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7" r:id="rId2"/>
    <p:sldId id="259" r:id="rId3"/>
    <p:sldId id="260" r:id="rId4"/>
    <p:sldId id="263" r:id="rId5"/>
    <p:sldId id="262" r:id="rId6"/>
    <p:sldId id="264" r:id="rId7"/>
    <p:sldId id="265" r:id="rId8"/>
    <p:sldId id="266" r:id="rId9"/>
    <p:sldId id="267" r:id="rId10"/>
    <p:sldId id="268" r:id="rId11"/>
    <p:sldId id="269" r:id="rId12"/>
    <p:sldId id="270" r:id="rId13"/>
    <p:sldId id="272" r:id="rId14"/>
    <p:sldId id="326" r:id="rId15"/>
    <p:sldId id="327" r:id="rId16"/>
    <p:sldId id="328" r:id="rId17"/>
    <p:sldId id="329" r:id="rId18"/>
    <p:sldId id="330" r:id="rId19"/>
    <p:sldId id="331" r:id="rId20"/>
    <p:sldId id="332" r:id="rId21"/>
    <p:sldId id="333" r:id="rId22"/>
    <p:sldId id="334" r:id="rId23"/>
    <p:sldId id="273" r:id="rId24"/>
    <p:sldId id="274" r:id="rId25"/>
    <p:sldId id="275" r:id="rId26"/>
    <p:sldId id="276" r:id="rId27"/>
    <p:sldId id="277" r:id="rId28"/>
    <p:sldId id="278" r:id="rId29"/>
    <p:sldId id="279" r:id="rId30"/>
    <p:sldId id="280"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258" r:id="rId64"/>
    <p:sldId id="335" r:id="rId65"/>
    <p:sldId id="336" r:id="rId66"/>
    <p:sldId id="337" r:id="rId67"/>
    <p:sldId id="338" r:id="rId68"/>
    <p:sldId id="271" r:id="rId69"/>
    <p:sldId id="339" r:id="rId70"/>
    <p:sldId id="340" r:id="rId71"/>
    <p:sldId id="281" r:id="rId72"/>
    <p:sldId id="341" r:id="rId73"/>
    <p:sldId id="342" r:id="rId74"/>
    <p:sldId id="343" r:id="rId75"/>
    <p:sldId id="344" r:id="rId76"/>
    <p:sldId id="345" r:id="rId77"/>
    <p:sldId id="346" r:id="rId78"/>
    <p:sldId id="347" r:id="rId79"/>
    <p:sldId id="348" r:id="rId80"/>
    <p:sldId id="349" r:id="rId81"/>
    <p:sldId id="350" r:id="rId82"/>
    <p:sldId id="354" r:id="rId83"/>
    <p:sldId id="355" r:id="rId84"/>
    <p:sldId id="356" r:id="rId85"/>
    <p:sldId id="357" r:id="rId86"/>
    <p:sldId id="358" r:id="rId87"/>
    <p:sldId id="359" r:id="rId88"/>
    <p:sldId id="360" r:id="rId89"/>
    <p:sldId id="361" r:id="rId90"/>
    <p:sldId id="362" r:id="rId91"/>
    <p:sldId id="363" r:id="rId92"/>
    <p:sldId id="364" r:id="rId93"/>
    <p:sldId id="365" r:id="rId94"/>
    <p:sldId id="366" r:id="rId95"/>
    <p:sldId id="367" r:id="rId96"/>
    <p:sldId id="368" r:id="rId97"/>
    <p:sldId id="369" r:id="rId98"/>
    <p:sldId id="370" r:id="rId99"/>
    <p:sldId id="371" r:id="rId100"/>
    <p:sldId id="372" r:id="rId101"/>
    <p:sldId id="373" r:id="rId102"/>
    <p:sldId id="374" r:id="rId103"/>
    <p:sldId id="375" r:id="rId104"/>
    <p:sldId id="376" r:id="rId105"/>
    <p:sldId id="377" r:id="rId106"/>
    <p:sldId id="378" r:id="rId107"/>
    <p:sldId id="379" r:id="rId108"/>
    <p:sldId id="380" r:id="rId109"/>
    <p:sldId id="381" r:id="rId110"/>
    <p:sldId id="382" r:id="rId111"/>
    <p:sldId id="383" r:id="rId112"/>
    <p:sldId id="384" r:id="rId113"/>
    <p:sldId id="385" r:id="rId114"/>
    <p:sldId id="386" r:id="rId115"/>
    <p:sldId id="387" r:id="rId116"/>
    <p:sldId id="388" r:id="rId117"/>
    <p:sldId id="389" r:id="rId118"/>
    <p:sldId id="390" r:id="rId119"/>
    <p:sldId id="391" r:id="rId120"/>
    <p:sldId id="392" r:id="rId121"/>
    <p:sldId id="393" r:id="rId122"/>
    <p:sldId id="394" r:id="rId123"/>
    <p:sldId id="395" r:id="rId124"/>
    <p:sldId id="396" r:id="rId125"/>
    <p:sldId id="261"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14" r:id="rId144"/>
    <p:sldId id="415" r:id="rId145"/>
    <p:sldId id="416" r:id="rId146"/>
    <p:sldId id="417" r:id="rId147"/>
    <p:sldId id="418" r:id="rId148"/>
    <p:sldId id="419" r:id="rId149"/>
    <p:sldId id="420" r:id="rId150"/>
    <p:sldId id="421" r:id="rId151"/>
    <p:sldId id="422" r:id="rId152"/>
    <p:sldId id="423" r:id="rId153"/>
    <p:sldId id="424" r:id="rId154"/>
    <p:sldId id="425" r:id="rId155"/>
    <p:sldId id="426" r:id="rId156"/>
    <p:sldId id="294" r:id="rId157"/>
    <p:sldId id="295" r:id="rId158"/>
    <p:sldId id="427" r:id="rId159"/>
    <p:sldId id="428" r:id="rId160"/>
    <p:sldId id="429" r:id="rId161"/>
    <p:sldId id="430" r:id="rId162"/>
    <p:sldId id="431" r:id="rId163"/>
    <p:sldId id="432" r:id="rId164"/>
    <p:sldId id="433" r:id="rId165"/>
    <p:sldId id="434" r:id="rId166"/>
    <p:sldId id="435" r:id="rId167"/>
    <p:sldId id="436" r:id="rId168"/>
    <p:sldId id="437" r:id="rId169"/>
    <p:sldId id="438" r:id="rId170"/>
    <p:sldId id="439" r:id="rId171"/>
    <p:sldId id="440" r:id="rId172"/>
    <p:sldId id="441" r:id="rId173"/>
    <p:sldId id="442" r:id="rId174"/>
    <p:sldId id="443" r:id="rId175"/>
    <p:sldId id="444" r:id="rId176"/>
    <p:sldId id="445" r:id="rId177"/>
    <p:sldId id="446" r:id="rId178"/>
    <p:sldId id="447" r:id="rId179"/>
    <p:sldId id="448" r:id="rId180"/>
    <p:sldId id="449" r:id="rId181"/>
    <p:sldId id="450"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5" r:id="rId197"/>
    <p:sldId id="466" r:id="rId198"/>
    <p:sldId id="316" r:id="rId199"/>
    <p:sldId id="317" r:id="rId200"/>
    <p:sldId id="318" r:id="rId201"/>
    <p:sldId id="319" r:id="rId202"/>
    <p:sldId id="320" r:id="rId203"/>
    <p:sldId id="321" r:id="rId204"/>
    <p:sldId id="322" r:id="rId205"/>
    <p:sldId id="323"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0" r:id="rId220"/>
    <p:sldId id="481" r:id="rId221"/>
    <p:sldId id="482" r:id="rId222"/>
    <p:sldId id="483" r:id="rId223"/>
    <p:sldId id="484" r:id="rId224"/>
    <p:sldId id="485" r:id="rId225"/>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428"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01569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47662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2223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27592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6400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6421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97462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24719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269240" y="1702816"/>
            <a:ext cx="3984625" cy="3683635"/>
          </a:xfrm>
          <a:prstGeom prst="rect">
            <a:avLst/>
          </a:prstGeom>
        </p:spPr>
        <p:txBody>
          <a:bodyPr wrap="square" lIns="0" tIns="0" rIns="0" bIns="0">
            <a:spAutoFit/>
          </a:bodyPr>
          <a:lstStyle>
            <a:lvl1pPr>
              <a:defRPr sz="1600" b="1" i="0">
                <a:solidFill>
                  <a:srgbClr val="FF0000"/>
                </a:solidFill>
                <a:latin typeface="Times New Roman"/>
                <a:cs typeface="Times New Roman"/>
              </a:defRPr>
            </a:lvl1pPr>
          </a:lstStyle>
          <a:p>
            <a:endParaRPr/>
          </a:p>
        </p:txBody>
      </p:sp>
      <p:sp>
        <p:nvSpPr>
          <p:cNvPr id="4" name="Holder 4"/>
          <p:cNvSpPr>
            <a:spLocks noGrp="1"/>
          </p:cNvSpPr>
          <p:nvPr>
            <p:ph sz="half" idx="3"/>
          </p:nvPr>
        </p:nvSpPr>
        <p:spPr>
          <a:xfrm>
            <a:off x="4724400" y="2937510"/>
            <a:ext cx="4006215" cy="353949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0735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9971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21843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767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2122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95559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9585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5756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63140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t>11/17/2020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2224972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hyperlink" Target="http://www.example.com/"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92.jpg"/><Relationship Id="rId5" Type="http://schemas.openxmlformats.org/officeDocument/2006/relationships/image" Target="../media/image168.png"/><Relationship Id="rId10" Type="http://schemas.openxmlformats.org/officeDocument/2006/relationships/image" Target="../media/image15.jpg"/><Relationship Id="rId4" Type="http://schemas.openxmlformats.org/officeDocument/2006/relationships/image" Target="../media/image167.png"/><Relationship Id="rId9" Type="http://schemas.openxmlformats.org/officeDocument/2006/relationships/image" Target="../media/image172.png"/></Relationships>
</file>

<file path=ppt/slides/_rels/slide101.xml.rels><?xml version="1.0" encoding="UTF-8" standalone="yes"?>
<Relationships xmlns="http://schemas.openxmlformats.org/package/2006/relationships"><Relationship Id="rId13" Type="http://schemas.openxmlformats.org/officeDocument/2006/relationships/image" Target="../media/image204.png"/><Relationship Id="rId18" Type="http://schemas.openxmlformats.org/officeDocument/2006/relationships/image" Target="../media/image209.png"/><Relationship Id="rId26" Type="http://schemas.openxmlformats.org/officeDocument/2006/relationships/image" Target="../media/image217.png"/><Relationship Id="rId39" Type="http://schemas.openxmlformats.org/officeDocument/2006/relationships/image" Target="../media/image230.png"/><Relationship Id="rId21" Type="http://schemas.openxmlformats.org/officeDocument/2006/relationships/image" Target="../media/image212.png"/><Relationship Id="rId34" Type="http://schemas.openxmlformats.org/officeDocument/2006/relationships/image" Target="../media/image225.png"/><Relationship Id="rId42" Type="http://schemas.openxmlformats.org/officeDocument/2006/relationships/image" Target="../media/image233.png"/><Relationship Id="rId47" Type="http://schemas.openxmlformats.org/officeDocument/2006/relationships/image" Target="../media/image238.png"/><Relationship Id="rId7" Type="http://schemas.openxmlformats.org/officeDocument/2006/relationships/image" Target="../media/image198.png"/><Relationship Id="rId2" Type="http://schemas.openxmlformats.org/officeDocument/2006/relationships/image" Target="../media/image193.png"/><Relationship Id="rId16" Type="http://schemas.openxmlformats.org/officeDocument/2006/relationships/image" Target="../media/image207.png"/><Relationship Id="rId29"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24" Type="http://schemas.openxmlformats.org/officeDocument/2006/relationships/image" Target="../media/image215.png"/><Relationship Id="rId32" Type="http://schemas.openxmlformats.org/officeDocument/2006/relationships/image" Target="../media/image223.png"/><Relationship Id="rId37" Type="http://schemas.openxmlformats.org/officeDocument/2006/relationships/image" Target="../media/image228.png"/><Relationship Id="rId40" Type="http://schemas.openxmlformats.org/officeDocument/2006/relationships/image" Target="../media/image231.png"/><Relationship Id="rId45" Type="http://schemas.openxmlformats.org/officeDocument/2006/relationships/image" Target="../media/image236.png"/><Relationship Id="rId5" Type="http://schemas.openxmlformats.org/officeDocument/2006/relationships/image" Target="../media/image196.png"/><Relationship Id="rId15" Type="http://schemas.openxmlformats.org/officeDocument/2006/relationships/image" Target="../media/image206.jpg"/><Relationship Id="rId23" Type="http://schemas.openxmlformats.org/officeDocument/2006/relationships/image" Target="../media/image214.png"/><Relationship Id="rId28" Type="http://schemas.openxmlformats.org/officeDocument/2006/relationships/image" Target="../media/image219.png"/><Relationship Id="rId36" Type="http://schemas.openxmlformats.org/officeDocument/2006/relationships/image" Target="../media/image227.png"/><Relationship Id="rId10" Type="http://schemas.openxmlformats.org/officeDocument/2006/relationships/image" Target="../media/image201.jpg"/><Relationship Id="rId19" Type="http://schemas.openxmlformats.org/officeDocument/2006/relationships/image" Target="../media/image210.png"/><Relationship Id="rId31" Type="http://schemas.openxmlformats.org/officeDocument/2006/relationships/image" Target="../media/image222.png"/><Relationship Id="rId44" Type="http://schemas.openxmlformats.org/officeDocument/2006/relationships/image" Target="../media/image235.png"/><Relationship Id="rId4" Type="http://schemas.openxmlformats.org/officeDocument/2006/relationships/image" Target="../media/image195.png"/><Relationship Id="rId9" Type="http://schemas.openxmlformats.org/officeDocument/2006/relationships/image" Target="../media/image200.jpg"/><Relationship Id="rId14" Type="http://schemas.openxmlformats.org/officeDocument/2006/relationships/image" Target="../media/image205.png"/><Relationship Id="rId22" Type="http://schemas.openxmlformats.org/officeDocument/2006/relationships/image" Target="../media/image213.png"/><Relationship Id="rId27" Type="http://schemas.openxmlformats.org/officeDocument/2006/relationships/image" Target="../media/image218.png"/><Relationship Id="rId30" Type="http://schemas.openxmlformats.org/officeDocument/2006/relationships/image" Target="../media/image221.png"/><Relationship Id="rId35" Type="http://schemas.openxmlformats.org/officeDocument/2006/relationships/image" Target="../media/image226.png"/><Relationship Id="rId43" Type="http://schemas.openxmlformats.org/officeDocument/2006/relationships/image" Target="../media/image234.png"/><Relationship Id="rId48" Type="http://schemas.openxmlformats.org/officeDocument/2006/relationships/image" Target="../media/image239.png"/><Relationship Id="rId8" Type="http://schemas.openxmlformats.org/officeDocument/2006/relationships/image" Target="../media/image199.png"/><Relationship Id="rId3" Type="http://schemas.openxmlformats.org/officeDocument/2006/relationships/image" Target="../media/image194.png"/><Relationship Id="rId12" Type="http://schemas.openxmlformats.org/officeDocument/2006/relationships/image" Target="../media/image203.png"/><Relationship Id="rId17" Type="http://schemas.openxmlformats.org/officeDocument/2006/relationships/image" Target="../media/image208.jpg"/><Relationship Id="rId25" Type="http://schemas.openxmlformats.org/officeDocument/2006/relationships/image" Target="../media/image216.png"/><Relationship Id="rId33" Type="http://schemas.openxmlformats.org/officeDocument/2006/relationships/image" Target="../media/image224.png"/><Relationship Id="rId38" Type="http://schemas.openxmlformats.org/officeDocument/2006/relationships/image" Target="../media/image229.png"/><Relationship Id="rId46" Type="http://schemas.openxmlformats.org/officeDocument/2006/relationships/image" Target="../media/image237.png"/><Relationship Id="rId20" Type="http://schemas.openxmlformats.org/officeDocument/2006/relationships/image" Target="../media/image211.png"/><Relationship Id="rId41" Type="http://schemas.openxmlformats.org/officeDocument/2006/relationships/image" Target="../media/image232.png"/></Relationships>
</file>

<file path=ppt/slides/_rels/slide102.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0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7.xml"/><Relationship Id="rId6" Type="http://schemas.openxmlformats.org/officeDocument/2006/relationships/image" Target="../media/image198.png"/><Relationship Id="rId5" Type="http://schemas.openxmlformats.org/officeDocument/2006/relationships/image" Target="../media/image197.png"/><Relationship Id="rId10" Type="http://schemas.openxmlformats.org/officeDocument/2006/relationships/image" Target="../media/image242.png"/><Relationship Id="rId4" Type="http://schemas.openxmlformats.org/officeDocument/2006/relationships/image" Target="../media/image196.png"/><Relationship Id="rId9" Type="http://schemas.openxmlformats.org/officeDocument/2006/relationships/image" Target="../media/image241.png"/></Relationships>
</file>

<file path=ppt/slides/_rels/slide104.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7.xml"/><Relationship Id="rId6" Type="http://schemas.openxmlformats.org/officeDocument/2006/relationships/image" Target="../media/image198.png"/><Relationship Id="rId5" Type="http://schemas.openxmlformats.org/officeDocument/2006/relationships/image" Target="../media/image197.png"/><Relationship Id="rId10" Type="http://schemas.openxmlformats.org/officeDocument/2006/relationships/image" Target="../media/image245.png"/><Relationship Id="rId4" Type="http://schemas.openxmlformats.org/officeDocument/2006/relationships/image" Target="../media/image196.png"/><Relationship Id="rId9" Type="http://schemas.openxmlformats.org/officeDocument/2006/relationships/image" Target="../media/image244.png"/></Relationships>
</file>

<file path=ppt/slides/_rels/slide105.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246.png"/><Relationship Id="rId1" Type="http://schemas.openxmlformats.org/officeDocument/2006/relationships/slideLayout" Target="../slideLayouts/slideLayout17.xml"/><Relationship Id="rId6" Type="http://schemas.openxmlformats.org/officeDocument/2006/relationships/image" Target="../media/image196.png"/><Relationship Id="rId11" Type="http://schemas.openxmlformats.org/officeDocument/2006/relationships/image" Target="../media/image248.png"/><Relationship Id="rId5" Type="http://schemas.openxmlformats.org/officeDocument/2006/relationships/image" Target="../media/image195.png"/><Relationship Id="rId10" Type="http://schemas.openxmlformats.org/officeDocument/2006/relationships/image" Target="../media/image247.png"/><Relationship Id="rId4" Type="http://schemas.openxmlformats.org/officeDocument/2006/relationships/image" Target="../media/image194.png"/><Relationship Id="rId9" Type="http://schemas.openxmlformats.org/officeDocument/2006/relationships/image" Target="../media/image199.png"/></Relationships>
</file>

<file path=ppt/slides/_rels/slide10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9" Type="http://schemas.openxmlformats.org/officeDocument/2006/relationships/image" Target="../media/image15.jpg"/></Relationships>
</file>

<file path=ppt/slides/_rels/slide10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195.png"/><Relationship Id="rId9" Type="http://schemas.openxmlformats.org/officeDocument/2006/relationships/hyperlink" Target="http://www.example.com/" TargetMode="External"/></Relationships>
</file>

<file path=ppt/slides/_rels/slide109.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19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10.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59.jp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58.jp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7.png"/><Relationship Id="rId5" Type="http://schemas.openxmlformats.org/officeDocument/2006/relationships/image" Target="../media/image252.png"/><Relationship Id="rId15" Type="http://schemas.openxmlformats.org/officeDocument/2006/relationships/image" Target="../media/image261.png"/><Relationship Id="rId10" Type="http://schemas.openxmlformats.org/officeDocument/2006/relationships/image" Target="../media/image256.png"/><Relationship Id="rId4" Type="http://schemas.openxmlformats.org/officeDocument/2006/relationships/image" Target="../media/image195.png"/><Relationship Id="rId9" Type="http://schemas.openxmlformats.org/officeDocument/2006/relationships/image" Target="../media/image255.png"/><Relationship Id="rId14" Type="http://schemas.openxmlformats.org/officeDocument/2006/relationships/image" Target="../media/image260.png"/></Relationships>
</file>

<file path=ppt/slides/_rels/slide111.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67.png"/><Relationship Id="rId18" Type="http://schemas.openxmlformats.org/officeDocument/2006/relationships/image" Target="../media/image272.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66.png"/><Relationship Id="rId17" Type="http://schemas.openxmlformats.org/officeDocument/2006/relationships/image" Target="../media/image271.png"/><Relationship Id="rId2" Type="http://schemas.openxmlformats.org/officeDocument/2006/relationships/image" Target="../media/image123.png"/><Relationship Id="rId16"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65.png"/><Relationship Id="rId5" Type="http://schemas.openxmlformats.org/officeDocument/2006/relationships/image" Target="../media/image252.png"/><Relationship Id="rId15" Type="http://schemas.openxmlformats.org/officeDocument/2006/relationships/image" Target="../media/image269.png"/><Relationship Id="rId10" Type="http://schemas.openxmlformats.org/officeDocument/2006/relationships/image" Target="../media/image264.png"/><Relationship Id="rId19" Type="http://schemas.openxmlformats.org/officeDocument/2006/relationships/image" Target="../media/image273.png"/><Relationship Id="rId4" Type="http://schemas.openxmlformats.org/officeDocument/2006/relationships/image" Target="../media/image195.png"/><Relationship Id="rId9" Type="http://schemas.openxmlformats.org/officeDocument/2006/relationships/image" Target="../media/image263.png"/><Relationship Id="rId14" Type="http://schemas.openxmlformats.org/officeDocument/2006/relationships/image" Target="../media/image268.png"/></Relationships>
</file>

<file path=ppt/slides/_rels/slide112.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76.png"/><Relationship Id="rId18" Type="http://schemas.openxmlformats.org/officeDocument/2006/relationships/image" Target="../media/image272.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66.png"/><Relationship Id="rId17" Type="http://schemas.openxmlformats.org/officeDocument/2006/relationships/image" Target="../media/image278.png"/><Relationship Id="rId2" Type="http://schemas.openxmlformats.org/officeDocument/2006/relationships/image" Target="../media/image123.png"/><Relationship Id="rId16"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75.png"/><Relationship Id="rId5" Type="http://schemas.openxmlformats.org/officeDocument/2006/relationships/image" Target="../media/image252.png"/><Relationship Id="rId15" Type="http://schemas.openxmlformats.org/officeDocument/2006/relationships/image" Target="../media/image277.png"/><Relationship Id="rId10" Type="http://schemas.openxmlformats.org/officeDocument/2006/relationships/image" Target="../media/image274.png"/><Relationship Id="rId19" Type="http://schemas.openxmlformats.org/officeDocument/2006/relationships/image" Target="../media/image279.png"/><Relationship Id="rId4" Type="http://schemas.openxmlformats.org/officeDocument/2006/relationships/image" Target="../media/image195.png"/><Relationship Id="rId9" Type="http://schemas.openxmlformats.org/officeDocument/2006/relationships/image" Target="../media/image263.png"/><Relationship Id="rId14" Type="http://schemas.openxmlformats.org/officeDocument/2006/relationships/image" Target="../media/image268.png"/></Relationships>
</file>

<file path=ppt/slides/_rels/slide113.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83.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70.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82.png"/><Relationship Id="rId5" Type="http://schemas.openxmlformats.org/officeDocument/2006/relationships/image" Target="../media/image252.png"/><Relationship Id="rId10" Type="http://schemas.openxmlformats.org/officeDocument/2006/relationships/image" Target="../media/image281.png"/><Relationship Id="rId4" Type="http://schemas.openxmlformats.org/officeDocument/2006/relationships/image" Target="../media/image195.png"/><Relationship Id="rId9" Type="http://schemas.openxmlformats.org/officeDocument/2006/relationships/image" Target="../media/image280.png"/><Relationship Id="rId14" Type="http://schemas.openxmlformats.org/officeDocument/2006/relationships/image" Target="../media/image272.png"/></Relationships>
</file>

<file path=ppt/slides/_rels/slide114.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115.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116.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117.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118.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119.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4.png"/><Relationship Id="rId7" Type="http://schemas.openxmlformats.org/officeDocument/2006/relationships/image" Target="../media/image159.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262.jpg"/></Relationships>
</file>

<file path=ppt/slides/_rels/slide121.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122.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123.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12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286.png"/></Relationships>
</file>

<file path=ppt/slides/_rels/slide125.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87.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4.png"/></Relationships>
</file>

<file path=ppt/slides/_rels/slide126.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3" Type="http://schemas.openxmlformats.org/officeDocument/2006/relationships/image" Target="../media/image296.png"/><Relationship Id="rId7" Type="http://schemas.openxmlformats.org/officeDocument/2006/relationships/image" Target="../media/image289.png"/><Relationship Id="rId12" Type="http://schemas.openxmlformats.org/officeDocument/2006/relationships/image" Target="../media/image302.pn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7.png"/><Relationship Id="rId11" Type="http://schemas.openxmlformats.org/officeDocument/2006/relationships/image" Target="../media/image301.png"/><Relationship Id="rId5" Type="http://schemas.openxmlformats.org/officeDocument/2006/relationships/image" Target="../media/image287.png"/><Relationship Id="rId10" Type="http://schemas.openxmlformats.org/officeDocument/2006/relationships/image" Target="../media/image300.png"/><Relationship Id="rId4" Type="http://schemas.openxmlformats.org/officeDocument/2006/relationships/image" Target="../media/image126.png"/><Relationship Id="rId9" Type="http://schemas.openxmlformats.org/officeDocument/2006/relationships/image" Target="../media/image299.png"/></Relationships>
</file>

<file path=ppt/slides/_rels/slide127.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308.png"/><Relationship Id="rId18" Type="http://schemas.openxmlformats.org/officeDocument/2006/relationships/image" Target="../media/image312.png"/><Relationship Id="rId3" Type="http://schemas.openxmlformats.org/officeDocument/2006/relationships/image" Target="../media/image295.png"/><Relationship Id="rId7" Type="http://schemas.openxmlformats.org/officeDocument/2006/relationships/image" Target="../media/image304.png"/><Relationship Id="rId12" Type="http://schemas.openxmlformats.org/officeDocument/2006/relationships/image" Target="../media/image290.png"/><Relationship Id="rId17" Type="http://schemas.openxmlformats.org/officeDocument/2006/relationships/image" Target="../media/image311.png"/><Relationship Id="rId2" Type="http://schemas.openxmlformats.org/officeDocument/2006/relationships/image" Target="../media/image284.png"/><Relationship Id="rId16"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307.png"/><Relationship Id="rId5" Type="http://schemas.openxmlformats.org/officeDocument/2006/relationships/image" Target="../media/image126.png"/><Relationship Id="rId15" Type="http://schemas.openxmlformats.org/officeDocument/2006/relationships/image" Target="../media/image309.png"/><Relationship Id="rId10" Type="http://schemas.openxmlformats.org/officeDocument/2006/relationships/image" Target="../media/image306.png"/><Relationship Id="rId19" Type="http://schemas.openxmlformats.org/officeDocument/2006/relationships/image" Target="../media/image313.png"/><Relationship Id="rId4" Type="http://schemas.openxmlformats.org/officeDocument/2006/relationships/image" Target="../media/image296.png"/><Relationship Id="rId9" Type="http://schemas.openxmlformats.org/officeDocument/2006/relationships/image" Target="../media/image305.png"/><Relationship Id="rId14" Type="http://schemas.openxmlformats.org/officeDocument/2006/relationships/image" Target="../media/image294.png"/></Relationships>
</file>

<file path=ppt/slides/_rels/slide128.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296.png"/><Relationship Id="rId7" Type="http://schemas.openxmlformats.org/officeDocument/2006/relationships/image" Target="../media/image289.pn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314.png"/><Relationship Id="rId5" Type="http://schemas.openxmlformats.org/officeDocument/2006/relationships/image" Target="../media/image287.png"/><Relationship Id="rId10" Type="http://schemas.openxmlformats.org/officeDocument/2006/relationships/image" Target="../media/image317.png"/><Relationship Id="rId4" Type="http://schemas.openxmlformats.org/officeDocument/2006/relationships/image" Target="../media/image126.png"/><Relationship Id="rId9" Type="http://schemas.openxmlformats.org/officeDocument/2006/relationships/image" Target="../media/image316.png"/></Relationships>
</file>

<file path=ppt/slides/_rels/slide129.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95.png"/><Relationship Id="rId7" Type="http://schemas.openxmlformats.org/officeDocument/2006/relationships/image" Target="../media/image318.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321.png"/><Relationship Id="rId5" Type="http://schemas.openxmlformats.org/officeDocument/2006/relationships/image" Target="../media/image126.png"/><Relationship Id="rId10" Type="http://schemas.openxmlformats.org/officeDocument/2006/relationships/image" Target="../media/image320.png"/><Relationship Id="rId4" Type="http://schemas.openxmlformats.org/officeDocument/2006/relationships/image" Target="../media/image296.png"/><Relationship Id="rId9" Type="http://schemas.openxmlformats.org/officeDocument/2006/relationships/image" Target="../media/image319.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0.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296.png"/><Relationship Id="rId7" Type="http://schemas.openxmlformats.org/officeDocument/2006/relationships/image" Target="../media/image289.pn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322.png"/><Relationship Id="rId11" Type="http://schemas.openxmlformats.org/officeDocument/2006/relationships/image" Target="../media/image326.jpg"/><Relationship Id="rId5" Type="http://schemas.openxmlformats.org/officeDocument/2006/relationships/image" Target="../media/image287.png"/><Relationship Id="rId10" Type="http://schemas.openxmlformats.org/officeDocument/2006/relationships/image" Target="../media/image325.png"/><Relationship Id="rId4" Type="http://schemas.openxmlformats.org/officeDocument/2006/relationships/image" Target="../media/image126.png"/><Relationship Id="rId9" Type="http://schemas.openxmlformats.org/officeDocument/2006/relationships/image" Target="../media/image324.png"/></Relationships>
</file>

<file path=ppt/slides/_rels/slide131.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296.png"/><Relationship Id="rId7" Type="http://schemas.openxmlformats.org/officeDocument/2006/relationships/image" Target="../media/image289.pn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327.png"/><Relationship Id="rId11" Type="http://schemas.openxmlformats.org/officeDocument/2006/relationships/image" Target="../media/image331.jpg"/><Relationship Id="rId5" Type="http://schemas.openxmlformats.org/officeDocument/2006/relationships/image" Target="../media/image287.png"/><Relationship Id="rId10" Type="http://schemas.openxmlformats.org/officeDocument/2006/relationships/image" Target="../media/image330.png"/><Relationship Id="rId4" Type="http://schemas.openxmlformats.org/officeDocument/2006/relationships/image" Target="../media/image126.png"/><Relationship Id="rId9" Type="http://schemas.openxmlformats.org/officeDocument/2006/relationships/image" Target="../media/image329.png"/></Relationships>
</file>

<file path=ppt/slides/_rels/slide132.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95.png"/><Relationship Id="rId7" Type="http://schemas.openxmlformats.org/officeDocument/2006/relationships/image" Target="../media/image332.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126.png"/><Relationship Id="rId4" Type="http://schemas.openxmlformats.org/officeDocument/2006/relationships/image" Target="../media/image296.png"/></Relationships>
</file>

<file path=ppt/slides/_rels/slide133.xml.rels><?xml version="1.0" encoding="UTF-8" standalone="yes"?>
<Relationships xmlns="http://schemas.openxmlformats.org/package/2006/relationships"><Relationship Id="rId8" Type="http://schemas.openxmlformats.org/officeDocument/2006/relationships/image" Target="../media/image334.png"/><Relationship Id="rId3" Type="http://schemas.openxmlformats.org/officeDocument/2006/relationships/image" Target="../media/image295.png"/><Relationship Id="rId7" Type="http://schemas.openxmlformats.org/officeDocument/2006/relationships/image" Target="../media/image333.png"/><Relationship Id="rId12" Type="http://schemas.openxmlformats.org/officeDocument/2006/relationships/image" Target="../media/image338.jpg"/><Relationship Id="rId2"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287.png"/><Relationship Id="rId11" Type="http://schemas.openxmlformats.org/officeDocument/2006/relationships/image" Target="../media/image337.png"/><Relationship Id="rId5" Type="http://schemas.openxmlformats.org/officeDocument/2006/relationships/image" Target="../media/image126.png"/><Relationship Id="rId10" Type="http://schemas.openxmlformats.org/officeDocument/2006/relationships/image" Target="../media/image336.png"/><Relationship Id="rId4" Type="http://schemas.openxmlformats.org/officeDocument/2006/relationships/image" Target="../media/image296.png"/><Relationship Id="rId9" Type="http://schemas.openxmlformats.org/officeDocument/2006/relationships/image" Target="../media/image335.png"/></Relationships>
</file>

<file path=ppt/slides/_rels/slide134.xml.rels><?xml version="1.0" encoding="UTF-8" standalone="yes"?>
<Relationships xmlns="http://schemas.openxmlformats.org/package/2006/relationships"><Relationship Id="rId8" Type="http://schemas.openxmlformats.org/officeDocument/2006/relationships/image" Target="../media/image341.png"/><Relationship Id="rId3" Type="http://schemas.openxmlformats.org/officeDocument/2006/relationships/image" Target="../media/image295.png"/><Relationship Id="rId7" Type="http://schemas.openxmlformats.org/officeDocument/2006/relationships/image" Target="../media/image340.png"/><Relationship Id="rId12" Type="http://schemas.openxmlformats.org/officeDocument/2006/relationships/image" Target="../media/image345.jpg"/><Relationship Id="rId2"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image" Target="../media/image344.png"/><Relationship Id="rId5" Type="http://schemas.openxmlformats.org/officeDocument/2006/relationships/image" Target="../media/image126.png"/><Relationship Id="rId10" Type="http://schemas.openxmlformats.org/officeDocument/2006/relationships/image" Target="../media/image343.png"/><Relationship Id="rId4" Type="http://schemas.openxmlformats.org/officeDocument/2006/relationships/image" Target="../media/image296.png"/><Relationship Id="rId9" Type="http://schemas.openxmlformats.org/officeDocument/2006/relationships/image" Target="../media/image342.png"/></Relationships>
</file>

<file path=ppt/slides/_rels/slide135.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296.png"/><Relationship Id="rId7" Type="http://schemas.openxmlformats.org/officeDocument/2006/relationships/image" Target="../media/image341.png"/><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45.jpg"/><Relationship Id="rId5" Type="http://schemas.openxmlformats.org/officeDocument/2006/relationships/image" Target="../media/image339.png"/><Relationship Id="rId10" Type="http://schemas.openxmlformats.org/officeDocument/2006/relationships/image" Target="../media/image344.png"/><Relationship Id="rId4" Type="http://schemas.openxmlformats.org/officeDocument/2006/relationships/image" Target="../media/image126.png"/><Relationship Id="rId9" Type="http://schemas.openxmlformats.org/officeDocument/2006/relationships/image" Target="../media/image346.png"/></Relationships>
</file>

<file path=ppt/slides/_rels/slide136.xml.rels><?xml version="1.0" encoding="UTF-8" standalone="yes"?>
<Relationships xmlns="http://schemas.openxmlformats.org/package/2006/relationships"><Relationship Id="rId8" Type="http://schemas.openxmlformats.org/officeDocument/2006/relationships/image" Target="../media/image341.png"/><Relationship Id="rId3" Type="http://schemas.openxmlformats.org/officeDocument/2006/relationships/image" Target="../media/image295.png"/><Relationship Id="rId7" Type="http://schemas.openxmlformats.org/officeDocument/2006/relationships/image" Target="../media/image347.png"/><Relationship Id="rId12" Type="http://schemas.openxmlformats.org/officeDocument/2006/relationships/image" Target="../media/image345.jpg"/><Relationship Id="rId2"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image" Target="../media/image344.png"/><Relationship Id="rId5" Type="http://schemas.openxmlformats.org/officeDocument/2006/relationships/image" Target="../media/image126.png"/><Relationship Id="rId10" Type="http://schemas.openxmlformats.org/officeDocument/2006/relationships/image" Target="../media/image346.png"/><Relationship Id="rId4" Type="http://schemas.openxmlformats.org/officeDocument/2006/relationships/image" Target="../media/image296.png"/><Relationship Id="rId9" Type="http://schemas.openxmlformats.org/officeDocument/2006/relationships/image" Target="../media/image342.png"/></Relationships>
</file>

<file path=ppt/slides/_rels/slide137.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296.png"/><Relationship Id="rId7" Type="http://schemas.openxmlformats.org/officeDocument/2006/relationships/image" Target="../media/image334.png"/><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347.png"/><Relationship Id="rId11" Type="http://schemas.openxmlformats.org/officeDocument/2006/relationships/image" Target="../media/image351.jpg"/><Relationship Id="rId5" Type="http://schemas.openxmlformats.org/officeDocument/2006/relationships/image" Target="../media/image287.png"/><Relationship Id="rId10" Type="http://schemas.openxmlformats.org/officeDocument/2006/relationships/image" Target="../media/image350.png"/><Relationship Id="rId4" Type="http://schemas.openxmlformats.org/officeDocument/2006/relationships/image" Target="../media/image126.png"/><Relationship Id="rId9" Type="http://schemas.openxmlformats.org/officeDocument/2006/relationships/image" Target="../media/image349.png"/></Relationships>
</file>

<file path=ppt/slides/_rels/slide138.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image" Target="../media/image358.png"/><Relationship Id="rId3" Type="http://schemas.openxmlformats.org/officeDocument/2006/relationships/image" Target="../media/image296.png"/><Relationship Id="rId7" Type="http://schemas.openxmlformats.org/officeDocument/2006/relationships/image" Target="../media/image334.png"/><Relationship Id="rId12" Type="http://schemas.openxmlformats.org/officeDocument/2006/relationships/image" Target="../media/image357.png"/><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352.png"/><Relationship Id="rId11" Type="http://schemas.openxmlformats.org/officeDocument/2006/relationships/image" Target="../media/image356.png"/><Relationship Id="rId5" Type="http://schemas.openxmlformats.org/officeDocument/2006/relationships/image" Target="../media/image287.png"/><Relationship Id="rId10" Type="http://schemas.openxmlformats.org/officeDocument/2006/relationships/image" Target="../media/image355.png"/><Relationship Id="rId4" Type="http://schemas.openxmlformats.org/officeDocument/2006/relationships/image" Target="../media/image126.png"/><Relationship Id="rId9" Type="http://schemas.openxmlformats.org/officeDocument/2006/relationships/image" Target="../media/image354.png"/></Relationships>
</file>

<file path=ppt/slides/_rels/slide139.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60.png"/><Relationship Id="rId21" Type="http://schemas.openxmlformats.org/officeDocument/2006/relationships/image" Target="../media/image377.png"/><Relationship Id="rId7" Type="http://schemas.openxmlformats.org/officeDocument/2006/relationships/image" Target="../media/image363.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image" Target="../media/image359.png"/><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jpg"/><Relationship Id="rId11" Type="http://schemas.openxmlformats.org/officeDocument/2006/relationships/image" Target="../media/image367.png"/><Relationship Id="rId24" Type="http://schemas.openxmlformats.org/officeDocument/2006/relationships/image" Target="../media/image380.png"/><Relationship Id="rId5" Type="http://schemas.openxmlformats.org/officeDocument/2006/relationships/image" Target="../media/image361.jpg"/><Relationship Id="rId15" Type="http://schemas.openxmlformats.org/officeDocument/2006/relationships/image" Target="../media/image371.png"/><Relationship Id="rId23" Type="http://schemas.openxmlformats.org/officeDocument/2006/relationships/image" Target="../media/image379.png"/><Relationship Id="rId10" Type="http://schemas.openxmlformats.org/officeDocument/2006/relationships/image" Target="../media/image366.jpg"/><Relationship Id="rId19" Type="http://schemas.openxmlformats.org/officeDocument/2006/relationships/image" Target="../media/image375.png"/><Relationship Id="rId4" Type="http://schemas.openxmlformats.org/officeDocument/2006/relationships/image" Target="../media/image126.png"/><Relationship Id="rId9" Type="http://schemas.openxmlformats.org/officeDocument/2006/relationships/image" Target="../media/image365.png"/><Relationship Id="rId14" Type="http://schemas.openxmlformats.org/officeDocument/2006/relationships/image" Target="../media/image370.jpg"/><Relationship Id="rId22" Type="http://schemas.openxmlformats.org/officeDocument/2006/relationships/image" Target="../media/image378.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83.png"/><Relationship Id="rId2" Type="http://schemas.openxmlformats.org/officeDocument/2006/relationships/image" Target="../media/image359.png"/><Relationship Id="rId1" Type="http://schemas.openxmlformats.org/officeDocument/2006/relationships/slideLayout" Target="../slideLayouts/slideLayout7.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126.png"/></Relationships>
</file>

<file path=ppt/slides/_rels/slide141.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86.png"/><Relationship Id="rId2"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85.png"/><Relationship Id="rId5" Type="http://schemas.openxmlformats.org/officeDocument/2006/relationships/image" Target="../media/image384.png"/><Relationship Id="rId4" Type="http://schemas.openxmlformats.org/officeDocument/2006/relationships/image" Target="../media/image126.png"/></Relationships>
</file>

<file path=ppt/slides/_rels/slide142.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83.png"/><Relationship Id="rId2" Type="http://schemas.openxmlformats.org/officeDocument/2006/relationships/image" Target="../media/image359.png"/><Relationship Id="rId1" Type="http://schemas.openxmlformats.org/officeDocument/2006/relationships/slideLayout" Target="../slideLayouts/slideLayout7.xml"/><Relationship Id="rId6" Type="http://schemas.openxmlformats.org/officeDocument/2006/relationships/image" Target="../media/image387.png"/><Relationship Id="rId5" Type="http://schemas.openxmlformats.org/officeDocument/2006/relationships/image" Target="../media/image381.png"/><Relationship Id="rId4" Type="http://schemas.openxmlformats.org/officeDocument/2006/relationships/image" Target="../media/image126.png"/></Relationships>
</file>

<file path=ppt/slides/_rels/slide143.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0.png"/><Relationship Id="rId2"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126.png"/></Relationships>
</file>

<file path=ppt/slides/_rels/slide14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45.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2.png"/><Relationship Id="rId7" Type="http://schemas.openxmlformats.org/officeDocument/2006/relationships/image" Target="../media/image395.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4.png"/><Relationship Id="rId11" Type="http://schemas.openxmlformats.org/officeDocument/2006/relationships/image" Target="../media/image399.jp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126.png"/><Relationship Id="rId9" Type="http://schemas.openxmlformats.org/officeDocument/2006/relationships/image" Target="../media/image397.png"/></Relationships>
</file>

<file path=ppt/slides/_rels/slide146.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91.png"/><Relationship Id="rId7" Type="http://schemas.openxmlformats.org/officeDocument/2006/relationships/image" Target="../media/image401.png"/><Relationship Id="rId12" Type="http://schemas.openxmlformats.org/officeDocument/2006/relationships/image" Target="../media/image406.jpg"/><Relationship Id="rId2"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05.png"/><Relationship Id="rId5" Type="http://schemas.openxmlformats.org/officeDocument/2006/relationships/image" Target="../media/image126.png"/><Relationship Id="rId10" Type="http://schemas.openxmlformats.org/officeDocument/2006/relationships/image" Target="../media/image404.png"/><Relationship Id="rId4" Type="http://schemas.openxmlformats.org/officeDocument/2006/relationships/image" Target="../media/image392.png"/><Relationship Id="rId9" Type="http://schemas.openxmlformats.org/officeDocument/2006/relationships/image" Target="../media/image403.png"/></Relationships>
</file>

<file path=ppt/slides/_rels/slide147.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14.png"/><Relationship Id="rId4" Type="http://schemas.openxmlformats.org/officeDocument/2006/relationships/image" Target="../media/image156.png"/><Relationship Id="rId9" Type="http://schemas.openxmlformats.org/officeDocument/2006/relationships/image" Target="../media/image413.png"/></Relationships>
</file>

<file path=ppt/slides/_rels/slide148.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16.png"/><Relationship Id="rId4" Type="http://schemas.openxmlformats.org/officeDocument/2006/relationships/image" Target="../media/image156.png"/><Relationship Id="rId9" Type="http://schemas.openxmlformats.org/officeDocument/2006/relationships/image" Target="../media/image415.png"/></Relationships>
</file>

<file path=ppt/slides/_rels/slide149.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18.png"/><Relationship Id="rId4" Type="http://schemas.openxmlformats.org/officeDocument/2006/relationships/image" Target="../media/image156.png"/><Relationship Id="rId9" Type="http://schemas.openxmlformats.org/officeDocument/2006/relationships/image" Target="../media/image417.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19.png"/><Relationship Id="rId4" Type="http://schemas.openxmlformats.org/officeDocument/2006/relationships/image" Target="../media/image156.png"/><Relationship Id="rId9" Type="http://schemas.openxmlformats.org/officeDocument/2006/relationships/image" Target="../media/image417.png"/></Relationships>
</file>

<file path=ppt/slides/_rels/slide151.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20.png"/><Relationship Id="rId4" Type="http://schemas.openxmlformats.org/officeDocument/2006/relationships/image" Target="../media/image156.png"/><Relationship Id="rId9" Type="http://schemas.openxmlformats.org/officeDocument/2006/relationships/image" Target="../media/image415.png"/></Relationships>
</file>

<file path=ppt/slides/_rels/slide152.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22.png"/><Relationship Id="rId4" Type="http://schemas.openxmlformats.org/officeDocument/2006/relationships/image" Target="../media/image156.png"/><Relationship Id="rId9" Type="http://schemas.openxmlformats.org/officeDocument/2006/relationships/image" Target="../media/image421.png"/></Relationships>
</file>

<file path=ppt/slides/_rels/slide153.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23.png"/><Relationship Id="rId4" Type="http://schemas.openxmlformats.org/officeDocument/2006/relationships/image" Target="../media/image156.png"/><Relationship Id="rId9" Type="http://schemas.openxmlformats.org/officeDocument/2006/relationships/image" Target="../media/image415.png"/></Relationships>
</file>

<file path=ppt/slides/_rels/slide154.xml.rels><?xml version="1.0" encoding="UTF-8" standalone="yes"?>
<Relationships xmlns="http://schemas.openxmlformats.org/package/2006/relationships"><Relationship Id="rId8" Type="http://schemas.openxmlformats.org/officeDocument/2006/relationships/image" Target="../media/image407.jp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10" Type="http://schemas.openxmlformats.org/officeDocument/2006/relationships/image" Target="../media/image424.png"/><Relationship Id="rId4" Type="http://schemas.openxmlformats.org/officeDocument/2006/relationships/image" Target="../media/image409.png"/><Relationship Id="rId9" Type="http://schemas.openxmlformats.org/officeDocument/2006/relationships/image" Target="../media/image415.png"/></Relationships>
</file>

<file path=ppt/slides/_rels/slide155.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26.png"/><Relationship Id="rId4" Type="http://schemas.openxmlformats.org/officeDocument/2006/relationships/image" Target="../media/image156.png"/><Relationship Id="rId9" Type="http://schemas.openxmlformats.org/officeDocument/2006/relationships/image" Target="../media/image425.png"/></Relationships>
</file>

<file path=ppt/slides/_rels/slide156.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27.png"/><Relationship Id="rId4" Type="http://schemas.openxmlformats.org/officeDocument/2006/relationships/image" Target="../media/image156.png"/><Relationship Id="rId9" Type="http://schemas.openxmlformats.org/officeDocument/2006/relationships/image" Target="../media/image415.png"/></Relationships>
</file>

<file path=ppt/slides/_rels/slide15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jpg"/><Relationship Id="rId7" Type="http://schemas.openxmlformats.org/officeDocument/2006/relationships/image" Target="../media/image410.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29.png"/><Relationship Id="rId5" Type="http://schemas.openxmlformats.org/officeDocument/2006/relationships/image" Target="../media/image156.png"/><Relationship Id="rId10" Type="http://schemas.openxmlformats.org/officeDocument/2006/relationships/image" Target="../media/image428.png"/><Relationship Id="rId4" Type="http://schemas.openxmlformats.org/officeDocument/2006/relationships/image" Target="../media/image408.png"/><Relationship Id="rId9" Type="http://schemas.openxmlformats.org/officeDocument/2006/relationships/image" Target="../media/image412.png"/></Relationships>
</file>

<file path=ppt/slides/_rels/slide158.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jpg"/><Relationship Id="rId7" Type="http://schemas.openxmlformats.org/officeDocument/2006/relationships/image" Target="../media/image410.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31.png"/><Relationship Id="rId5" Type="http://schemas.openxmlformats.org/officeDocument/2006/relationships/image" Target="../media/image156.png"/><Relationship Id="rId10" Type="http://schemas.openxmlformats.org/officeDocument/2006/relationships/image" Target="../media/image430.png"/><Relationship Id="rId4" Type="http://schemas.openxmlformats.org/officeDocument/2006/relationships/image" Target="../media/image408.png"/><Relationship Id="rId9" Type="http://schemas.openxmlformats.org/officeDocument/2006/relationships/image" Target="../media/image412.png"/></Relationships>
</file>

<file path=ppt/slides/_rels/slide159.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32.png"/><Relationship Id="rId4" Type="http://schemas.openxmlformats.org/officeDocument/2006/relationships/image" Target="../media/image156.png"/><Relationship Id="rId9" Type="http://schemas.openxmlformats.org/officeDocument/2006/relationships/image" Target="../media/image42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34.png"/><Relationship Id="rId4" Type="http://schemas.openxmlformats.org/officeDocument/2006/relationships/image" Target="../media/image156.png"/><Relationship Id="rId9" Type="http://schemas.openxmlformats.org/officeDocument/2006/relationships/image" Target="../media/image433.png"/></Relationships>
</file>

<file path=ppt/slides/_rels/slide161.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jpg"/><Relationship Id="rId7" Type="http://schemas.openxmlformats.org/officeDocument/2006/relationships/image" Target="../media/image410.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35.png"/><Relationship Id="rId5" Type="http://schemas.openxmlformats.org/officeDocument/2006/relationships/image" Target="../media/image156.png"/><Relationship Id="rId10" Type="http://schemas.openxmlformats.org/officeDocument/2006/relationships/image" Target="../media/image425.png"/><Relationship Id="rId4" Type="http://schemas.openxmlformats.org/officeDocument/2006/relationships/image" Target="../media/image408.png"/><Relationship Id="rId9" Type="http://schemas.openxmlformats.org/officeDocument/2006/relationships/image" Target="../media/image412.png"/></Relationships>
</file>

<file path=ppt/slides/_rels/slide162.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jpg"/><Relationship Id="rId7" Type="http://schemas.openxmlformats.org/officeDocument/2006/relationships/image" Target="../media/image410.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36.png"/><Relationship Id="rId5" Type="http://schemas.openxmlformats.org/officeDocument/2006/relationships/image" Target="../media/image156.png"/><Relationship Id="rId10" Type="http://schemas.openxmlformats.org/officeDocument/2006/relationships/image" Target="../media/image425.png"/><Relationship Id="rId4" Type="http://schemas.openxmlformats.org/officeDocument/2006/relationships/image" Target="../media/image408.png"/><Relationship Id="rId9" Type="http://schemas.openxmlformats.org/officeDocument/2006/relationships/image" Target="../media/image412.png"/></Relationships>
</file>

<file path=ppt/slides/_rels/slide163.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jpg"/><Relationship Id="rId7" Type="http://schemas.openxmlformats.org/officeDocument/2006/relationships/image" Target="../media/image410.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37.png"/><Relationship Id="rId5" Type="http://schemas.openxmlformats.org/officeDocument/2006/relationships/image" Target="../media/image156.png"/><Relationship Id="rId10" Type="http://schemas.openxmlformats.org/officeDocument/2006/relationships/image" Target="../media/image430.png"/><Relationship Id="rId4" Type="http://schemas.openxmlformats.org/officeDocument/2006/relationships/image" Target="../media/image408.png"/><Relationship Id="rId9" Type="http://schemas.openxmlformats.org/officeDocument/2006/relationships/image" Target="../media/image412.png"/></Relationships>
</file>

<file path=ppt/slides/_rels/slide164.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jpg"/><Relationship Id="rId7" Type="http://schemas.openxmlformats.org/officeDocument/2006/relationships/image" Target="../media/image410.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38.png"/><Relationship Id="rId5" Type="http://schemas.openxmlformats.org/officeDocument/2006/relationships/image" Target="../media/image156.png"/><Relationship Id="rId10" Type="http://schemas.openxmlformats.org/officeDocument/2006/relationships/image" Target="../media/image433.png"/><Relationship Id="rId4" Type="http://schemas.openxmlformats.org/officeDocument/2006/relationships/image" Target="../media/image408.png"/><Relationship Id="rId9" Type="http://schemas.openxmlformats.org/officeDocument/2006/relationships/image" Target="../media/image412.png"/></Relationships>
</file>

<file path=ppt/slides/_rels/slide165.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jpg"/><Relationship Id="rId7" Type="http://schemas.openxmlformats.org/officeDocument/2006/relationships/image" Target="../media/image410.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39.png"/><Relationship Id="rId5" Type="http://schemas.openxmlformats.org/officeDocument/2006/relationships/image" Target="../media/image156.png"/><Relationship Id="rId10" Type="http://schemas.openxmlformats.org/officeDocument/2006/relationships/image" Target="../media/image415.png"/><Relationship Id="rId4" Type="http://schemas.openxmlformats.org/officeDocument/2006/relationships/image" Target="../media/image408.png"/><Relationship Id="rId9" Type="http://schemas.openxmlformats.org/officeDocument/2006/relationships/image" Target="../media/image412.png"/></Relationships>
</file>

<file path=ppt/slides/_rels/slide166.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jpg"/><Relationship Id="rId7" Type="http://schemas.openxmlformats.org/officeDocument/2006/relationships/image" Target="../media/image410.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41.png"/><Relationship Id="rId5" Type="http://schemas.openxmlformats.org/officeDocument/2006/relationships/image" Target="../media/image156.png"/><Relationship Id="rId10" Type="http://schemas.openxmlformats.org/officeDocument/2006/relationships/image" Target="../media/image440.png"/><Relationship Id="rId4" Type="http://schemas.openxmlformats.org/officeDocument/2006/relationships/image" Target="../media/image408.png"/><Relationship Id="rId9" Type="http://schemas.openxmlformats.org/officeDocument/2006/relationships/image" Target="../media/image412.png"/></Relationships>
</file>

<file path=ppt/slides/_rels/slide16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69.xml.rels><?xml version="1.0" encoding="UTF-8" standalone="yes"?>
<Relationships xmlns="http://schemas.openxmlformats.org/package/2006/relationships"><Relationship Id="rId8" Type="http://schemas.openxmlformats.org/officeDocument/2006/relationships/image" Target="../media/image447.png"/><Relationship Id="rId13" Type="http://schemas.openxmlformats.org/officeDocument/2006/relationships/image" Target="../media/image452.jpg"/><Relationship Id="rId3" Type="http://schemas.openxmlformats.org/officeDocument/2006/relationships/image" Target="../media/image1.png"/><Relationship Id="rId7" Type="http://schemas.openxmlformats.org/officeDocument/2006/relationships/image" Target="../media/image446.png"/><Relationship Id="rId12" Type="http://schemas.openxmlformats.org/officeDocument/2006/relationships/image" Target="../media/image451.jpg"/><Relationship Id="rId2" Type="http://schemas.openxmlformats.org/officeDocument/2006/relationships/image" Target="../media/image443.png"/><Relationship Id="rId1" Type="http://schemas.openxmlformats.org/officeDocument/2006/relationships/slideLayout" Target="../slideLayouts/slideLayout2.xml"/><Relationship Id="rId6" Type="http://schemas.openxmlformats.org/officeDocument/2006/relationships/image" Target="../media/image445.png"/><Relationship Id="rId11" Type="http://schemas.openxmlformats.org/officeDocument/2006/relationships/image" Target="../media/image450.jpg"/><Relationship Id="rId5" Type="http://schemas.openxmlformats.org/officeDocument/2006/relationships/image" Target="../media/image444.png"/><Relationship Id="rId10" Type="http://schemas.openxmlformats.org/officeDocument/2006/relationships/image" Target="../media/image449.jpg"/><Relationship Id="rId4" Type="http://schemas.openxmlformats.org/officeDocument/2006/relationships/image" Target="../media/image126.png"/><Relationship Id="rId9" Type="http://schemas.openxmlformats.org/officeDocument/2006/relationships/image" Target="../media/image44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454.png"/><Relationship Id="rId7" Type="http://schemas.openxmlformats.org/officeDocument/2006/relationships/image" Target="../media/image457.png"/><Relationship Id="rId2" Type="http://schemas.openxmlformats.org/officeDocument/2006/relationships/image" Target="../media/image453.png"/><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459.jpg"/><Relationship Id="rId5" Type="http://schemas.openxmlformats.org/officeDocument/2006/relationships/image" Target="../media/image456.png"/><Relationship Id="rId10" Type="http://schemas.openxmlformats.org/officeDocument/2006/relationships/hyperlink" Target="http://dev.mysql.com/doc/" TargetMode="External"/><Relationship Id="rId4" Type="http://schemas.openxmlformats.org/officeDocument/2006/relationships/image" Target="../media/image455.png"/><Relationship Id="rId9" Type="http://schemas.openxmlformats.org/officeDocument/2006/relationships/image" Target="../media/image458.jpg"/></Relationships>
</file>

<file path=ppt/slides/_rels/slide171.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53.png"/><Relationship Id="rId7" Type="http://schemas.openxmlformats.org/officeDocument/2006/relationships/image" Target="../media/image287.png"/><Relationship Id="rId2"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456.png"/><Relationship Id="rId5" Type="http://schemas.openxmlformats.org/officeDocument/2006/relationships/image" Target="../media/image455.png"/><Relationship Id="rId10" Type="http://schemas.openxmlformats.org/officeDocument/2006/relationships/image" Target="../media/image459.jpg"/><Relationship Id="rId4" Type="http://schemas.openxmlformats.org/officeDocument/2006/relationships/image" Target="../media/image454.png"/><Relationship Id="rId9" Type="http://schemas.openxmlformats.org/officeDocument/2006/relationships/image" Target="../media/image289.png"/></Relationships>
</file>

<file path=ppt/slides/_rels/slide172.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467.png"/><Relationship Id="rId3" Type="http://schemas.openxmlformats.org/officeDocument/2006/relationships/image" Target="../media/image454.png"/><Relationship Id="rId7" Type="http://schemas.openxmlformats.org/officeDocument/2006/relationships/image" Target="../media/image462.png"/><Relationship Id="rId12" Type="http://schemas.openxmlformats.org/officeDocument/2006/relationships/image" Target="../media/image466.png"/><Relationship Id="rId2" Type="http://schemas.openxmlformats.org/officeDocument/2006/relationships/image" Target="../media/image453.png"/><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465.png"/><Relationship Id="rId5" Type="http://schemas.openxmlformats.org/officeDocument/2006/relationships/image" Target="../media/image456.png"/><Relationship Id="rId15" Type="http://schemas.openxmlformats.org/officeDocument/2006/relationships/image" Target="../media/image459.jpg"/><Relationship Id="rId10" Type="http://schemas.openxmlformats.org/officeDocument/2006/relationships/image" Target="../media/image464.png"/><Relationship Id="rId4" Type="http://schemas.openxmlformats.org/officeDocument/2006/relationships/image" Target="../media/image455.png"/><Relationship Id="rId9" Type="http://schemas.openxmlformats.org/officeDocument/2006/relationships/image" Target="../media/image463.png"/><Relationship Id="rId14" Type="http://schemas.openxmlformats.org/officeDocument/2006/relationships/image" Target="../media/image468.png"/></Relationships>
</file>

<file path=ppt/slides/_rels/slide173.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474.png"/><Relationship Id="rId18" Type="http://schemas.openxmlformats.org/officeDocument/2006/relationships/image" Target="../media/image459.jpg"/><Relationship Id="rId3" Type="http://schemas.openxmlformats.org/officeDocument/2006/relationships/image" Target="../media/image454.png"/><Relationship Id="rId7" Type="http://schemas.openxmlformats.org/officeDocument/2006/relationships/image" Target="../media/image469.png"/><Relationship Id="rId12" Type="http://schemas.openxmlformats.org/officeDocument/2006/relationships/image" Target="../media/image473.png"/><Relationship Id="rId17" Type="http://schemas.openxmlformats.org/officeDocument/2006/relationships/image" Target="../media/image478.png"/><Relationship Id="rId2" Type="http://schemas.openxmlformats.org/officeDocument/2006/relationships/image" Target="../media/image453.png"/><Relationship Id="rId16" Type="http://schemas.openxmlformats.org/officeDocument/2006/relationships/image" Target="../media/image477.png"/><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472.png"/><Relationship Id="rId5" Type="http://schemas.openxmlformats.org/officeDocument/2006/relationships/image" Target="../media/image456.png"/><Relationship Id="rId15" Type="http://schemas.openxmlformats.org/officeDocument/2006/relationships/image" Target="../media/image476.png"/><Relationship Id="rId10" Type="http://schemas.openxmlformats.org/officeDocument/2006/relationships/image" Target="../media/image471.png"/><Relationship Id="rId4" Type="http://schemas.openxmlformats.org/officeDocument/2006/relationships/image" Target="../media/image455.png"/><Relationship Id="rId9" Type="http://schemas.openxmlformats.org/officeDocument/2006/relationships/image" Target="../media/image470.png"/><Relationship Id="rId14" Type="http://schemas.openxmlformats.org/officeDocument/2006/relationships/image" Target="../media/image475.png"/></Relationships>
</file>

<file path=ppt/slides/_rels/slide174.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454.png"/><Relationship Id="rId7" Type="http://schemas.openxmlformats.org/officeDocument/2006/relationships/image" Target="../media/image479.png"/><Relationship Id="rId12" Type="http://schemas.openxmlformats.org/officeDocument/2006/relationships/image" Target="../media/image459.jpg"/><Relationship Id="rId2" Type="http://schemas.openxmlformats.org/officeDocument/2006/relationships/image" Target="../media/image453.png"/><Relationship Id="rId1" Type="http://schemas.openxmlformats.org/officeDocument/2006/relationships/slideLayout" Target="../slideLayouts/slideLayout7.xml"/><Relationship Id="rId6" Type="http://schemas.openxmlformats.org/officeDocument/2006/relationships/image" Target="../media/image287.png"/><Relationship Id="rId11" Type="http://schemas.openxmlformats.org/officeDocument/2006/relationships/image" Target="../media/image482.png"/><Relationship Id="rId5" Type="http://schemas.openxmlformats.org/officeDocument/2006/relationships/image" Target="../media/image456.png"/><Relationship Id="rId10" Type="http://schemas.openxmlformats.org/officeDocument/2006/relationships/image" Target="../media/image481.png"/><Relationship Id="rId4" Type="http://schemas.openxmlformats.org/officeDocument/2006/relationships/image" Target="../media/image455.png"/><Relationship Id="rId9" Type="http://schemas.openxmlformats.org/officeDocument/2006/relationships/image" Target="../media/image480.png"/></Relationships>
</file>

<file path=ppt/slides/_rels/slide175.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11" Type="http://schemas.openxmlformats.org/officeDocument/2006/relationships/image" Target="../media/image451.jpg"/><Relationship Id="rId5" Type="http://schemas.openxmlformats.org/officeDocument/2006/relationships/image" Target="../media/image409.png"/><Relationship Id="rId10" Type="http://schemas.openxmlformats.org/officeDocument/2006/relationships/image" Target="../media/image484.png"/><Relationship Id="rId4" Type="http://schemas.openxmlformats.org/officeDocument/2006/relationships/image" Target="../media/image156.png"/><Relationship Id="rId9" Type="http://schemas.openxmlformats.org/officeDocument/2006/relationships/image" Target="../media/image483.png"/></Relationships>
</file>

<file path=ppt/slides/_rels/slide176.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jpg"/><Relationship Id="rId7" Type="http://schemas.openxmlformats.org/officeDocument/2006/relationships/image" Target="../media/image410.png"/><Relationship Id="rId12" Type="http://schemas.openxmlformats.org/officeDocument/2006/relationships/image" Target="../media/image451.jpg"/><Relationship Id="rId2" Type="http://schemas.openxmlformats.org/officeDocument/2006/relationships/image" Target="../media/image485.png"/><Relationship Id="rId1" Type="http://schemas.openxmlformats.org/officeDocument/2006/relationships/slideLayout" Target="../slideLayouts/slideLayout7.xml"/><Relationship Id="rId6" Type="http://schemas.openxmlformats.org/officeDocument/2006/relationships/image" Target="../media/image409.png"/><Relationship Id="rId11" Type="http://schemas.openxmlformats.org/officeDocument/2006/relationships/image" Target="../media/image487.png"/><Relationship Id="rId5" Type="http://schemas.openxmlformats.org/officeDocument/2006/relationships/image" Target="../media/image156.png"/><Relationship Id="rId10" Type="http://schemas.openxmlformats.org/officeDocument/2006/relationships/image" Target="../media/image486.png"/><Relationship Id="rId4" Type="http://schemas.openxmlformats.org/officeDocument/2006/relationships/image" Target="../media/image408.png"/><Relationship Id="rId9" Type="http://schemas.openxmlformats.org/officeDocument/2006/relationships/image" Target="../media/image412.png"/></Relationships>
</file>

<file path=ppt/slides/_rels/slide177.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11" Type="http://schemas.openxmlformats.org/officeDocument/2006/relationships/image" Target="../media/image451.jpg"/><Relationship Id="rId5" Type="http://schemas.openxmlformats.org/officeDocument/2006/relationships/image" Target="../media/image409.png"/><Relationship Id="rId10" Type="http://schemas.openxmlformats.org/officeDocument/2006/relationships/image" Target="../media/image489.png"/><Relationship Id="rId4" Type="http://schemas.openxmlformats.org/officeDocument/2006/relationships/image" Target="../media/image156.png"/><Relationship Id="rId9" Type="http://schemas.openxmlformats.org/officeDocument/2006/relationships/image" Target="../media/image488.png"/></Relationships>
</file>

<file path=ppt/slides/_rels/slide178.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11" Type="http://schemas.openxmlformats.org/officeDocument/2006/relationships/image" Target="../media/image451.jpg"/><Relationship Id="rId5" Type="http://schemas.openxmlformats.org/officeDocument/2006/relationships/image" Target="../media/image409.png"/><Relationship Id="rId10" Type="http://schemas.openxmlformats.org/officeDocument/2006/relationships/image" Target="../media/image490.png"/><Relationship Id="rId4" Type="http://schemas.openxmlformats.org/officeDocument/2006/relationships/image" Target="../media/image156.png"/><Relationship Id="rId9" Type="http://schemas.openxmlformats.org/officeDocument/2006/relationships/image" Target="../media/image483.png"/></Relationships>
</file>

<file path=ppt/slides/_rels/slide179.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8.png"/><Relationship Id="rId7" Type="http://schemas.openxmlformats.org/officeDocument/2006/relationships/image" Target="../media/image411.png"/><Relationship Id="rId2" Type="http://schemas.openxmlformats.org/officeDocument/2006/relationships/image" Target="../media/image407.jpg"/><Relationship Id="rId1" Type="http://schemas.openxmlformats.org/officeDocument/2006/relationships/slideLayout" Target="../slideLayouts/slideLayout7.xml"/><Relationship Id="rId6" Type="http://schemas.openxmlformats.org/officeDocument/2006/relationships/image" Target="../media/image410.png"/><Relationship Id="rId11" Type="http://schemas.openxmlformats.org/officeDocument/2006/relationships/image" Target="../media/image451.jpg"/><Relationship Id="rId5" Type="http://schemas.openxmlformats.org/officeDocument/2006/relationships/image" Target="../media/image409.png"/><Relationship Id="rId10" Type="http://schemas.openxmlformats.org/officeDocument/2006/relationships/image" Target="../media/image492.png"/><Relationship Id="rId4" Type="http://schemas.openxmlformats.org/officeDocument/2006/relationships/image" Target="../media/image156.png"/><Relationship Id="rId9" Type="http://schemas.openxmlformats.org/officeDocument/2006/relationships/image" Target="../media/image49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497.png"/><Relationship Id="rId3" Type="http://schemas.openxmlformats.org/officeDocument/2006/relationships/image" Target="../media/image494.png"/><Relationship Id="rId7" Type="http://schemas.openxmlformats.org/officeDocument/2006/relationships/image" Target="../media/image126.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458.jpg"/><Relationship Id="rId5" Type="http://schemas.openxmlformats.org/officeDocument/2006/relationships/image" Target="../media/image496.png"/><Relationship Id="rId4" Type="http://schemas.openxmlformats.org/officeDocument/2006/relationships/image" Target="../media/image495.png"/></Relationships>
</file>

<file path=ppt/slides/_rels/slide181.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s>
</file>

<file path=ppt/slides/_rels/slide182.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94.png"/><Relationship Id="rId7" Type="http://schemas.openxmlformats.org/officeDocument/2006/relationships/image" Target="../media/image499.png"/><Relationship Id="rId12" Type="http://schemas.openxmlformats.org/officeDocument/2006/relationships/image" Target="../media/image503.png"/><Relationship Id="rId2" Type="http://schemas.openxmlformats.org/officeDocument/2006/relationships/image" Target="../media/image493.png"/><Relationship Id="rId1" Type="http://schemas.openxmlformats.org/officeDocument/2006/relationships/slideLayout" Target="../slideLayouts/slideLayout7.xml"/><Relationship Id="rId6" Type="http://schemas.openxmlformats.org/officeDocument/2006/relationships/image" Target="../media/image498.png"/><Relationship Id="rId11" Type="http://schemas.openxmlformats.org/officeDocument/2006/relationships/image" Target="../media/image502.png"/><Relationship Id="rId5" Type="http://schemas.openxmlformats.org/officeDocument/2006/relationships/image" Target="../media/image496.png"/><Relationship Id="rId10" Type="http://schemas.openxmlformats.org/officeDocument/2006/relationships/image" Target="../media/image501.png"/><Relationship Id="rId4" Type="http://schemas.openxmlformats.org/officeDocument/2006/relationships/image" Target="../media/image495.png"/><Relationship Id="rId9" Type="http://schemas.openxmlformats.org/officeDocument/2006/relationships/image" Target="../media/image126.png"/></Relationships>
</file>

<file path=ppt/slides/_rels/slide183.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94.png"/><Relationship Id="rId7" Type="http://schemas.openxmlformats.org/officeDocument/2006/relationships/image" Target="../media/image499.png"/><Relationship Id="rId12" Type="http://schemas.openxmlformats.org/officeDocument/2006/relationships/image" Target="../media/image506.png"/><Relationship Id="rId2" Type="http://schemas.openxmlformats.org/officeDocument/2006/relationships/image" Target="../media/image493.png"/><Relationship Id="rId1" Type="http://schemas.openxmlformats.org/officeDocument/2006/relationships/slideLayout" Target="../slideLayouts/slideLayout7.xml"/><Relationship Id="rId6" Type="http://schemas.openxmlformats.org/officeDocument/2006/relationships/image" Target="../media/image498.png"/><Relationship Id="rId11" Type="http://schemas.openxmlformats.org/officeDocument/2006/relationships/image" Target="../media/image505.png"/><Relationship Id="rId5" Type="http://schemas.openxmlformats.org/officeDocument/2006/relationships/image" Target="../media/image496.png"/><Relationship Id="rId10" Type="http://schemas.openxmlformats.org/officeDocument/2006/relationships/image" Target="../media/image504.png"/><Relationship Id="rId4" Type="http://schemas.openxmlformats.org/officeDocument/2006/relationships/image" Target="../media/image495.png"/><Relationship Id="rId9" Type="http://schemas.openxmlformats.org/officeDocument/2006/relationships/image" Target="../media/image126.png"/></Relationships>
</file>

<file path=ppt/slides/_rels/slide184.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94.png"/><Relationship Id="rId7" Type="http://schemas.openxmlformats.org/officeDocument/2006/relationships/image" Target="../media/image507.png"/><Relationship Id="rId2" Type="http://schemas.openxmlformats.org/officeDocument/2006/relationships/image" Target="../media/image493.png"/><Relationship Id="rId1" Type="http://schemas.openxmlformats.org/officeDocument/2006/relationships/slideLayout" Target="../slideLayouts/slideLayout7.xml"/><Relationship Id="rId6" Type="http://schemas.openxmlformats.org/officeDocument/2006/relationships/image" Target="../media/image498.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126.png"/></Relationships>
</file>

<file path=ppt/slides/_rels/slide185.xml.rels><?xml version="1.0" encoding="UTF-8" standalone="yes"?>
<Relationships xmlns="http://schemas.openxmlformats.org/package/2006/relationships"><Relationship Id="rId8" Type="http://schemas.openxmlformats.org/officeDocument/2006/relationships/image" Target="../media/image508.png"/><Relationship Id="rId13" Type="http://schemas.openxmlformats.org/officeDocument/2006/relationships/image" Target="../media/image510.png"/><Relationship Id="rId3" Type="http://schemas.openxmlformats.org/officeDocument/2006/relationships/image" Target="../media/image494.png"/><Relationship Id="rId7" Type="http://schemas.openxmlformats.org/officeDocument/2006/relationships/image" Target="../media/image498.png"/><Relationship Id="rId12" Type="http://schemas.openxmlformats.org/officeDocument/2006/relationships/image" Target="../media/image503.png"/><Relationship Id="rId17" Type="http://schemas.openxmlformats.org/officeDocument/2006/relationships/image" Target="../media/image514.png"/><Relationship Id="rId2" Type="http://schemas.openxmlformats.org/officeDocument/2006/relationships/image" Target="../media/image493.png"/><Relationship Id="rId16" Type="http://schemas.openxmlformats.org/officeDocument/2006/relationships/image" Target="../media/image513.png"/><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509.png"/><Relationship Id="rId5" Type="http://schemas.openxmlformats.org/officeDocument/2006/relationships/image" Target="../media/image496.png"/><Relationship Id="rId15" Type="http://schemas.openxmlformats.org/officeDocument/2006/relationships/image" Target="../media/image512.png"/><Relationship Id="rId10" Type="http://schemas.openxmlformats.org/officeDocument/2006/relationships/image" Target="../media/image501.png"/><Relationship Id="rId4" Type="http://schemas.openxmlformats.org/officeDocument/2006/relationships/image" Target="../media/image495.png"/><Relationship Id="rId9" Type="http://schemas.openxmlformats.org/officeDocument/2006/relationships/image" Target="../media/image500.png"/><Relationship Id="rId14" Type="http://schemas.openxmlformats.org/officeDocument/2006/relationships/image" Target="../media/image511.png"/></Relationships>
</file>

<file path=ppt/slides/_rels/slide186.xml.rels><?xml version="1.0" encoding="UTF-8" standalone="yes"?>
<Relationships xmlns="http://schemas.openxmlformats.org/package/2006/relationships"><Relationship Id="rId8" Type="http://schemas.openxmlformats.org/officeDocument/2006/relationships/image" Target="../media/image515.png"/><Relationship Id="rId13" Type="http://schemas.openxmlformats.org/officeDocument/2006/relationships/image" Target="../media/image510.png"/><Relationship Id="rId18" Type="http://schemas.openxmlformats.org/officeDocument/2006/relationships/image" Target="../media/image520.png"/><Relationship Id="rId26" Type="http://schemas.openxmlformats.org/officeDocument/2006/relationships/image" Target="../media/image528.png"/><Relationship Id="rId3" Type="http://schemas.openxmlformats.org/officeDocument/2006/relationships/image" Target="../media/image494.png"/><Relationship Id="rId21" Type="http://schemas.openxmlformats.org/officeDocument/2006/relationships/image" Target="../media/image523.png"/><Relationship Id="rId7" Type="http://schemas.openxmlformats.org/officeDocument/2006/relationships/image" Target="../media/image498.png"/><Relationship Id="rId12" Type="http://schemas.openxmlformats.org/officeDocument/2006/relationships/image" Target="../media/image503.png"/><Relationship Id="rId17" Type="http://schemas.openxmlformats.org/officeDocument/2006/relationships/image" Target="../media/image519.png"/><Relationship Id="rId25" Type="http://schemas.openxmlformats.org/officeDocument/2006/relationships/image" Target="../media/image527.png"/><Relationship Id="rId2" Type="http://schemas.openxmlformats.org/officeDocument/2006/relationships/image" Target="../media/image493.png"/><Relationship Id="rId16" Type="http://schemas.openxmlformats.org/officeDocument/2006/relationships/image" Target="../media/image518.png"/><Relationship Id="rId20" Type="http://schemas.openxmlformats.org/officeDocument/2006/relationships/image" Target="../media/image522.png"/><Relationship Id="rId29" Type="http://schemas.openxmlformats.org/officeDocument/2006/relationships/image" Target="../media/image531.png"/><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516.png"/><Relationship Id="rId24" Type="http://schemas.openxmlformats.org/officeDocument/2006/relationships/image" Target="../media/image526.png"/><Relationship Id="rId32" Type="http://schemas.openxmlformats.org/officeDocument/2006/relationships/image" Target="../media/image534.png"/><Relationship Id="rId5" Type="http://schemas.openxmlformats.org/officeDocument/2006/relationships/image" Target="../media/image496.png"/><Relationship Id="rId15" Type="http://schemas.openxmlformats.org/officeDocument/2006/relationships/image" Target="../media/image517.png"/><Relationship Id="rId23" Type="http://schemas.openxmlformats.org/officeDocument/2006/relationships/image" Target="../media/image525.png"/><Relationship Id="rId28" Type="http://schemas.openxmlformats.org/officeDocument/2006/relationships/image" Target="../media/image530.png"/><Relationship Id="rId10" Type="http://schemas.openxmlformats.org/officeDocument/2006/relationships/image" Target="../media/image501.png"/><Relationship Id="rId19" Type="http://schemas.openxmlformats.org/officeDocument/2006/relationships/image" Target="../media/image521.png"/><Relationship Id="rId31" Type="http://schemas.openxmlformats.org/officeDocument/2006/relationships/image" Target="../media/image533.png"/><Relationship Id="rId4" Type="http://schemas.openxmlformats.org/officeDocument/2006/relationships/image" Target="../media/image495.png"/><Relationship Id="rId9" Type="http://schemas.openxmlformats.org/officeDocument/2006/relationships/image" Target="../media/image500.png"/><Relationship Id="rId14" Type="http://schemas.openxmlformats.org/officeDocument/2006/relationships/image" Target="../media/image511.png"/><Relationship Id="rId22" Type="http://schemas.openxmlformats.org/officeDocument/2006/relationships/image" Target="../media/image524.png"/><Relationship Id="rId27" Type="http://schemas.openxmlformats.org/officeDocument/2006/relationships/image" Target="../media/image529.png"/><Relationship Id="rId30" Type="http://schemas.openxmlformats.org/officeDocument/2006/relationships/image" Target="../media/image532.png"/></Relationships>
</file>

<file path=ppt/slides/_rels/slide187.xml.rels><?xml version="1.0" encoding="UTF-8" standalone="yes"?>
<Relationships xmlns="http://schemas.openxmlformats.org/package/2006/relationships"><Relationship Id="rId8" Type="http://schemas.openxmlformats.org/officeDocument/2006/relationships/image" Target="../media/image535.png"/><Relationship Id="rId13" Type="http://schemas.openxmlformats.org/officeDocument/2006/relationships/image" Target="../media/image510.png"/><Relationship Id="rId3" Type="http://schemas.openxmlformats.org/officeDocument/2006/relationships/image" Target="../media/image494.png"/><Relationship Id="rId7" Type="http://schemas.openxmlformats.org/officeDocument/2006/relationships/image" Target="../media/image498.png"/><Relationship Id="rId12" Type="http://schemas.openxmlformats.org/officeDocument/2006/relationships/image" Target="../media/image503.png"/><Relationship Id="rId2" Type="http://schemas.openxmlformats.org/officeDocument/2006/relationships/image" Target="../media/image493.png"/><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536.png"/><Relationship Id="rId5" Type="http://schemas.openxmlformats.org/officeDocument/2006/relationships/image" Target="../media/image496.png"/><Relationship Id="rId10" Type="http://schemas.openxmlformats.org/officeDocument/2006/relationships/image" Target="../media/image501.png"/><Relationship Id="rId4" Type="http://schemas.openxmlformats.org/officeDocument/2006/relationships/image" Target="../media/image495.png"/><Relationship Id="rId9" Type="http://schemas.openxmlformats.org/officeDocument/2006/relationships/image" Target="../media/image500.png"/><Relationship Id="rId14" Type="http://schemas.openxmlformats.org/officeDocument/2006/relationships/image" Target="../media/image511.png"/></Relationships>
</file>

<file path=ppt/slides/_rels/slide188.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89.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1.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2.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3.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4.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5.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6.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7.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8.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199.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01.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02.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03.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04.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05.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06.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07.xml.rels><?xml version="1.0" encoding="UTF-8" standalone="yes"?>
<Relationships xmlns="http://schemas.openxmlformats.org/package/2006/relationships"><Relationship Id="rId8" Type="http://schemas.openxmlformats.org/officeDocument/2006/relationships/image" Target="../media/image541.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08.xml.rels><?xml version="1.0" encoding="UTF-8" standalone="yes"?>
<Relationships xmlns="http://schemas.openxmlformats.org/package/2006/relationships"><Relationship Id="rId8" Type="http://schemas.openxmlformats.org/officeDocument/2006/relationships/image" Target="../media/image542.png"/><Relationship Id="rId3" Type="http://schemas.openxmlformats.org/officeDocument/2006/relationships/image" Target="../media/image494.png"/><Relationship Id="rId7" Type="http://schemas.openxmlformats.org/officeDocument/2006/relationships/image" Target="../media/image537.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39.png"/></Relationships>
</file>

<file path=ppt/slides/_rels/slide20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50.png"/><Relationship Id="rId7" Type="http://schemas.openxmlformats.org/officeDocument/2006/relationships/image" Target="../media/image547.png"/><Relationship Id="rId2" Type="http://schemas.openxmlformats.org/officeDocument/2006/relationships/image" Target="../media/image543.png"/><Relationship Id="rId1" Type="http://schemas.openxmlformats.org/officeDocument/2006/relationships/slideLayout" Target="../slideLayouts/slideLayout2.xml"/><Relationship Id="rId6" Type="http://schemas.openxmlformats.org/officeDocument/2006/relationships/image" Target="../media/image546.png"/><Relationship Id="rId5" Type="http://schemas.openxmlformats.org/officeDocument/2006/relationships/image" Target="../media/image545.png"/><Relationship Id="rId4" Type="http://schemas.openxmlformats.org/officeDocument/2006/relationships/image" Target="../media/image544.png"/><Relationship Id="rId9" Type="http://schemas.openxmlformats.org/officeDocument/2006/relationships/image" Target="../media/image548.jp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547.png"/><Relationship Id="rId3" Type="http://schemas.openxmlformats.org/officeDocument/2006/relationships/image" Target="../media/image543.png"/><Relationship Id="rId7" Type="http://schemas.openxmlformats.org/officeDocument/2006/relationships/image" Target="../media/image546.png"/><Relationship Id="rId2" Type="http://schemas.openxmlformats.org/officeDocument/2006/relationships/image" Target="../media/image549.jpg"/><Relationship Id="rId1" Type="http://schemas.openxmlformats.org/officeDocument/2006/relationships/slideLayout" Target="../slideLayouts/slideLayout2.xml"/><Relationship Id="rId6" Type="http://schemas.openxmlformats.org/officeDocument/2006/relationships/image" Target="../media/image545.png"/><Relationship Id="rId5" Type="http://schemas.openxmlformats.org/officeDocument/2006/relationships/image" Target="../media/image544.png"/><Relationship Id="rId4" Type="http://schemas.openxmlformats.org/officeDocument/2006/relationships/image" Target="../media/image250.png"/><Relationship Id="rId9" Type="http://schemas.openxmlformats.org/officeDocument/2006/relationships/image" Target="../media/image126.png"/></Relationships>
</file>

<file path=ppt/slides/_rels/slide211.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554.png"/><Relationship Id="rId3" Type="http://schemas.openxmlformats.org/officeDocument/2006/relationships/image" Target="../media/image250.png"/><Relationship Id="rId7" Type="http://schemas.openxmlformats.org/officeDocument/2006/relationships/image" Target="../media/image547.png"/><Relationship Id="rId12" Type="http://schemas.openxmlformats.org/officeDocument/2006/relationships/image" Target="../media/image553.png"/><Relationship Id="rId2" Type="http://schemas.openxmlformats.org/officeDocument/2006/relationships/image" Target="../media/image543.png"/><Relationship Id="rId1" Type="http://schemas.openxmlformats.org/officeDocument/2006/relationships/slideLayout" Target="../slideLayouts/slideLayout2.xml"/><Relationship Id="rId6" Type="http://schemas.openxmlformats.org/officeDocument/2006/relationships/image" Target="../media/image546.png"/><Relationship Id="rId11" Type="http://schemas.openxmlformats.org/officeDocument/2006/relationships/image" Target="../media/image552.png"/><Relationship Id="rId5" Type="http://schemas.openxmlformats.org/officeDocument/2006/relationships/image" Target="../media/image545.png"/><Relationship Id="rId10" Type="http://schemas.openxmlformats.org/officeDocument/2006/relationships/image" Target="../media/image551.png"/><Relationship Id="rId4" Type="http://schemas.openxmlformats.org/officeDocument/2006/relationships/image" Target="../media/image544.png"/><Relationship Id="rId9" Type="http://schemas.openxmlformats.org/officeDocument/2006/relationships/image" Target="../media/image550.png"/><Relationship Id="rId14" Type="http://schemas.openxmlformats.org/officeDocument/2006/relationships/image" Target="../media/image555.png"/></Relationships>
</file>

<file path=ppt/slides/_rels/slide21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50.png"/><Relationship Id="rId7" Type="http://schemas.openxmlformats.org/officeDocument/2006/relationships/image" Target="../media/image547.png"/><Relationship Id="rId2" Type="http://schemas.openxmlformats.org/officeDocument/2006/relationships/image" Target="../media/image543.png"/><Relationship Id="rId1" Type="http://schemas.openxmlformats.org/officeDocument/2006/relationships/slideLayout" Target="../slideLayouts/slideLayout2.xml"/><Relationship Id="rId6" Type="http://schemas.openxmlformats.org/officeDocument/2006/relationships/image" Target="../media/image546.png"/><Relationship Id="rId11" Type="http://schemas.openxmlformats.org/officeDocument/2006/relationships/image" Target="../media/image558.png"/><Relationship Id="rId5" Type="http://schemas.openxmlformats.org/officeDocument/2006/relationships/image" Target="../media/image545.png"/><Relationship Id="rId10" Type="http://schemas.openxmlformats.org/officeDocument/2006/relationships/image" Target="../media/image557.png"/><Relationship Id="rId4" Type="http://schemas.openxmlformats.org/officeDocument/2006/relationships/image" Target="../media/image544.png"/><Relationship Id="rId9" Type="http://schemas.openxmlformats.org/officeDocument/2006/relationships/image" Target="../media/image556.png"/></Relationships>
</file>

<file path=ppt/slides/_rels/slide21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563.png"/><Relationship Id="rId3" Type="http://schemas.openxmlformats.org/officeDocument/2006/relationships/image" Target="../media/image250.png"/><Relationship Id="rId7" Type="http://schemas.openxmlformats.org/officeDocument/2006/relationships/image" Target="../media/image547.png"/><Relationship Id="rId12" Type="http://schemas.openxmlformats.org/officeDocument/2006/relationships/image" Target="../media/image562.png"/><Relationship Id="rId2" Type="http://schemas.openxmlformats.org/officeDocument/2006/relationships/image" Target="../media/image543.png"/><Relationship Id="rId1" Type="http://schemas.openxmlformats.org/officeDocument/2006/relationships/slideLayout" Target="../slideLayouts/slideLayout2.xml"/><Relationship Id="rId6" Type="http://schemas.openxmlformats.org/officeDocument/2006/relationships/image" Target="../media/image546.png"/><Relationship Id="rId11" Type="http://schemas.openxmlformats.org/officeDocument/2006/relationships/image" Target="../media/image561.png"/><Relationship Id="rId5" Type="http://schemas.openxmlformats.org/officeDocument/2006/relationships/image" Target="../media/image545.png"/><Relationship Id="rId10" Type="http://schemas.openxmlformats.org/officeDocument/2006/relationships/image" Target="../media/image560.png"/><Relationship Id="rId4" Type="http://schemas.openxmlformats.org/officeDocument/2006/relationships/image" Target="../media/image544.png"/><Relationship Id="rId9" Type="http://schemas.openxmlformats.org/officeDocument/2006/relationships/image" Target="../media/image559.png"/><Relationship Id="rId14" Type="http://schemas.openxmlformats.org/officeDocument/2006/relationships/image" Target="../media/image564.png"/></Relationships>
</file>

<file path=ppt/slides/_rels/slide214.xml.rels><?xml version="1.0" encoding="UTF-8" standalone="yes"?>
<Relationships xmlns="http://schemas.openxmlformats.org/package/2006/relationships"><Relationship Id="rId8" Type="http://schemas.openxmlformats.org/officeDocument/2006/relationships/image" Target="../media/image547.png"/><Relationship Id="rId3" Type="http://schemas.openxmlformats.org/officeDocument/2006/relationships/image" Target="../media/image543.png"/><Relationship Id="rId7" Type="http://schemas.openxmlformats.org/officeDocument/2006/relationships/image" Target="../media/image546.png"/><Relationship Id="rId2" Type="http://schemas.openxmlformats.org/officeDocument/2006/relationships/image" Target="../media/image565.png"/><Relationship Id="rId1" Type="http://schemas.openxmlformats.org/officeDocument/2006/relationships/slideLayout" Target="../slideLayouts/slideLayout2.xml"/><Relationship Id="rId6" Type="http://schemas.openxmlformats.org/officeDocument/2006/relationships/image" Target="../media/image545.png"/><Relationship Id="rId5" Type="http://schemas.openxmlformats.org/officeDocument/2006/relationships/image" Target="../media/image544.png"/><Relationship Id="rId10" Type="http://schemas.openxmlformats.org/officeDocument/2006/relationships/hyperlink" Target="https://dev.mysql.com/doc/refman/5.5/en/encryption-functions.html" TargetMode="External"/><Relationship Id="rId4" Type="http://schemas.openxmlformats.org/officeDocument/2006/relationships/image" Target="../media/image250.png"/><Relationship Id="rId9" Type="http://schemas.openxmlformats.org/officeDocument/2006/relationships/image" Target="../media/image126.png"/></Relationships>
</file>

<file path=ppt/slides/_rels/slide215.xml.rels><?xml version="1.0" encoding="UTF-8" standalone="yes"?>
<Relationships xmlns="http://schemas.openxmlformats.org/package/2006/relationships"><Relationship Id="rId8" Type="http://schemas.openxmlformats.org/officeDocument/2006/relationships/image" Target="../media/image566.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67.png"/></Relationships>
</file>

<file path=ppt/slides/_rels/slide216.xml.rels><?xml version="1.0" encoding="UTF-8" standalone="yes"?>
<Relationships xmlns="http://schemas.openxmlformats.org/package/2006/relationships"><Relationship Id="rId8" Type="http://schemas.openxmlformats.org/officeDocument/2006/relationships/image" Target="../media/image568.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69.png"/></Relationships>
</file>

<file path=ppt/slides/_rels/slide217.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71.png"/></Relationships>
</file>

<file path=ppt/slides/_rels/slide218.xml.rels><?xml version="1.0" encoding="UTF-8" standalone="yes"?>
<Relationships xmlns="http://schemas.openxmlformats.org/package/2006/relationships"><Relationship Id="rId8" Type="http://schemas.openxmlformats.org/officeDocument/2006/relationships/image" Target="../media/image568.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72.png"/></Relationships>
</file>

<file path=ppt/slides/_rels/slide219.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7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574.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75.png"/></Relationships>
</file>

<file path=ppt/slides/_rels/slide221.xml.rels><?xml version="1.0" encoding="UTF-8" standalone="yes"?>
<Relationships xmlns="http://schemas.openxmlformats.org/package/2006/relationships"><Relationship Id="rId8" Type="http://schemas.openxmlformats.org/officeDocument/2006/relationships/image" Target="../media/image576.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77.png"/></Relationships>
</file>

<file path=ppt/slides/_rels/slide222.xml.rels><?xml version="1.0" encoding="UTF-8" standalone="yes"?>
<Relationships xmlns="http://schemas.openxmlformats.org/package/2006/relationships"><Relationship Id="rId8" Type="http://schemas.openxmlformats.org/officeDocument/2006/relationships/image" Target="../media/image578.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79.png"/></Relationships>
</file>

<file path=ppt/slides/_rels/slide223.xml.rels><?xml version="1.0" encoding="UTF-8" standalone="yes"?>
<Relationships xmlns="http://schemas.openxmlformats.org/package/2006/relationships"><Relationship Id="rId8" Type="http://schemas.openxmlformats.org/officeDocument/2006/relationships/image" Target="../media/image568.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80.png"/></Relationships>
</file>

<file path=ppt/slides/_rels/slide224.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156.png"/><Relationship Id="rId7" Type="http://schemas.openxmlformats.org/officeDocument/2006/relationships/image" Target="../media/image412.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 Id="rId9" Type="http://schemas.openxmlformats.org/officeDocument/2006/relationships/image" Target="../media/image58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5.png"/><Relationship Id="rId7"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93.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7.png"/><Relationship Id="rId7" Type="http://schemas.openxmlformats.org/officeDocument/2006/relationships/image" Target="../media/image9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68.png"/><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7.png"/><Relationship Id="rId7" Type="http://schemas.openxmlformats.org/officeDocument/2006/relationships/image" Target="../media/image101.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68.png"/><Relationship Id="rId9" Type="http://schemas.openxmlformats.org/officeDocument/2006/relationships/image" Target="../media/image103.png"/></Relationships>
</file>

<file path=ppt/slides/_rels/slide3.xml.rels><?xml version="1.0" encoding="UTF-8" standalone="yes"?>
<Relationships xmlns="http://schemas.openxmlformats.org/package/2006/relationships"><Relationship Id="rId3" Type="http://schemas.openxmlformats.org/officeDocument/2006/relationships/hyperlink" Target="http://php.net/manual/en/intro-whatis.php"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10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109.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67.png"/><Relationship Id="rId7" Type="http://schemas.openxmlformats.org/officeDocument/2006/relationships/image" Target="../media/image112.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68.png"/><Relationship Id="rId9" Type="http://schemas.openxmlformats.org/officeDocument/2006/relationships/image" Target="../media/image114.png"/></Relationships>
</file>

<file path=ppt/slides/_rels/slide3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67.png"/><Relationship Id="rId7" Type="http://schemas.openxmlformats.org/officeDocument/2006/relationships/image" Target="../media/image11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68.png"/><Relationship Id="rId9" Type="http://schemas.openxmlformats.org/officeDocument/2006/relationships/image" Target="../media/image119.png"/></Relationships>
</file>

<file path=ppt/slides/_rels/slide3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67.png"/><Relationship Id="rId7" Type="http://schemas.openxmlformats.org/officeDocument/2006/relationships/image" Target="../media/image11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5.png"/><Relationship Id="rId4" Type="http://schemas.openxmlformats.org/officeDocument/2006/relationships/image" Target="../media/image68.png"/><Relationship Id="rId9" Type="http://schemas.openxmlformats.org/officeDocument/2006/relationships/image" Target="../media/image122.png"/></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5.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28.png"/><Relationship Id="rId7" Type="http://schemas.openxmlformats.org/officeDocument/2006/relationships/image" Target="../media/image138.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29.png"/><Relationship Id="rId9" Type="http://schemas.openxmlformats.org/officeDocument/2006/relationships/image" Target="../media/image140.png"/></Relationships>
</file>

<file path=ppt/slides/_rels/slide39.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8.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36.png"/><Relationship Id="rId4" Type="http://schemas.openxmlformats.org/officeDocument/2006/relationships/image" Target="../media/image129.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6"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hyperlink" Target="http://www.apachefriends.org/en/xampp.html" TargetMode="External"/><Relationship Id="rId11" Type="http://schemas.openxmlformats.org/officeDocument/2006/relationships/hyperlink" Target="http://www.wampserver.com/en/" TargetMode="External"/><Relationship Id="rId5" Type="http://schemas.openxmlformats.org/officeDocument/2006/relationships/image" Target="../media/image5.png"/><Relationship Id="rId15" Type="http://schemas.openxmlformats.org/officeDocument/2006/relationships/image" Target="../media/image13.jpg"/><Relationship Id="rId10" Type="http://schemas.openxmlformats.org/officeDocument/2006/relationships/image" Target="../media/image9.jp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41.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53.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www.apachefriends.org/en/xampp.html"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hyperlink" Target="mailto:phong@gmail.com"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2.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0.png"/></Relationships>
</file>

<file path=ppt/slides/_rels/slide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hyperlink" Target="http://www.phpvn.org/topic.php?TOPIC_ID=161" TargetMode="External"/><Relationship Id="rId4" Type="http://schemas.openxmlformats.org/officeDocument/2006/relationships/image" Target="../media/image167.png"/><Relationship Id="rId9" Type="http://schemas.openxmlformats.org/officeDocument/2006/relationships/image" Target="../media/image172.png"/></Relationships>
</file>

<file path=ppt/slides/_rels/slide6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png"/><Relationship Id="rId7" Type="http://schemas.openxmlformats.org/officeDocument/2006/relationships/image" Target="../media/image177.png"/><Relationship Id="rId12" Type="http://schemas.openxmlformats.org/officeDocument/2006/relationships/image" Target="../media/image182.png"/><Relationship Id="rId17" Type="http://schemas.openxmlformats.org/officeDocument/2006/relationships/image" Target="../media/image187.png"/><Relationship Id="rId2" Type="http://schemas.openxmlformats.org/officeDocument/2006/relationships/image" Target="../media/image173.png"/><Relationship Id="rId16"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jpg"/><Relationship Id="rId4" Type="http://schemas.openxmlformats.org/officeDocument/2006/relationships/image" Target="../media/image174.jpg"/><Relationship Id="rId9" Type="http://schemas.openxmlformats.org/officeDocument/2006/relationships/image" Target="../media/image179.png"/><Relationship Id="rId14" Type="http://schemas.openxmlformats.org/officeDocument/2006/relationships/image" Target="../media/image184.png"/></Relationships>
</file>

<file path=ppt/slides/_rels/slide6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hyperlink" Target="http://www.phpvn.org/index.php?method=Reply&amp;TOPI" TargetMode="External"/><Relationship Id="rId4" Type="http://schemas.openxmlformats.org/officeDocument/2006/relationships/image" Target="../media/image167.png"/><Relationship Id="rId9" Type="http://schemas.openxmlformats.org/officeDocument/2006/relationships/image" Target="../media/image172.png"/></Relationships>
</file>

<file path=ppt/slides/_rels/slide6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hyperlink" Target="http://www.phpvn.org/post.php?method=Reply&amp;TOPIC_ID=1" TargetMode="External"/><Relationship Id="rId4" Type="http://schemas.openxmlformats.org/officeDocument/2006/relationships/image" Target="../media/image167.png"/><Relationship Id="rId9" Type="http://schemas.openxmlformats.org/officeDocument/2006/relationships/image" Target="../media/image172.png"/></Relationships>
</file>

<file path=ppt/slides/_rels/slide6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hyperlink" Target="http://www.phpvn.org/topic.php" TargetMode="External"/><Relationship Id="rId5" Type="http://schemas.openxmlformats.org/officeDocument/2006/relationships/image" Target="../media/image168.png"/><Relationship Id="rId10" Type="http://schemas.openxmlformats.org/officeDocument/2006/relationships/hyperlink" Target="http://www.phpvn.org/topic.php?TOPIC_ID=161" TargetMode="External"/><Relationship Id="rId4" Type="http://schemas.openxmlformats.org/officeDocument/2006/relationships/image" Target="../media/image167.png"/><Relationship Id="rId9" Type="http://schemas.openxmlformats.org/officeDocument/2006/relationships/image" Target="../media/image172.png"/></Relationships>
</file>

<file path=ppt/slides/_rels/slide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7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9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9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9.png"/><Relationship Id="rId5" Type="http://schemas.openxmlformats.org/officeDocument/2006/relationships/image" Target="../media/image168.png"/><Relationship Id="rId10" Type="http://schemas.openxmlformats.org/officeDocument/2006/relationships/image" Target="../media/image188.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hyperlink" Target="http://www.w3.org/1999/xhtml"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92.jpg"/><Relationship Id="rId5" Type="http://schemas.openxmlformats.org/officeDocument/2006/relationships/image" Target="../media/image168.png"/><Relationship Id="rId10" Type="http://schemas.openxmlformats.org/officeDocument/2006/relationships/image" Target="../media/image15.jpg"/><Relationship Id="rId4" Type="http://schemas.openxmlformats.org/officeDocument/2006/relationships/image" Target="../media/image167.png"/><Relationship Id="rId9" Type="http://schemas.openxmlformats.org/officeDocument/2006/relationships/image" Target="../media/image172.png"/></Relationships>
</file>

<file path=ppt/slides/_rels/slide72.xml.rels><?xml version="1.0" encoding="UTF-8" standalone="yes"?>
<Relationships xmlns="http://schemas.openxmlformats.org/package/2006/relationships"><Relationship Id="rId13" Type="http://schemas.openxmlformats.org/officeDocument/2006/relationships/image" Target="../media/image204.png"/><Relationship Id="rId18" Type="http://schemas.openxmlformats.org/officeDocument/2006/relationships/image" Target="../media/image209.png"/><Relationship Id="rId26" Type="http://schemas.openxmlformats.org/officeDocument/2006/relationships/image" Target="../media/image217.png"/><Relationship Id="rId39" Type="http://schemas.openxmlformats.org/officeDocument/2006/relationships/image" Target="../media/image230.png"/><Relationship Id="rId21" Type="http://schemas.openxmlformats.org/officeDocument/2006/relationships/image" Target="../media/image212.png"/><Relationship Id="rId34" Type="http://schemas.openxmlformats.org/officeDocument/2006/relationships/image" Target="../media/image225.png"/><Relationship Id="rId42" Type="http://schemas.openxmlformats.org/officeDocument/2006/relationships/image" Target="../media/image233.png"/><Relationship Id="rId47" Type="http://schemas.openxmlformats.org/officeDocument/2006/relationships/image" Target="../media/image238.png"/><Relationship Id="rId7" Type="http://schemas.openxmlformats.org/officeDocument/2006/relationships/image" Target="../media/image198.png"/><Relationship Id="rId2" Type="http://schemas.openxmlformats.org/officeDocument/2006/relationships/image" Target="../media/image193.png"/><Relationship Id="rId16" Type="http://schemas.openxmlformats.org/officeDocument/2006/relationships/image" Target="../media/image207.png"/><Relationship Id="rId29"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24" Type="http://schemas.openxmlformats.org/officeDocument/2006/relationships/image" Target="../media/image215.png"/><Relationship Id="rId32" Type="http://schemas.openxmlformats.org/officeDocument/2006/relationships/image" Target="../media/image223.png"/><Relationship Id="rId37" Type="http://schemas.openxmlformats.org/officeDocument/2006/relationships/image" Target="../media/image228.png"/><Relationship Id="rId40" Type="http://schemas.openxmlformats.org/officeDocument/2006/relationships/image" Target="../media/image231.png"/><Relationship Id="rId45" Type="http://schemas.openxmlformats.org/officeDocument/2006/relationships/image" Target="../media/image236.png"/><Relationship Id="rId5" Type="http://schemas.openxmlformats.org/officeDocument/2006/relationships/image" Target="../media/image196.png"/><Relationship Id="rId15" Type="http://schemas.openxmlformats.org/officeDocument/2006/relationships/image" Target="../media/image206.jpg"/><Relationship Id="rId23" Type="http://schemas.openxmlformats.org/officeDocument/2006/relationships/image" Target="../media/image214.png"/><Relationship Id="rId28" Type="http://schemas.openxmlformats.org/officeDocument/2006/relationships/image" Target="../media/image219.png"/><Relationship Id="rId36" Type="http://schemas.openxmlformats.org/officeDocument/2006/relationships/image" Target="../media/image227.png"/><Relationship Id="rId10" Type="http://schemas.openxmlformats.org/officeDocument/2006/relationships/image" Target="../media/image201.jpg"/><Relationship Id="rId19" Type="http://schemas.openxmlformats.org/officeDocument/2006/relationships/image" Target="../media/image210.png"/><Relationship Id="rId31" Type="http://schemas.openxmlformats.org/officeDocument/2006/relationships/image" Target="../media/image222.png"/><Relationship Id="rId44" Type="http://schemas.openxmlformats.org/officeDocument/2006/relationships/image" Target="../media/image235.png"/><Relationship Id="rId4" Type="http://schemas.openxmlformats.org/officeDocument/2006/relationships/image" Target="../media/image195.png"/><Relationship Id="rId9" Type="http://schemas.openxmlformats.org/officeDocument/2006/relationships/image" Target="../media/image200.jpg"/><Relationship Id="rId14" Type="http://schemas.openxmlformats.org/officeDocument/2006/relationships/image" Target="../media/image205.png"/><Relationship Id="rId22" Type="http://schemas.openxmlformats.org/officeDocument/2006/relationships/image" Target="../media/image213.png"/><Relationship Id="rId27" Type="http://schemas.openxmlformats.org/officeDocument/2006/relationships/image" Target="../media/image218.png"/><Relationship Id="rId30" Type="http://schemas.openxmlformats.org/officeDocument/2006/relationships/image" Target="../media/image221.png"/><Relationship Id="rId35" Type="http://schemas.openxmlformats.org/officeDocument/2006/relationships/image" Target="../media/image226.png"/><Relationship Id="rId43" Type="http://schemas.openxmlformats.org/officeDocument/2006/relationships/image" Target="../media/image234.png"/><Relationship Id="rId48" Type="http://schemas.openxmlformats.org/officeDocument/2006/relationships/image" Target="../media/image239.png"/><Relationship Id="rId8" Type="http://schemas.openxmlformats.org/officeDocument/2006/relationships/image" Target="../media/image199.png"/><Relationship Id="rId3" Type="http://schemas.openxmlformats.org/officeDocument/2006/relationships/image" Target="../media/image194.png"/><Relationship Id="rId12" Type="http://schemas.openxmlformats.org/officeDocument/2006/relationships/image" Target="../media/image203.png"/><Relationship Id="rId17" Type="http://schemas.openxmlformats.org/officeDocument/2006/relationships/image" Target="../media/image208.jpg"/><Relationship Id="rId25" Type="http://schemas.openxmlformats.org/officeDocument/2006/relationships/image" Target="../media/image216.png"/><Relationship Id="rId33" Type="http://schemas.openxmlformats.org/officeDocument/2006/relationships/image" Target="../media/image224.png"/><Relationship Id="rId38" Type="http://schemas.openxmlformats.org/officeDocument/2006/relationships/image" Target="../media/image229.png"/><Relationship Id="rId46" Type="http://schemas.openxmlformats.org/officeDocument/2006/relationships/image" Target="../media/image237.png"/><Relationship Id="rId20" Type="http://schemas.openxmlformats.org/officeDocument/2006/relationships/image" Target="../media/image211.png"/><Relationship Id="rId41" Type="http://schemas.openxmlformats.org/officeDocument/2006/relationships/image" Target="../media/image232.png"/></Relationships>
</file>

<file path=ppt/slides/_rels/slide73.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74.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7.xml"/><Relationship Id="rId6" Type="http://schemas.openxmlformats.org/officeDocument/2006/relationships/image" Target="../media/image198.png"/><Relationship Id="rId5" Type="http://schemas.openxmlformats.org/officeDocument/2006/relationships/image" Target="../media/image197.png"/><Relationship Id="rId10" Type="http://schemas.openxmlformats.org/officeDocument/2006/relationships/image" Target="../media/image242.png"/><Relationship Id="rId4" Type="http://schemas.openxmlformats.org/officeDocument/2006/relationships/image" Target="../media/image196.png"/><Relationship Id="rId9" Type="http://schemas.openxmlformats.org/officeDocument/2006/relationships/image" Target="../media/image241.png"/></Relationships>
</file>

<file path=ppt/slides/_rels/slide75.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7.xml"/><Relationship Id="rId6" Type="http://schemas.openxmlformats.org/officeDocument/2006/relationships/image" Target="../media/image198.png"/><Relationship Id="rId5" Type="http://schemas.openxmlformats.org/officeDocument/2006/relationships/image" Target="../media/image197.png"/><Relationship Id="rId10" Type="http://schemas.openxmlformats.org/officeDocument/2006/relationships/image" Target="../media/image245.png"/><Relationship Id="rId4" Type="http://schemas.openxmlformats.org/officeDocument/2006/relationships/image" Target="../media/image196.png"/><Relationship Id="rId9" Type="http://schemas.openxmlformats.org/officeDocument/2006/relationships/image" Target="../media/image244.png"/></Relationships>
</file>

<file path=ppt/slides/_rels/slide7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77.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246.png"/><Relationship Id="rId1" Type="http://schemas.openxmlformats.org/officeDocument/2006/relationships/slideLayout" Target="../slideLayouts/slideLayout17.xml"/><Relationship Id="rId6" Type="http://schemas.openxmlformats.org/officeDocument/2006/relationships/image" Target="../media/image196.png"/><Relationship Id="rId11" Type="http://schemas.openxmlformats.org/officeDocument/2006/relationships/image" Target="../media/image248.png"/><Relationship Id="rId5" Type="http://schemas.openxmlformats.org/officeDocument/2006/relationships/image" Target="../media/image195.png"/><Relationship Id="rId10" Type="http://schemas.openxmlformats.org/officeDocument/2006/relationships/image" Target="../media/image247.png"/><Relationship Id="rId4" Type="http://schemas.openxmlformats.org/officeDocument/2006/relationships/image" Target="../media/image194.png"/><Relationship Id="rId9" Type="http://schemas.openxmlformats.org/officeDocument/2006/relationships/image" Target="../media/image199.png"/></Relationships>
</file>

<file path=ppt/slides/_rels/slide7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9" Type="http://schemas.openxmlformats.org/officeDocument/2006/relationships/image" Target="../media/image15.jpg"/></Relationships>
</file>

<file path=ppt/slides/_rels/slide79.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195.png"/><Relationship Id="rId9" Type="http://schemas.openxmlformats.org/officeDocument/2006/relationships/hyperlink" Target="http://www.exampl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195.png"/></Relationships>
</file>

<file path=ppt/slides/_rels/slide81.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59.jp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58.jp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253.png"/><Relationship Id="rId11" Type="http://schemas.openxmlformats.org/officeDocument/2006/relationships/image" Target="../media/image257.png"/><Relationship Id="rId5" Type="http://schemas.openxmlformats.org/officeDocument/2006/relationships/image" Target="../media/image252.png"/><Relationship Id="rId15" Type="http://schemas.openxmlformats.org/officeDocument/2006/relationships/image" Target="../media/image261.png"/><Relationship Id="rId10" Type="http://schemas.openxmlformats.org/officeDocument/2006/relationships/image" Target="../media/image256.png"/><Relationship Id="rId4" Type="http://schemas.openxmlformats.org/officeDocument/2006/relationships/image" Target="../media/image195.png"/><Relationship Id="rId9" Type="http://schemas.openxmlformats.org/officeDocument/2006/relationships/image" Target="../media/image255.png"/><Relationship Id="rId14" Type="http://schemas.openxmlformats.org/officeDocument/2006/relationships/image" Target="../media/image260.png"/></Relationships>
</file>

<file path=ppt/slides/_rels/slide82.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83.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84.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85.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86.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87.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8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4.png"/><Relationship Id="rId7" Type="http://schemas.openxmlformats.org/officeDocument/2006/relationships/image" Target="../media/image159.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262.jpg"/></Relationships>
</file>

<file path=ppt/slides/_rels/slide89.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91.xml.rels><?xml version="1.0" encoding="UTF-8" standalone="yes"?>
<Relationships xmlns="http://schemas.openxmlformats.org/package/2006/relationships"><Relationship Id="rId8" Type="http://schemas.openxmlformats.org/officeDocument/2006/relationships/image" Target="../media/image262.jpg"/><Relationship Id="rId3" Type="http://schemas.openxmlformats.org/officeDocument/2006/relationships/image" Target="../media/image155.png"/><Relationship Id="rId7" Type="http://schemas.openxmlformats.org/officeDocument/2006/relationships/image" Target="../media/image160.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7.png"/><Relationship Id="rId4" Type="http://schemas.openxmlformats.org/officeDocument/2006/relationships/image" Target="../media/image156.png"/></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hyperlink" Target="http://www.phpvn.org/topic.php?TOPIC_ID=161" TargetMode="External"/><Relationship Id="rId4" Type="http://schemas.openxmlformats.org/officeDocument/2006/relationships/image" Target="../media/image167.png"/><Relationship Id="rId9" Type="http://schemas.openxmlformats.org/officeDocument/2006/relationships/image" Target="../media/image172.png"/></Relationships>
</file>

<file path=ppt/slides/_rels/slide95.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png"/><Relationship Id="rId7" Type="http://schemas.openxmlformats.org/officeDocument/2006/relationships/image" Target="../media/image177.png"/><Relationship Id="rId12" Type="http://schemas.openxmlformats.org/officeDocument/2006/relationships/image" Target="../media/image182.png"/><Relationship Id="rId17" Type="http://schemas.openxmlformats.org/officeDocument/2006/relationships/image" Target="../media/image187.png"/><Relationship Id="rId2" Type="http://schemas.openxmlformats.org/officeDocument/2006/relationships/image" Target="../media/image173.png"/><Relationship Id="rId16"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jpg"/><Relationship Id="rId4" Type="http://schemas.openxmlformats.org/officeDocument/2006/relationships/image" Target="../media/image174.jpg"/><Relationship Id="rId9" Type="http://schemas.openxmlformats.org/officeDocument/2006/relationships/image" Target="../media/image179.png"/><Relationship Id="rId14" Type="http://schemas.openxmlformats.org/officeDocument/2006/relationships/image" Target="../media/image184.png"/></Relationships>
</file>

<file path=ppt/slides/_rels/slide9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hyperlink" Target="http://www.phpvn.org/index.php?method=Reply&amp;TOPI" TargetMode="External"/><Relationship Id="rId4" Type="http://schemas.openxmlformats.org/officeDocument/2006/relationships/image" Target="../media/image167.png"/><Relationship Id="rId9" Type="http://schemas.openxmlformats.org/officeDocument/2006/relationships/image" Target="../media/image172.png"/></Relationships>
</file>

<file path=ppt/slides/_rels/slide9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hyperlink" Target="http://www.phpvn.org/post.php?method=Reply&amp;TOPIC_ID=1" TargetMode="External"/><Relationship Id="rId4" Type="http://schemas.openxmlformats.org/officeDocument/2006/relationships/image" Target="../media/image167.png"/><Relationship Id="rId9" Type="http://schemas.openxmlformats.org/officeDocument/2006/relationships/image" Target="../media/image172.png"/></Relationships>
</file>

<file path=ppt/slides/_rels/slide9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hyperlink" Target="http://www.phpvn.org/topic.php" TargetMode="External"/><Relationship Id="rId5" Type="http://schemas.openxmlformats.org/officeDocument/2006/relationships/image" Target="../media/image168.png"/><Relationship Id="rId10" Type="http://schemas.openxmlformats.org/officeDocument/2006/relationships/hyperlink" Target="http://www.phpvn.org/topic.php?TOPIC_ID=161" TargetMode="External"/><Relationship Id="rId4" Type="http://schemas.openxmlformats.org/officeDocument/2006/relationships/image" Target="../media/image167.png"/><Relationship Id="rId9" Type="http://schemas.openxmlformats.org/officeDocument/2006/relationships/image" Target="../media/image172.png"/></Relationships>
</file>

<file path=ppt/slides/_rels/slide99.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9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9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89.png"/><Relationship Id="rId5" Type="http://schemas.openxmlformats.org/officeDocument/2006/relationships/image" Target="../media/image168.png"/><Relationship Id="rId10" Type="http://schemas.openxmlformats.org/officeDocument/2006/relationships/image" Target="../media/image188.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hyperlink" Target="http://www.w3.org/1999/xhtm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503377" y="914400"/>
            <a:ext cx="5945505" cy="457200"/>
          </a:xfrm>
          <a:custGeom>
            <a:avLst/>
            <a:gdLst/>
            <a:ahLst/>
            <a:cxnLst/>
            <a:rect l="l" t="t" r="r" b="b"/>
            <a:pathLst>
              <a:path w="5945505" h="457200">
                <a:moveTo>
                  <a:pt x="0" y="457200"/>
                </a:moveTo>
                <a:lnTo>
                  <a:pt x="5945505" y="457200"/>
                </a:lnTo>
                <a:lnTo>
                  <a:pt x="5945505" y="0"/>
                </a:lnTo>
                <a:lnTo>
                  <a:pt x="0" y="0"/>
                </a:lnTo>
                <a:lnTo>
                  <a:pt x="0" y="457200"/>
                </a:lnTo>
                <a:close/>
              </a:path>
            </a:pathLst>
          </a:custGeom>
          <a:ln w="9525">
            <a:solidFill>
              <a:srgbClr val="FFFFFF"/>
            </a:solidFill>
          </a:ln>
        </p:spPr>
        <p:txBody>
          <a:bodyPr wrap="square" lIns="0" tIns="0" rIns="0" bIns="0" rtlCol="0"/>
          <a:lstStyle/>
          <a:p>
            <a:endParaRPr/>
          </a:p>
        </p:txBody>
      </p:sp>
      <p:sp>
        <p:nvSpPr>
          <p:cNvPr id="6" name="object 6"/>
          <p:cNvSpPr txBox="1"/>
          <p:nvPr/>
        </p:nvSpPr>
        <p:spPr>
          <a:xfrm>
            <a:off x="582168" y="904748"/>
            <a:ext cx="4408805" cy="452755"/>
          </a:xfrm>
          <a:prstGeom prst="rect">
            <a:avLst/>
          </a:prstGeom>
        </p:spPr>
        <p:txBody>
          <a:bodyPr vert="horz" wrap="square" lIns="0" tIns="12700" rIns="0" bIns="0" rtlCol="0">
            <a:spAutoFit/>
          </a:bodyPr>
          <a:lstStyle/>
          <a:p>
            <a:pPr marL="12700">
              <a:lnSpc>
                <a:spcPct val="100000"/>
              </a:lnSpc>
              <a:spcBef>
                <a:spcPts val="100"/>
              </a:spcBef>
              <a:tabLst>
                <a:tab pos="467359" algn="l"/>
              </a:tabLst>
            </a:pPr>
            <a:r>
              <a:rPr sz="2800" b="1" dirty="0">
                <a:solidFill>
                  <a:srgbClr val="1F487C"/>
                </a:solidFill>
                <a:latin typeface="Times New Roman"/>
                <a:cs typeface="Times New Roman"/>
              </a:rPr>
              <a:t>1/	Giới thiệu tổng quan</a:t>
            </a:r>
            <a:r>
              <a:rPr sz="2800" b="1" spc="-145" dirty="0">
                <a:solidFill>
                  <a:srgbClr val="1F487C"/>
                </a:solidFill>
                <a:latin typeface="Times New Roman"/>
                <a:cs typeface="Times New Roman"/>
              </a:rPr>
              <a:t> </a:t>
            </a:r>
            <a:r>
              <a:rPr sz="2800" b="1" spc="-55" dirty="0">
                <a:solidFill>
                  <a:srgbClr val="1F487C"/>
                </a:solidFill>
                <a:latin typeface="Times New Roman"/>
                <a:cs typeface="Times New Roman"/>
              </a:rPr>
              <a:t>Web</a:t>
            </a:r>
            <a:endParaRPr sz="2800">
              <a:latin typeface="Times New Roman"/>
              <a:cs typeface="Times New Roman"/>
            </a:endParaRPr>
          </a:p>
        </p:txBody>
      </p:sp>
      <p:sp>
        <p:nvSpPr>
          <p:cNvPr id="8" name="object 8"/>
          <p:cNvSpPr txBox="1"/>
          <p:nvPr/>
        </p:nvSpPr>
        <p:spPr>
          <a:xfrm>
            <a:off x="498614" y="1528762"/>
            <a:ext cx="5955030" cy="466725"/>
          </a:xfrm>
          <a:prstGeom prst="rect">
            <a:avLst/>
          </a:prstGeom>
          <a:solidFill>
            <a:srgbClr val="FFFFFF"/>
          </a:solidFill>
        </p:spPr>
        <p:txBody>
          <a:bodyPr vert="horz" wrap="square" lIns="0" tIns="8255" rIns="0" bIns="0" rtlCol="0">
            <a:spAutoFit/>
          </a:bodyPr>
          <a:lstStyle/>
          <a:p>
            <a:pPr marL="95885">
              <a:lnSpc>
                <a:spcPct val="100000"/>
              </a:lnSpc>
              <a:spcBef>
                <a:spcPts val="65"/>
              </a:spcBef>
              <a:tabLst>
                <a:tab pos="550545" algn="l"/>
              </a:tabLst>
            </a:pPr>
            <a:r>
              <a:rPr sz="2800" b="1" dirty="0">
                <a:solidFill>
                  <a:srgbClr val="1F487C"/>
                </a:solidFill>
                <a:latin typeface="Times New Roman"/>
                <a:cs typeface="Times New Roman"/>
              </a:rPr>
              <a:t>2/	Ngôn ngữ HTML và</a:t>
            </a:r>
            <a:r>
              <a:rPr sz="2800" b="1" spc="-215" dirty="0">
                <a:solidFill>
                  <a:srgbClr val="1F487C"/>
                </a:solidFill>
                <a:latin typeface="Times New Roman"/>
                <a:cs typeface="Times New Roman"/>
              </a:rPr>
              <a:t> </a:t>
            </a:r>
            <a:r>
              <a:rPr sz="2800" b="1" spc="-5" dirty="0">
                <a:solidFill>
                  <a:srgbClr val="1F487C"/>
                </a:solidFill>
                <a:latin typeface="Times New Roman"/>
                <a:cs typeface="Times New Roman"/>
              </a:rPr>
              <a:t>JavaScript</a:t>
            </a:r>
            <a:endParaRPr sz="2800">
              <a:latin typeface="Times New Roman"/>
              <a:cs typeface="Times New Roman"/>
            </a:endParaRPr>
          </a:p>
        </p:txBody>
      </p:sp>
      <p:sp>
        <p:nvSpPr>
          <p:cNvPr id="9" name="object 9"/>
          <p:cNvSpPr txBox="1"/>
          <p:nvPr/>
        </p:nvSpPr>
        <p:spPr>
          <a:xfrm>
            <a:off x="498614" y="2147887"/>
            <a:ext cx="5955030" cy="466725"/>
          </a:xfrm>
          <a:prstGeom prst="rect">
            <a:avLst/>
          </a:prstGeom>
          <a:solidFill>
            <a:srgbClr val="FFFFFF"/>
          </a:solidFill>
        </p:spPr>
        <p:txBody>
          <a:bodyPr vert="horz" wrap="square" lIns="0" tIns="8255" rIns="0" bIns="0" rtlCol="0">
            <a:spAutoFit/>
          </a:bodyPr>
          <a:lstStyle/>
          <a:p>
            <a:pPr marL="95885">
              <a:lnSpc>
                <a:spcPct val="100000"/>
              </a:lnSpc>
              <a:spcBef>
                <a:spcPts val="65"/>
              </a:spcBef>
              <a:tabLst>
                <a:tab pos="549910" algn="l"/>
              </a:tabLst>
            </a:pPr>
            <a:r>
              <a:rPr sz="2800" b="1" dirty="0">
                <a:solidFill>
                  <a:srgbClr val="1F487C"/>
                </a:solidFill>
                <a:latin typeface="Times New Roman"/>
                <a:cs typeface="Times New Roman"/>
              </a:rPr>
              <a:t>3/	Ngôn ngữ PHP căn</a:t>
            </a:r>
            <a:r>
              <a:rPr sz="2800" b="1" spc="-185" dirty="0">
                <a:solidFill>
                  <a:srgbClr val="1F487C"/>
                </a:solidFill>
                <a:latin typeface="Times New Roman"/>
                <a:cs typeface="Times New Roman"/>
              </a:rPr>
              <a:t> </a:t>
            </a:r>
            <a:r>
              <a:rPr sz="2800" b="1" dirty="0">
                <a:solidFill>
                  <a:srgbClr val="1F487C"/>
                </a:solidFill>
                <a:latin typeface="Times New Roman"/>
                <a:cs typeface="Times New Roman"/>
              </a:rPr>
              <a:t>bản</a:t>
            </a:r>
            <a:endParaRPr sz="2800">
              <a:latin typeface="Times New Roman"/>
              <a:cs typeface="Times New Roman"/>
            </a:endParaRPr>
          </a:p>
        </p:txBody>
      </p:sp>
      <p:sp>
        <p:nvSpPr>
          <p:cNvPr id="10" name="object 10"/>
          <p:cNvSpPr txBox="1"/>
          <p:nvPr/>
        </p:nvSpPr>
        <p:spPr>
          <a:xfrm>
            <a:off x="498614" y="2767012"/>
            <a:ext cx="5955030" cy="466725"/>
          </a:xfrm>
          <a:prstGeom prst="rect">
            <a:avLst/>
          </a:prstGeom>
          <a:solidFill>
            <a:srgbClr val="FFFFFF"/>
          </a:solidFill>
        </p:spPr>
        <p:txBody>
          <a:bodyPr vert="horz" wrap="square" lIns="0" tIns="8255" rIns="0" bIns="0" rtlCol="0">
            <a:spAutoFit/>
          </a:bodyPr>
          <a:lstStyle/>
          <a:p>
            <a:pPr marL="95885">
              <a:lnSpc>
                <a:spcPct val="100000"/>
              </a:lnSpc>
              <a:spcBef>
                <a:spcPts val="65"/>
              </a:spcBef>
              <a:tabLst>
                <a:tab pos="549910" algn="l"/>
              </a:tabLst>
            </a:pPr>
            <a:r>
              <a:rPr sz="2800" b="1" dirty="0">
                <a:solidFill>
                  <a:srgbClr val="1F487C"/>
                </a:solidFill>
                <a:latin typeface="Times New Roman"/>
                <a:cs typeface="Times New Roman"/>
              </a:rPr>
              <a:t>4/	Các đối tượng </a:t>
            </a:r>
            <a:r>
              <a:rPr sz="2800" b="1" spc="-10" dirty="0">
                <a:solidFill>
                  <a:srgbClr val="1F487C"/>
                </a:solidFill>
                <a:latin typeface="Times New Roman"/>
                <a:cs typeface="Times New Roman"/>
              </a:rPr>
              <a:t>trong</a:t>
            </a:r>
            <a:r>
              <a:rPr sz="2800" b="1" spc="-35" dirty="0">
                <a:solidFill>
                  <a:srgbClr val="1F487C"/>
                </a:solidFill>
                <a:latin typeface="Times New Roman"/>
                <a:cs typeface="Times New Roman"/>
              </a:rPr>
              <a:t> </a:t>
            </a:r>
            <a:r>
              <a:rPr sz="2800" b="1" spc="-5" dirty="0">
                <a:solidFill>
                  <a:srgbClr val="1F487C"/>
                </a:solidFill>
                <a:latin typeface="Times New Roman"/>
                <a:cs typeface="Times New Roman"/>
              </a:rPr>
              <a:t>PHP</a:t>
            </a:r>
            <a:endParaRPr sz="2800">
              <a:latin typeface="Times New Roman"/>
              <a:cs typeface="Times New Roman"/>
            </a:endParaRPr>
          </a:p>
        </p:txBody>
      </p:sp>
      <p:sp>
        <p:nvSpPr>
          <p:cNvPr id="11" name="object 11"/>
          <p:cNvSpPr txBox="1"/>
          <p:nvPr/>
        </p:nvSpPr>
        <p:spPr>
          <a:xfrm>
            <a:off x="498614" y="3386137"/>
            <a:ext cx="5955030" cy="466725"/>
          </a:xfrm>
          <a:prstGeom prst="rect">
            <a:avLst/>
          </a:prstGeom>
          <a:solidFill>
            <a:srgbClr val="FFFFFF"/>
          </a:solidFill>
        </p:spPr>
        <p:txBody>
          <a:bodyPr vert="horz" wrap="square" lIns="0" tIns="8255" rIns="0" bIns="0" rtlCol="0">
            <a:spAutoFit/>
          </a:bodyPr>
          <a:lstStyle/>
          <a:p>
            <a:pPr marL="95885">
              <a:lnSpc>
                <a:spcPct val="100000"/>
              </a:lnSpc>
              <a:spcBef>
                <a:spcPts val="65"/>
              </a:spcBef>
              <a:tabLst>
                <a:tab pos="549910" algn="l"/>
              </a:tabLst>
            </a:pPr>
            <a:r>
              <a:rPr sz="2800" b="1" dirty="0">
                <a:solidFill>
                  <a:srgbClr val="1F487C"/>
                </a:solidFill>
                <a:latin typeface="Times New Roman"/>
                <a:cs typeface="Times New Roman"/>
              </a:rPr>
              <a:t>5/	PHP và </a:t>
            </a:r>
            <a:r>
              <a:rPr sz="2800" b="1" spc="-5" dirty="0">
                <a:solidFill>
                  <a:srgbClr val="1F487C"/>
                </a:solidFill>
                <a:latin typeface="Times New Roman"/>
                <a:cs typeface="Times New Roman"/>
              </a:rPr>
              <a:t>hướng </a:t>
            </a:r>
            <a:r>
              <a:rPr sz="2800" b="1" dirty="0">
                <a:solidFill>
                  <a:srgbClr val="1F487C"/>
                </a:solidFill>
                <a:latin typeface="Times New Roman"/>
                <a:cs typeface="Times New Roman"/>
              </a:rPr>
              <a:t>đối</a:t>
            </a:r>
            <a:r>
              <a:rPr sz="2800" b="1" spc="-185" dirty="0">
                <a:solidFill>
                  <a:srgbClr val="1F487C"/>
                </a:solidFill>
                <a:latin typeface="Times New Roman"/>
                <a:cs typeface="Times New Roman"/>
              </a:rPr>
              <a:t> </a:t>
            </a:r>
            <a:r>
              <a:rPr sz="2800" b="1" dirty="0">
                <a:solidFill>
                  <a:srgbClr val="1F487C"/>
                </a:solidFill>
                <a:latin typeface="Times New Roman"/>
                <a:cs typeface="Times New Roman"/>
              </a:rPr>
              <a:t>tượng</a:t>
            </a:r>
            <a:endParaRPr sz="2800">
              <a:latin typeface="Times New Roman"/>
              <a:cs typeface="Times New Roman"/>
            </a:endParaRPr>
          </a:p>
        </p:txBody>
      </p:sp>
      <p:sp>
        <p:nvSpPr>
          <p:cNvPr id="12" name="object 12"/>
          <p:cNvSpPr txBox="1"/>
          <p:nvPr/>
        </p:nvSpPr>
        <p:spPr>
          <a:xfrm>
            <a:off x="498614" y="4005262"/>
            <a:ext cx="6383020" cy="466725"/>
          </a:xfrm>
          <a:prstGeom prst="rect">
            <a:avLst/>
          </a:prstGeom>
          <a:solidFill>
            <a:srgbClr val="FFFFFF"/>
          </a:solidFill>
        </p:spPr>
        <p:txBody>
          <a:bodyPr vert="horz" wrap="square" lIns="0" tIns="8255" rIns="0" bIns="0" rtlCol="0">
            <a:spAutoFit/>
          </a:bodyPr>
          <a:lstStyle/>
          <a:p>
            <a:pPr marL="95885">
              <a:lnSpc>
                <a:spcPct val="100000"/>
              </a:lnSpc>
              <a:spcBef>
                <a:spcPts val="65"/>
              </a:spcBef>
              <a:tabLst>
                <a:tab pos="550545" algn="l"/>
              </a:tabLst>
            </a:pPr>
            <a:r>
              <a:rPr sz="2800" b="1" dirty="0">
                <a:solidFill>
                  <a:srgbClr val="1F487C"/>
                </a:solidFill>
                <a:latin typeface="Times New Roman"/>
                <a:cs typeface="Times New Roman"/>
              </a:rPr>
              <a:t>6/	</a:t>
            </a:r>
            <a:r>
              <a:rPr sz="2800" b="1" spc="-5" dirty="0">
                <a:solidFill>
                  <a:srgbClr val="1F487C"/>
                </a:solidFill>
                <a:latin typeface="Times New Roman"/>
                <a:cs typeface="Times New Roman"/>
              </a:rPr>
              <a:t>PHP </a:t>
            </a:r>
            <a:r>
              <a:rPr sz="2800" b="1" dirty="0">
                <a:solidFill>
                  <a:srgbClr val="1F487C"/>
                </a:solidFill>
                <a:latin typeface="Times New Roman"/>
                <a:cs typeface="Times New Roman"/>
              </a:rPr>
              <a:t>và cơ </a:t>
            </a:r>
            <a:r>
              <a:rPr sz="2800" b="1" spc="-5" dirty="0">
                <a:solidFill>
                  <a:srgbClr val="1F487C"/>
                </a:solidFill>
                <a:latin typeface="Times New Roman"/>
                <a:cs typeface="Times New Roman"/>
              </a:rPr>
              <a:t>sở dữ </a:t>
            </a:r>
            <a:r>
              <a:rPr sz="2800" b="1" dirty="0">
                <a:solidFill>
                  <a:srgbClr val="1F487C"/>
                </a:solidFill>
                <a:latin typeface="Times New Roman"/>
                <a:cs typeface="Times New Roman"/>
              </a:rPr>
              <a:t>liệu</a:t>
            </a:r>
            <a:r>
              <a:rPr sz="2800" b="1" spc="-204" dirty="0">
                <a:solidFill>
                  <a:srgbClr val="1F487C"/>
                </a:solidFill>
                <a:latin typeface="Times New Roman"/>
                <a:cs typeface="Times New Roman"/>
              </a:rPr>
              <a:t> </a:t>
            </a:r>
            <a:r>
              <a:rPr sz="2800" b="1" dirty="0">
                <a:solidFill>
                  <a:srgbClr val="1F487C"/>
                </a:solidFill>
                <a:latin typeface="Times New Roman"/>
                <a:cs typeface="Times New Roman"/>
              </a:rPr>
              <a:t>MySQL</a:t>
            </a:r>
            <a:endParaRPr sz="2800">
              <a:latin typeface="Times New Roman"/>
              <a:cs typeface="Times New Roman"/>
            </a:endParaRPr>
          </a:p>
        </p:txBody>
      </p:sp>
      <p:sp>
        <p:nvSpPr>
          <p:cNvPr id="13" name="object 13"/>
          <p:cNvSpPr txBox="1"/>
          <p:nvPr/>
        </p:nvSpPr>
        <p:spPr>
          <a:xfrm>
            <a:off x="498614" y="4624387"/>
            <a:ext cx="5980430" cy="466725"/>
          </a:xfrm>
          <a:prstGeom prst="rect">
            <a:avLst/>
          </a:prstGeom>
          <a:solidFill>
            <a:srgbClr val="FFFFFF"/>
          </a:solidFill>
        </p:spPr>
        <p:txBody>
          <a:bodyPr vert="horz" wrap="square" lIns="0" tIns="8255" rIns="0" bIns="0" rtlCol="0">
            <a:spAutoFit/>
          </a:bodyPr>
          <a:lstStyle/>
          <a:p>
            <a:pPr marL="95885">
              <a:lnSpc>
                <a:spcPct val="100000"/>
              </a:lnSpc>
              <a:spcBef>
                <a:spcPts val="65"/>
              </a:spcBef>
              <a:tabLst>
                <a:tab pos="550545" algn="l"/>
              </a:tabLst>
            </a:pPr>
            <a:r>
              <a:rPr sz="2800" b="1" dirty="0">
                <a:solidFill>
                  <a:srgbClr val="1F487C"/>
                </a:solidFill>
                <a:latin typeface="Times New Roman"/>
                <a:cs typeface="Times New Roman"/>
              </a:rPr>
              <a:t>7/	</a:t>
            </a:r>
            <a:r>
              <a:rPr sz="2800" b="1" spc="-5" dirty="0">
                <a:solidFill>
                  <a:srgbClr val="1F487C"/>
                </a:solidFill>
                <a:latin typeface="Times New Roman"/>
                <a:cs typeface="Times New Roman"/>
              </a:rPr>
              <a:t>PHP </a:t>
            </a:r>
            <a:r>
              <a:rPr sz="2800" b="1" dirty="0">
                <a:solidFill>
                  <a:srgbClr val="1F487C"/>
                </a:solidFill>
                <a:latin typeface="Times New Roman"/>
                <a:cs typeface="Times New Roman"/>
              </a:rPr>
              <a:t>và</a:t>
            </a:r>
            <a:r>
              <a:rPr sz="2800" b="1" spc="-320" dirty="0">
                <a:solidFill>
                  <a:srgbClr val="1F487C"/>
                </a:solidFill>
                <a:latin typeface="Times New Roman"/>
                <a:cs typeface="Times New Roman"/>
              </a:rPr>
              <a:t> </a:t>
            </a:r>
            <a:r>
              <a:rPr sz="2800" b="1" dirty="0">
                <a:solidFill>
                  <a:srgbClr val="1F487C"/>
                </a:solidFill>
                <a:latin typeface="Times New Roman"/>
                <a:cs typeface="Times New Roman"/>
              </a:rPr>
              <a:t>AJAX</a:t>
            </a:r>
            <a:endParaRPr sz="2800">
              <a:latin typeface="Times New Roman"/>
              <a:cs typeface="Times New Roman"/>
            </a:endParaRPr>
          </a:p>
        </p:txBody>
      </p:sp>
      <p:sp>
        <p:nvSpPr>
          <p:cNvPr id="14" name="object 14"/>
          <p:cNvSpPr txBox="1"/>
          <p:nvPr/>
        </p:nvSpPr>
        <p:spPr>
          <a:xfrm>
            <a:off x="498614" y="5243512"/>
            <a:ext cx="6867525" cy="466725"/>
          </a:xfrm>
          <a:prstGeom prst="rect">
            <a:avLst/>
          </a:prstGeom>
          <a:solidFill>
            <a:srgbClr val="FFFFFF"/>
          </a:solidFill>
        </p:spPr>
        <p:txBody>
          <a:bodyPr vert="horz" wrap="square" lIns="0" tIns="8255" rIns="0" bIns="0" rtlCol="0">
            <a:spAutoFit/>
          </a:bodyPr>
          <a:lstStyle/>
          <a:p>
            <a:pPr marL="95885">
              <a:lnSpc>
                <a:spcPct val="100000"/>
              </a:lnSpc>
              <a:spcBef>
                <a:spcPts val="65"/>
              </a:spcBef>
              <a:tabLst>
                <a:tab pos="549910" algn="l"/>
              </a:tabLst>
            </a:pPr>
            <a:r>
              <a:rPr sz="2800" b="1" dirty="0">
                <a:solidFill>
                  <a:srgbClr val="1F487C"/>
                </a:solidFill>
                <a:latin typeface="Times New Roman"/>
                <a:cs typeface="Times New Roman"/>
              </a:rPr>
              <a:t>8/	PHP và </a:t>
            </a:r>
            <a:r>
              <a:rPr sz="2800" b="1" spc="-5" dirty="0">
                <a:solidFill>
                  <a:srgbClr val="1F487C"/>
                </a:solidFill>
                <a:latin typeface="Times New Roman"/>
                <a:cs typeface="Times New Roman"/>
              </a:rPr>
              <a:t>các hệ </a:t>
            </a:r>
            <a:r>
              <a:rPr sz="2800" b="1" dirty="0">
                <a:solidFill>
                  <a:srgbClr val="1F487C"/>
                </a:solidFill>
                <a:latin typeface="Times New Roman"/>
                <a:cs typeface="Times New Roman"/>
              </a:rPr>
              <a:t>thống mã </a:t>
            </a:r>
            <a:r>
              <a:rPr sz="2800" b="1" spc="-5" dirty="0">
                <a:solidFill>
                  <a:srgbClr val="1F487C"/>
                </a:solidFill>
                <a:latin typeface="Times New Roman"/>
                <a:cs typeface="Times New Roman"/>
              </a:rPr>
              <a:t>nguồn</a:t>
            </a:r>
            <a:r>
              <a:rPr sz="2800" b="1" spc="-185" dirty="0">
                <a:solidFill>
                  <a:srgbClr val="1F487C"/>
                </a:solidFill>
                <a:latin typeface="Times New Roman"/>
                <a:cs typeface="Times New Roman"/>
              </a:rPr>
              <a:t> </a:t>
            </a:r>
            <a:r>
              <a:rPr sz="2800" b="1" dirty="0">
                <a:solidFill>
                  <a:srgbClr val="1F487C"/>
                </a:solidFill>
                <a:latin typeface="Times New Roman"/>
                <a:cs typeface="Times New Roman"/>
              </a:rPr>
              <a:t>mở</a:t>
            </a:r>
            <a:endParaRPr sz="2800">
              <a:latin typeface="Times New Roman"/>
              <a:cs typeface="Times New Roman"/>
            </a:endParaRPr>
          </a:p>
        </p:txBody>
      </p:sp>
      <p:sp>
        <p:nvSpPr>
          <p:cNvPr id="15" name="object 15"/>
          <p:cNvSpPr txBox="1"/>
          <p:nvPr/>
        </p:nvSpPr>
        <p:spPr>
          <a:xfrm>
            <a:off x="498614" y="5862637"/>
            <a:ext cx="5955030" cy="466725"/>
          </a:xfrm>
          <a:prstGeom prst="rect">
            <a:avLst/>
          </a:prstGeom>
          <a:solidFill>
            <a:srgbClr val="FFFFFF"/>
          </a:solidFill>
        </p:spPr>
        <p:txBody>
          <a:bodyPr vert="horz" wrap="square" lIns="0" tIns="8255" rIns="0" bIns="0" rtlCol="0">
            <a:spAutoFit/>
          </a:bodyPr>
          <a:lstStyle/>
          <a:p>
            <a:pPr marL="95885">
              <a:lnSpc>
                <a:spcPct val="100000"/>
              </a:lnSpc>
              <a:spcBef>
                <a:spcPts val="65"/>
              </a:spcBef>
              <a:tabLst>
                <a:tab pos="543560" algn="l"/>
              </a:tabLst>
            </a:pPr>
            <a:r>
              <a:rPr sz="2800" b="1" dirty="0">
                <a:solidFill>
                  <a:srgbClr val="1F487C"/>
                </a:solidFill>
                <a:latin typeface="Times New Roman"/>
                <a:cs typeface="Times New Roman"/>
              </a:rPr>
              <a:t>9/	</a:t>
            </a:r>
            <a:r>
              <a:rPr sz="2800" b="1" spc="-45" dirty="0">
                <a:solidFill>
                  <a:srgbClr val="1F487C"/>
                </a:solidFill>
                <a:latin typeface="Times New Roman"/>
                <a:cs typeface="Times New Roman"/>
              </a:rPr>
              <a:t>Triển </a:t>
            </a:r>
            <a:r>
              <a:rPr sz="2800" b="1" spc="-5" dirty="0">
                <a:solidFill>
                  <a:srgbClr val="1F487C"/>
                </a:solidFill>
                <a:latin typeface="Times New Roman"/>
                <a:cs typeface="Times New Roman"/>
              </a:rPr>
              <a:t>khai ứng dụng</a:t>
            </a:r>
            <a:r>
              <a:rPr sz="2800" b="1" spc="20" dirty="0">
                <a:solidFill>
                  <a:srgbClr val="1F487C"/>
                </a:solidFill>
                <a:latin typeface="Times New Roman"/>
                <a:cs typeface="Times New Roman"/>
              </a:rPr>
              <a:t> </a:t>
            </a:r>
            <a:r>
              <a:rPr sz="2800" b="1" dirty="0">
                <a:solidFill>
                  <a:srgbClr val="1F487C"/>
                </a:solidFill>
                <a:latin typeface="Times New Roman"/>
                <a:cs typeface="Times New Roman"/>
              </a:rPr>
              <a:t>PHP</a:t>
            </a:r>
            <a:endParaRPr sz="280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3078" y="221361"/>
            <a:ext cx="1721053" cy="31369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3540" y="756919"/>
            <a:ext cx="7719060" cy="566822"/>
          </a:xfrm>
          <a:prstGeom prst="rect">
            <a:avLst/>
          </a:prstGeom>
        </p:spPr>
        <p:txBody>
          <a:bodyPr vert="horz" wrap="square" lIns="0" tIns="12700" rIns="0" bIns="0" rtlCol="0">
            <a:spAutoFit/>
          </a:bodyPr>
          <a:lstStyle/>
          <a:p>
            <a:pPr marL="12700">
              <a:lnSpc>
                <a:spcPct val="100000"/>
              </a:lnSpc>
              <a:spcBef>
                <a:spcPts val="100"/>
              </a:spcBef>
            </a:pPr>
            <a:r>
              <a:rPr dirty="0"/>
              <a:t>f. </a:t>
            </a:r>
            <a:r>
              <a:rPr spc="-5" dirty="0"/>
              <a:t>Cơ </a:t>
            </a:r>
            <a:r>
              <a:rPr dirty="0"/>
              <a:t>chế thực thi của</a:t>
            </a:r>
            <a:r>
              <a:rPr spc="-90" dirty="0"/>
              <a:t> </a:t>
            </a:r>
            <a:r>
              <a:rPr spc="-5" dirty="0"/>
              <a:t>PHP</a:t>
            </a:r>
          </a:p>
        </p:txBody>
      </p:sp>
      <p:grpSp>
        <p:nvGrpSpPr>
          <p:cNvPr id="6" name="object 6"/>
          <p:cNvGrpSpPr/>
          <p:nvPr/>
        </p:nvGrpSpPr>
        <p:grpSpPr>
          <a:xfrm>
            <a:off x="149225" y="1446212"/>
            <a:ext cx="5071745" cy="424180"/>
            <a:chOff x="149225" y="1446212"/>
            <a:chExt cx="5071745" cy="424180"/>
          </a:xfrm>
        </p:grpSpPr>
        <p:sp>
          <p:nvSpPr>
            <p:cNvPr id="7" name="object 7"/>
            <p:cNvSpPr/>
            <p:nvPr/>
          </p:nvSpPr>
          <p:spPr>
            <a:xfrm>
              <a:off x="246888" y="1544573"/>
              <a:ext cx="4973574" cy="3253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58750" y="1455674"/>
              <a:ext cx="4953000" cy="3048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53987" y="1450975"/>
              <a:ext cx="4962525" cy="314325"/>
            </a:xfrm>
            <a:custGeom>
              <a:avLst/>
              <a:gdLst/>
              <a:ahLst/>
              <a:cxnLst/>
              <a:rect l="l" t="t" r="r" b="b"/>
              <a:pathLst>
                <a:path w="4962525" h="314325">
                  <a:moveTo>
                    <a:pt x="0" y="314325"/>
                  </a:moveTo>
                  <a:lnTo>
                    <a:pt x="4962525" y="314325"/>
                  </a:lnTo>
                  <a:lnTo>
                    <a:pt x="4962525" y="0"/>
                  </a:lnTo>
                  <a:lnTo>
                    <a:pt x="0" y="0"/>
                  </a:lnTo>
                  <a:lnTo>
                    <a:pt x="0" y="314325"/>
                  </a:lnTo>
                  <a:close/>
                </a:path>
              </a:pathLst>
            </a:custGeom>
            <a:ln w="9525">
              <a:solidFill>
                <a:srgbClr val="000000"/>
              </a:solidFill>
            </a:ln>
          </p:spPr>
          <p:txBody>
            <a:bodyPr wrap="square" lIns="0" tIns="0" rIns="0" bIns="0" rtlCol="0"/>
            <a:lstStyle/>
            <a:p>
              <a:endParaRPr/>
            </a:p>
          </p:txBody>
        </p:sp>
      </p:grpSp>
      <p:grpSp>
        <p:nvGrpSpPr>
          <p:cNvPr id="10" name="object 10"/>
          <p:cNvGrpSpPr/>
          <p:nvPr/>
        </p:nvGrpSpPr>
        <p:grpSpPr>
          <a:xfrm>
            <a:off x="295275" y="2384361"/>
            <a:ext cx="2737485" cy="2295525"/>
            <a:chOff x="295275" y="2384361"/>
            <a:chExt cx="2737485" cy="2295525"/>
          </a:xfrm>
        </p:grpSpPr>
        <p:sp>
          <p:nvSpPr>
            <p:cNvPr id="11" name="object 11"/>
            <p:cNvSpPr/>
            <p:nvPr/>
          </p:nvSpPr>
          <p:spPr>
            <a:xfrm>
              <a:off x="304800" y="2414523"/>
              <a:ext cx="1450975" cy="2255901"/>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95275" y="2404935"/>
              <a:ext cx="1470025" cy="2274951"/>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300037" y="2409697"/>
              <a:ext cx="1460500" cy="2265680"/>
            </a:xfrm>
            <a:custGeom>
              <a:avLst/>
              <a:gdLst/>
              <a:ahLst/>
              <a:cxnLst/>
              <a:rect l="l" t="t" r="r" b="b"/>
              <a:pathLst>
                <a:path w="1460500" h="2265679">
                  <a:moveTo>
                    <a:pt x="0" y="2265426"/>
                  </a:moveTo>
                  <a:lnTo>
                    <a:pt x="1460500" y="2265426"/>
                  </a:lnTo>
                  <a:lnTo>
                    <a:pt x="1460500" y="0"/>
                  </a:lnTo>
                  <a:lnTo>
                    <a:pt x="0" y="0"/>
                  </a:lnTo>
                  <a:lnTo>
                    <a:pt x="0" y="2265426"/>
                  </a:lnTo>
                  <a:close/>
                </a:path>
              </a:pathLst>
            </a:custGeom>
            <a:ln w="9524">
              <a:solidFill>
                <a:srgbClr val="000000"/>
              </a:solidFill>
            </a:ln>
          </p:spPr>
          <p:txBody>
            <a:bodyPr wrap="square" lIns="0" tIns="0" rIns="0" bIns="0" rtlCol="0"/>
            <a:lstStyle/>
            <a:p>
              <a:endParaRPr/>
            </a:p>
          </p:txBody>
        </p:sp>
        <p:sp>
          <p:nvSpPr>
            <p:cNvPr id="14" name="object 14"/>
            <p:cNvSpPr/>
            <p:nvPr/>
          </p:nvSpPr>
          <p:spPr>
            <a:xfrm>
              <a:off x="1755647" y="2709671"/>
              <a:ext cx="1276985" cy="132715"/>
            </a:xfrm>
            <a:custGeom>
              <a:avLst/>
              <a:gdLst/>
              <a:ahLst/>
              <a:cxnLst/>
              <a:rect l="l" t="t" r="r" b="b"/>
              <a:pathLst>
                <a:path w="1276985" h="132714">
                  <a:moveTo>
                    <a:pt x="114300" y="61087"/>
                  </a:moveTo>
                  <a:lnTo>
                    <a:pt x="0" y="62102"/>
                  </a:lnTo>
                  <a:lnTo>
                    <a:pt x="253" y="90677"/>
                  </a:lnTo>
                  <a:lnTo>
                    <a:pt x="114553" y="89662"/>
                  </a:lnTo>
                  <a:lnTo>
                    <a:pt x="114300" y="61087"/>
                  </a:lnTo>
                  <a:close/>
                </a:path>
                <a:path w="1276985" h="132714">
                  <a:moveTo>
                    <a:pt x="314325" y="59308"/>
                  </a:moveTo>
                  <a:lnTo>
                    <a:pt x="200025" y="60325"/>
                  </a:lnTo>
                  <a:lnTo>
                    <a:pt x="200278" y="88900"/>
                  </a:lnTo>
                  <a:lnTo>
                    <a:pt x="314578" y="87883"/>
                  </a:lnTo>
                  <a:lnTo>
                    <a:pt x="314325" y="59308"/>
                  </a:lnTo>
                  <a:close/>
                </a:path>
                <a:path w="1276985" h="132714">
                  <a:moveTo>
                    <a:pt x="514350" y="57657"/>
                  </a:moveTo>
                  <a:lnTo>
                    <a:pt x="400050" y="58674"/>
                  </a:lnTo>
                  <a:lnTo>
                    <a:pt x="400303" y="87249"/>
                  </a:lnTo>
                  <a:lnTo>
                    <a:pt x="514603" y="86232"/>
                  </a:lnTo>
                  <a:lnTo>
                    <a:pt x="514350" y="57657"/>
                  </a:lnTo>
                  <a:close/>
                </a:path>
                <a:path w="1276985" h="132714">
                  <a:moveTo>
                    <a:pt x="714375" y="55879"/>
                  </a:moveTo>
                  <a:lnTo>
                    <a:pt x="600075" y="56895"/>
                  </a:lnTo>
                  <a:lnTo>
                    <a:pt x="600328" y="85470"/>
                  </a:lnTo>
                  <a:lnTo>
                    <a:pt x="714628" y="84454"/>
                  </a:lnTo>
                  <a:lnTo>
                    <a:pt x="714375" y="55879"/>
                  </a:lnTo>
                  <a:close/>
                </a:path>
                <a:path w="1276985" h="132714">
                  <a:moveTo>
                    <a:pt x="914400" y="54101"/>
                  </a:moveTo>
                  <a:lnTo>
                    <a:pt x="800100" y="55117"/>
                  </a:lnTo>
                  <a:lnTo>
                    <a:pt x="800353" y="83692"/>
                  </a:lnTo>
                  <a:lnTo>
                    <a:pt x="914653" y="82676"/>
                  </a:lnTo>
                  <a:lnTo>
                    <a:pt x="914400" y="54101"/>
                  </a:lnTo>
                  <a:close/>
                </a:path>
                <a:path w="1276985" h="132714">
                  <a:moveTo>
                    <a:pt x="1114425" y="52450"/>
                  </a:moveTo>
                  <a:lnTo>
                    <a:pt x="1000125" y="53339"/>
                  </a:lnTo>
                  <a:lnTo>
                    <a:pt x="1000378" y="81914"/>
                  </a:lnTo>
                  <a:lnTo>
                    <a:pt x="1114678" y="81025"/>
                  </a:lnTo>
                  <a:lnTo>
                    <a:pt x="1114425" y="52450"/>
                  </a:lnTo>
                  <a:close/>
                </a:path>
                <a:path w="1276985" h="132714">
                  <a:moveTo>
                    <a:pt x="1200378" y="77343"/>
                  </a:moveTo>
                  <a:lnTo>
                    <a:pt x="1148841" y="108076"/>
                  </a:lnTo>
                  <a:lnTo>
                    <a:pt x="1146556" y="116839"/>
                  </a:lnTo>
                  <a:lnTo>
                    <a:pt x="1154683" y="130301"/>
                  </a:lnTo>
                  <a:lnTo>
                    <a:pt x="1163446" y="132587"/>
                  </a:lnTo>
                  <a:lnTo>
                    <a:pt x="1251386" y="80263"/>
                  </a:lnTo>
                  <a:lnTo>
                    <a:pt x="1200403" y="80263"/>
                  </a:lnTo>
                  <a:lnTo>
                    <a:pt x="1200378" y="77343"/>
                  </a:lnTo>
                  <a:close/>
                </a:path>
                <a:path w="1276985" h="132714">
                  <a:moveTo>
                    <a:pt x="1219769" y="65800"/>
                  </a:moveTo>
                  <a:lnTo>
                    <a:pt x="1200378" y="77343"/>
                  </a:lnTo>
                  <a:lnTo>
                    <a:pt x="1200403" y="80263"/>
                  </a:lnTo>
                  <a:lnTo>
                    <a:pt x="1248283" y="79755"/>
                  </a:lnTo>
                  <a:lnTo>
                    <a:pt x="1248267" y="77977"/>
                  </a:lnTo>
                  <a:lnTo>
                    <a:pt x="1241044" y="77977"/>
                  </a:lnTo>
                  <a:lnTo>
                    <a:pt x="1219769" y="65800"/>
                  </a:lnTo>
                  <a:close/>
                </a:path>
                <a:path w="1276985" h="132714">
                  <a:moveTo>
                    <a:pt x="1251963" y="51180"/>
                  </a:moveTo>
                  <a:lnTo>
                    <a:pt x="1248028" y="51180"/>
                  </a:lnTo>
                  <a:lnTo>
                    <a:pt x="1248283" y="79755"/>
                  </a:lnTo>
                  <a:lnTo>
                    <a:pt x="1200403" y="80263"/>
                  </a:lnTo>
                  <a:lnTo>
                    <a:pt x="1251386" y="80263"/>
                  </a:lnTo>
                  <a:lnTo>
                    <a:pt x="1276603" y="65277"/>
                  </a:lnTo>
                  <a:lnTo>
                    <a:pt x="1251963" y="51180"/>
                  </a:lnTo>
                  <a:close/>
                </a:path>
                <a:path w="1276985" h="132714">
                  <a:moveTo>
                    <a:pt x="1240916" y="53212"/>
                  </a:moveTo>
                  <a:lnTo>
                    <a:pt x="1219769" y="65800"/>
                  </a:lnTo>
                  <a:lnTo>
                    <a:pt x="1241044" y="77977"/>
                  </a:lnTo>
                  <a:lnTo>
                    <a:pt x="1240916" y="53212"/>
                  </a:lnTo>
                  <a:close/>
                </a:path>
                <a:path w="1276985" h="132714">
                  <a:moveTo>
                    <a:pt x="1248047" y="53212"/>
                  </a:moveTo>
                  <a:lnTo>
                    <a:pt x="1240916" y="53212"/>
                  </a:lnTo>
                  <a:lnTo>
                    <a:pt x="1241044" y="77977"/>
                  </a:lnTo>
                  <a:lnTo>
                    <a:pt x="1248267" y="77977"/>
                  </a:lnTo>
                  <a:lnTo>
                    <a:pt x="1248047" y="53212"/>
                  </a:lnTo>
                  <a:close/>
                </a:path>
                <a:path w="1276985" h="132714">
                  <a:moveTo>
                    <a:pt x="1200175" y="54584"/>
                  </a:moveTo>
                  <a:lnTo>
                    <a:pt x="1200378" y="77343"/>
                  </a:lnTo>
                  <a:lnTo>
                    <a:pt x="1219769" y="65800"/>
                  </a:lnTo>
                  <a:lnTo>
                    <a:pt x="1200175" y="54584"/>
                  </a:lnTo>
                  <a:close/>
                </a:path>
                <a:path w="1276985" h="132714">
                  <a:moveTo>
                    <a:pt x="1248028" y="51180"/>
                  </a:moveTo>
                  <a:lnTo>
                    <a:pt x="1200150" y="51688"/>
                  </a:lnTo>
                  <a:lnTo>
                    <a:pt x="1200175" y="54584"/>
                  </a:lnTo>
                  <a:lnTo>
                    <a:pt x="1219769" y="65800"/>
                  </a:lnTo>
                  <a:lnTo>
                    <a:pt x="1240916" y="53212"/>
                  </a:lnTo>
                  <a:lnTo>
                    <a:pt x="1248047" y="53212"/>
                  </a:lnTo>
                  <a:lnTo>
                    <a:pt x="1248028" y="51180"/>
                  </a:lnTo>
                  <a:close/>
                </a:path>
                <a:path w="1276985" h="132714">
                  <a:moveTo>
                    <a:pt x="1162303" y="0"/>
                  </a:moveTo>
                  <a:lnTo>
                    <a:pt x="1153540" y="2286"/>
                  </a:lnTo>
                  <a:lnTo>
                    <a:pt x="1145666" y="16001"/>
                  </a:lnTo>
                  <a:lnTo>
                    <a:pt x="1148079" y="24764"/>
                  </a:lnTo>
                  <a:lnTo>
                    <a:pt x="1200175" y="54584"/>
                  </a:lnTo>
                  <a:lnTo>
                    <a:pt x="1200150" y="51688"/>
                  </a:lnTo>
                  <a:lnTo>
                    <a:pt x="1248028" y="51180"/>
                  </a:lnTo>
                  <a:lnTo>
                    <a:pt x="1251963" y="51180"/>
                  </a:lnTo>
                  <a:lnTo>
                    <a:pt x="1169162" y="3810"/>
                  </a:lnTo>
                  <a:lnTo>
                    <a:pt x="1162303" y="0"/>
                  </a:lnTo>
                  <a:close/>
                </a:path>
              </a:pathLst>
            </a:custGeom>
            <a:solidFill>
              <a:srgbClr val="000000"/>
            </a:solidFill>
          </p:spPr>
          <p:txBody>
            <a:bodyPr wrap="square" lIns="0" tIns="0" rIns="0" bIns="0" rtlCol="0"/>
            <a:lstStyle/>
            <a:p>
              <a:endParaRPr/>
            </a:p>
          </p:txBody>
        </p:sp>
        <p:sp>
          <p:nvSpPr>
            <p:cNvPr id="15" name="object 15"/>
            <p:cNvSpPr/>
            <p:nvPr/>
          </p:nvSpPr>
          <p:spPr>
            <a:xfrm>
              <a:off x="2249551" y="2389123"/>
              <a:ext cx="265430" cy="278130"/>
            </a:xfrm>
            <a:custGeom>
              <a:avLst/>
              <a:gdLst/>
              <a:ahLst/>
              <a:cxnLst/>
              <a:rect l="l" t="t" r="r" b="b"/>
              <a:pathLst>
                <a:path w="265430" h="278130">
                  <a:moveTo>
                    <a:pt x="132461" y="0"/>
                  </a:moveTo>
                  <a:lnTo>
                    <a:pt x="90594" y="7085"/>
                  </a:lnTo>
                  <a:lnTo>
                    <a:pt x="54233" y="26814"/>
                  </a:lnTo>
                  <a:lnTo>
                    <a:pt x="25558" y="56893"/>
                  </a:lnTo>
                  <a:lnTo>
                    <a:pt x="6753" y="95032"/>
                  </a:lnTo>
                  <a:lnTo>
                    <a:pt x="0" y="138937"/>
                  </a:lnTo>
                  <a:lnTo>
                    <a:pt x="6753" y="182843"/>
                  </a:lnTo>
                  <a:lnTo>
                    <a:pt x="25558" y="220982"/>
                  </a:lnTo>
                  <a:lnTo>
                    <a:pt x="54233" y="251061"/>
                  </a:lnTo>
                  <a:lnTo>
                    <a:pt x="90594" y="270790"/>
                  </a:lnTo>
                  <a:lnTo>
                    <a:pt x="132461" y="277875"/>
                  </a:lnTo>
                  <a:lnTo>
                    <a:pt x="174389" y="270790"/>
                  </a:lnTo>
                  <a:lnTo>
                    <a:pt x="210788" y="251061"/>
                  </a:lnTo>
                  <a:lnTo>
                    <a:pt x="239482" y="220982"/>
                  </a:lnTo>
                  <a:lnTo>
                    <a:pt x="258294" y="182843"/>
                  </a:lnTo>
                  <a:lnTo>
                    <a:pt x="265049" y="138937"/>
                  </a:lnTo>
                  <a:lnTo>
                    <a:pt x="258294" y="95032"/>
                  </a:lnTo>
                  <a:lnTo>
                    <a:pt x="239482" y="56893"/>
                  </a:lnTo>
                  <a:lnTo>
                    <a:pt x="210788" y="26814"/>
                  </a:lnTo>
                  <a:lnTo>
                    <a:pt x="174389" y="7085"/>
                  </a:lnTo>
                  <a:lnTo>
                    <a:pt x="132461" y="0"/>
                  </a:lnTo>
                  <a:close/>
                </a:path>
              </a:pathLst>
            </a:custGeom>
            <a:solidFill>
              <a:srgbClr val="041CB4"/>
            </a:solidFill>
          </p:spPr>
          <p:txBody>
            <a:bodyPr wrap="square" lIns="0" tIns="0" rIns="0" bIns="0" rtlCol="0"/>
            <a:lstStyle/>
            <a:p>
              <a:endParaRPr/>
            </a:p>
          </p:txBody>
        </p:sp>
        <p:sp>
          <p:nvSpPr>
            <p:cNvPr id="16" name="object 16"/>
            <p:cNvSpPr/>
            <p:nvPr/>
          </p:nvSpPr>
          <p:spPr>
            <a:xfrm>
              <a:off x="2249551" y="2389123"/>
              <a:ext cx="265430" cy="278130"/>
            </a:xfrm>
            <a:custGeom>
              <a:avLst/>
              <a:gdLst/>
              <a:ahLst/>
              <a:cxnLst/>
              <a:rect l="l" t="t" r="r" b="b"/>
              <a:pathLst>
                <a:path w="265430" h="278130">
                  <a:moveTo>
                    <a:pt x="0" y="138937"/>
                  </a:moveTo>
                  <a:lnTo>
                    <a:pt x="6753" y="95032"/>
                  </a:lnTo>
                  <a:lnTo>
                    <a:pt x="25558" y="56893"/>
                  </a:lnTo>
                  <a:lnTo>
                    <a:pt x="54233" y="26814"/>
                  </a:lnTo>
                  <a:lnTo>
                    <a:pt x="90594" y="7085"/>
                  </a:lnTo>
                  <a:lnTo>
                    <a:pt x="132461" y="0"/>
                  </a:lnTo>
                  <a:lnTo>
                    <a:pt x="174389" y="7085"/>
                  </a:lnTo>
                  <a:lnTo>
                    <a:pt x="210788" y="26814"/>
                  </a:lnTo>
                  <a:lnTo>
                    <a:pt x="239482" y="56893"/>
                  </a:lnTo>
                  <a:lnTo>
                    <a:pt x="258294" y="95032"/>
                  </a:lnTo>
                  <a:lnTo>
                    <a:pt x="265049" y="138937"/>
                  </a:lnTo>
                  <a:lnTo>
                    <a:pt x="258294" y="182843"/>
                  </a:lnTo>
                  <a:lnTo>
                    <a:pt x="239482" y="220982"/>
                  </a:lnTo>
                  <a:lnTo>
                    <a:pt x="210788" y="251061"/>
                  </a:lnTo>
                  <a:lnTo>
                    <a:pt x="174389" y="270790"/>
                  </a:lnTo>
                  <a:lnTo>
                    <a:pt x="132461" y="277875"/>
                  </a:lnTo>
                  <a:lnTo>
                    <a:pt x="90594" y="270790"/>
                  </a:lnTo>
                  <a:lnTo>
                    <a:pt x="54233" y="251061"/>
                  </a:lnTo>
                  <a:lnTo>
                    <a:pt x="25558" y="220982"/>
                  </a:lnTo>
                  <a:lnTo>
                    <a:pt x="6753" y="182843"/>
                  </a:lnTo>
                  <a:lnTo>
                    <a:pt x="0" y="138937"/>
                  </a:lnTo>
                  <a:close/>
                </a:path>
              </a:pathLst>
            </a:custGeom>
            <a:ln w="9524">
              <a:solidFill>
                <a:srgbClr val="000000"/>
              </a:solidFill>
            </a:ln>
          </p:spPr>
          <p:txBody>
            <a:bodyPr wrap="square" lIns="0" tIns="0" rIns="0" bIns="0" rtlCol="0"/>
            <a:lstStyle/>
            <a:p>
              <a:endParaRPr/>
            </a:p>
          </p:txBody>
        </p:sp>
      </p:grpSp>
      <p:sp>
        <p:nvSpPr>
          <p:cNvPr id="17" name="object 17"/>
          <p:cNvSpPr txBox="1"/>
          <p:nvPr/>
        </p:nvSpPr>
        <p:spPr>
          <a:xfrm>
            <a:off x="2312923" y="2387599"/>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00"/>
                </a:solidFill>
                <a:latin typeface="Arial"/>
                <a:cs typeface="Arial"/>
              </a:rPr>
              <a:t>2</a:t>
            </a:r>
            <a:endParaRPr sz="1600">
              <a:latin typeface="Arial"/>
              <a:cs typeface="Arial"/>
            </a:endParaRPr>
          </a:p>
        </p:txBody>
      </p:sp>
      <p:grpSp>
        <p:nvGrpSpPr>
          <p:cNvPr id="18" name="object 18"/>
          <p:cNvGrpSpPr/>
          <p:nvPr/>
        </p:nvGrpSpPr>
        <p:grpSpPr>
          <a:xfrm>
            <a:off x="2905933" y="1751680"/>
            <a:ext cx="4222750" cy="3311525"/>
            <a:chOff x="2916237" y="1771700"/>
            <a:chExt cx="4222750" cy="3311525"/>
          </a:xfrm>
        </p:grpSpPr>
        <p:sp>
          <p:nvSpPr>
            <p:cNvPr id="19" name="object 19"/>
            <p:cNvSpPr/>
            <p:nvPr/>
          </p:nvSpPr>
          <p:spPr>
            <a:xfrm>
              <a:off x="2925825" y="2238374"/>
              <a:ext cx="2084324" cy="2835275"/>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2921000" y="2233548"/>
              <a:ext cx="2094230" cy="2844800"/>
            </a:xfrm>
            <a:custGeom>
              <a:avLst/>
              <a:gdLst/>
              <a:ahLst/>
              <a:cxnLst/>
              <a:rect l="l" t="t" r="r" b="b"/>
              <a:pathLst>
                <a:path w="2094229" h="2844800">
                  <a:moveTo>
                    <a:pt x="0" y="2844800"/>
                  </a:moveTo>
                  <a:lnTo>
                    <a:pt x="2093849" y="2844800"/>
                  </a:lnTo>
                  <a:lnTo>
                    <a:pt x="2093849" y="0"/>
                  </a:lnTo>
                  <a:lnTo>
                    <a:pt x="0" y="0"/>
                  </a:lnTo>
                  <a:lnTo>
                    <a:pt x="0" y="2844800"/>
                  </a:lnTo>
                  <a:close/>
                </a:path>
              </a:pathLst>
            </a:custGeom>
            <a:ln w="9525">
              <a:solidFill>
                <a:srgbClr val="000000"/>
              </a:solidFill>
            </a:ln>
          </p:spPr>
          <p:txBody>
            <a:bodyPr wrap="square" lIns="0" tIns="0" rIns="0" bIns="0" rtlCol="0"/>
            <a:lstStyle/>
            <a:p>
              <a:endParaRPr/>
            </a:p>
          </p:txBody>
        </p:sp>
        <p:sp>
          <p:nvSpPr>
            <p:cNvPr id="21" name="object 21"/>
            <p:cNvSpPr/>
            <p:nvPr/>
          </p:nvSpPr>
          <p:spPr>
            <a:xfrm>
              <a:off x="5005323" y="2709672"/>
              <a:ext cx="1275080" cy="132715"/>
            </a:xfrm>
            <a:custGeom>
              <a:avLst/>
              <a:gdLst/>
              <a:ahLst/>
              <a:cxnLst/>
              <a:rect l="l" t="t" r="r" b="b"/>
              <a:pathLst>
                <a:path w="1275079" h="132714">
                  <a:moveTo>
                    <a:pt x="114173" y="61087"/>
                  </a:moveTo>
                  <a:lnTo>
                    <a:pt x="0" y="62102"/>
                  </a:lnTo>
                  <a:lnTo>
                    <a:pt x="126" y="90677"/>
                  </a:lnTo>
                  <a:lnTo>
                    <a:pt x="114426" y="89662"/>
                  </a:lnTo>
                  <a:lnTo>
                    <a:pt x="114173" y="61087"/>
                  </a:lnTo>
                  <a:close/>
                </a:path>
                <a:path w="1275079" h="132714">
                  <a:moveTo>
                    <a:pt x="314198" y="59308"/>
                  </a:moveTo>
                  <a:lnTo>
                    <a:pt x="199898" y="60325"/>
                  </a:lnTo>
                  <a:lnTo>
                    <a:pt x="200151" y="88900"/>
                  </a:lnTo>
                  <a:lnTo>
                    <a:pt x="314451" y="87883"/>
                  </a:lnTo>
                  <a:lnTo>
                    <a:pt x="314198" y="59308"/>
                  </a:lnTo>
                  <a:close/>
                </a:path>
                <a:path w="1275079" h="132714">
                  <a:moveTo>
                    <a:pt x="514223" y="57657"/>
                  </a:moveTo>
                  <a:lnTo>
                    <a:pt x="399923" y="58674"/>
                  </a:lnTo>
                  <a:lnTo>
                    <a:pt x="400176" y="87249"/>
                  </a:lnTo>
                  <a:lnTo>
                    <a:pt x="514476" y="86232"/>
                  </a:lnTo>
                  <a:lnTo>
                    <a:pt x="514223" y="57657"/>
                  </a:lnTo>
                  <a:close/>
                </a:path>
                <a:path w="1275079" h="132714">
                  <a:moveTo>
                    <a:pt x="714248" y="55879"/>
                  </a:moveTo>
                  <a:lnTo>
                    <a:pt x="599948" y="56895"/>
                  </a:lnTo>
                  <a:lnTo>
                    <a:pt x="600201" y="85470"/>
                  </a:lnTo>
                  <a:lnTo>
                    <a:pt x="714501" y="84454"/>
                  </a:lnTo>
                  <a:lnTo>
                    <a:pt x="714248" y="55879"/>
                  </a:lnTo>
                  <a:close/>
                </a:path>
                <a:path w="1275079" h="132714">
                  <a:moveTo>
                    <a:pt x="914273" y="54101"/>
                  </a:moveTo>
                  <a:lnTo>
                    <a:pt x="799973" y="55117"/>
                  </a:lnTo>
                  <a:lnTo>
                    <a:pt x="800226" y="83692"/>
                  </a:lnTo>
                  <a:lnTo>
                    <a:pt x="914526" y="82676"/>
                  </a:lnTo>
                  <a:lnTo>
                    <a:pt x="914273" y="54101"/>
                  </a:lnTo>
                  <a:close/>
                </a:path>
                <a:path w="1275079" h="132714">
                  <a:moveTo>
                    <a:pt x="1114298" y="52324"/>
                  </a:moveTo>
                  <a:lnTo>
                    <a:pt x="999998" y="53339"/>
                  </a:lnTo>
                  <a:lnTo>
                    <a:pt x="1000251" y="81914"/>
                  </a:lnTo>
                  <a:lnTo>
                    <a:pt x="1114552" y="80899"/>
                  </a:lnTo>
                  <a:lnTo>
                    <a:pt x="1114298" y="52324"/>
                  </a:lnTo>
                  <a:close/>
                </a:path>
                <a:path w="1275079" h="132714">
                  <a:moveTo>
                    <a:pt x="1200243" y="76440"/>
                  </a:moveTo>
                  <a:lnTo>
                    <a:pt x="1147190" y="108076"/>
                  </a:lnTo>
                  <a:lnTo>
                    <a:pt x="1144904" y="116839"/>
                  </a:lnTo>
                  <a:lnTo>
                    <a:pt x="1153033" y="130301"/>
                  </a:lnTo>
                  <a:lnTo>
                    <a:pt x="1161796" y="132587"/>
                  </a:lnTo>
                  <a:lnTo>
                    <a:pt x="1249735" y="80263"/>
                  </a:lnTo>
                  <a:lnTo>
                    <a:pt x="1200277" y="80263"/>
                  </a:lnTo>
                  <a:lnTo>
                    <a:pt x="1200243" y="76440"/>
                  </a:lnTo>
                  <a:close/>
                </a:path>
                <a:path w="1275079" h="132714">
                  <a:moveTo>
                    <a:pt x="1218118" y="65800"/>
                  </a:moveTo>
                  <a:lnTo>
                    <a:pt x="1200243" y="76440"/>
                  </a:lnTo>
                  <a:lnTo>
                    <a:pt x="1200277" y="80263"/>
                  </a:lnTo>
                  <a:lnTo>
                    <a:pt x="1246631" y="79755"/>
                  </a:lnTo>
                  <a:lnTo>
                    <a:pt x="1246616" y="77977"/>
                  </a:lnTo>
                  <a:lnTo>
                    <a:pt x="1239392" y="77977"/>
                  </a:lnTo>
                  <a:lnTo>
                    <a:pt x="1218118" y="65800"/>
                  </a:lnTo>
                  <a:close/>
                </a:path>
                <a:path w="1275079" h="132714">
                  <a:moveTo>
                    <a:pt x="1250312" y="51180"/>
                  </a:moveTo>
                  <a:lnTo>
                    <a:pt x="1246377" y="51180"/>
                  </a:lnTo>
                  <a:lnTo>
                    <a:pt x="1246631" y="79755"/>
                  </a:lnTo>
                  <a:lnTo>
                    <a:pt x="1200277" y="80263"/>
                  </a:lnTo>
                  <a:lnTo>
                    <a:pt x="1249735" y="80263"/>
                  </a:lnTo>
                  <a:lnTo>
                    <a:pt x="1274952" y="65277"/>
                  </a:lnTo>
                  <a:lnTo>
                    <a:pt x="1250312" y="51180"/>
                  </a:lnTo>
                  <a:close/>
                </a:path>
                <a:path w="1275079" h="132714">
                  <a:moveTo>
                    <a:pt x="1239265" y="53212"/>
                  </a:moveTo>
                  <a:lnTo>
                    <a:pt x="1218118" y="65800"/>
                  </a:lnTo>
                  <a:lnTo>
                    <a:pt x="1239392" y="77977"/>
                  </a:lnTo>
                  <a:lnTo>
                    <a:pt x="1239265" y="53212"/>
                  </a:lnTo>
                  <a:close/>
                </a:path>
                <a:path w="1275079" h="132714">
                  <a:moveTo>
                    <a:pt x="1246396" y="53212"/>
                  </a:moveTo>
                  <a:lnTo>
                    <a:pt x="1239265" y="53212"/>
                  </a:lnTo>
                  <a:lnTo>
                    <a:pt x="1239392" y="77977"/>
                  </a:lnTo>
                  <a:lnTo>
                    <a:pt x="1246616" y="77977"/>
                  </a:lnTo>
                  <a:lnTo>
                    <a:pt x="1246396" y="53212"/>
                  </a:lnTo>
                  <a:close/>
                </a:path>
                <a:path w="1275079" h="132714">
                  <a:moveTo>
                    <a:pt x="1200056" y="55461"/>
                  </a:moveTo>
                  <a:lnTo>
                    <a:pt x="1200243" y="76440"/>
                  </a:lnTo>
                  <a:lnTo>
                    <a:pt x="1218118" y="65800"/>
                  </a:lnTo>
                  <a:lnTo>
                    <a:pt x="1200056" y="55461"/>
                  </a:lnTo>
                  <a:close/>
                </a:path>
                <a:path w="1275079" h="132714">
                  <a:moveTo>
                    <a:pt x="1246377" y="51180"/>
                  </a:moveTo>
                  <a:lnTo>
                    <a:pt x="1200023" y="51688"/>
                  </a:lnTo>
                  <a:lnTo>
                    <a:pt x="1200056" y="55461"/>
                  </a:lnTo>
                  <a:lnTo>
                    <a:pt x="1218118" y="65800"/>
                  </a:lnTo>
                  <a:lnTo>
                    <a:pt x="1239265" y="53212"/>
                  </a:lnTo>
                  <a:lnTo>
                    <a:pt x="1246396" y="53212"/>
                  </a:lnTo>
                  <a:lnTo>
                    <a:pt x="1246377" y="51180"/>
                  </a:lnTo>
                  <a:close/>
                </a:path>
                <a:path w="1275079" h="132714">
                  <a:moveTo>
                    <a:pt x="1160652" y="0"/>
                  </a:moveTo>
                  <a:lnTo>
                    <a:pt x="1151889" y="2286"/>
                  </a:lnTo>
                  <a:lnTo>
                    <a:pt x="1144015" y="16001"/>
                  </a:lnTo>
                  <a:lnTo>
                    <a:pt x="1146428" y="24764"/>
                  </a:lnTo>
                  <a:lnTo>
                    <a:pt x="1200056" y="55461"/>
                  </a:lnTo>
                  <a:lnTo>
                    <a:pt x="1200023" y="51688"/>
                  </a:lnTo>
                  <a:lnTo>
                    <a:pt x="1246377" y="51180"/>
                  </a:lnTo>
                  <a:lnTo>
                    <a:pt x="1250312" y="51180"/>
                  </a:lnTo>
                  <a:lnTo>
                    <a:pt x="1167511" y="3810"/>
                  </a:lnTo>
                  <a:lnTo>
                    <a:pt x="1160652" y="0"/>
                  </a:lnTo>
                  <a:close/>
                </a:path>
              </a:pathLst>
            </a:custGeom>
            <a:solidFill>
              <a:srgbClr val="000000"/>
            </a:solidFill>
          </p:spPr>
          <p:txBody>
            <a:bodyPr wrap="square" lIns="0" tIns="0" rIns="0" bIns="0" rtlCol="0"/>
            <a:lstStyle/>
            <a:p>
              <a:endParaRPr/>
            </a:p>
          </p:txBody>
        </p:sp>
        <p:sp>
          <p:nvSpPr>
            <p:cNvPr id="22" name="object 22"/>
            <p:cNvSpPr/>
            <p:nvPr/>
          </p:nvSpPr>
          <p:spPr>
            <a:xfrm>
              <a:off x="5968492" y="2232913"/>
              <a:ext cx="932853" cy="2645410"/>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5665851" y="1776463"/>
              <a:ext cx="1468755" cy="3107055"/>
            </a:xfrm>
            <a:custGeom>
              <a:avLst/>
              <a:gdLst/>
              <a:ahLst/>
              <a:cxnLst/>
              <a:rect l="l" t="t" r="r" b="b"/>
              <a:pathLst>
                <a:path w="1468754" h="3107054">
                  <a:moveTo>
                    <a:pt x="297941" y="3106686"/>
                  </a:moveTo>
                  <a:lnTo>
                    <a:pt x="1240320" y="3106686"/>
                  </a:lnTo>
                  <a:lnTo>
                    <a:pt x="1240320" y="451751"/>
                  </a:lnTo>
                  <a:lnTo>
                    <a:pt x="297941" y="451751"/>
                  </a:lnTo>
                  <a:lnTo>
                    <a:pt x="297941" y="3106686"/>
                  </a:lnTo>
                  <a:close/>
                </a:path>
                <a:path w="1468754" h="3107054">
                  <a:moveTo>
                    <a:pt x="0" y="466737"/>
                  </a:moveTo>
                  <a:lnTo>
                    <a:pt x="1468374" y="466737"/>
                  </a:lnTo>
                  <a:lnTo>
                    <a:pt x="1468374" y="0"/>
                  </a:lnTo>
                  <a:lnTo>
                    <a:pt x="0" y="0"/>
                  </a:lnTo>
                  <a:lnTo>
                    <a:pt x="0" y="466737"/>
                  </a:lnTo>
                  <a:close/>
                </a:path>
              </a:pathLst>
            </a:custGeom>
            <a:ln w="9525">
              <a:solidFill>
                <a:srgbClr val="000000"/>
              </a:solidFill>
            </a:ln>
          </p:spPr>
          <p:txBody>
            <a:bodyPr wrap="square" lIns="0" tIns="0" rIns="0" bIns="0" rtlCol="0"/>
            <a:lstStyle/>
            <a:p>
              <a:endParaRPr/>
            </a:p>
          </p:txBody>
        </p:sp>
      </p:grpSp>
      <p:sp>
        <p:nvSpPr>
          <p:cNvPr id="24" name="object 24"/>
          <p:cNvSpPr txBox="1"/>
          <p:nvPr/>
        </p:nvSpPr>
        <p:spPr>
          <a:xfrm>
            <a:off x="5754623" y="1804923"/>
            <a:ext cx="1293495" cy="391160"/>
          </a:xfrm>
          <a:prstGeom prst="rect">
            <a:avLst/>
          </a:prstGeom>
        </p:spPr>
        <p:txBody>
          <a:bodyPr vert="horz" wrap="square" lIns="0" tIns="12700" rIns="0" bIns="0" rtlCol="0">
            <a:spAutoFit/>
          </a:bodyPr>
          <a:lstStyle/>
          <a:p>
            <a:pPr algn="ctr">
              <a:lnSpc>
                <a:spcPct val="100000"/>
              </a:lnSpc>
              <a:spcBef>
                <a:spcPts val="100"/>
              </a:spcBef>
            </a:pPr>
            <a:r>
              <a:rPr sz="1200" i="1" spc="-10" dirty="0">
                <a:latin typeface="Arial"/>
                <a:cs typeface="Arial"/>
                <a:hlinkClick r:id="rId9"/>
              </a:rPr>
              <a:t>www.example.com</a:t>
            </a:r>
            <a:endParaRPr sz="1200">
              <a:latin typeface="Arial"/>
              <a:cs typeface="Arial"/>
            </a:endParaRPr>
          </a:p>
          <a:p>
            <a:pPr algn="ctr">
              <a:lnSpc>
                <a:spcPct val="100000"/>
              </a:lnSpc>
            </a:pPr>
            <a:r>
              <a:rPr sz="1200" b="1" i="1" spc="-5" dirty="0">
                <a:latin typeface="Arial"/>
                <a:cs typeface="Arial"/>
              </a:rPr>
              <a:t>Webserver</a:t>
            </a:r>
            <a:endParaRPr sz="1200">
              <a:latin typeface="Arial"/>
              <a:cs typeface="Arial"/>
            </a:endParaRPr>
          </a:p>
        </p:txBody>
      </p:sp>
      <p:grpSp>
        <p:nvGrpSpPr>
          <p:cNvPr id="25" name="object 25"/>
          <p:cNvGrpSpPr/>
          <p:nvPr/>
        </p:nvGrpSpPr>
        <p:grpSpPr>
          <a:xfrm>
            <a:off x="7060310" y="1935482"/>
            <a:ext cx="1841500" cy="4367530"/>
            <a:chOff x="6927913" y="1911413"/>
            <a:chExt cx="1841500" cy="4367530"/>
          </a:xfrm>
        </p:grpSpPr>
        <p:sp>
          <p:nvSpPr>
            <p:cNvPr id="26" name="object 26"/>
            <p:cNvSpPr/>
            <p:nvPr/>
          </p:nvSpPr>
          <p:spPr>
            <a:xfrm>
              <a:off x="6937375" y="1920875"/>
              <a:ext cx="1822450" cy="2401824"/>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6932676" y="1916176"/>
              <a:ext cx="1831975" cy="2411730"/>
            </a:xfrm>
            <a:custGeom>
              <a:avLst/>
              <a:gdLst/>
              <a:ahLst/>
              <a:cxnLst/>
              <a:rect l="l" t="t" r="r" b="b"/>
              <a:pathLst>
                <a:path w="1831975" h="2411729">
                  <a:moveTo>
                    <a:pt x="0" y="2411349"/>
                  </a:moveTo>
                  <a:lnTo>
                    <a:pt x="1831975" y="2411349"/>
                  </a:lnTo>
                  <a:lnTo>
                    <a:pt x="1831975" y="0"/>
                  </a:lnTo>
                  <a:lnTo>
                    <a:pt x="0" y="0"/>
                  </a:lnTo>
                  <a:lnTo>
                    <a:pt x="0" y="2411349"/>
                  </a:lnTo>
                  <a:close/>
                </a:path>
              </a:pathLst>
            </a:custGeom>
            <a:ln w="9525">
              <a:solidFill>
                <a:srgbClr val="000000"/>
              </a:solidFill>
            </a:ln>
          </p:spPr>
          <p:txBody>
            <a:bodyPr wrap="square" lIns="0" tIns="0" rIns="0" bIns="0" rtlCol="0"/>
            <a:lstStyle/>
            <a:p>
              <a:endParaRPr/>
            </a:p>
          </p:txBody>
        </p:sp>
        <p:sp>
          <p:nvSpPr>
            <p:cNvPr id="28" name="object 28"/>
            <p:cNvSpPr/>
            <p:nvPr/>
          </p:nvSpPr>
          <p:spPr>
            <a:xfrm>
              <a:off x="7065137" y="4816538"/>
              <a:ext cx="706920" cy="1452499"/>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7024751" y="4811776"/>
              <a:ext cx="815975" cy="1462405"/>
            </a:xfrm>
            <a:custGeom>
              <a:avLst/>
              <a:gdLst/>
              <a:ahLst/>
              <a:cxnLst/>
              <a:rect l="l" t="t" r="r" b="b"/>
              <a:pathLst>
                <a:path w="815975" h="1462404">
                  <a:moveTo>
                    <a:pt x="35559" y="1462024"/>
                  </a:moveTo>
                  <a:lnTo>
                    <a:pt x="752005" y="1462024"/>
                  </a:lnTo>
                  <a:lnTo>
                    <a:pt x="752005" y="0"/>
                  </a:lnTo>
                  <a:lnTo>
                    <a:pt x="35559" y="0"/>
                  </a:lnTo>
                  <a:lnTo>
                    <a:pt x="35559" y="1462024"/>
                  </a:lnTo>
                  <a:close/>
                </a:path>
                <a:path w="815975" h="1462404">
                  <a:moveTo>
                    <a:pt x="0" y="1179982"/>
                  </a:moveTo>
                  <a:lnTo>
                    <a:pt x="815975" y="1179982"/>
                  </a:lnTo>
                  <a:lnTo>
                    <a:pt x="815975" y="741667"/>
                  </a:lnTo>
                  <a:lnTo>
                    <a:pt x="0" y="741667"/>
                  </a:lnTo>
                  <a:lnTo>
                    <a:pt x="0" y="1179982"/>
                  </a:lnTo>
                  <a:close/>
                </a:path>
              </a:pathLst>
            </a:custGeom>
            <a:ln w="9525">
              <a:solidFill>
                <a:srgbClr val="000000"/>
              </a:solidFill>
            </a:ln>
          </p:spPr>
          <p:txBody>
            <a:bodyPr wrap="square" lIns="0" tIns="0" rIns="0" bIns="0" rtlCol="0"/>
            <a:lstStyle/>
            <a:p>
              <a:endParaRPr/>
            </a:p>
          </p:txBody>
        </p:sp>
      </p:grpSp>
      <p:sp>
        <p:nvSpPr>
          <p:cNvPr id="30" name="object 30"/>
          <p:cNvSpPr txBox="1"/>
          <p:nvPr/>
        </p:nvSpPr>
        <p:spPr>
          <a:xfrm>
            <a:off x="7060310" y="5553443"/>
            <a:ext cx="716915" cy="438784"/>
          </a:xfrm>
          <a:prstGeom prst="rect">
            <a:avLst/>
          </a:prstGeom>
          <a:ln w="9525">
            <a:solidFill>
              <a:srgbClr val="000000"/>
            </a:solidFill>
          </a:ln>
        </p:spPr>
        <p:txBody>
          <a:bodyPr vert="horz" wrap="square" lIns="0" tIns="41910" rIns="0" bIns="0" rtlCol="0">
            <a:spAutoFit/>
          </a:bodyPr>
          <a:lstStyle/>
          <a:p>
            <a:pPr marL="154940" marR="26034" indent="-93345">
              <a:lnSpc>
                <a:spcPct val="100000"/>
              </a:lnSpc>
              <a:spcBef>
                <a:spcPts val="330"/>
              </a:spcBef>
            </a:pPr>
            <a:r>
              <a:rPr sz="1100" b="1" i="1" spc="-5" dirty="0">
                <a:solidFill>
                  <a:srgbClr val="CC6600"/>
                </a:solidFill>
                <a:latin typeface="Arial"/>
                <a:cs typeface="Arial"/>
              </a:rPr>
              <a:t>Database  Server</a:t>
            </a:r>
            <a:endParaRPr sz="1100">
              <a:latin typeface="Arial"/>
              <a:cs typeface="Arial"/>
            </a:endParaRPr>
          </a:p>
        </p:txBody>
      </p:sp>
      <p:grpSp>
        <p:nvGrpSpPr>
          <p:cNvPr id="31" name="object 31"/>
          <p:cNvGrpSpPr/>
          <p:nvPr/>
        </p:nvGrpSpPr>
        <p:grpSpPr>
          <a:xfrm>
            <a:off x="8097837" y="4807013"/>
            <a:ext cx="720725" cy="1471930"/>
            <a:chOff x="8097837" y="4807013"/>
            <a:chExt cx="720725" cy="1471930"/>
          </a:xfrm>
        </p:grpSpPr>
        <p:sp>
          <p:nvSpPr>
            <p:cNvPr id="32" name="object 32"/>
            <p:cNvSpPr/>
            <p:nvPr/>
          </p:nvSpPr>
          <p:spPr>
            <a:xfrm>
              <a:off x="8107425" y="4816538"/>
              <a:ext cx="701675" cy="1452499"/>
            </a:xfrm>
            <a:prstGeom prst="rect">
              <a:avLst/>
            </a:prstGeom>
            <a:blipFill>
              <a:blip r:embed="rId12" cstate="print"/>
              <a:stretch>
                <a:fillRect/>
              </a:stretch>
            </a:blipFill>
          </p:spPr>
          <p:txBody>
            <a:bodyPr wrap="square" lIns="0" tIns="0" rIns="0" bIns="0" rtlCol="0"/>
            <a:lstStyle/>
            <a:p>
              <a:endParaRPr/>
            </a:p>
          </p:txBody>
        </p:sp>
        <p:sp>
          <p:nvSpPr>
            <p:cNvPr id="33" name="object 33"/>
            <p:cNvSpPr/>
            <p:nvPr/>
          </p:nvSpPr>
          <p:spPr>
            <a:xfrm>
              <a:off x="8102600" y="4811776"/>
              <a:ext cx="711200" cy="1462405"/>
            </a:xfrm>
            <a:custGeom>
              <a:avLst/>
              <a:gdLst/>
              <a:ahLst/>
              <a:cxnLst/>
              <a:rect l="l" t="t" r="r" b="b"/>
              <a:pathLst>
                <a:path w="711200" h="1462404">
                  <a:moveTo>
                    <a:pt x="0" y="1462024"/>
                  </a:moveTo>
                  <a:lnTo>
                    <a:pt x="711200" y="1462024"/>
                  </a:lnTo>
                  <a:lnTo>
                    <a:pt x="711200" y="0"/>
                  </a:lnTo>
                  <a:lnTo>
                    <a:pt x="0" y="0"/>
                  </a:lnTo>
                  <a:lnTo>
                    <a:pt x="0" y="1462024"/>
                  </a:lnTo>
                  <a:close/>
                </a:path>
                <a:path w="711200" h="1462404">
                  <a:moveTo>
                    <a:pt x="83693" y="1179982"/>
                  </a:moveTo>
                  <a:lnTo>
                    <a:pt x="665683" y="1179982"/>
                  </a:lnTo>
                  <a:lnTo>
                    <a:pt x="665683" y="741667"/>
                  </a:lnTo>
                  <a:lnTo>
                    <a:pt x="83693" y="741667"/>
                  </a:lnTo>
                  <a:lnTo>
                    <a:pt x="83693" y="1179982"/>
                  </a:lnTo>
                  <a:close/>
                </a:path>
              </a:pathLst>
            </a:custGeom>
            <a:ln w="9525">
              <a:solidFill>
                <a:srgbClr val="000000"/>
              </a:solidFill>
            </a:ln>
          </p:spPr>
          <p:txBody>
            <a:bodyPr wrap="square" lIns="0" tIns="0" rIns="0" bIns="0" rtlCol="0"/>
            <a:lstStyle/>
            <a:p>
              <a:endParaRPr/>
            </a:p>
          </p:txBody>
        </p:sp>
      </p:grpSp>
      <p:sp>
        <p:nvSpPr>
          <p:cNvPr id="34" name="object 34"/>
          <p:cNvSpPr txBox="1"/>
          <p:nvPr/>
        </p:nvSpPr>
        <p:spPr>
          <a:xfrm>
            <a:off x="8271002" y="5583173"/>
            <a:ext cx="413384" cy="360680"/>
          </a:xfrm>
          <a:prstGeom prst="rect">
            <a:avLst/>
          </a:prstGeom>
        </p:spPr>
        <p:txBody>
          <a:bodyPr vert="horz" wrap="square" lIns="0" tIns="12065" rIns="0" bIns="0" rtlCol="0">
            <a:spAutoFit/>
          </a:bodyPr>
          <a:lstStyle/>
          <a:p>
            <a:pPr marL="12700" marR="5080" indent="46355">
              <a:lnSpc>
                <a:spcPct val="100000"/>
              </a:lnSpc>
              <a:spcBef>
                <a:spcPts val="95"/>
              </a:spcBef>
            </a:pPr>
            <a:r>
              <a:rPr sz="1100" b="1" i="1" spc="-5" dirty="0">
                <a:solidFill>
                  <a:srgbClr val="7E7E7E"/>
                </a:solidFill>
                <a:latin typeface="Arial"/>
                <a:cs typeface="Arial"/>
              </a:rPr>
              <a:t>Disk  driver</a:t>
            </a:r>
            <a:endParaRPr sz="1100">
              <a:latin typeface="Arial"/>
              <a:cs typeface="Arial"/>
            </a:endParaRPr>
          </a:p>
        </p:txBody>
      </p:sp>
      <p:grpSp>
        <p:nvGrpSpPr>
          <p:cNvPr id="35" name="object 35"/>
          <p:cNvGrpSpPr/>
          <p:nvPr/>
        </p:nvGrpSpPr>
        <p:grpSpPr>
          <a:xfrm>
            <a:off x="6899338" y="2717545"/>
            <a:ext cx="1973580" cy="1321435"/>
            <a:chOff x="6899338" y="2717545"/>
            <a:chExt cx="1973580" cy="1321435"/>
          </a:xfrm>
        </p:grpSpPr>
        <p:sp>
          <p:nvSpPr>
            <p:cNvPr id="36" name="object 36"/>
            <p:cNvSpPr/>
            <p:nvPr/>
          </p:nvSpPr>
          <p:spPr>
            <a:xfrm>
              <a:off x="6913626" y="2733674"/>
              <a:ext cx="1532255" cy="5080"/>
            </a:xfrm>
            <a:custGeom>
              <a:avLst/>
              <a:gdLst/>
              <a:ahLst/>
              <a:cxnLst/>
              <a:rect l="l" t="t" r="r" b="b"/>
              <a:pathLst>
                <a:path w="1532254" h="5080">
                  <a:moveTo>
                    <a:pt x="0" y="0"/>
                  </a:moveTo>
                  <a:lnTo>
                    <a:pt x="1531874" y="4699"/>
                  </a:lnTo>
                </a:path>
              </a:pathLst>
            </a:custGeom>
            <a:ln w="28575">
              <a:solidFill>
                <a:srgbClr val="000000"/>
              </a:solidFill>
              <a:prstDash val="lgDash"/>
            </a:ln>
          </p:spPr>
          <p:txBody>
            <a:bodyPr wrap="square" lIns="0" tIns="0" rIns="0" bIns="0" rtlCol="0"/>
            <a:lstStyle/>
            <a:p>
              <a:endParaRPr/>
            </a:p>
          </p:txBody>
        </p:sp>
        <p:sp>
          <p:nvSpPr>
            <p:cNvPr id="37" name="object 37"/>
            <p:cNvSpPr/>
            <p:nvPr/>
          </p:nvSpPr>
          <p:spPr>
            <a:xfrm>
              <a:off x="8474329" y="2717545"/>
              <a:ext cx="85725" cy="1321435"/>
            </a:xfrm>
            <a:custGeom>
              <a:avLst/>
              <a:gdLst/>
              <a:ahLst/>
              <a:cxnLst/>
              <a:rect l="l" t="t" r="r" b="b"/>
              <a:pathLst>
                <a:path w="85725" h="1321435">
                  <a:moveTo>
                    <a:pt x="37846" y="0"/>
                  </a:moveTo>
                  <a:lnTo>
                    <a:pt x="9271" y="507"/>
                  </a:lnTo>
                  <a:lnTo>
                    <a:pt x="11049" y="114807"/>
                  </a:lnTo>
                  <a:lnTo>
                    <a:pt x="39624" y="114300"/>
                  </a:lnTo>
                  <a:lnTo>
                    <a:pt x="37846" y="0"/>
                  </a:lnTo>
                  <a:close/>
                </a:path>
                <a:path w="85725" h="1321435">
                  <a:moveTo>
                    <a:pt x="41021" y="200025"/>
                  </a:moveTo>
                  <a:lnTo>
                    <a:pt x="12446" y="200532"/>
                  </a:lnTo>
                  <a:lnTo>
                    <a:pt x="14224" y="314705"/>
                  </a:lnTo>
                  <a:lnTo>
                    <a:pt x="42799" y="314325"/>
                  </a:lnTo>
                  <a:lnTo>
                    <a:pt x="41021" y="200025"/>
                  </a:lnTo>
                  <a:close/>
                </a:path>
                <a:path w="85725" h="1321435">
                  <a:moveTo>
                    <a:pt x="44069" y="400050"/>
                  </a:moveTo>
                  <a:lnTo>
                    <a:pt x="15494" y="400430"/>
                  </a:lnTo>
                  <a:lnTo>
                    <a:pt x="17272" y="514730"/>
                  </a:lnTo>
                  <a:lnTo>
                    <a:pt x="45847" y="514350"/>
                  </a:lnTo>
                  <a:lnTo>
                    <a:pt x="44069" y="400050"/>
                  </a:lnTo>
                  <a:close/>
                </a:path>
                <a:path w="85725" h="1321435">
                  <a:moveTo>
                    <a:pt x="47244" y="600075"/>
                  </a:moveTo>
                  <a:lnTo>
                    <a:pt x="18669" y="600455"/>
                  </a:lnTo>
                  <a:lnTo>
                    <a:pt x="20447" y="714755"/>
                  </a:lnTo>
                  <a:lnTo>
                    <a:pt x="49022" y="714375"/>
                  </a:lnTo>
                  <a:lnTo>
                    <a:pt x="47244" y="600075"/>
                  </a:lnTo>
                  <a:close/>
                </a:path>
                <a:path w="85725" h="1321435">
                  <a:moveTo>
                    <a:pt x="50292" y="799973"/>
                  </a:moveTo>
                  <a:lnTo>
                    <a:pt x="21717" y="800480"/>
                  </a:lnTo>
                  <a:lnTo>
                    <a:pt x="23495" y="914780"/>
                  </a:lnTo>
                  <a:lnTo>
                    <a:pt x="52070" y="914272"/>
                  </a:lnTo>
                  <a:lnTo>
                    <a:pt x="50292" y="799973"/>
                  </a:lnTo>
                  <a:close/>
                </a:path>
                <a:path w="85725" h="1321435">
                  <a:moveTo>
                    <a:pt x="53467" y="999997"/>
                  </a:moveTo>
                  <a:lnTo>
                    <a:pt x="24892" y="1000505"/>
                  </a:lnTo>
                  <a:lnTo>
                    <a:pt x="26670" y="1114805"/>
                  </a:lnTo>
                  <a:lnTo>
                    <a:pt x="55245" y="1114297"/>
                  </a:lnTo>
                  <a:lnTo>
                    <a:pt x="53467" y="999997"/>
                  </a:lnTo>
                  <a:close/>
                </a:path>
                <a:path w="85725" h="1321435">
                  <a:moveTo>
                    <a:pt x="28608" y="1235540"/>
                  </a:moveTo>
                  <a:lnTo>
                    <a:pt x="0" y="1235964"/>
                  </a:lnTo>
                  <a:lnTo>
                    <a:pt x="44196" y="1321053"/>
                  </a:lnTo>
                  <a:lnTo>
                    <a:pt x="78457" y="1249806"/>
                  </a:lnTo>
                  <a:lnTo>
                    <a:pt x="28828" y="1249806"/>
                  </a:lnTo>
                  <a:lnTo>
                    <a:pt x="28608" y="1235540"/>
                  </a:lnTo>
                  <a:close/>
                </a:path>
                <a:path w="85725" h="1321435">
                  <a:moveTo>
                    <a:pt x="57183" y="1235116"/>
                  </a:moveTo>
                  <a:lnTo>
                    <a:pt x="28608" y="1235540"/>
                  </a:lnTo>
                  <a:lnTo>
                    <a:pt x="28828" y="1249806"/>
                  </a:lnTo>
                  <a:lnTo>
                    <a:pt x="57403" y="1249426"/>
                  </a:lnTo>
                  <a:lnTo>
                    <a:pt x="57183" y="1235116"/>
                  </a:lnTo>
                  <a:close/>
                </a:path>
                <a:path w="85725" h="1321435">
                  <a:moveTo>
                    <a:pt x="85725" y="1234693"/>
                  </a:moveTo>
                  <a:lnTo>
                    <a:pt x="57183" y="1235116"/>
                  </a:lnTo>
                  <a:lnTo>
                    <a:pt x="57403" y="1249426"/>
                  </a:lnTo>
                  <a:lnTo>
                    <a:pt x="28828" y="1249806"/>
                  </a:lnTo>
                  <a:lnTo>
                    <a:pt x="78457" y="1249806"/>
                  </a:lnTo>
                  <a:lnTo>
                    <a:pt x="85725" y="1234693"/>
                  </a:lnTo>
                  <a:close/>
                </a:path>
                <a:path w="85725" h="1321435">
                  <a:moveTo>
                    <a:pt x="56642" y="1200022"/>
                  </a:moveTo>
                  <a:lnTo>
                    <a:pt x="28067" y="1200530"/>
                  </a:lnTo>
                  <a:lnTo>
                    <a:pt x="28608" y="1235540"/>
                  </a:lnTo>
                  <a:lnTo>
                    <a:pt x="57183" y="1235116"/>
                  </a:lnTo>
                  <a:lnTo>
                    <a:pt x="56642" y="1200022"/>
                  </a:lnTo>
                  <a:close/>
                </a:path>
              </a:pathLst>
            </a:custGeom>
            <a:solidFill>
              <a:srgbClr val="000000"/>
            </a:solidFill>
          </p:spPr>
          <p:txBody>
            <a:bodyPr wrap="square" lIns="0" tIns="0" rIns="0" bIns="0" rtlCol="0"/>
            <a:lstStyle/>
            <a:p>
              <a:endParaRPr/>
            </a:p>
          </p:txBody>
        </p:sp>
        <p:sp>
          <p:nvSpPr>
            <p:cNvPr id="38" name="object 38"/>
            <p:cNvSpPr/>
            <p:nvPr/>
          </p:nvSpPr>
          <p:spPr>
            <a:xfrm>
              <a:off x="8602726" y="3219449"/>
              <a:ext cx="265430" cy="276225"/>
            </a:xfrm>
            <a:custGeom>
              <a:avLst/>
              <a:gdLst/>
              <a:ahLst/>
              <a:cxnLst/>
              <a:rect l="l" t="t" r="r" b="b"/>
              <a:pathLst>
                <a:path w="265429" h="276225">
                  <a:moveTo>
                    <a:pt x="132460" y="0"/>
                  </a:moveTo>
                  <a:lnTo>
                    <a:pt x="90594" y="7041"/>
                  </a:lnTo>
                  <a:lnTo>
                    <a:pt x="54233" y="26647"/>
                  </a:lnTo>
                  <a:lnTo>
                    <a:pt x="25558" y="56537"/>
                  </a:lnTo>
                  <a:lnTo>
                    <a:pt x="6753" y="94431"/>
                  </a:lnTo>
                  <a:lnTo>
                    <a:pt x="0" y="138049"/>
                  </a:lnTo>
                  <a:lnTo>
                    <a:pt x="6753" y="181728"/>
                  </a:lnTo>
                  <a:lnTo>
                    <a:pt x="25558" y="219660"/>
                  </a:lnTo>
                  <a:lnTo>
                    <a:pt x="54233" y="249569"/>
                  </a:lnTo>
                  <a:lnTo>
                    <a:pt x="90594" y="269182"/>
                  </a:lnTo>
                  <a:lnTo>
                    <a:pt x="132460" y="276225"/>
                  </a:lnTo>
                  <a:lnTo>
                    <a:pt x="174389" y="269182"/>
                  </a:lnTo>
                  <a:lnTo>
                    <a:pt x="210788" y="249569"/>
                  </a:lnTo>
                  <a:lnTo>
                    <a:pt x="239482" y="219660"/>
                  </a:lnTo>
                  <a:lnTo>
                    <a:pt x="258294" y="181728"/>
                  </a:lnTo>
                  <a:lnTo>
                    <a:pt x="265049" y="138049"/>
                  </a:lnTo>
                  <a:lnTo>
                    <a:pt x="258294" y="94431"/>
                  </a:lnTo>
                  <a:lnTo>
                    <a:pt x="239482" y="56537"/>
                  </a:lnTo>
                  <a:lnTo>
                    <a:pt x="210788" y="26647"/>
                  </a:lnTo>
                  <a:lnTo>
                    <a:pt x="174389" y="7041"/>
                  </a:lnTo>
                  <a:lnTo>
                    <a:pt x="132460" y="0"/>
                  </a:lnTo>
                  <a:close/>
                </a:path>
              </a:pathLst>
            </a:custGeom>
            <a:solidFill>
              <a:srgbClr val="041CB4"/>
            </a:solidFill>
          </p:spPr>
          <p:txBody>
            <a:bodyPr wrap="square" lIns="0" tIns="0" rIns="0" bIns="0" rtlCol="0"/>
            <a:lstStyle/>
            <a:p>
              <a:endParaRPr/>
            </a:p>
          </p:txBody>
        </p:sp>
        <p:sp>
          <p:nvSpPr>
            <p:cNvPr id="39" name="object 39"/>
            <p:cNvSpPr/>
            <p:nvPr/>
          </p:nvSpPr>
          <p:spPr>
            <a:xfrm>
              <a:off x="8602726" y="3219449"/>
              <a:ext cx="265430" cy="276225"/>
            </a:xfrm>
            <a:custGeom>
              <a:avLst/>
              <a:gdLst/>
              <a:ahLst/>
              <a:cxnLst/>
              <a:rect l="l" t="t" r="r" b="b"/>
              <a:pathLst>
                <a:path w="265429" h="276225">
                  <a:moveTo>
                    <a:pt x="0" y="138049"/>
                  </a:moveTo>
                  <a:lnTo>
                    <a:pt x="6753" y="94431"/>
                  </a:lnTo>
                  <a:lnTo>
                    <a:pt x="25558" y="56537"/>
                  </a:lnTo>
                  <a:lnTo>
                    <a:pt x="54233" y="26647"/>
                  </a:lnTo>
                  <a:lnTo>
                    <a:pt x="90594" y="7041"/>
                  </a:lnTo>
                  <a:lnTo>
                    <a:pt x="132460" y="0"/>
                  </a:lnTo>
                  <a:lnTo>
                    <a:pt x="174389" y="7041"/>
                  </a:lnTo>
                  <a:lnTo>
                    <a:pt x="210788" y="26647"/>
                  </a:lnTo>
                  <a:lnTo>
                    <a:pt x="239482" y="56537"/>
                  </a:lnTo>
                  <a:lnTo>
                    <a:pt x="258294" y="94431"/>
                  </a:lnTo>
                  <a:lnTo>
                    <a:pt x="265049" y="138049"/>
                  </a:lnTo>
                  <a:lnTo>
                    <a:pt x="258294" y="181728"/>
                  </a:lnTo>
                  <a:lnTo>
                    <a:pt x="239482" y="219660"/>
                  </a:lnTo>
                  <a:lnTo>
                    <a:pt x="210788" y="249569"/>
                  </a:lnTo>
                  <a:lnTo>
                    <a:pt x="174389" y="269182"/>
                  </a:lnTo>
                  <a:lnTo>
                    <a:pt x="132460" y="276225"/>
                  </a:lnTo>
                  <a:lnTo>
                    <a:pt x="90594" y="269182"/>
                  </a:lnTo>
                  <a:lnTo>
                    <a:pt x="54233" y="249569"/>
                  </a:lnTo>
                  <a:lnTo>
                    <a:pt x="25558" y="219660"/>
                  </a:lnTo>
                  <a:lnTo>
                    <a:pt x="6753" y="181728"/>
                  </a:lnTo>
                  <a:lnTo>
                    <a:pt x="0" y="138049"/>
                  </a:lnTo>
                  <a:close/>
                </a:path>
              </a:pathLst>
            </a:custGeom>
            <a:ln w="9525">
              <a:solidFill>
                <a:srgbClr val="000000"/>
              </a:solidFill>
            </a:ln>
          </p:spPr>
          <p:txBody>
            <a:bodyPr wrap="square" lIns="0" tIns="0" rIns="0" bIns="0" rtlCol="0"/>
            <a:lstStyle/>
            <a:p>
              <a:endParaRPr/>
            </a:p>
          </p:txBody>
        </p:sp>
      </p:grpSp>
      <p:sp>
        <p:nvSpPr>
          <p:cNvPr id="40" name="object 40"/>
          <p:cNvSpPr txBox="1"/>
          <p:nvPr/>
        </p:nvSpPr>
        <p:spPr>
          <a:xfrm>
            <a:off x="8666733" y="3217163"/>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00"/>
                </a:solidFill>
                <a:latin typeface="Arial"/>
                <a:cs typeface="Arial"/>
              </a:rPr>
              <a:t>3</a:t>
            </a:r>
            <a:endParaRPr sz="1600">
              <a:latin typeface="Arial"/>
              <a:cs typeface="Arial"/>
            </a:endParaRPr>
          </a:p>
        </p:txBody>
      </p:sp>
      <p:grpSp>
        <p:nvGrpSpPr>
          <p:cNvPr id="41" name="object 41"/>
          <p:cNvGrpSpPr/>
          <p:nvPr/>
        </p:nvGrpSpPr>
        <p:grpSpPr>
          <a:xfrm>
            <a:off x="7247001" y="4275073"/>
            <a:ext cx="1673225" cy="665480"/>
            <a:chOff x="7247001" y="4275073"/>
            <a:chExt cx="1673225" cy="665480"/>
          </a:xfrm>
        </p:grpSpPr>
        <p:sp>
          <p:nvSpPr>
            <p:cNvPr id="42" name="object 42"/>
            <p:cNvSpPr/>
            <p:nvPr/>
          </p:nvSpPr>
          <p:spPr>
            <a:xfrm>
              <a:off x="7247001" y="4275073"/>
              <a:ext cx="1361440" cy="665480"/>
            </a:xfrm>
            <a:custGeom>
              <a:avLst/>
              <a:gdLst/>
              <a:ahLst/>
              <a:cxnLst/>
              <a:rect l="l" t="t" r="r" b="b"/>
              <a:pathLst>
                <a:path w="1361440" h="665479">
                  <a:moveTo>
                    <a:pt x="62484" y="225171"/>
                  </a:moveTo>
                  <a:lnTo>
                    <a:pt x="58166" y="110998"/>
                  </a:lnTo>
                  <a:lnTo>
                    <a:pt x="29591" y="112141"/>
                  </a:lnTo>
                  <a:lnTo>
                    <a:pt x="33909" y="226314"/>
                  </a:lnTo>
                  <a:lnTo>
                    <a:pt x="62484" y="225171"/>
                  </a:lnTo>
                  <a:close/>
                </a:path>
                <a:path w="1361440" h="665479">
                  <a:moveTo>
                    <a:pt x="70104" y="425069"/>
                  </a:moveTo>
                  <a:lnTo>
                    <a:pt x="65786" y="310896"/>
                  </a:lnTo>
                  <a:lnTo>
                    <a:pt x="37211" y="312039"/>
                  </a:lnTo>
                  <a:lnTo>
                    <a:pt x="41529" y="426212"/>
                  </a:lnTo>
                  <a:lnTo>
                    <a:pt x="70104" y="425069"/>
                  </a:lnTo>
                  <a:close/>
                </a:path>
                <a:path w="1361440" h="665479">
                  <a:moveTo>
                    <a:pt x="77724" y="624967"/>
                  </a:moveTo>
                  <a:lnTo>
                    <a:pt x="73406" y="510794"/>
                  </a:lnTo>
                  <a:lnTo>
                    <a:pt x="44831" y="511810"/>
                  </a:lnTo>
                  <a:lnTo>
                    <a:pt x="49149" y="626110"/>
                  </a:lnTo>
                  <a:lnTo>
                    <a:pt x="77724" y="624967"/>
                  </a:lnTo>
                  <a:close/>
                </a:path>
                <a:path w="1361440" h="665479">
                  <a:moveTo>
                    <a:pt x="85725" y="84074"/>
                  </a:moveTo>
                  <a:lnTo>
                    <a:pt x="39624" y="0"/>
                  </a:lnTo>
                  <a:lnTo>
                    <a:pt x="0" y="87376"/>
                  </a:lnTo>
                  <a:lnTo>
                    <a:pt x="85725" y="84074"/>
                  </a:lnTo>
                  <a:close/>
                </a:path>
                <a:path w="1361440" h="665479">
                  <a:moveTo>
                    <a:pt x="275971" y="153797"/>
                  </a:moveTo>
                  <a:lnTo>
                    <a:pt x="274574" y="39624"/>
                  </a:lnTo>
                  <a:lnTo>
                    <a:pt x="245999" y="39878"/>
                  </a:lnTo>
                  <a:lnTo>
                    <a:pt x="247396" y="154178"/>
                  </a:lnTo>
                  <a:lnTo>
                    <a:pt x="275971" y="153797"/>
                  </a:lnTo>
                  <a:close/>
                </a:path>
                <a:path w="1361440" h="665479">
                  <a:moveTo>
                    <a:pt x="278638" y="353822"/>
                  </a:moveTo>
                  <a:lnTo>
                    <a:pt x="277114" y="239522"/>
                  </a:lnTo>
                  <a:lnTo>
                    <a:pt x="248539" y="239903"/>
                  </a:lnTo>
                  <a:lnTo>
                    <a:pt x="250063" y="354203"/>
                  </a:lnTo>
                  <a:lnTo>
                    <a:pt x="278638" y="353822"/>
                  </a:lnTo>
                  <a:close/>
                </a:path>
                <a:path w="1361440" h="665479">
                  <a:moveTo>
                    <a:pt x="281178" y="553847"/>
                  </a:moveTo>
                  <a:lnTo>
                    <a:pt x="279654" y="439547"/>
                  </a:lnTo>
                  <a:lnTo>
                    <a:pt x="251079" y="439928"/>
                  </a:lnTo>
                  <a:lnTo>
                    <a:pt x="252603" y="554228"/>
                  </a:lnTo>
                  <a:lnTo>
                    <a:pt x="281178" y="553847"/>
                  </a:lnTo>
                  <a:close/>
                </a:path>
                <a:path w="1361440" h="665479">
                  <a:moveTo>
                    <a:pt x="310007" y="574167"/>
                  </a:moveTo>
                  <a:lnTo>
                    <a:pt x="224282" y="575310"/>
                  </a:lnTo>
                  <a:lnTo>
                    <a:pt x="268224" y="660400"/>
                  </a:lnTo>
                  <a:lnTo>
                    <a:pt x="310007" y="574167"/>
                  </a:lnTo>
                  <a:close/>
                </a:path>
                <a:path w="1361440" h="665479">
                  <a:moveTo>
                    <a:pt x="1113409" y="228346"/>
                  </a:moveTo>
                  <a:lnTo>
                    <a:pt x="1109091" y="114173"/>
                  </a:lnTo>
                  <a:lnTo>
                    <a:pt x="1080516" y="115316"/>
                  </a:lnTo>
                  <a:lnTo>
                    <a:pt x="1084834" y="229489"/>
                  </a:lnTo>
                  <a:lnTo>
                    <a:pt x="1113409" y="228346"/>
                  </a:lnTo>
                  <a:close/>
                </a:path>
                <a:path w="1361440" h="665479">
                  <a:moveTo>
                    <a:pt x="1121029" y="428244"/>
                  </a:moveTo>
                  <a:lnTo>
                    <a:pt x="1116711" y="314071"/>
                  </a:lnTo>
                  <a:lnTo>
                    <a:pt x="1088136" y="315214"/>
                  </a:lnTo>
                  <a:lnTo>
                    <a:pt x="1092454" y="429387"/>
                  </a:lnTo>
                  <a:lnTo>
                    <a:pt x="1121029" y="428244"/>
                  </a:lnTo>
                  <a:close/>
                </a:path>
                <a:path w="1361440" h="665479">
                  <a:moveTo>
                    <a:pt x="1128649" y="628142"/>
                  </a:moveTo>
                  <a:lnTo>
                    <a:pt x="1124331" y="513969"/>
                  </a:lnTo>
                  <a:lnTo>
                    <a:pt x="1095756" y="514985"/>
                  </a:lnTo>
                  <a:lnTo>
                    <a:pt x="1100074" y="629285"/>
                  </a:lnTo>
                  <a:lnTo>
                    <a:pt x="1128649" y="628142"/>
                  </a:lnTo>
                  <a:close/>
                </a:path>
                <a:path w="1361440" h="665479">
                  <a:moveTo>
                    <a:pt x="1136650" y="87249"/>
                  </a:moveTo>
                  <a:lnTo>
                    <a:pt x="1090549" y="3175"/>
                  </a:lnTo>
                  <a:lnTo>
                    <a:pt x="1050925" y="90551"/>
                  </a:lnTo>
                  <a:lnTo>
                    <a:pt x="1136650" y="87249"/>
                  </a:lnTo>
                  <a:close/>
                </a:path>
                <a:path w="1361440" h="665479">
                  <a:moveTo>
                    <a:pt x="1326896" y="156972"/>
                  </a:moveTo>
                  <a:lnTo>
                    <a:pt x="1325499" y="42799"/>
                  </a:lnTo>
                  <a:lnTo>
                    <a:pt x="1296924" y="43053"/>
                  </a:lnTo>
                  <a:lnTo>
                    <a:pt x="1298321" y="157353"/>
                  </a:lnTo>
                  <a:lnTo>
                    <a:pt x="1326896" y="156972"/>
                  </a:lnTo>
                  <a:close/>
                </a:path>
                <a:path w="1361440" h="665479">
                  <a:moveTo>
                    <a:pt x="1329563" y="356997"/>
                  </a:moveTo>
                  <a:lnTo>
                    <a:pt x="1328039" y="242697"/>
                  </a:lnTo>
                  <a:lnTo>
                    <a:pt x="1299464" y="243078"/>
                  </a:lnTo>
                  <a:lnTo>
                    <a:pt x="1300988" y="357378"/>
                  </a:lnTo>
                  <a:lnTo>
                    <a:pt x="1329563" y="356997"/>
                  </a:lnTo>
                  <a:close/>
                </a:path>
                <a:path w="1361440" h="665479">
                  <a:moveTo>
                    <a:pt x="1332103" y="557022"/>
                  </a:moveTo>
                  <a:lnTo>
                    <a:pt x="1330579" y="442722"/>
                  </a:lnTo>
                  <a:lnTo>
                    <a:pt x="1302004" y="443103"/>
                  </a:lnTo>
                  <a:lnTo>
                    <a:pt x="1303528" y="557403"/>
                  </a:lnTo>
                  <a:lnTo>
                    <a:pt x="1332103" y="557022"/>
                  </a:lnTo>
                  <a:close/>
                </a:path>
                <a:path w="1361440" h="665479">
                  <a:moveTo>
                    <a:pt x="1360932" y="578993"/>
                  </a:moveTo>
                  <a:lnTo>
                    <a:pt x="1275207" y="580009"/>
                  </a:lnTo>
                  <a:lnTo>
                    <a:pt x="1319149" y="665226"/>
                  </a:lnTo>
                  <a:lnTo>
                    <a:pt x="1360932" y="578993"/>
                  </a:lnTo>
                  <a:close/>
                </a:path>
              </a:pathLst>
            </a:custGeom>
            <a:solidFill>
              <a:srgbClr val="000000"/>
            </a:solidFill>
          </p:spPr>
          <p:txBody>
            <a:bodyPr wrap="square" lIns="0" tIns="0" rIns="0" bIns="0" rtlCol="0"/>
            <a:lstStyle/>
            <a:p>
              <a:endParaRPr/>
            </a:p>
          </p:txBody>
        </p:sp>
        <p:sp>
          <p:nvSpPr>
            <p:cNvPr id="43" name="object 43"/>
            <p:cNvSpPr/>
            <p:nvPr/>
          </p:nvSpPr>
          <p:spPr>
            <a:xfrm>
              <a:off x="8650351" y="4483099"/>
              <a:ext cx="265430" cy="276225"/>
            </a:xfrm>
            <a:custGeom>
              <a:avLst/>
              <a:gdLst/>
              <a:ahLst/>
              <a:cxnLst/>
              <a:rect l="l" t="t" r="r" b="b"/>
              <a:pathLst>
                <a:path w="265429" h="276225">
                  <a:moveTo>
                    <a:pt x="132460" y="0"/>
                  </a:moveTo>
                  <a:lnTo>
                    <a:pt x="90594" y="7041"/>
                  </a:lnTo>
                  <a:lnTo>
                    <a:pt x="54233" y="26647"/>
                  </a:lnTo>
                  <a:lnTo>
                    <a:pt x="25558" y="56537"/>
                  </a:lnTo>
                  <a:lnTo>
                    <a:pt x="6753" y="94431"/>
                  </a:lnTo>
                  <a:lnTo>
                    <a:pt x="0" y="138049"/>
                  </a:lnTo>
                  <a:lnTo>
                    <a:pt x="6753" y="181728"/>
                  </a:lnTo>
                  <a:lnTo>
                    <a:pt x="25558" y="219660"/>
                  </a:lnTo>
                  <a:lnTo>
                    <a:pt x="54233" y="249569"/>
                  </a:lnTo>
                  <a:lnTo>
                    <a:pt x="90594" y="269182"/>
                  </a:lnTo>
                  <a:lnTo>
                    <a:pt x="132460" y="276225"/>
                  </a:lnTo>
                  <a:lnTo>
                    <a:pt x="174389" y="269182"/>
                  </a:lnTo>
                  <a:lnTo>
                    <a:pt x="210788" y="249569"/>
                  </a:lnTo>
                  <a:lnTo>
                    <a:pt x="239482" y="219660"/>
                  </a:lnTo>
                  <a:lnTo>
                    <a:pt x="258294" y="181728"/>
                  </a:lnTo>
                  <a:lnTo>
                    <a:pt x="265049" y="138049"/>
                  </a:lnTo>
                  <a:lnTo>
                    <a:pt x="258294" y="94431"/>
                  </a:lnTo>
                  <a:lnTo>
                    <a:pt x="239482" y="56537"/>
                  </a:lnTo>
                  <a:lnTo>
                    <a:pt x="210788" y="26647"/>
                  </a:lnTo>
                  <a:lnTo>
                    <a:pt x="174389" y="7041"/>
                  </a:lnTo>
                  <a:lnTo>
                    <a:pt x="132460" y="0"/>
                  </a:lnTo>
                  <a:close/>
                </a:path>
              </a:pathLst>
            </a:custGeom>
            <a:solidFill>
              <a:srgbClr val="041CB4"/>
            </a:solidFill>
          </p:spPr>
          <p:txBody>
            <a:bodyPr wrap="square" lIns="0" tIns="0" rIns="0" bIns="0" rtlCol="0"/>
            <a:lstStyle/>
            <a:p>
              <a:endParaRPr/>
            </a:p>
          </p:txBody>
        </p:sp>
        <p:sp>
          <p:nvSpPr>
            <p:cNvPr id="44" name="object 44"/>
            <p:cNvSpPr/>
            <p:nvPr/>
          </p:nvSpPr>
          <p:spPr>
            <a:xfrm>
              <a:off x="8650351" y="4483099"/>
              <a:ext cx="265430" cy="276225"/>
            </a:xfrm>
            <a:custGeom>
              <a:avLst/>
              <a:gdLst/>
              <a:ahLst/>
              <a:cxnLst/>
              <a:rect l="l" t="t" r="r" b="b"/>
              <a:pathLst>
                <a:path w="265429" h="276225">
                  <a:moveTo>
                    <a:pt x="0" y="138049"/>
                  </a:moveTo>
                  <a:lnTo>
                    <a:pt x="6753" y="94431"/>
                  </a:lnTo>
                  <a:lnTo>
                    <a:pt x="25558" y="56537"/>
                  </a:lnTo>
                  <a:lnTo>
                    <a:pt x="54233" y="26647"/>
                  </a:lnTo>
                  <a:lnTo>
                    <a:pt x="90594" y="7041"/>
                  </a:lnTo>
                  <a:lnTo>
                    <a:pt x="132460" y="0"/>
                  </a:lnTo>
                  <a:lnTo>
                    <a:pt x="174389" y="7041"/>
                  </a:lnTo>
                  <a:lnTo>
                    <a:pt x="210788" y="26647"/>
                  </a:lnTo>
                  <a:lnTo>
                    <a:pt x="239482" y="56537"/>
                  </a:lnTo>
                  <a:lnTo>
                    <a:pt x="258294" y="94431"/>
                  </a:lnTo>
                  <a:lnTo>
                    <a:pt x="265049" y="138049"/>
                  </a:lnTo>
                  <a:lnTo>
                    <a:pt x="258294" y="181728"/>
                  </a:lnTo>
                  <a:lnTo>
                    <a:pt x="239482" y="219660"/>
                  </a:lnTo>
                  <a:lnTo>
                    <a:pt x="210788" y="249569"/>
                  </a:lnTo>
                  <a:lnTo>
                    <a:pt x="174389" y="269182"/>
                  </a:lnTo>
                  <a:lnTo>
                    <a:pt x="132460" y="276225"/>
                  </a:lnTo>
                  <a:lnTo>
                    <a:pt x="90594" y="269182"/>
                  </a:lnTo>
                  <a:lnTo>
                    <a:pt x="54233" y="249569"/>
                  </a:lnTo>
                  <a:lnTo>
                    <a:pt x="25558" y="219660"/>
                  </a:lnTo>
                  <a:lnTo>
                    <a:pt x="6753" y="181728"/>
                  </a:lnTo>
                  <a:lnTo>
                    <a:pt x="0" y="138049"/>
                  </a:lnTo>
                  <a:close/>
                </a:path>
              </a:pathLst>
            </a:custGeom>
            <a:ln w="9525">
              <a:solidFill>
                <a:srgbClr val="000000"/>
              </a:solidFill>
            </a:ln>
          </p:spPr>
          <p:txBody>
            <a:bodyPr wrap="square" lIns="0" tIns="0" rIns="0" bIns="0" rtlCol="0"/>
            <a:lstStyle/>
            <a:p>
              <a:endParaRPr/>
            </a:p>
          </p:txBody>
        </p:sp>
      </p:grpSp>
      <p:sp>
        <p:nvSpPr>
          <p:cNvPr id="45" name="object 45"/>
          <p:cNvSpPr txBox="1"/>
          <p:nvPr/>
        </p:nvSpPr>
        <p:spPr>
          <a:xfrm>
            <a:off x="8714231" y="4480814"/>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00"/>
                </a:solidFill>
                <a:latin typeface="Arial"/>
                <a:cs typeface="Arial"/>
              </a:rPr>
              <a:t>4</a:t>
            </a:r>
            <a:endParaRPr sz="1600">
              <a:latin typeface="Arial"/>
              <a:cs typeface="Arial"/>
            </a:endParaRPr>
          </a:p>
        </p:txBody>
      </p:sp>
      <p:grpSp>
        <p:nvGrpSpPr>
          <p:cNvPr id="46" name="object 46"/>
          <p:cNvGrpSpPr/>
          <p:nvPr/>
        </p:nvGrpSpPr>
        <p:grpSpPr>
          <a:xfrm>
            <a:off x="6937438" y="4465637"/>
            <a:ext cx="274955" cy="287655"/>
            <a:chOff x="6937438" y="4465637"/>
            <a:chExt cx="274955" cy="287655"/>
          </a:xfrm>
        </p:grpSpPr>
        <p:sp>
          <p:nvSpPr>
            <p:cNvPr id="47" name="object 47"/>
            <p:cNvSpPr/>
            <p:nvPr/>
          </p:nvSpPr>
          <p:spPr>
            <a:xfrm>
              <a:off x="6942201" y="4470400"/>
              <a:ext cx="265430" cy="278130"/>
            </a:xfrm>
            <a:custGeom>
              <a:avLst/>
              <a:gdLst/>
              <a:ahLst/>
              <a:cxnLst/>
              <a:rect l="l" t="t" r="r" b="b"/>
              <a:pathLst>
                <a:path w="265429" h="278129">
                  <a:moveTo>
                    <a:pt x="132460" y="0"/>
                  </a:moveTo>
                  <a:lnTo>
                    <a:pt x="90594" y="7085"/>
                  </a:lnTo>
                  <a:lnTo>
                    <a:pt x="54233" y="26814"/>
                  </a:lnTo>
                  <a:lnTo>
                    <a:pt x="25558" y="56893"/>
                  </a:lnTo>
                  <a:lnTo>
                    <a:pt x="6753" y="95032"/>
                  </a:lnTo>
                  <a:lnTo>
                    <a:pt x="0" y="138937"/>
                  </a:lnTo>
                  <a:lnTo>
                    <a:pt x="6753" y="182830"/>
                  </a:lnTo>
                  <a:lnTo>
                    <a:pt x="25558" y="220937"/>
                  </a:lnTo>
                  <a:lnTo>
                    <a:pt x="54233" y="250979"/>
                  </a:lnTo>
                  <a:lnTo>
                    <a:pt x="90594" y="270676"/>
                  </a:lnTo>
                  <a:lnTo>
                    <a:pt x="132460" y="277749"/>
                  </a:lnTo>
                  <a:lnTo>
                    <a:pt x="174389" y="270676"/>
                  </a:lnTo>
                  <a:lnTo>
                    <a:pt x="210788" y="250979"/>
                  </a:lnTo>
                  <a:lnTo>
                    <a:pt x="239482" y="220937"/>
                  </a:lnTo>
                  <a:lnTo>
                    <a:pt x="258294" y="182830"/>
                  </a:lnTo>
                  <a:lnTo>
                    <a:pt x="265049" y="138937"/>
                  </a:lnTo>
                  <a:lnTo>
                    <a:pt x="258294" y="95032"/>
                  </a:lnTo>
                  <a:lnTo>
                    <a:pt x="239482" y="56893"/>
                  </a:lnTo>
                  <a:lnTo>
                    <a:pt x="210788" y="26814"/>
                  </a:lnTo>
                  <a:lnTo>
                    <a:pt x="174389" y="7085"/>
                  </a:lnTo>
                  <a:lnTo>
                    <a:pt x="132460" y="0"/>
                  </a:lnTo>
                  <a:close/>
                </a:path>
              </a:pathLst>
            </a:custGeom>
            <a:solidFill>
              <a:srgbClr val="041CB4"/>
            </a:solidFill>
          </p:spPr>
          <p:txBody>
            <a:bodyPr wrap="square" lIns="0" tIns="0" rIns="0" bIns="0" rtlCol="0"/>
            <a:lstStyle/>
            <a:p>
              <a:endParaRPr/>
            </a:p>
          </p:txBody>
        </p:sp>
        <p:sp>
          <p:nvSpPr>
            <p:cNvPr id="48" name="object 48"/>
            <p:cNvSpPr/>
            <p:nvPr/>
          </p:nvSpPr>
          <p:spPr>
            <a:xfrm>
              <a:off x="6942201" y="4470400"/>
              <a:ext cx="265430" cy="278130"/>
            </a:xfrm>
            <a:custGeom>
              <a:avLst/>
              <a:gdLst/>
              <a:ahLst/>
              <a:cxnLst/>
              <a:rect l="l" t="t" r="r" b="b"/>
              <a:pathLst>
                <a:path w="265429" h="278129">
                  <a:moveTo>
                    <a:pt x="0" y="138937"/>
                  </a:moveTo>
                  <a:lnTo>
                    <a:pt x="6753" y="95032"/>
                  </a:lnTo>
                  <a:lnTo>
                    <a:pt x="25558" y="56893"/>
                  </a:lnTo>
                  <a:lnTo>
                    <a:pt x="54233" y="26814"/>
                  </a:lnTo>
                  <a:lnTo>
                    <a:pt x="90594" y="7085"/>
                  </a:lnTo>
                  <a:lnTo>
                    <a:pt x="132460" y="0"/>
                  </a:lnTo>
                  <a:lnTo>
                    <a:pt x="174389" y="7085"/>
                  </a:lnTo>
                  <a:lnTo>
                    <a:pt x="210788" y="26814"/>
                  </a:lnTo>
                  <a:lnTo>
                    <a:pt x="239482" y="56893"/>
                  </a:lnTo>
                  <a:lnTo>
                    <a:pt x="258294" y="95032"/>
                  </a:lnTo>
                  <a:lnTo>
                    <a:pt x="265049" y="138937"/>
                  </a:lnTo>
                  <a:lnTo>
                    <a:pt x="258294" y="182830"/>
                  </a:lnTo>
                  <a:lnTo>
                    <a:pt x="239482" y="220937"/>
                  </a:lnTo>
                  <a:lnTo>
                    <a:pt x="210788" y="250979"/>
                  </a:lnTo>
                  <a:lnTo>
                    <a:pt x="174389" y="270676"/>
                  </a:lnTo>
                  <a:lnTo>
                    <a:pt x="132460" y="277749"/>
                  </a:lnTo>
                  <a:lnTo>
                    <a:pt x="90594" y="270676"/>
                  </a:lnTo>
                  <a:lnTo>
                    <a:pt x="54233" y="250979"/>
                  </a:lnTo>
                  <a:lnTo>
                    <a:pt x="25558" y="220937"/>
                  </a:lnTo>
                  <a:lnTo>
                    <a:pt x="6753" y="182830"/>
                  </a:lnTo>
                  <a:lnTo>
                    <a:pt x="0" y="138937"/>
                  </a:lnTo>
                  <a:close/>
                </a:path>
              </a:pathLst>
            </a:custGeom>
            <a:ln w="9525">
              <a:solidFill>
                <a:srgbClr val="000000"/>
              </a:solidFill>
            </a:ln>
          </p:spPr>
          <p:txBody>
            <a:bodyPr wrap="square" lIns="0" tIns="0" rIns="0" bIns="0" rtlCol="0"/>
            <a:lstStyle/>
            <a:p>
              <a:endParaRPr/>
            </a:p>
          </p:txBody>
        </p:sp>
      </p:grpSp>
      <p:sp>
        <p:nvSpPr>
          <p:cNvPr id="49" name="object 49"/>
          <p:cNvSpPr txBox="1"/>
          <p:nvPr/>
        </p:nvSpPr>
        <p:spPr>
          <a:xfrm>
            <a:off x="7006081" y="4468876"/>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00"/>
                </a:solidFill>
                <a:latin typeface="Arial"/>
                <a:cs typeface="Arial"/>
              </a:rPr>
              <a:t>5</a:t>
            </a:r>
            <a:endParaRPr sz="1600">
              <a:latin typeface="Arial"/>
              <a:cs typeface="Arial"/>
            </a:endParaRPr>
          </a:p>
        </p:txBody>
      </p:sp>
      <p:grpSp>
        <p:nvGrpSpPr>
          <p:cNvPr id="50" name="object 50"/>
          <p:cNvGrpSpPr/>
          <p:nvPr/>
        </p:nvGrpSpPr>
        <p:grpSpPr>
          <a:xfrm>
            <a:off x="6878573" y="3053460"/>
            <a:ext cx="643255" cy="939165"/>
            <a:chOff x="6878573" y="3053460"/>
            <a:chExt cx="643255" cy="939165"/>
          </a:xfrm>
        </p:grpSpPr>
        <p:sp>
          <p:nvSpPr>
            <p:cNvPr id="51" name="object 51"/>
            <p:cNvSpPr/>
            <p:nvPr/>
          </p:nvSpPr>
          <p:spPr>
            <a:xfrm>
              <a:off x="7500873" y="3090798"/>
              <a:ext cx="6350" cy="887730"/>
            </a:xfrm>
            <a:custGeom>
              <a:avLst/>
              <a:gdLst/>
              <a:ahLst/>
              <a:cxnLst/>
              <a:rect l="l" t="t" r="r" b="b"/>
              <a:pathLst>
                <a:path w="6350" h="887729">
                  <a:moveTo>
                    <a:pt x="0" y="0"/>
                  </a:moveTo>
                  <a:lnTo>
                    <a:pt x="6350" y="887476"/>
                  </a:lnTo>
                </a:path>
              </a:pathLst>
            </a:custGeom>
            <a:ln w="28575">
              <a:solidFill>
                <a:srgbClr val="000000"/>
              </a:solidFill>
              <a:prstDash val="lgDash"/>
            </a:ln>
          </p:spPr>
          <p:txBody>
            <a:bodyPr wrap="square" lIns="0" tIns="0" rIns="0" bIns="0" rtlCol="0"/>
            <a:lstStyle/>
            <a:p>
              <a:endParaRPr/>
            </a:p>
          </p:txBody>
        </p:sp>
        <p:sp>
          <p:nvSpPr>
            <p:cNvPr id="52" name="object 52"/>
            <p:cNvSpPr/>
            <p:nvPr/>
          </p:nvSpPr>
          <p:spPr>
            <a:xfrm>
              <a:off x="6878573" y="3053460"/>
              <a:ext cx="586105" cy="85725"/>
            </a:xfrm>
            <a:custGeom>
              <a:avLst/>
              <a:gdLst/>
              <a:ahLst/>
              <a:cxnLst/>
              <a:rect l="l" t="t" r="r" b="b"/>
              <a:pathLst>
                <a:path w="586104" h="85725">
                  <a:moveTo>
                    <a:pt x="86105" y="0"/>
                  </a:moveTo>
                  <a:lnTo>
                    <a:pt x="0" y="42163"/>
                  </a:lnTo>
                  <a:lnTo>
                    <a:pt x="85471" y="85725"/>
                  </a:lnTo>
                  <a:lnTo>
                    <a:pt x="85682" y="57134"/>
                  </a:lnTo>
                  <a:lnTo>
                    <a:pt x="71374" y="57023"/>
                  </a:lnTo>
                  <a:lnTo>
                    <a:pt x="71627" y="28448"/>
                  </a:lnTo>
                  <a:lnTo>
                    <a:pt x="85895" y="28448"/>
                  </a:lnTo>
                  <a:lnTo>
                    <a:pt x="86105" y="0"/>
                  </a:lnTo>
                  <a:close/>
                </a:path>
                <a:path w="586104" h="85725">
                  <a:moveTo>
                    <a:pt x="85894" y="28558"/>
                  </a:moveTo>
                  <a:lnTo>
                    <a:pt x="85682" y="57134"/>
                  </a:lnTo>
                  <a:lnTo>
                    <a:pt x="185674" y="57912"/>
                  </a:lnTo>
                  <a:lnTo>
                    <a:pt x="185927" y="29337"/>
                  </a:lnTo>
                  <a:lnTo>
                    <a:pt x="85894" y="28558"/>
                  </a:lnTo>
                  <a:close/>
                </a:path>
                <a:path w="586104" h="85725">
                  <a:moveTo>
                    <a:pt x="71627" y="28448"/>
                  </a:moveTo>
                  <a:lnTo>
                    <a:pt x="71374" y="57023"/>
                  </a:lnTo>
                  <a:lnTo>
                    <a:pt x="85682" y="57134"/>
                  </a:lnTo>
                  <a:lnTo>
                    <a:pt x="85894" y="28558"/>
                  </a:lnTo>
                  <a:lnTo>
                    <a:pt x="71627" y="28448"/>
                  </a:lnTo>
                  <a:close/>
                </a:path>
                <a:path w="586104" h="85725">
                  <a:moveTo>
                    <a:pt x="85895" y="28448"/>
                  </a:moveTo>
                  <a:lnTo>
                    <a:pt x="71627" y="28448"/>
                  </a:lnTo>
                  <a:lnTo>
                    <a:pt x="85894" y="28558"/>
                  </a:lnTo>
                  <a:close/>
                </a:path>
                <a:path w="586104" h="85725">
                  <a:moveTo>
                    <a:pt x="271652" y="29972"/>
                  </a:moveTo>
                  <a:lnTo>
                    <a:pt x="271399" y="58547"/>
                  </a:lnTo>
                  <a:lnTo>
                    <a:pt x="385699" y="59562"/>
                  </a:lnTo>
                  <a:lnTo>
                    <a:pt x="385952" y="30987"/>
                  </a:lnTo>
                  <a:lnTo>
                    <a:pt x="271652" y="29972"/>
                  </a:lnTo>
                  <a:close/>
                </a:path>
                <a:path w="586104" h="85725">
                  <a:moveTo>
                    <a:pt x="471677" y="31623"/>
                  </a:moveTo>
                  <a:lnTo>
                    <a:pt x="471424" y="60198"/>
                  </a:lnTo>
                  <a:lnTo>
                    <a:pt x="585724" y="61087"/>
                  </a:lnTo>
                  <a:lnTo>
                    <a:pt x="585977" y="32512"/>
                  </a:lnTo>
                  <a:lnTo>
                    <a:pt x="471677" y="31623"/>
                  </a:lnTo>
                  <a:close/>
                </a:path>
              </a:pathLst>
            </a:custGeom>
            <a:solidFill>
              <a:srgbClr val="000000"/>
            </a:solidFill>
          </p:spPr>
          <p:txBody>
            <a:bodyPr wrap="square" lIns="0" tIns="0" rIns="0" bIns="0" rtlCol="0"/>
            <a:lstStyle/>
            <a:p>
              <a:endParaRPr/>
            </a:p>
          </p:txBody>
        </p:sp>
        <p:sp>
          <p:nvSpPr>
            <p:cNvPr id="53" name="object 53"/>
            <p:cNvSpPr/>
            <p:nvPr/>
          </p:nvSpPr>
          <p:spPr>
            <a:xfrm>
              <a:off x="7120000" y="3197224"/>
              <a:ext cx="265430" cy="276225"/>
            </a:xfrm>
            <a:custGeom>
              <a:avLst/>
              <a:gdLst/>
              <a:ahLst/>
              <a:cxnLst/>
              <a:rect l="l" t="t" r="r" b="b"/>
              <a:pathLst>
                <a:path w="265429" h="276225">
                  <a:moveTo>
                    <a:pt x="132460" y="0"/>
                  </a:moveTo>
                  <a:lnTo>
                    <a:pt x="90594" y="7041"/>
                  </a:lnTo>
                  <a:lnTo>
                    <a:pt x="54233" y="26647"/>
                  </a:lnTo>
                  <a:lnTo>
                    <a:pt x="25558" y="56537"/>
                  </a:lnTo>
                  <a:lnTo>
                    <a:pt x="6753" y="94431"/>
                  </a:lnTo>
                  <a:lnTo>
                    <a:pt x="0" y="138049"/>
                  </a:lnTo>
                  <a:lnTo>
                    <a:pt x="6753" y="181728"/>
                  </a:lnTo>
                  <a:lnTo>
                    <a:pt x="25558" y="219660"/>
                  </a:lnTo>
                  <a:lnTo>
                    <a:pt x="54233" y="249569"/>
                  </a:lnTo>
                  <a:lnTo>
                    <a:pt x="90594" y="269182"/>
                  </a:lnTo>
                  <a:lnTo>
                    <a:pt x="132460" y="276225"/>
                  </a:lnTo>
                  <a:lnTo>
                    <a:pt x="174389" y="269182"/>
                  </a:lnTo>
                  <a:lnTo>
                    <a:pt x="210788" y="249569"/>
                  </a:lnTo>
                  <a:lnTo>
                    <a:pt x="239482" y="219660"/>
                  </a:lnTo>
                  <a:lnTo>
                    <a:pt x="258294" y="181728"/>
                  </a:lnTo>
                  <a:lnTo>
                    <a:pt x="265049" y="138049"/>
                  </a:lnTo>
                  <a:lnTo>
                    <a:pt x="258294" y="94431"/>
                  </a:lnTo>
                  <a:lnTo>
                    <a:pt x="239482" y="56537"/>
                  </a:lnTo>
                  <a:lnTo>
                    <a:pt x="210788" y="26647"/>
                  </a:lnTo>
                  <a:lnTo>
                    <a:pt x="174389" y="7041"/>
                  </a:lnTo>
                  <a:lnTo>
                    <a:pt x="132460" y="0"/>
                  </a:lnTo>
                  <a:close/>
                </a:path>
              </a:pathLst>
            </a:custGeom>
            <a:solidFill>
              <a:srgbClr val="041CB4"/>
            </a:solidFill>
          </p:spPr>
          <p:txBody>
            <a:bodyPr wrap="square" lIns="0" tIns="0" rIns="0" bIns="0" rtlCol="0"/>
            <a:lstStyle/>
            <a:p>
              <a:endParaRPr/>
            </a:p>
          </p:txBody>
        </p:sp>
        <p:sp>
          <p:nvSpPr>
            <p:cNvPr id="54" name="object 54"/>
            <p:cNvSpPr/>
            <p:nvPr/>
          </p:nvSpPr>
          <p:spPr>
            <a:xfrm>
              <a:off x="7120000" y="3197224"/>
              <a:ext cx="265430" cy="276225"/>
            </a:xfrm>
            <a:custGeom>
              <a:avLst/>
              <a:gdLst/>
              <a:ahLst/>
              <a:cxnLst/>
              <a:rect l="l" t="t" r="r" b="b"/>
              <a:pathLst>
                <a:path w="265429" h="276225">
                  <a:moveTo>
                    <a:pt x="0" y="138049"/>
                  </a:moveTo>
                  <a:lnTo>
                    <a:pt x="6753" y="94431"/>
                  </a:lnTo>
                  <a:lnTo>
                    <a:pt x="25558" y="56537"/>
                  </a:lnTo>
                  <a:lnTo>
                    <a:pt x="54233" y="26647"/>
                  </a:lnTo>
                  <a:lnTo>
                    <a:pt x="90594" y="7041"/>
                  </a:lnTo>
                  <a:lnTo>
                    <a:pt x="132460" y="0"/>
                  </a:lnTo>
                  <a:lnTo>
                    <a:pt x="174389" y="7041"/>
                  </a:lnTo>
                  <a:lnTo>
                    <a:pt x="210788" y="26647"/>
                  </a:lnTo>
                  <a:lnTo>
                    <a:pt x="239482" y="56537"/>
                  </a:lnTo>
                  <a:lnTo>
                    <a:pt x="258294" y="94431"/>
                  </a:lnTo>
                  <a:lnTo>
                    <a:pt x="265049" y="138049"/>
                  </a:lnTo>
                  <a:lnTo>
                    <a:pt x="258294" y="181728"/>
                  </a:lnTo>
                  <a:lnTo>
                    <a:pt x="239482" y="219660"/>
                  </a:lnTo>
                  <a:lnTo>
                    <a:pt x="210788" y="249569"/>
                  </a:lnTo>
                  <a:lnTo>
                    <a:pt x="174389" y="269182"/>
                  </a:lnTo>
                  <a:lnTo>
                    <a:pt x="132460" y="276225"/>
                  </a:lnTo>
                  <a:lnTo>
                    <a:pt x="90594" y="269182"/>
                  </a:lnTo>
                  <a:lnTo>
                    <a:pt x="54233" y="249569"/>
                  </a:lnTo>
                  <a:lnTo>
                    <a:pt x="25558" y="219660"/>
                  </a:lnTo>
                  <a:lnTo>
                    <a:pt x="6753" y="181728"/>
                  </a:lnTo>
                  <a:lnTo>
                    <a:pt x="0" y="138049"/>
                  </a:lnTo>
                  <a:close/>
                </a:path>
              </a:pathLst>
            </a:custGeom>
            <a:ln w="9525">
              <a:solidFill>
                <a:srgbClr val="000000"/>
              </a:solidFill>
            </a:ln>
          </p:spPr>
          <p:txBody>
            <a:bodyPr wrap="square" lIns="0" tIns="0" rIns="0" bIns="0" rtlCol="0"/>
            <a:lstStyle/>
            <a:p>
              <a:endParaRPr/>
            </a:p>
          </p:txBody>
        </p:sp>
      </p:grpSp>
      <p:sp>
        <p:nvSpPr>
          <p:cNvPr id="55" name="object 55"/>
          <p:cNvSpPr txBox="1"/>
          <p:nvPr/>
        </p:nvSpPr>
        <p:spPr>
          <a:xfrm>
            <a:off x="7183881" y="3194811"/>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00"/>
                </a:solidFill>
                <a:latin typeface="Arial"/>
                <a:cs typeface="Arial"/>
              </a:rPr>
              <a:t>6</a:t>
            </a:r>
            <a:endParaRPr sz="1600">
              <a:latin typeface="Arial"/>
              <a:cs typeface="Arial"/>
            </a:endParaRPr>
          </a:p>
        </p:txBody>
      </p:sp>
      <p:grpSp>
        <p:nvGrpSpPr>
          <p:cNvPr id="56" name="object 56"/>
          <p:cNvGrpSpPr/>
          <p:nvPr/>
        </p:nvGrpSpPr>
        <p:grpSpPr>
          <a:xfrm>
            <a:off x="4978400" y="3059810"/>
            <a:ext cx="1276985" cy="396240"/>
            <a:chOff x="4978400" y="3059810"/>
            <a:chExt cx="1276985" cy="396240"/>
          </a:xfrm>
        </p:grpSpPr>
        <p:sp>
          <p:nvSpPr>
            <p:cNvPr id="57" name="object 57"/>
            <p:cNvSpPr/>
            <p:nvPr/>
          </p:nvSpPr>
          <p:spPr>
            <a:xfrm>
              <a:off x="4978400" y="3059810"/>
              <a:ext cx="1276985" cy="85725"/>
            </a:xfrm>
            <a:custGeom>
              <a:avLst/>
              <a:gdLst/>
              <a:ahLst/>
              <a:cxnLst/>
              <a:rect l="l" t="t" r="r" b="b"/>
              <a:pathLst>
                <a:path w="1276985" h="85725">
                  <a:moveTo>
                    <a:pt x="85344" y="0"/>
                  </a:moveTo>
                  <a:lnTo>
                    <a:pt x="0" y="43687"/>
                  </a:lnTo>
                  <a:lnTo>
                    <a:pt x="86105" y="85725"/>
                  </a:lnTo>
                  <a:lnTo>
                    <a:pt x="85853" y="57276"/>
                  </a:lnTo>
                  <a:lnTo>
                    <a:pt x="71627" y="57276"/>
                  </a:lnTo>
                  <a:lnTo>
                    <a:pt x="71247" y="28701"/>
                  </a:lnTo>
                  <a:lnTo>
                    <a:pt x="85597" y="28558"/>
                  </a:lnTo>
                  <a:lnTo>
                    <a:pt x="85344" y="0"/>
                  </a:lnTo>
                  <a:close/>
                </a:path>
                <a:path w="1276985" h="85725">
                  <a:moveTo>
                    <a:pt x="85597" y="28558"/>
                  </a:moveTo>
                  <a:lnTo>
                    <a:pt x="71247" y="28701"/>
                  </a:lnTo>
                  <a:lnTo>
                    <a:pt x="71627" y="57276"/>
                  </a:lnTo>
                  <a:lnTo>
                    <a:pt x="85851" y="57134"/>
                  </a:lnTo>
                  <a:lnTo>
                    <a:pt x="85597" y="28558"/>
                  </a:lnTo>
                  <a:close/>
                </a:path>
                <a:path w="1276985" h="85725">
                  <a:moveTo>
                    <a:pt x="85851" y="57134"/>
                  </a:moveTo>
                  <a:lnTo>
                    <a:pt x="71627" y="57276"/>
                  </a:lnTo>
                  <a:lnTo>
                    <a:pt x="85853" y="57276"/>
                  </a:lnTo>
                  <a:lnTo>
                    <a:pt x="85851" y="57134"/>
                  </a:lnTo>
                  <a:close/>
                </a:path>
                <a:path w="1276985" h="85725">
                  <a:moveTo>
                    <a:pt x="185547" y="27559"/>
                  </a:moveTo>
                  <a:lnTo>
                    <a:pt x="85597" y="28558"/>
                  </a:lnTo>
                  <a:lnTo>
                    <a:pt x="85851" y="57134"/>
                  </a:lnTo>
                  <a:lnTo>
                    <a:pt x="185927" y="56134"/>
                  </a:lnTo>
                  <a:lnTo>
                    <a:pt x="185547" y="27559"/>
                  </a:lnTo>
                  <a:close/>
                </a:path>
                <a:path w="1276985" h="85725">
                  <a:moveTo>
                    <a:pt x="385572" y="25653"/>
                  </a:moveTo>
                  <a:lnTo>
                    <a:pt x="271272" y="26797"/>
                  </a:lnTo>
                  <a:lnTo>
                    <a:pt x="271652" y="55372"/>
                  </a:lnTo>
                  <a:lnTo>
                    <a:pt x="385825" y="54228"/>
                  </a:lnTo>
                  <a:lnTo>
                    <a:pt x="385572" y="25653"/>
                  </a:lnTo>
                  <a:close/>
                </a:path>
                <a:path w="1276985" h="85725">
                  <a:moveTo>
                    <a:pt x="585597" y="23622"/>
                  </a:moveTo>
                  <a:lnTo>
                    <a:pt x="471297" y="24764"/>
                  </a:lnTo>
                  <a:lnTo>
                    <a:pt x="471550" y="53339"/>
                  </a:lnTo>
                  <a:lnTo>
                    <a:pt x="585851" y="52197"/>
                  </a:lnTo>
                  <a:lnTo>
                    <a:pt x="585597" y="23622"/>
                  </a:lnTo>
                  <a:close/>
                </a:path>
                <a:path w="1276985" h="85725">
                  <a:moveTo>
                    <a:pt x="785622" y="21589"/>
                  </a:moveTo>
                  <a:lnTo>
                    <a:pt x="671322" y="22733"/>
                  </a:lnTo>
                  <a:lnTo>
                    <a:pt x="671576" y="51308"/>
                  </a:lnTo>
                  <a:lnTo>
                    <a:pt x="785876" y="50164"/>
                  </a:lnTo>
                  <a:lnTo>
                    <a:pt x="785622" y="21589"/>
                  </a:lnTo>
                  <a:close/>
                </a:path>
                <a:path w="1276985" h="85725">
                  <a:moveTo>
                    <a:pt x="985647" y="19685"/>
                  </a:moveTo>
                  <a:lnTo>
                    <a:pt x="871347" y="20827"/>
                  </a:lnTo>
                  <a:lnTo>
                    <a:pt x="871601" y="49402"/>
                  </a:lnTo>
                  <a:lnTo>
                    <a:pt x="985901" y="48260"/>
                  </a:lnTo>
                  <a:lnTo>
                    <a:pt x="985647" y="19685"/>
                  </a:lnTo>
                  <a:close/>
                </a:path>
                <a:path w="1276985" h="85725">
                  <a:moveTo>
                    <a:pt x="1185672" y="17652"/>
                  </a:moveTo>
                  <a:lnTo>
                    <a:pt x="1071372" y="18796"/>
                  </a:lnTo>
                  <a:lnTo>
                    <a:pt x="1071626" y="47371"/>
                  </a:lnTo>
                  <a:lnTo>
                    <a:pt x="1185926" y="46227"/>
                  </a:lnTo>
                  <a:lnTo>
                    <a:pt x="1185672" y="17652"/>
                  </a:lnTo>
                  <a:close/>
                </a:path>
                <a:path w="1276985" h="85725">
                  <a:moveTo>
                    <a:pt x="1276223" y="16763"/>
                  </a:moveTo>
                  <a:lnTo>
                    <a:pt x="1271397" y="16763"/>
                  </a:lnTo>
                  <a:lnTo>
                    <a:pt x="1271651" y="45338"/>
                  </a:lnTo>
                  <a:lnTo>
                    <a:pt x="1276477" y="45338"/>
                  </a:lnTo>
                  <a:lnTo>
                    <a:pt x="1276223" y="16763"/>
                  </a:lnTo>
                  <a:close/>
                </a:path>
              </a:pathLst>
            </a:custGeom>
            <a:solidFill>
              <a:srgbClr val="000000"/>
            </a:solidFill>
          </p:spPr>
          <p:txBody>
            <a:bodyPr wrap="square" lIns="0" tIns="0" rIns="0" bIns="0" rtlCol="0"/>
            <a:lstStyle/>
            <a:p>
              <a:endParaRPr/>
            </a:p>
          </p:txBody>
        </p:sp>
        <p:sp>
          <p:nvSpPr>
            <p:cNvPr id="58" name="object 58"/>
            <p:cNvSpPr/>
            <p:nvPr/>
          </p:nvSpPr>
          <p:spPr>
            <a:xfrm>
              <a:off x="5503926" y="3174999"/>
              <a:ext cx="263525" cy="276225"/>
            </a:xfrm>
            <a:custGeom>
              <a:avLst/>
              <a:gdLst/>
              <a:ahLst/>
              <a:cxnLst/>
              <a:rect l="l" t="t" r="r" b="b"/>
              <a:pathLst>
                <a:path w="263525" h="276225">
                  <a:moveTo>
                    <a:pt x="131699" y="0"/>
                  </a:moveTo>
                  <a:lnTo>
                    <a:pt x="90058" y="7041"/>
                  </a:lnTo>
                  <a:lnTo>
                    <a:pt x="53903" y="26647"/>
                  </a:lnTo>
                  <a:lnTo>
                    <a:pt x="25400" y="56537"/>
                  </a:lnTo>
                  <a:lnTo>
                    <a:pt x="6710" y="94431"/>
                  </a:lnTo>
                  <a:lnTo>
                    <a:pt x="0" y="138049"/>
                  </a:lnTo>
                  <a:lnTo>
                    <a:pt x="6710" y="181728"/>
                  </a:lnTo>
                  <a:lnTo>
                    <a:pt x="25400" y="219660"/>
                  </a:lnTo>
                  <a:lnTo>
                    <a:pt x="53903" y="249569"/>
                  </a:lnTo>
                  <a:lnTo>
                    <a:pt x="90058" y="269182"/>
                  </a:lnTo>
                  <a:lnTo>
                    <a:pt x="131699" y="276225"/>
                  </a:lnTo>
                  <a:lnTo>
                    <a:pt x="173352" y="269182"/>
                  </a:lnTo>
                  <a:lnTo>
                    <a:pt x="209538" y="249569"/>
                  </a:lnTo>
                  <a:lnTo>
                    <a:pt x="238080" y="219660"/>
                  </a:lnTo>
                  <a:lnTo>
                    <a:pt x="256801" y="181728"/>
                  </a:lnTo>
                  <a:lnTo>
                    <a:pt x="263525" y="138049"/>
                  </a:lnTo>
                  <a:lnTo>
                    <a:pt x="256801" y="94431"/>
                  </a:lnTo>
                  <a:lnTo>
                    <a:pt x="238080" y="56537"/>
                  </a:lnTo>
                  <a:lnTo>
                    <a:pt x="209538" y="26647"/>
                  </a:lnTo>
                  <a:lnTo>
                    <a:pt x="173352" y="7041"/>
                  </a:lnTo>
                  <a:lnTo>
                    <a:pt x="131699" y="0"/>
                  </a:lnTo>
                  <a:close/>
                </a:path>
              </a:pathLst>
            </a:custGeom>
            <a:solidFill>
              <a:srgbClr val="041CB4"/>
            </a:solidFill>
          </p:spPr>
          <p:txBody>
            <a:bodyPr wrap="square" lIns="0" tIns="0" rIns="0" bIns="0" rtlCol="0"/>
            <a:lstStyle/>
            <a:p>
              <a:endParaRPr/>
            </a:p>
          </p:txBody>
        </p:sp>
        <p:sp>
          <p:nvSpPr>
            <p:cNvPr id="59" name="object 59"/>
            <p:cNvSpPr/>
            <p:nvPr/>
          </p:nvSpPr>
          <p:spPr>
            <a:xfrm>
              <a:off x="5503926" y="3174999"/>
              <a:ext cx="263525" cy="276225"/>
            </a:xfrm>
            <a:custGeom>
              <a:avLst/>
              <a:gdLst/>
              <a:ahLst/>
              <a:cxnLst/>
              <a:rect l="l" t="t" r="r" b="b"/>
              <a:pathLst>
                <a:path w="263525" h="276225">
                  <a:moveTo>
                    <a:pt x="0" y="138049"/>
                  </a:moveTo>
                  <a:lnTo>
                    <a:pt x="6710" y="94431"/>
                  </a:lnTo>
                  <a:lnTo>
                    <a:pt x="25400" y="56537"/>
                  </a:lnTo>
                  <a:lnTo>
                    <a:pt x="53903" y="26647"/>
                  </a:lnTo>
                  <a:lnTo>
                    <a:pt x="90058" y="7041"/>
                  </a:lnTo>
                  <a:lnTo>
                    <a:pt x="131699" y="0"/>
                  </a:lnTo>
                  <a:lnTo>
                    <a:pt x="173352" y="7041"/>
                  </a:lnTo>
                  <a:lnTo>
                    <a:pt x="209538" y="26647"/>
                  </a:lnTo>
                  <a:lnTo>
                    <a:pt x="238080" y="56537"/>
                  </a:lnTo>
                  <a:lnTo>
                    <a:pt x="256801" y="94431"/>
                  </a:lnTo>
                  <a:lnTo>
                    <a:pt x="263525" y="138049"/>
                  </a:lnTo>
                  <a:lnTo>
                    <a:pt x="256801" y="181728"/>
                  </a:lnTo>
                  <a:lnTo>
                    <a:pt x="238080" y="219660"/>
                  </a:lnTo>
                  <a:lnTo>
                    <a:pt x="209538" y="249569"/>
                  </a:lnTo>
                  <a:lnTo>
                    <a:pt x="173352" y="269182"/>
                  </a:lnTo>
                  <a:lnTo>
                    <a:pt x="131699" y="276225"/>
                  </a:lnTo>
                  <a:lnTo>
                    <a:pt x="90058" y="269182"/>
                  </a:lnTo>
                  <a:lnTo>
                    <a:pt x="53903" y="249569"/>
                  </a:lnTo>
                  <a:lnTo>
                    <a:pt x="25400" y="219660"/>
                  </a:lnTo>
                  <a:lnTo>
                    <a:pt x="6710" y="181728"/>
                  </a:lnTo>
                  <a:lnTo>
                    <a:pt x="0" y="138049"/>
                  </a:lnTo>
                  <a:close/>
                </a:path>
              </a:pathLst>
            </a:custGeom>
            <a:ln w="9525">
              <a:solidFill>
                <a:srgbClr val="000000"/>
              </a:solidFill>
            </a:ln>
          </p:spPr>
          <p:txBody>
            <a:bodyPr wrap="square" lIns="0" tIns="0" rIns="0" bIns="0" rtlCol="0"/>
            <a:lstStyle/>
            <a:p>
              <a:endParaRPr/>
            </a:p>
          </p:txBody>
        </p:sp>
      </p:grpSp>
      <p:sp>
        <p:nvSpPr>
          <p:cNvPr id="60" name="object 60"/>
          <p:cNvSpPr txBox="1"/>
          <p:nvPr/>
        </p:nvSpPr>
        <p:spPr>
          <a:xfrm>
            <a:off x="5566917" y="3172713"/>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00"/>
                </a:solidFill>
                <a:latin typeface="Arial"/>
                <a:cs typeface="Arial"/>
              </a:rPr>
              <a:t>7</a:t>
            </a:r>
            <a:endParaRPr sz="1600">
              <a:latin typeface="Arial"/>
              <a:cs typeface="Arial"/>
            </a:endParaRPr>
          </a:p>
        </p:txBody>
      </p:sp>
      <p:grpSp>
        <p:nvGrpSpPr>
          <p:cNvPr id="61" name="object 61"/>
          <p:cNvGrpSpPr/>
          <p:nvPr/>
        </p:nvGrpSpPr>
        <p:grpSpPr>
          <a:xfrm>
            <a:off x="295275" y="2419794"/>
            <a:ext cx="2713355" cy="2275205"/>
            <a:chOff x="295275" y="2419794"/>
            <a:chExt cx="2713355" cy="2275205"/>
          </a:xfrm>
        </p:grpSpPr>
        <p:sp>
          <p:nvSpPr>
            <p:cNvPr id="62" name="object 62"/>
            <p:cNvSpPr/>
            <p:nvPr/>
          </p:nvSpPr>
          <p:spPr>
            <a:xfrm>
              <a:off x="1733550" y="3063113"/>
              <a:ext cx="1275080" cy="85725"/>
            </a:xfrm>
            <a:custGeom>
              <a:avLst/>
              <a:gdLst/>
              <a:ahLst/>
              <a:cxnLst/>
              <a:rect l="l" t="t" r="r" b="b"/>
              <a:pathLst>
                <a:path w="1275080" h="85725">
                  <a:moveTo>
                    <a:pt x="85343" y="0"/>
                  </a:moveTo>
                  <a:lnTo>
                    <a:pt x="0" y="43561"/>
                  </a:lnTo>
                  <a:lnTo>
                    <a:pt x="86106" y="85725"/>
                  </a:lnTo>
                  <a:lnTo>
                    <a:pt x="85853" y="57276"/>
                  </a:lnTo>
                  <a:lnTo>
                    <a:pt x="71500" y="57276"/>
                  </a:lnTo>
                  <a:lnTo>
                    <a:pt x="71247" y="28701"/>
                  </a:lnTo>
                  <a:lnTo>
                    <a:pt x="85597" y="28574"/>
                  </a:lnTo>
                  <a:lnTo>
                    <a:pt x="85343" y="0"/>
                  </a:lnTo>
                  <a:close/>
                </a:path>
                <a:path w="1275080" h="85725">
                  <a:moveTo>
                    <a:pt x="85597" y="28574"/>
                  </a:moveTo>
                  <a:lnTo>
                    <a:pt x="71247" y="28701"/>
                  </a:lnTo>
                  <a:lnTo>
                    <a:pt x="71500" y="57276"/>
                  </a:lnTo>
                  <a:lnTo>
                    <a:pt x="85851" y="57149"/>
                  </a:lnTo>
                  <a:lnTo>
                    <a:pt x="85597" y="28574"/>
                  </a:lnTo>
                  <a:close/>
                </a:path>
                <a:path w="1275080" h="85725">
                  <a:moveTo>
                    <a:pt x="85851" y="57149"/>
                  </a:moveTo>
                  <a:lnTo>
                    <a:pt x="71500" y="57276"/>
                  </a:lnTo>
                  <a:lnTo>
                    <a:pt x="85853" y="57276"/>
                  </a:lnTo>
                  <a:lnTo>
                    <a:pt x="85851" y="57149"/>
                  </a:lnTo>
                  <a:close/>
                </a:path>
                <a:path w="1275080" h="85725">
                  <a:moveTo>
                    <a:pt x="185547" y="27686"/>
                  </a:moveTo>
                  <a:lnTo>
                    <a:pt x="85597" y="28574"/>
                  </a:lnTo>
                  <a:lnTo>
                    <a:pt x="85851" y="57149"/>
                  </a:lnTo>
                  <a:lnTo>
                    <a:pt x="185800" y="56261"/>
                  </a:lnTo>
                  <a:lnTo>
                    <a:pt x="185547" y="27686"/>
                  </a:lnTo>
                  <a:close/>
                </a:path>
                <a:path w="1275080" h="85725">
                  <a:moveTo>
                    <a:pt x="385572" y="26035"/>
                  </a:moveTo>
                  <a:lnTo>
                    <a:pt x="271272" y="26924"/>
                  </a:lnTo>
                  <a:lnTo>
                    <a:pt x="271525" y="55499"/>
                  </a:lnTo>
                  <a:lnTo>
                    <a:pt x="385825" y="54483"/>
                  </a:lnTo>
                  <a:lnTo>
                    <a:pt x="385572" y="26035"/>
                  </a:lnTo>
                  <a:close/>
                </a:path>
                <a:path w="1275080" h="85725">
                  <a:moveTo>
                    <a:pt x="585597" y="24257"/>
                  </a:moveTo>
                  <a:lnTo>
                    <a:pt x="471297" y="25273"/>
                  </a:lnTo>
                  <a:lnTo>
                    <a:pt x="471550" y="53848"/>
                  </a:lnTo>
                  <a:lnTo>
                    <a:pt x="585851" y="52832"/>
                  </a:lnTo>
                  <a:lnTo>
                    <a:pt x="585597" y="24257"/>
                  </a:lnTo>
                  <a:close/>
                </a:path>
                <a:path w="1275080" h="85725">
                  <a:moveTo>
                    <a:pt x="785622" y="22478"/>
                  </a:moveTo>
                  <a:lnTo>
                    <a:pt x="671322" y="23495"/>
                  </a:lnTo>
                  <a:lnTo>
                    <a:pt x="671576" y="52070"/>
                  </a:lnTo>
                  <a:lnTo>
                    <a:pt x="785876" y="51053"/>
                  </a:lnTo>
                  <a:lnTo>
                    <a:pt x="785622" y="22478"/>
                  </a:lnTo>
                  <a:close/>
                </a:path>
                <a:path w="1275080" h="85725">
                  <a:moveTo>
                    <a:pt x="985647" y="20700"/>
                  </a:moveTo>
                  <a:lnTo>
                    <a:pt x="871347" y="21716"/>
                  </a:lnTo>
                  <a:lnTo>
                    <a:pt x="871601" y="50291"/>
                  </a:lnTo>
                  <a:lnTo>
                    <a:pt x="985901" y="49275"/>
                  </a:lnTo>
                  <a:lnTo>
                    <a:pt x="985647" y="20700"/>
                  </a:lnTo>
                  <a:close/>
                </a:path>
                <a:path w="1275080" h="85725">
                  <a:moveTo>
                    <a:pt x="1185672" y="19050"/>
                  </a:moveTo>
                  <a:lnTo>
                    <a:pt x="1071372" y="19938"/>
                  </a:lnTo>
                  <a:lnTo>
                    <a:pt x="1071626" y="48513"/>
                  </a:lnTo>
                  <a:lnTo>
                    <a:pt x="1185926" y="47625"/>
                  </a:lnTo>
                  <a:lnTo>
                    <a:pt x="1185672" y="19050"/>
                  </a:lnTo>
                  <a:close/>
                </a:path>
                <a:path w="1275080" h="85725">
                  <a:moveTo>
                    <a:pt x="1274699" y="18161"/>
                  </a:moveTo>
                  <a:lnTo>
                    <a:pt x="1271397" y="18287"/>
                  </a:lnTo>
                  <a:lnTo>
                    <a:pt x="1271651" y="46862"/>
                  </a:lnTo>
                  <a:lnTo>
                    <a:pt x="1274826" y="46736"/>
                  </a:lnTo>
                  <a:lnTo>
                    <a:pt x="1274699" y="18161"/>
                  </a:lnTo>
                  <a:close/>
                </a:path>
              </a:pathLst>
            </a:custGeom>
            <a:solidFill>
              <a:srgbClr val="000000"/>
            </a:solidFill>
          </p:spPr>
          <p:txBody>
            <a:bodyPr wrap="square" lIns="0" tIns="0" rIns="0" bIns="0" rtlCol="0"/>
            <a:lstStyle/>
            <a:p>
              <a:endParaRPr/>
            </a:p>
          </p:txBody>
        </p:sp>
        <p:sp>
          <p:nvSpPr>
            <p:cNvPr id="63" name="object 63"/>
            <p:cNvSpPr/>
            <p:nvPr/>
          </p:nvSpPr>
          <p:spPr>
            <a:xfrm>
              <a:off x="304800" y="2429256"/>
              <a:ext cx="1450975" cy="2255901"/>
            </a:xfrm>
            <a:prstGeom prst="rect">
              <a:avLst/>
            </a:prstGeom>
            <a:blipFill>
              <a:blip r:embed="rId13" cstate="print"/>
              <a:stretch>
                <a:fillRect/>
              </a:stretch>
            </a:blipFill>
          </p:spPr>
          <p:txBody>
            <a:bodyPr wrap="square" lIns="0" tIns="0" rIns="0" bIns="0" rtlCol="0"/>
            <a:lstStyle/>
            <a:p>
              <a:endParaRPr/>
            </a:p>
          </p:txBody>
        </p:sp>
        <p:sp>
          <p:nvSpPr>
            <p:cNvPr id="64" name="object 64"/>
            <p:cNvSpPr/>
            <p:nvPr/>
          </p:nvSpPr>
          <p:spPr>
            <a:xfrm>
              <a:off x="300037" y="2424557"/>
              <a:ext cx="1460500" cy="2265680"/>
            </a:xfrm>
            <a:custGeom>
              <a:avLst/>
              <a:gdLst/>
              <a:ahLst/>
              <a:cxnLst/>
              <a:rect l="l" t="t" r="r" b="b"/>
              <a:pathLst>
                <a:path w="1460500" h="2265679">
                  <a:moveTo>
                    <a:pt x="0" y="2265426"/>
                  </a:moveTo>
                  <a:lnTo>
                    <a:pt x="1460500" y="2265426"/>
                  </a:lnTo>
                  <a:lnTo>
                    <a:pt x="1460500" y="0"/>
                  </a:lnTo>
                  <a:lnTo>
                    <a:pt x="0" y="0"/>
                  </a:lnTo>
                  <a:lnTo>
                    <a:pt x="0" y="2265426"/>
                  </a:lnTo>
                  <a:close/>
                </a:path>
              </a:pathLst>
            </a:custGeom>
            <a:ln w="9525">
              <a:solidFill>
                <a:srgbClr val="000000"/>
              </a:solidFill>
            </a:ln>
          </p:spPr>
          <p:txBody>
            <a:bodyPr wrap="square" lIns="0" tIns="0" rIns="0" bIns="0" rtlCol="0"/>
            <a:lstStyle/>
            <a:p>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145" cy="786130"/>
            <a:chOff x="1080261" y="1523"/>
            <a:chExt cx="6875145" cy="786130"/>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xfrm>
            <a:off x="345948" y="482472"/>
            <a:ext cx="10550652" cy="566822"/>
          </a:xfrm>
          <a:prstGeom prst="rect">
            <a:avLst/>
          </a:prstGeom>
        </p:spPr>
        <p:txBody>
          <a:bodyPr vert="horz" wrap="square" lIns="0" tIns="12700" rIns="0" bIns="0" rtlCol="0">
            <a:spAutoFit/>
          </a:bodyPr>
          <a:lstStyle/>
          <a:p>
            <a:pPr marL="12700">
              <a:lnSpc>
                <a:spcPct val="100000"/>
              </a:lnSpc>
              <a:spcBef>
                <a:spcPts val="100"/>
              </a:spcBef>
            </a:pPr>
            <a:r>
              <a:rPr spc="-5" dirty="0">
                <a:solidFill>
                  <a:schemeClr val="tx1"/>
                </a:solidFill>
              </a:rPr>
              <a:t>d. Đánh </a:t>
            </a:r>
            <a:r>
              <a:rPr dirty="0">
                <a:solidFill>
                  <a:schemeClr val="tx1"/>
                </a:solidFill>
              </a:rPr>
              <a:t>giá </a:t>
            </a:r>
            <a:r>
              <a:rPr spc="-30" dirty="0">
                <a:solidFill>
                  <a:schemeClr val="tx1"/>
                </a:solidFill>
              </a:rPr>
              <a:t>$_GET, </a:t>
            </a:r>
            <a:r>
              <a:rPr spc="-5" dirty="0">
                <a:solidFill>
                  <a:schemeClr val="tx1"/>
                </a:solidFill>
              </a:rPr>
              <a:t>$_POST </a:t>
            </a:r>
            <a:r>
              <a:rPr dirty="0">
                <a:solidFill>
                  <a:schemeClr val="tx1"/>
                </a:solidFill>
              </a:rPr>
              <a:t>và</a:t>
            </a:r>
            <a:r>
              <a:rPr spc="-70" dirty="0">
                <a:solidFill>
                  <a:schemeClr val="tx1"/>
                </a:solidFill>
              </a:rPr>
              <a:t> </a:t>
            </a:r>
            <a:r>
              <a:rPr dirty="0">
                <a:solidFill>
                  <a:schemeClr val="tx1"/>
                </a:solidFill>
              </a:rPr>
              <a:t>$_REQUEST</a:t>
            </a:r>
          </a:p>
        </p:txBody>
      </p:sp>
      <p:sp>
        <p:nvSpPr>
          <p:cNvPr id="13" name="object 13"/>
          <p:cNvSpPr/>
          <p:nvPr/>
        </p:nvSpPr>
        <p:spPr>
          <a:xfrm>
            <a:off x="7179436" y="1752600"/>
            <a:ext cx="1185862" cy="1480820"/>
          </a:xfrm>
          <a:prstGeom prst="rect">
            <a:avLst/>
          </a:prstGeom>
          <a:blipFill>
            <a:blip r:embed="rId10" cstate="print"/>
            <a:stretch>
              <a:fillRect/>
            </a:stretch>
          </a:blipFill>
        </p:spPr>
        <p:txBody>
          <a:bodyPr wrap="square" lIns="0" tIns="0" rIns="0" bIns="0" rtlCol="0"/>
          <a:lstStyle/>
          <a:p>
            <a:endParaRPr/>
          </a:p>
        </p:txBody>
      </p:sp>
      <p:graphicFrame>
        <p:nvGraphicFramePr>
          <p:cNvPr id="14" name="object 14"/>
          <p:cNvGraphicFramePr>
            <a:graphicFrameLocks noGrp="1"/>
          </p:cNvGraphicFramePr>
          <p:nvPr/>
        </p:nvGraphicFramePr>
        <p:xfrm>
          <a:off x="333502" y="1212850"/>
          <a:ext cx="8464550" cy="3962399"/>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20000"/>
                    </a:ext>
                  </a:extLst>
                </a:gridCol>
                <a:gridCol w="2479675">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gridCol w="2022475">
                  <a:extLst>
                    <a:ext uri="{9D8B030D-6E8A-4147-A177-3AD203B41FA5}">
                      <a16:colId xmlns:a16="http://schemas.microsoft.com/office/drawing/2014/main" val="20003"/>
                    </a:ext>
                  </a:extLst>
                </a:gridCol>
              </a:tblGrid>
              <a:tr h="365760">
                <a:tc>
                  <a:txBody>
                    <a:bodyPr/>
                    <a:lstStyle/>
                    <a:p>
                      <a:pPr algn="ctr">
                        <a:lnSpc>
                          <a:spcPct val="100000"/>
                        </a:lnSpc>
                        <a:spcBef>
                          <a:spcPts val="300"/>
                        </a:spcBef>
                      </a:pPr>
                      <a:r>
                        <a:rPr sz="1800" b="1" spc="-5" dirty="0">
                          <a:latin typeface="Times New Roman"/>
                          <a:cs typeface="Times New Roman"/>
                        </a:rPr>
                        <a:t>Đánh</a:t>
                      </a:r>
                      <a:r>
                        <a:rPr sz="1800" b="1" spc="-40" dirty="0">
                          <a:latin typeface="Times New Roman"/>
                          <a:cs typeface="Times New Roman"/>
                        </a:rPr>
                        <a:t> </a:t>
                      </a:r>
                      <a:r>
                        <a:rPr sz="1800" b="1" dirty="0">
                          <a:latin typeface="Times New Roman"/>
                          <a:cs typeface="Times New Roman"/>
                        </a:rPr>
                        <a:t>giá</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marL="1270" algn="ctr">
                        <a:lnSpc>
                          <a:spcPct val="100000"/>
                        </a:lnSpc>
                        <a:spcBef>
                          <a:spcPts val="300"/>
                        </a:spcBef>
                      </a:pPr>
                      <a:r>
                        <a:rPr sz="1800" b="1" spc="-5" dirty="0">
                          <a:latin typeface="Times New Roman"/>
                          <a:cs typeface="Times New Roman"/>
                        </a:rPr>
                        <a:t>$_GET</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algn="ctr">
                        <a:lnSpc>
                          <a:spcPct val="100000"/>
                        </a:lnSpc>
                        <a:spcBef>
                          <a:spcPts val="300"/>
                        </a:spcBef>
                      </a:pPr>
                      <a:r>
                        <a:rPr sz="1800" b="1" spc="-5" dirty="0">
                          <a:latin typeface="Times New Roman"/>
                          <a:cs typeface="Times New Roman"/>
                        </a:rPr>
                        <a:t>$_POST</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marL="350520">
                        <a:lnSpc>
                          <a:spcPct val="100000"/>
                        </a:lnSpc>
                        <a:spcBef>
                          <a:spcPts val="300"/>
                        </a:spcBef>
                      </a:pPr>
                      <a:r>
                        <a:rPr sz="1800" b="1" dirty="0">
                          <a:latin typeface="Times New Roman"/>
                          <a:cs typeface="Times New Roman"/>
                        </a:rPr>
                        <a:t>$_REQUEST</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extLst>
                  <a:ext uri="{0D108BD9-81ED-4DB2-BD59-A6C34878D82A}">
                    <a16:rowId xmlns:a16="http://schemas.microsoft.com/office/drawing/2014/main" val="10000"/>
                  </a:ext>
                </a:extLst>
              </a:tr>
              <a:tr h="1767839">
                <a:tc>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spcBef>
                          <a:spcPts val="25"/>
                        </a:spcBef>
                      </a:pPr>
                      <a:endParaRPr sz="1750">
                        <a:latin typeface="Times New Roman"/>
                        <a:cs typeface="Times New Roman"/>
                      </a:endParaRPr>
                    </a:p>
                    <a:p>
                      <a:pPr algn="ctr">
                        <a:lnSpc>
                          <a:spcPct val="100000"/>
                        </a:lnSpc>
                      </a:pPr>
                      <a:r>
                        <a:rPr sz="1600" b="1" dirty="0">
                          <a:latin typeface="Times New Roman"/>
                          <a:cs typeface="Times New Roman"/>
                        </a:rPr>
                        <a:t>ƯU</a:t>
                      </a:r>
                      <a:r>
                        <a:rPr sz="1600" b="1" spc="-40" dirty="0">
                          <a:latin typeface="Times New Roman"/>
                          <a:cs typeface="Times New Roman"/>
                        </a:rPr>
                        <a:t> </a:t>
                      </a: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58775" indent="-217804">
                        <a:lnSpc>
                          <a:spcPct val="100000"/>
                        </a:lnSpc>
                        <a:spcBef>
                          <a:spcPts val="540"/>
                        </a:spcBef>
                        <a:buFont typeface="Wingdings"/>
                        <a:buChar char=""/>
                        <a:tabLst>
                          <a:tab pos="359410" algn="l"/>
                        </a:tabLst>
                      </a:pPr>
                      <a:r>
                        <a:rPr sz="1600" spc="-5" dirty="0">
                          <a:latin typeface="Arial"/>
                          <a:cs typeface="Arial"/>
                        </a:rPr>
                        <a:t>Combine </a:t>
                      </a:r>
                      <a:r>
                        <a:rPr sz="1600" dirty="0">
                          <a:latin typeface="Arial"/>
                          <a:cs typeface="Arial"/>
                        </a:rPr>
                        <a:t>values</a:t>
                      </a:r>
                      <a:r>
                        <a:rPr sz="1600" spc="-30" dirty="0">
                          <a:latin typeface="Arial"/>
                          <a:cs typeface="Arial"/>
                        </a:rPr>
                        <a:t> </a:t>
                      </a:r>
                      <a:r>
                        <a:rPr sz="1600" dirty="0">
                          <a:latin typeface="Arial"/>
                          <a:cs typeface="Arial"/>
                        </a:rPr>
                        <a:t>of</a:t>
                      </a:r>
                      <a:endParaRPr sz="1600">
                        <a:latin typeface="Arial"/>
                        <a:cs typeface="Arial"/>
                      </a:endParaRPr>
                    </a:p>
                    <a:p>
                      <a:pPr marL="141605">
                        <a:lnSpc>
                          <a:spcPct val="100000"/>
                        </a:lnSpc>
                        <a:spcBef>
                          <a:spcPts val="960"/>
                        </a:spcBef>
                      </a:pPr>
                      <a:r>
                        <a:rPr sz="1600" spc="-5" dirty="0">
                          <a:latin typeface="Arial"/>
                          <a:cs typeface="Arial"/>
                        </a:rPr>
                        <a:t>controls and </a:t>
                      </a:r>
                      <a:r>
                        <a:rPr sz="1600" dirty="0">
                          <a:latin typeface="Arial"/>
                          <a:cs typeface="Arial"/>
                        </a:rPr>
                        <a:t>URL</a:t>
                      </a:r>
                      <a:endParaRPr sz="1600">
                        <a:latin typeface="Arial"/>
                        <a:cs typeface="Arial"/>
                      </a:endParaRPr>
                    </a:p>
                  </a:txBody>
                  <a:tcPr marL="0" marR="0" marT="685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8480" indent="-286385">
                        <a:lnSpc>
                          <a:spcPct val="100000"/>
                        </a:lnSpc>
                        <a:spcBef>
                          <a:spcPts val="540"/>
                        </a:spcBef>
                        <a:buFont typeface="Wingdings"/>
                        <a:buChar char=""/>
                        <a:tabLst>
                          <a:tab pos="539115" algn="l"/>
                        </a:tabLst>
                      </a:pPr>
                      <a:r>
                        <a:rPr sz="1600" dirty="0">
                          <a:latin typeface="Arial"/>
                          <a:cs typeface="Arial"/>
                        </a:rPr>
                        <a:t>Security</a:t>
                      </a:r>
                      <a:endParaRPr sz="1600">
                        <a:latin typeface="Arial"/>
                        <a:cs typeface="Arial"/>
                      </a:endParaRPr>
                    </a:p>
                    <a:p>
                      <a:pPr>
                        <a:lnSpc>
                          <a:spcPct val="100000"/>
                        </a:lnSpc>
                        <a:buFont typeface="Wingdings"/>
                        <a:buChar char=""/>
                      </a:pPr>
                      <a:endParaRPr sz="1800">
                        <a:latin typeface="Times New Roman"/>
                        <a:cs typeface="Times New Roman"/>
                      </a:endParaRPr>
                    </a:p>
                    <a:p>
                      <a:pPr>
                        <a:lnSpc>
                          <a:spcPct val="100000"/>
                        </a:lnSpc>
                        <a:spcBef>
                          <a:spcPts val="45"/>
                        </a:spcBef>
                        <a:buFont typeface="Wingdings"/>
                        <a:buChar char=""/>
                      </a:pPr>
                      <a:endParaRPr sz="1500">
                        <a:latin typeface="Times New Roman"/>
                        <a:cs typeface="Times New Roman"/>
                      </a:endParaRPr>
                    </a:p>
                    <a:p>
                      <a:pPr marL="469900" indent="-217804">
                        <a:lnSpc>
                          <a:spcPct val="100000"/>
                        </a:lnSpc>
                        <a:buFont typeface="Wingdings"/>
                        <a:buChar char=""/>
                        <a:tabLst>
                          <a:tab pos="470534" algn="l"/>
                        </a:tabLst>
                      </a:pPr>
                      <a:r>
                        <a:rPr sz="1600" dirty="0">
                          <a:latin typeface="Arial"/>
                          <a:cs typeface="Arial"/>
                        </a:rPr>
                        <a:t>No </a:t>
                      </a:r>
                      <a:r>
                        <a:rPr sz="1600" spc="-5" dirty="0">
                          <a:latin typeface="Arial"/>
                          <a:cs typeface="Arial"/>
                        </a:rPr>
                        <a:t>limit </a:t>
                      </a:r>
                      <a:r>
                        <a:rPr sz="1600" dirty="0">
                          <a:latin typeface="Arial"/>
                          <a:cs typeface="Arial"/>
                        </a:rPr>
                        <a:t>data</a:t>
                      </a:r>
                      <a:r>
                        <a:rPr sz="1600" spc="-10" dirty="0">
                          <a:latin typeface="Arial"/>
                          <a:cs typeface="Arial"/>
                        </a:rPr>
                        <a:t> </a:t>
                      </a:r>
                      <a:r>
                        <a:rPr sz="1600" spc="-5" dirty="0">
                          <a:latin typeface="Arial"/>
                          <a:cs typeface="Arial"/>
                        </a:rPr>
                        <a:t>length</a:t>
                      </a:r>
                      <a:endParaRPr sz="1600">
                        <a:latin typeface="Arial"/>
                        <a:cs typeface="Arial"/>
                      </a:endParaRPr>
                    </a:p>
                  </a:txBody>
                  <a:tcPr marL="0" marR="0" marT="685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828800">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L="5080" algn="ctr">
                        <a:lnSpc>
                          <a:spcPct val="100000"/>
                        </a:lnSpc>
                        <a:spcBef>
                          <a:spcPts val="1090"/>
                        </a:spcBef>
                      </a:pPr>
                      <a:r>
                        <a:rPr sz="1600" b="1" dirty="0">
                          <a:latin typeface="Times New Roman"/>
                          <a:cs typeface="Times New Roman"/>
                        </a:rPr>
                        <a:t>KHUYẾT</a:t>
                      </a:r>
                      <a:endParaRPr sz="1600">
                        <a:latin typeface="Times New Roman"/>
                        <a:cs typeface="Times New Roman"/>
                      </a:endParaRPr>
                    </a:p>
                    <a:p>
                      <a:pPr algn="ctr">
                        <a:lnSpc>
                          <a:spcPct val="100000"/>
                        </a:lnSpc>
                      </a:pP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41605" marR="270510">
                        <a:lnSpc>
                          <a:spcPts val="2880"/>
                        </a:lnSpc>
                        <a:spcBef>
                          <a:spcPts val="215"/>
                        </a:spcBef>
                      </a:pPr>
                      <a:r>
                        <a:rPr sz="1600" spc="1185" dirty="0">
                          <a:latin typeface="Wingdings"/>
                          <a:cs typeface="Wingdings"/>
                        </a:rPr>
                        <a:t></a:t>
                      </a:r>
                      <a:r>
                        <a:rPr sz="1600" spc="15" dirty="0">
                          <a:latin typeface="Times New Roman"/>
                          <a:cs typeface="Times New Roman"/>
                        </a:rPr>
                        <a:t> </a:t>
                      </a:r>
                      <a:r>
                        <a:rPr sz="1600" dirty="0">
                          <a:latin typeface="Arial"/>
                          <a:cs typeface="Arial"/>
                        </a:rPr>
                        <a:t>Data </a:t>
                      </a:r>
                      <a:r>
                        <a:rPr sz="1600" spc="-5" dirty="0">
                          <a:latin typeface="Arial"/>
                          <a:cs typeface="Arial"/>
                        </a:rPr>
                        <a:t>length </a:t>
                      </a:r>
                      <a:r>
                        <a:rPr sz="1600" spc="-265" dirty="0">
                          <a:latin typeface="Arial"/>
                          <a:cs typeface="Arial"/>
                        </a:rPr>
                        <a:t>depends  </a:t>
                      </a:r>
                      <a:r>
                        <a:rPr sz="1600" dirty="0">
                          <a:latin typeface="Arial"/>
                          <a:cs typeface="Arial"/>
                        </a:rPr>
                        <a:t>on</a:t>
                      </a:r>
                      <a:r>
                        <a:rPr sz="1600" spc="-15" dirty="0">
                          <a:latin typeface="Arial"/>
                          <a:cs typeface="Arial"/>
                        </a:rPr>
                        <a:t> </a:t>
                      </a:r>
                      <a:r>
                        <a:rPr sz="1600" dirty="0">
                          <a:latin typeface="Arial"/>
                          <a:cs typeface="Arial"/>
                        </a:rPr>
                        <a:t>Browsers</a:t>
                      </a:r>
                      <a:endParaRPr sz="1600">
                        <a:latin typeface="Arial"/>
                        <a:cs typeface="Arial"/>
                      </a:endParaRPr>
                    </a:p>
                    <a:p>
                      <a:pPr marL="141605">
                        <a:lnSpc>
                          <a:spcPct val="100000"/>
                        </a:lnSpc>
                        <a:spcBef>
                          <a:spcPts val="705"/>
                        </a:spcBef>
                      </a:pPr>
                      <a:r>
                        <a:rPr sz="1600" spc="1185" dirty="0">
                          <a:latin typeface="Wingdings"/>
                          <a:cs typeface="Wingdings"/>
                        </a:rPr>
                        <a:t></a:t>
                      </a:r>
                      <a:r>
                        <a:rPr sz="1600" spc="35" dirty="0">
                          <a:latin typeface="Times New Roman"/>
                          <a:cs typeface="Times New Roman"/>
                        </a:rPr>
                        <a:t> </a:t>
                      </a:r>
                      <a:r>
                        <a:rPr sz="1600" dirty="0">
                          <a:latin typeface="Arial"/>
                          <a:cs typeface="Arial"/>
                        </a:rPr>
                        <a:t>Not </a:t>
                      </a:r>
                      <a:r>
                        <a:rPr sz="1600" spc="-5" dirty="0">
                          <a:latin typeface="Arial"/>
                          <a:cs typeface="Arial"/>
                        </a:rPr>
                        <a:t>security</a:t>
                      </a:r>
                      <a:endParaRPr sz="1600">
                        <a:latin typeface="Arial"/>
                        <a:cs typeface="Arial"/>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2729" marR="283210">
                        <a:lnSpc>
                          <a:spcPts val="2880"/>
                        </a:lnSpc>
                        <a:spcBef>
                          <a:spcPts val="215"/>
                        </a:spcBef>
                      </a:pPr>
                      <a:r>
                        <a:rPr sz="1600" spc="1185" dirty="0">
                          <a:latin typeface="Wingdings"/>
                          <a:cs typeface="Wingdings"/>
                        </a:rPr>
                        <a:t></a:t>
                      </a:r>
                      <a:r>
                        <a:rPr sz="1600" spc="-35" dirty="0">
                          <a:latin typeface="Times New Roman"/>
                          <a:cs typeface="Times New Roman"/>
                        </a:rPr>
                        <a:t> </a:t>
                      </a:r>
                      <a:r>
                        <a:rPr sz="1600" spc="-5" dirty="0">
                          <a:latin typeface="Arial"/>
                          <a:cs typeface="Arial"/>
                        </a:rPr>
                        <a:t>Depends </a:t>
                      </a:r>
                      <a:r>
                        <a:rPr sz="1600" dirty="0">
                          <a:latin typeface="Arial"/>
                          <a:cs typeface="Arial"/>
                        </a:rPr>
                        <a:t>on controls  </a:t>
                      </a:r>
                      <a:r>
                        <a:rPr sz="1600" spc="-525" dirty="0">
                          <a:latin typeface="Arial"/>
                          <a:cs typeface="Arial"/>
                        </a:rPr>
                        <a:t>of</a:t>
                      </a:r>
                      <a:r>
                        <a:rPr sz="1600" spc="-5" dirty="0">
                          <a:latin typeface="Arial"/>
                          <a:cs typeface="Arial"/>
                        </a:rPr>
                        <a:t> </a:t>
                      </a:r>
                      <a:r>
                        <a:rPr sz="1600" dirty="0">
                          <a:latin typeface="Arial"/>
                          <a:cs typeface="Arial"/>
                        </a:rPr>
                        <a:t>form</a:t>
                      </a:r>
                    </a:p>
                    <a:p>
                      <a:pPr marL="252729" marR="294640">
                        <a:lnSpc>
                          <a:spcPts val="2880"/>
                        </a:lnSpc>
                        <a:spcBef>
                          <a:spcPts val="5"/>
                        </a:spcBef>
                      </a:pPr>
                      <a:r>
                        <a:rPr sz="1600" spc="1185" dirty="0">
                          <a:latin typeface="Wingdings"/>
                          <a:cs typeface="Wingdings"/>
                        </a:rPr>
                        <a:t></a:t>
                      </a:r>
                      <a:r>
                        <a:rPr sz="1600" spc="-35" dirty="0">
                          <a:latin typeface="Times New Roman"/>
                          <a:cs typeface="Times New Roman"/>
                        </a:rPr>
                        <a:t> </a:t>
                      </a:r>
                      <a:r>
                        <a:rPr sz="1600" spc="-5" dirty="0">
                          <a:latin typeface="Arial"/>
                          <a:cs typeface="Arial"/>
                        </a:rPr>
                        <a:t>Depends </a:t>
                      </a:r>
                      <a:r>
                        <a:rPr sz="1600" dirty="0">
                          <a:latin typeface="Arial"/>
                          <a:cs typeface="Arial"/>
                        </a:rPr>
                        <a:t>on security  </a:t>
                      </a:r>
                      <a:r>
                        <a:rPr sz="1600" spc="-525" dirty="0">
                          <a:latin typeface="Arial"/>
                          <a:cs typeface="Arial"/>
                        </a:rPr>
                        <a:t>of</a:t>
                      </a:r>
                      <a:r>
                        <a:rPr sz="1600" spc="-10" dirty="0">
                          <a:latin typeface="Arial"/>
                          <a:cs typeface="Arial"/>
                        </a:rPr>
                        <a:t> </a:t>
                      </a:r>
                      <a:r>
                        <a:rPr sz="1600" dirty="0">
                          <a:latin typeface="Arial"/>
                          <a:cs typeface="Arial"/>
                        </a:rPr>
                        <a:t>Browsers,</a:t>
                      </a:r>
                      <a:r>
                        <a:rPr sz="1600" spc="-15" dirty="0">
                          <a:latin typeface="Arial"/>
                          <a:cs typeface="Arial"/>
                        </a:rPr>
                        <a:t> </a:t>
                      </a:r>
                      <a:r>
                        <a:rPr sz="1600" dirty="0">
                          <a:latin typeface="Arial"/>
                          <a:cs typeface="Arial"/>
                        </a:rPr>
                        <a:t>Server</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15" name="object 15"/>
          <p:cNvSpPr/>
          <p:nvPr/>
        </p:nvSpPr>
        <p:spPr>
          <a:xfrm>
            <a:off x="7179436" y="3441700"/>
            <a:ext cx="1185862" cy="1480820"/>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6101715" cy="786130"/>
            <a:chOff x="1014983" y="1523"/>
            <a:chExt cx="610171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4429505"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6789" y="153923"/>
              <a:ext cx="863168"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3862578" cy="338455"/>
            </a:xfrm>
            <a:prstGeom prst="rect">
              <a:avLst/>
            </a:prstGeom>
            <a:blipFill>
              <a:blip r:embed="rId8"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383540" y="756919"/>
            <a:ext cx="3219195" cy="566822"/>
          </a:xfrm>
          <a:prstGeom prst="rect">
            <a:avLst/>
          </a:prstGeom>
        </p:spPr>
        <p:txBody>
          <a:bodyPr vert="horz" wrap="square" lIns="0" tIns="12700" rIns="0" bIns="0" rtlCol="0">
            <a:spAutoFit/>
          </a:bodyPr>
          <a:lstStyle/>
          <a:p>
            <a:pPr marL="12700">
              <a:lnSpc>
                <a:spcPct val="100000"/>
              </a:lnSpc>
              <a:spcBef>
                <a:spcPts val="100"/>
              </a:spcBef>
            </a:pPr>
            <a:r>
              <a:rPr dirty="0"/>
              <a:t>a. Giới</a:t>
            </a:r>
            <a:r>
              <a:rPr spc="-114" dirty="0"/>
              <a:t> </a:t>
            </a:r>
            <a:r>
              <a:rPr dirty="0"/>
              <a:t>thiệu</a:t>
            </a:r>
          </a:p>
        </p:txBody>
      </p:sp>
      <p:grpSp>
        <p:nvGrpSpPr>
          <p:cNvPr id="12" name="object 12"/>
          <p:cNvGrpSpPr/>
          <p:nvPr/>
        </p:nvGrpSpPr>
        <p:grpSpPr>
          <a:xfrm>
            <a:off x="3462273" y="1931289"/>
            <a:ext cx="4250055" cy="2712085"/>
            <a:chOff x="3462273" y="1931289"/>
            <a:chExt cx="4250055" cy="2712085"/>
          </a:xfrm>
        </p:grpSpPr>
        <p:sp>
          <p:nvSpPr>
            <p:cNvPr id="13" name="object 13"/>
            <p:cNvSpPr/>
            <p:nvPr/>
          </p:nvSpPr>
          <p:spPr>
            <a:xfrm>
              <a:off x="3462273" y="2438400"/>
              <a:ext cx="2143125" cy="214312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6626097" y="1931289"/>
              <a:ext cx="1085850" cy="2712085"/>
            </a:xfrm>
            <a:prstGeom prst="rect">
              <a:avLst/>
            </a:prstGeom>
            <a:blipFill>
              <a:blip r:embed="rId10" cstate="print"/>
              <a:stretch>
                <a:fillRect/>
              </a:stretch>
            </a:blipFill>
          </p:spPr>
          <p:txBody>
            <a:bodyPr wrap="square" lIns="0" tIns="0" rIns="0" bIns="0" rtlCol="0"/>
            <a:lstStyle/>
            <a:p>
              <a:endParaRPr/>
            </a:p>
          </p:txBody>
        </p:sp>
      </p:grpSp>
      <p:sp>
        <p:nvSpPr>
          <p:cNvPr id="15" name="object 15"/>
          <p:cNvSpPr txBox="1"/>
          <p:nvPr/>
        </p:nvSpPr>
        <p:spPr>
          <a:xfrm>
            <a:off x="7546847" y="3799078"/>
            <a:ext cx="1330325" cy="1121410"/>
          </a:xfrm>
          <a:prstGeom prst="rect">
            <a:avLst/>
          </a:prstGeom>
        </p:spPr>
        <p:txBody>
          <a:bodyPr vert="horz" wrap="square" lIns="0" tIns="12700" rIns="0" bIns="0" rtlCol="0">
            <a:spAutoFit/>
          </a:bodyPr>
          <a:lstStyle/>
          <a:p>
            <a:pPr marL="12700">
              <a:lnSpc>
                <a:spcPts val="2155"/>
              </a:lnSpc>
              <a:spcBef>
                <a:spcPts val="100"/>
              </a:spcBef>
            </a:pPr>
            <a:r>
              <a:rPr sz="1800" spc="-15" dirty="0">
                <a:solidFill>
                  <a:srgbClr val="FF0000"/>
                </a:solidFill>
                <a:latin typeface="Arial"/>
                <a:cs typeface="Arial"/>
              </a:rPr>
              <a:t>Bestbuy.com</a:t>
            </a:r>
            <a:endParaRPr sz="1800">
              <a:latin typeface="Arial"/>
              <a:cs typeface="Arial"/>
            </a:endParaRPr>
          </a:p>
          <a:p>
            <a:pPr marL="272415" indent="-168910">
              <a:lnSpc>
                <a:spcPts val="2155"/>
              </a:lnSpc>
              <a:buFont typeface="Wingdings"/>
              <a:buChar char=""/>
              <a:tabLst>
                <a:tab pos="273050" algn="l"/>
              </a:tabLst>
            </a:pPr>
            <a:r>
              <a:rPr sz="1800" dirty="0">
                <a:latin typeface="Times New Roman"/>
                <a:cs typeface="Times New Roman"/>
              </a:rPr>
              <a:t>Login</a:t>
            </a:r>
            <a:endParaRPr sz="1800">
              <a:latin typeface="Times New Roman"/>
              <a:cs typeface="Times New Roman"/>
            </a:endParaRPr>
          </a:p>
          <a:p>
            <a:pPr marL="266065" indent="-162560">
              <a:lnSpc>
                <a:spcPct val="100000"/>
              </a:lnSpc>
              <a:buFont typeface="Wingdings"/>
              <a:buChar char=""/>
              <a:tabLst>
                <a:tab pos="266700" algn="l"/>
              </a:tabLst>
            </a:pPr>
            <a:r>
              <a:rPr sz="1800" dirty="0">
                <a:latin typeface="Times New Roman"/>
                <a:cs typeface="Times New Roman"/>
              </a:rPr>
              <a:t>Product</a:t>
            </a:r>
            <a:endParaRPr sz="1800">
              <a:latin typeface="Times New Roman"/>
              <a:cs typeface="Times New Roman"/>
            </a:endParaRPr>
          </a:p>
          <a:p>
            <a:pPr marL="266065" indent="-162560">
              <a:lnSpc>
                <a:spcPct val="100000"/>
              </a:lnSpc>
              <a:buFont typeface="Wingdings"/>
              <a:buChar char=""/>
              <a:tabLst>
                <a:tab pos="266700" algn="l"/>
              </a:tabLst>
            </a:pPr>
            <a:r>
              <a:rPr sz="1800" spc="-5" dirty="0">
                <a:latin typeface="Times New Roman"/>
                <a:cs typeface="Times New Roman"/>
              </a:rPr>
              <a:t>News</a:t>
            </a:r>
            <a:endParaRPr sz="1800">
              <a:latin typeface="Times New Roman"/>
              <a:cs typeface="Times New Roman"/>
            </a:endParaRPr>
          </a:p>
        </p:txBody>
      </p:sp>
      <p:grpSp>
        <p:nvGrpSpPr>
          <p:cNvPr id="16" name="object 16"/>
          <p:cNvGrpSpPr/>
          <p:nvPr/>
        </p:nvGrpSpPr>
        <p:grpSpPr>
          <a:xfrm>
            <a:off x="2490723" y="2564892"/>
            <a:ext cx="4443730" cy="4169410"/>
            <a:chOff x="2490723" y="2564892"/>
            <a:chExt cx="4443730" cy="4169410"/>
          </a:xfrm>
        </p:grpSpPr>
        <p:sp>
          <p:nvSpPr>
            <p:cNvPr id="17" name="object 17"/>
            <p:cNvSpPr/>
            <p:nvPr/>
          </p:nvSpPr>
          <p:spPr>
            <a:xfrm>
              <a:off x="4904994" y="2564892"/>
              <a:ext cx="2029205" cy="381000"/>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4950967" y="2591054"/>
              <a:ext cx="1937258" cy="288671"/>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4950967" y="2591054"/>
              <a:ext cx="1937385" cy="288925"/>
            </a:xfrm>
            <a:custGeom>
              <a:avLst/>
              <a:gdLst/>
              <a:ahLst/>
              <a:cxnLst/>
              <a:rect l="l" t="t" r="r" b="b"/>
              <a:pathLst>
                <a:path w="1937384" h="288925">
                  <a:moveTo>
                    <a:pt x="708025" y="11811"/>
                  </a:moveTo>
                  <a:lnTo>
                    <a:pt x="1113409" y="0"/>
                  </a:lnTo>
                  <a:lnTo>
                    <a:pt x="961644" y="57276"/>
                  </a:lnTo>
                  <a:lnTo>
                    <a:pt x="1460500" y="2794"/>
                  </a:lnTo>
                  <a:lnTo>
                    <a:pt x="1309497" y="62484"/>
                  </a:lnTo>
                  <a:lnTo>
                    <a:pt x="1937258" y="32131"/>
                  </a:lnTo>
                  <a:lnTo>
                    <a:pt x="911479" y="215646"/>
                  </a:lnTo>
                  <a:lnTo>
                    <a:pt x="1096518" y="144780"/>
                  </a:lnTo>
                  <a:lnTo>
                    <a:pt x="458597" y="256667"/>
                  </a:lnTo>
                  <a:lnTo>
                    <a:pt x="673481" y="170053"/>
                  </a:lnTo>
                  <a:lnTo>
                    <a:pt x="0" y="288671"/>
                  </a:lnTo>
                  <a:lnTo>
                    <a:pt x="708025" y="11811"/>
                  </a:lnTo>
                  <a:close/>
                </a:path>
              </a:pathLst>
            </a:custGeom>
            <a:ln w="9525">
              <a:solidFill>
                <a:srgbClr val="497DBA"/>
              </a:solidFill>
            </a:ln>
          </p:spPr>
          <p:txBody>
            <a:bodyPr wrap="square" lIns="0" tIns="0" rIns="0" bIns="0" rtlCol="0"/>
            <a:lstStyle/>
            <a:p>
              <a:endParaRPr/>
            </a:p>
          </p:txBody>
        </p:sp>
        <p:sp>
          <p:nvSpPr>
            <p:cNvPr id="20" name="object 20"/>
            <p:cNvSpPr/>
            <p:nvPr/>
          </p:nvSpPr>
          <p:spPr>
            <a:xfrm>
              <a:off x="4895850" y="2910078"/>
              <a:ext cx="1896618" cy="1016508"/>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4941950" y="2935605"/>
              <a:ext cx="1804289" cy="925322"/>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4941950" y="2935605"/>
              <a:ext cx="1804670" cy="925830"/>
            </a:xfrm>
            <a:custGeom>
              <a:avLst/>
              <a:gdLst/>
              <a:ahLst/>
              <a:cxnLst/>
              <a:rect l="l" t="t" r="r" b="b"/>
              <a:pathLst>
                <a:path w="1804670" h="925829">
                  <a:moveTo>
                    <a:pt x="553593" y="369570"/>
                  </a:moveTo>
                  <a:lnTo>
                    <a:pt x="955421" y="225806"/>
                  </a:lnTo>
                  <a:lnTo>
                    <a:pt x="835533" y="342519"/>
                  </a:lnTo>
                  <a:lnTo>
                    <a:pt x="1306957" y="117729"/>
                  </a:lnTo>
                  <a:lnTo>
                    <a:pt x="1189227" y="237236"/>
                  </a:lnTo>
                  <a:lnTo>
                    <a:pt x="1804289" y="0"/>
                  </a:lnTo>
                  <a:lnTo>
                    <a:pt x="876426" y="546481"/>
                  </a:lnTo>
                  <a:lnTo>
                    <a:pt x="1022096" y="403098"/>
                  </a:lnTo>
                  <a:lnTo>
                    <a:pt x="443611" y="740410"/>
                  </a:lnTo>
                  <a:lnTo>
                    <a:pt x="610235" y="568706"/>
                  </a:lnTo>
                  <a:lnTo>
                    <a:pt x="0" y="925322"/>
                  </a:lnTo>
                  <a:lnTo>
                    <a:pt x="553593" y="369570"/>
                  </a:lnTo>
                </a:path>
              </a:pathLst>
            </a:custGeom>
            <a:ln w="9525">
              <a:solidFill>
                <a:srgbClr val="97B853"/>
              </a:solidFill>
            </a:ln>
          </p:spPr>
          <p:txBody>
            <a:bodyPr wrap="square" lIns="0" tIns="0" rIns="0" bIns="0" rtlCol="0"/>
            <a:lstStyle/>
            <a:p>
              <a:endParaRPr/>
            </a:p>
          </p:txBody>
        </p:sp>
        <p:sp>
          <p:nvSpPr>
            <p:cNvPr id="23" name="object 23"/>
            <p:cNvSpPr/>
            <p:nvPr/>
          </p:nvSpPr>
          <p:spPr>
            <a:xfrm>
              <a:off x="2490723" y="4791073"/>
              <a:ext cx="1943100" cy="1943100"/>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2524124" y="5762623"/>
              <a:ext cx="971550" cy="971550"/>
            </a:xfrm>
            <a:prstGeom prst="rect">
              <a:avLst/>
            </a:prstGeom>
            <a:blipFill>
              <a:blip r:embed="rId16" cstate="print"/>
              <a:stretch>
                <a:fillRect/>
              </a:stretch>
            </a:blipFill>
          </p:spPr>
          <p:txBody>
            <a:bodyPr wrap="square" lIns="0" tIns="0" rIns="0" bIns="0" rtlCol="0"/>
            <a:lstStyle/>
            <a:p>
              <a:endParaRPr/>
            </a:p>
          </p:txBody>
        </p:sp>
      </p:grpSp>
      <p:sp>
        <p:nvSpPr>
          <p:cNvPr id="25" name="object 25"/>
          <p:cNvSpPr txBox="1"/>
          <p:nvPr/>
        </p:nvSpPr>
        <p:spPr>
          <a:xfrm>
            <a:off x="3602735" y="6390894"/>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Mary</a:t>
            </a:r>
            <a:endParaRPr sz="1800">
              <a:latin typeface="Arial"/>
              <a:cs typeface="Arial"/>
            </a:endParaRPr>
          </a:p>
        </p:txBody>
      </p:sp>
      <p:sp>
        <p:nvSpPr>
          <p:cNvPr id="26" name="object 26"/>
          <p:cNvSpPr/>
          <p:nvPr/>
        </p:nvSpPr>
        <p:spPr>
          <a:xfrm>
            <a:off x="609600" y="2968751"/>
            <a:ext cx="2143125" cy="2143125"/>
          </a:xfrm>
          <a:prstGeom prst="rect">
            <a:avLst/>
          </a:prstGeom>
          <a:blipFill>
            <a:blip r:embed="rId17" cstate="print"/>
            <a:stretch>
              <a:fillRect/>
            </a:stretch>
          </a:blipFill>
        </p:spPr>
        <p:txBody>
          <a:bodyPr wrap="square" lIns="0" tIns="0" rIns="0" bIns="0" rtlCol="0"/>
          <a:lstStyle/>
          <a:p>
            <a:endParaRPr/>
          </a:p>
        </p:txBody>
      </p:sp>
      <p:sp>
        <p:nvSpPr>
          <p:cNvPr id="27" name="object 27"/>
          <p:cNvSpPr txBox="1"/>
          <p:nvPr/>
        </p:nvSpPr>
        <p:spPr>
          <a:xfrm>
            <a:off x="1065022" y="4856988"/>
            <a:ext cx="57277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Peter</a:t>
            </a:r>
            <a:endParaRPr sz="1800">
              <a:latin typeface="Arial"/>
              <a:cs typeface="Arial"/>
            </a:endParaRPr>
          </a:p>
        </p:txBody>
      </p:sp>
      <p:grpSp>
        <p:nvGrpSpPr>
          <p:cNvPr id="28" name="object 28"/>
          <p:cNvGrpSpPr/>
          <p:nvPr/>
        </p:nvGrpSpPr>
        <p:grpSpPr>
          <a:xfrm>
            <a:off x="457200" y="904494"/>
            <a:ext cx="7325995" cy="3898265"/>
            <a:chOff x="457200" y="904494"/>
            <a:chExt cx="7325995" cy="3898265"/>
          </a:xfrm>
        </p:grpSpPr>
        <p:sp>
          <p:nvSpPr>
            <p:cNvPr id="29" name="object 29"/>
            <p:cNvSpPr/>
            <p:nvPr/>
          </p:nvSpPr>
          <p:spPr>
            <a:xfrm>
              <a:off x="6927341" y="904494"/>
              <a:ext cx="855726" cy="833627"/>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6967728" y="925068"/>
              <a:ext cx="774953" cy="752855"/>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7201789" y="1159256"/>
              <a:ext cx="307085" cy="284226"/>
            </a:xfrm>
            <a:prstGeom prst="rect">
              <a:avLst/>
            </a:prstGeom>
            <a:blipFill>
              <a:blip r:embed="rId20" cstate="print"/>
              <a:stretch>
                <a:fillRect/>
              </a:stretch>
            </a:blipFill>
          </p:spPr>
          <p:txBody>
            <a:bodyPr wrap="square" lIns="0" tIns="0" rIns="0" bIns="0" rtlCol="0"/>
            <a:lstStyle/>
            <a:p>
              <a:endParaRPr/>
            </a:p>
          </p:txBody>
        </p:sp>
        <p:sp>
          <p:nvSpPr>
            <p:cNvPr id="32" name="object 32"/>
            <p:cNvSpPr/>
            <p:nvPr/>
          </p:nvSpPr>
          <p:spPr>
            <a:xfrm>
              <a:off x="7201789" y="1159256"/>
              <a:ext cx="307340" cy="284480"/>
            </a:xfrm>
            <a:custGeom>
              <a:avLst/>
              <a:gdLst/>
              <a:ahLst/>
              <a:cxnLst/>
              <a:rect l="l" t="t" r="r" b="b"/>
              <a:pathLst>
                <a:path w="307340" h="284480">
                  <a:moveTo>
                    <a:pt x="0" y="142113"/>
                  </a:moveTo>
                  <a:lnTo>
                    <a:pt x="7836" y="97194"/>
                  </a:lnTo>
                  <a:lnTo>
                    <a:pt x="29650" y="58183"/>
                  </a:lnTo>
                  <a:lnTo>
                    <a:pt x="62901" y="27419"/>
                  </a:lnTo>
                  <a:lnTo>
                    <a:pt x="105046" y="7245"/>
                  </a:lnTo>
                  <a:lnTo>
                    <a:pt x="153542" y="0"/>
                  </a:lnTo>
                  <a:lnTo>
                    <a:pt x="202088" y="7245"/>
                  </a:lnTo>
                  <a:lnTo>
                    <a:pt x="244239" y="27419"/>
                  </a:lnTo>
                  <a:lnTo>
                    <a:pt x="277471" y="58183"/>
                  </a:lnTo>
                  <a:lnTo>
                    <a:pt x="299261" y="97194"/>
                  </a:lnTo>
                  <a:lnTo>
                    <a:pt x="307085" y="142113"/>
                  </a:lnTo>
                  <a:lnTo>
                    <a:pt x="299261" y="187031"/>
                  </a:lnTo>
                  <a:lnTo>
                    <a:pt x="277471" y="226042"/>
                  </a:lnTo>
                  <a:lnTo>
                    <a:pt x="244239" y="256806"/>
                  </a:lnTo>
                  <a:lnTo>
                    <a:pt x="202088" y="276980"/>
                  </a:lnTo>
                  <a:lnTo>
                    <a:pt x="153542" y="284226"/>
                  </a:lnTo>
                  <a:lnTo>
                    <a:pt x="105046" y="276980"/>
                  </a:lnTo>
                  <a:lnTo>
                    <a:pt x="62901" y="256806"/>
                  </a:lnTo>
                  <a:lnTo>
                    <a:pt x="29650" y="226042"/>
                  </a:lnTo>
                  <a:lnTo>
                    <a:pt x="7836" y="187031"/>
                  </a:lnTo>
                  <a:lnTo>
                    <a:pt x="0" y="142113"/>
                  </a:lnTo>
                  <a:close/>
                </a:path>
              </a:pathLst>
            </a:custGeom>
            <a:ln w="9525">
              <a:solidFill>
                <a:srgbClr val="BD4A47"/>
              </a:solidFill>
            </a:ln>
          </p:spPr>
          <p:txBody>
            <a:bodyPr wrap="square" lIns="0" tIns="0" rIns="0" bIns="0" rtlCol="0"/>
            <a:lstStyle/>
            <a:p>
              <a:endParaRPr/>
            </a:p>
          </p:txBody>
        </p:sp>
        <p:sp>
          <p:nvSpPr>
            <p:cNvPr id="33" name="object 33"/>
            <p:cNvSpPr/>
            <p:nvPr/>
          </p:nvSpPr>
          <p:spPr>
            <a:xfrm>
              <a:off x="457200" y="4040251"/>
              <a:ext cx="762000" cy="762000"/>
            </a:xfrm>
            <a:prstGeom prst="rect">
              <a:avLst/>
            </a:prstGeom>
            <a:blipFill>
              <a:blip r:embed="rId21" cstate="print"/>
              <a:stretch>
                <a:fillRect/>
              </a:stretch>
            </a:blipFill>
          </p:spPr>
          <p:txBody>
            <a:bodyPr wrap="square" lIns="0" tIns="0" rIns="0" bIns="0" rtlCol="0"/>
            <a:lstStyle/>
            <a:p>
              <a:endParaRPr/>
            </a:p>
          </p:txBody>
        </p:sp>
      </p:grpSp>
      <p:sp>
        <p:nvSpPr>
          <p:cNvPr id="34" name="object 34"/>
          <p:cNvSpPr txBox="1"/>
          <p:nvPr/>
        </p:nvSpPr>
        <p:spPr>
          <a:xfrm>
            <a:off x="7542276" y="1179068"/>
            <a:ext cx="1012825" cy="238760"/>
          </a:xfrm>
          <a:prstGeom prst="rect">
            <a:avLst/>
          </a:prstGeom>
        </p:spPr>
        <p:txBody>
          <a:bodyPr vert="horz" wrap="square" lIns="0" tIns="12065" rIns="0" bIns="0" rtlCol="0">
            <a:spAutoFit/>
          </a:bodyPr>
          <a:lstStyle/>
          <a:p>
            <a:pPr marL="12700">
              <a:lnSpc>
                <a:spcPct val="100000"/>
              </a:lnSpc>
              <a:spcBef>
                <a:spcPts val="95"/>
              </a:spcBef>
            </a:pPr>
            <a:r>
              <a:rPr sz="1400" spc="-5" dirty="0">
                <a:solidFill>
                  <a:srgbClr val="FF0000"/>
                </a:solidFill>
                <a:latin typeface="Arial"/>
                <a:cs typeface="Arial"/>
              </a:rPr>
              <a:t>cookie</a:t>
            </a:r>
            <a:r>
              <a:rPr sz="1400" spc="-55" dirty="0">
                <a:solidFill>
                  <a:srgbClr val="FF0000"/>
                </a:solidFill>
                <a:latin typeface="Arial"/>
                <a:cs typeface="Arial"/>
              </a:rPr>
              <a:t> </a:t>
            </a:r>
            <a:r>
              <a:rPr sz="1400" spc="-5" dirty="0">
                <a:latin typeface="Arial"/>
                <a:cs typeface="Arial"/>
              </a:rPr>
              <a:t>Peter</a:t>
            </a:r>
            <a:endParaRPr sz="1400">
              <a:latin typeface="Arial"/>
              <a:cs typeface="Arial"/>
            </a:endParaRPr>
          </a:p>
        </p:txBody>
      </p:sp>
      <p:grpSp>
        <p:nvGrpSpPr>
          <p:cNvPr id="35" name="object 35"/>
          <p:cNvGrpSpPr/>
          <p:nvPr/>
        </p:nvGrpSpPr>
        <p:grpSpPr>
          <a:xfrm>
            <a:off x="6927342" y="1361694"/>
            <a:ext cx="855980" cy="833755"/>
            <a:chOff x="6927342" y="1361694"/>
            <a:chExt cx="855980" cy="833755"/>
          </a:xfrm>
        </p:grpSpPr>
        <p:sp>
          <p:nvSpPr>
            <p:cNvPr id="36" name="object 36"/>
            <p:cNvSpPr/>
            <p:nvPr/>
          </p:nvSpPr>
          <p:spPr>
            <a:xfrm>
              <a:off x="6927342" y="1361694"/>
              <a:ext cx="855726" cy="833627"/>
            </a:xfrm>
            <a:prstGeom prst="rect">
              <a:avLst/>
            </a:prstGeom>
            <a:blipFill>
              <a:blip r:embed="rId18" cstate="print"/>
              <a:stretch>
                <a:fillRect/>
              </a:stretch>
            </a:blipFill>
          </p:spPr>
          <p:txBody>
            <a:bodyPr wrap="square" lIns="0" tIns="0" rIns="0" bIns="0" rtlCol="0"/>
            <a:lstStyle/>
            <a:p>
              <a:endParaRPr/>
            </a:p>
          </p:txBody>
        </p:sp>
        <p:sp>
          <p:nvSpPr>
            <p:cNvPr id="37" name="object 37"/>
            <p:cNvSpPr/>
            <p:nvPr/>
          </p:nvSpPr>
          <p:spPr>
            <a:xfrm>
              <a:off x="6967728" y="1382268"/>
              <a:ext cx="774953" cy="752855"/>
            </a:xfrm>
            <a:prstGeom prst="rect">
              <a:avLst/>
            </a:prstGeom>
            <a:blipFill>
              <a:blip r:embed="rId22" cstate="print"/>
              <a:stretch>
                <a:fillRect/>
              </a:stretch>
            </a:blipFill>
          </p:spPr>
          <p:txBody>
            <a:bodyPr wrap="square" lIns="0" tIns="0" rIns="0" bIns="0" rtlCol="0"/>
            <a:lstStyle/>
            <a:p>
              <a:endParaRPr/>
            </a:p>
          </p:txBody>
        </p:sp>
        <p:sp>
          <p:nvSpPr>
            <p:cNvPr id="38" name="object 38"/>
            <p:cNvSpPr/>
            <p:nvPr/>
          </p:nvSpPr>
          <p:spPr>
            <a:xfrm>
              <a:off x="7201789" y="1616456"/>
              <a:ext cx="307085" cy="284226"/>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7201789" y="1616456"/>
              <a:ext cx="307340" cy="284480"/>
            </a:xfrm>
            <a:custGeom>
              <a:avLst/>
              <a:gdLst/>
              <a:ahLst/>
              <a:cxnLst/>
              <a:rect l="l" t="t" r="r" b="b"/>
              <a:pathLst>
                <a:path w="307340" h="284480">
                  <a:moveTo>
                    <a:pt x="0" y="142113"/>
                  </a:moveTo>
                  <a:lnTo>
                    <a:pt x="7836" y="97194"/>
                  </a:lnTo>
                  <a:lnTo>
                    <a:pt x="29650" y="58183"/>
                  </a:lnTo>
                  <a:lnTo>
                    <a:pt x="62901" y="27419"/>
                  </a:lnTo>
                  <a:lnTo>
                    <a:pt x="105046" y="7245"/>
                  </a:lnTo>
                  <a:lnTo>
                    <a:pt x="153542" y="0"/>
                  </a:lnTo>
                  <a:lnTo>
                    <a:pt x="202088" y="7245"/>
                  </a:lnTo>
                  <a:lnTo>
                    <a:pt x="244239" y="27419"/>
                  </a:lnTo>
                  <a:lnTo>
                    <a:pt x="277471" y="58183"/>
                  </a:lnTo>
                  <a:lnTo>
                    <a:pt x="299261" y="97194"/>
                  </a:lnTo>
                  <a:lnTo>
                    <a:pt x="307085" y="142113"/>
                  </a:lnTo>
                  <a:lnTo>
                    <a:pt x="299261" y="187031"/>
                  </a:lnTo>
                  <a:lnTo>
                    <a:pt x="277471" y="226042"/>
                  </a:lnTo>
                  <a:lnTo>
                    <a:pt x="244239" y="256806"/>
                  </a:lnTo>
                  <a:lnTo>
                    <a:pt x="202088" y="276980"/>
                  </a:lnTo>
                  <a:lnTo>
                    <a:pt x="153542" y="284226"/>
                  </a:lnTo>
                  <a:lnTo>
                    <a:pt x="105046" y="276980"/>
                  </a:lnTo>
                  <a:lnTo>
                    <a:pt x="62901" y="256806"/>
                  </a:lnTo>
                  <a:lnTo>
                    <a:pt x="29650" y="226042"/>
                  </a:lnTo>
                  <a:lnTo>
                    <a:pt x="7836" y="187031"/>
                  </a:lnTo>
                  <a:lnTo>
                    <a:pt x="0" y="142113"/>
                  </a:lnTo>
                  <a:close/>
                </a:path>
              </a:pathLst>
            </a:custGeom>
            <a:ln w="9525">
              <a:solidFill>
                <a:srgbClr val="BD4A47"/>
              </a:solidFill>
            </a:ln>
          </p:spPr>
          <p:txBody>
            <a:bodyPr wrap="square" lIns="0" tIns="0" rIns="0" bIns="0" rtlCol="0"/>
            <a:lstStyle/>
            <a:p>
              <a:endParaRPr/>
            </a:p>
          </p:txBody>
        </p:sp>
      </p:grpSp>
      <p:sp>
        <p:nvSpPr>
          <p:cNvPr id="40" name="object 40"/>
          <p:cNvSpPr txBox="1"/>
          <p:nvPr/>
        </p:nvSpPr>
        <p:spPr>
          <a:xfrm>
            <a:off x="7542276" y="1636268"/>
            <a:ext cx="982980" cy="238760"/>
          </a:xfrm>
          <a:prstGeom prst="rect">
            <a:avLst/>
          </a:prstGeom>
        </p:spPr>
        <p:txBody>
          <a:bodyPr vert="horz" wrap="square" lIns="0" tIns="12065" rIns="0" bIns="0" rtlCol="0">
            <a:spAutoFit/>
          </a:bodyPr>
          <a:lstStyle/>
          <a:p>
            <a:pPr marL="12700">
              <a:lnSpc>
                <a:spcPct val="100000"/>
              </a:lnSpc>
              <a:spcBef>
                <a:spcPts val="95"/>
              </a:spcBef>
            </a:pPr>
            <a:r>
              <a:rPr sz="1400" spc="-5" dirty="0">
                <a:solidFill>
                  <a:srgbClr val="FF0000"/>
                </a:solidFill>
                <a:latin typeface="Arial"/>
                <a:cs typeface="Arial"/>
              </a:rPr>
              <a:t>cookie</a:t>
            </a:r>
            <a:r>
              <a:rPr sz="1400" spc="-60" dirty="0">
                <a:solidFill>
                  <a:srgbClr val="FF0000"/>
                </a:solidFill>
                <a:latin typeface="Arial"/>
                <a:cs typeface="Arial"/>
              </a:rPr>
              <a:t> </a:t>
            </a:r>
            <a:r>
              <a:rPr sz="1400" spc="-5" dirty="0">
                <a:latin typeface="Arial"/>
                <a:cs typeface="Arial"/>
              </a:rPr>
              <a:t>Mary</a:t>
            </a:r>
            <a:endParaRPr sz="1400">
              <a:latin typeface="Arial"/>
              <a:cs typeface="Arial"/>
            </a:endParaRPr>
          </a:p>
        </p:txBody>
      </p:sp>
      <p:grpSp>
        <p:nvGrpSpPr>
          <p:cNvPr id="41" name="object 41"/>
          <p:cNvGrpSpPr/>
          <p:nvPr/>
        </p:nvGrpSpPr>
        <p:grpSpPr>
          <a:xfrm>
            <a:off x="2036826" y="3483864"/>
            <a:ext cx="2672080" cy="1968500"/>
            <a:chOff x="2036826" y="3483864"/>
            <a:chExt cx="2672080" cy="1968500"/>
          </a:xfrm>
        </p:grpSpPr>
        <p:sp>
          <p:nvSpPr>
            <p:cNvPr id="42" name="object 42"/>
            <p:cNvSpPr/>
            <p:nvPr/>
          </p:nvSpPr>
          <p:spPr>
            <a:xfrm>
              <a:off x="2036826" y="3483864"/>
              <a:ext cx="1723644" cy="565404"/>
            </a:xfrm>
            <a:prstGeom prst="rect">
              <a:avLst/>
            </a:prstGeom>
            <a:blipFill>
              <a:blip r:embed="rId23" cstate="print"/>
              <a:stretch>
                <a:fillRect/>
              </a:stretch>
            </a:blipFill>
          </p:spPr>
          <p:txBody>
            <a:bodyPr wrap="square" lIns="0" tIns="0" rIns="0" bIns="0" rtlCol="0"/>
            <a:lstStyle/>
            <a:p>
              <a:endParaRPr/>
            </a:p>
          </p:txBody>
        </p:sp>
        <p:sp>
          <p:nvSpPr>
            <p:cNvPr id="43" name="object 43"/>
            <p:cNvSpPr/>
            <p:nvPr/>
          </p:nvSpPr>
          <p:spPr>
            <a:xfrm>
              <a:off x="2082927" y="3509899"/>
              <a:ext cx="1631823" cy="473201"/>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2082927" y="3509899"/>
              <a:ext cx="1631950" cy="473709"/>
            </a:xfrm>
            <a:custGeom>
              <a:avLst/>
              <a:gdLst/>
              <a:ahLst/>
              <a:cxnLst/>
              <a:rect l="l" t="t" r="r" b="b"/>
              <a:pathLst>
                <a:path w="1631950" h="473710">
                  <a:moveTo>
                    <a:pt x="558546" y="122936"/>
                  </a:moveTo>
                  <a:lnTo>
                    <a:pt x="908685" y="64515"/>
                  </a:lnTo>
                  <a:lnTo>
                    <a:pt x="788543" y="137668"/>
                  </a:lnTo>
                  <a:lnTo>
                    <a:pt x="1211199" y="26924"/>
                  </a:lnTo>
                  <a:lnTo>
                    <a:pt x="1092073" y="102362"/>
                  </a:lnTo>
                  <a:lnTo>
                    <a:pt x="1631823" y="0"/>
                  </a:lnTo>
                  <a:lnTo>
                    <a:pt x="777621" y="296671"/>
                  </a:lnTo>
                  <a:lnTo>
                    <a:pt x="923925" y="206628"/>
                  </a:lnTo>
                  <a:lnTo>
                    <a:pt x="392175" y="389000"/>
                  </a:lnTo>
                  <a:lnTo>
                    <a:pt x="561213" y="280288"/>
                  </a:lnTo>
                  <a:lnTo>
                    <a:pt x="0" y="473201"/>
                  </a:lnTo>
                  <a:lnTo>
                    <a:pt x="558546" y="122936"/>
                  </a:lnTo>
                  <a:close/>
                </a:path>
              </a:pathLst>
            </a:custGeom>
            <a:ln w="9525">
              <a:solidFill>
                <a:srgbClr val="497DBA"/>
              </a:solidFill>
            </a:ln>
          </p:spPr>
          <p:txBody>
            <a:bodyPr wrap="square" lIns="0" tIns="0" rIns="0" bIns="0" rtlCol="0"/>
            <a:lstStyle/>
            <a:p>
              <a:endParaRPr/>
            </a:p>
          </p:txBody>
        </p:sp>
        <p:sp>
          <p:nvSpPr>
            <p:cNvPr id="45" name="object 45"/>
            <p:cNvSpPr/>
            <p:nvPr/>
          </p:nvSpPr>
          <p:spPr>
            <a:xfrm>
              <a:off x="4141470" y="4045458"/>
              <a:ext cx="566927" cy="1406652"/>
            </a:xfrm>
            <a:prstGeom prst="rect">
              <a:avLst/>
            </a:prstGeom>
            <a:blipFill>
              <a:blip r:embed="rId25" cstate="print"/>
              <a:stretch>
                <a:fillRect/>
              </a:stretch>
            </a:blipFill>
          </p:spPr>
          <p:txBody>
            <a:bodyPr wrap="square" lIns="0" tIns="0" rIns="0" bIns="0" rtlCol="0"/>
            <a:lstStyle/>
            <a:p>
              <a:endParaRPr/>
            </a:p>
          </p:txBody>
        </p:sp>
        <p:sp>
          <p:nvSpPr>
            <p:cNvPr id="46" name="object 46"/>
            <p:cNvSpPr/>
            <p:nvPr/>
          </p:nvSpPr>
          <p:spPr>
            <a:xfrm>
              <a:off x="4187190" y="4071493"/>
              <a:ext cx="475107" cy="1314450"/>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4187190" y="4071493"/>
              <a:ext cx="475615" cy="1314450"/>
            </a:xfrm>
            <a:custGeom>
              <a:avLst/>
              <a:gdLst/>
              <a:ahLst/>
              <a:cxnLst/>
              <a:rect l="l" t="t" r="r" b="b"/>
              <a:pathLst>
                <a:path w="475614" h="1314450">
                  <a:moveTo>
                    <a:pt x="4190" y="775080"/>
                  </a:moveTo>
                  <a:lnTo>
                    <a:pt x="142367" y="513460"/>
                  </a:lnTo>
                  <a:lnTo>
                    <a:pt x="139573" y="628522"/>
                  </a:lnTo>
                  <a:lnTo>
                    <a:pt x="272542" y="293623"/>
                  </a:lnTo>
                  <a:lnTo>
                    <a:pt x="272414" y="408939"/>
                  </a:lnTo>
                  <a:lnTo>
                    <a:pt x="475107" y="0"/>
                  </a:lnTo>
                  <a:lnTo>
                    <a:pt x="267588" y="711453"/>
                  </a:lnTo>
                  <a:lnTo>
                    <a:pt x="270129" y="570864"/>
                  </a:lnTo>
                  <a:lnTo>
                    <a:pt x="139064" y="1012570"/>
                  </a:lnTo>
                  <a:lnTo>
                    <a:pt x="137922" y="848105"/>
                  </a:lnTo>
                  <a:lnTo>
                    <a:pt x="0" y="1314449"/>
                  </a:lnTo>
                  <a:lnTo>
                    <a:pt x="4190" y="775080"/>
                  </a:lnTo>
                  <a:close/>
                </a:path>
              </a:pathLst>
            </a:custGeom>
            <a:ln w="9524">
              <a:solidFill>
                <a:srgbClr val="97B853"/>
              </a:solidFill>
            </a:ln>
          </p:spPr>
          <p:txBody>
            <a:bodyPr wrap="square" lIns="0" tIns="0" rIns="0" bIns="0" rtlCol="0"/>
            <a:lstStyle/>
            <a:p>
              <a:endParaRPr/>
            </a:p>
          </p:txBody>
        </p:sp>
      </p:grpSp>
      <p:sp>
        <p:nvSpPr>
          <p:cNvPr id="48" name="object 48"/>
          <p:cNvSpPr txBox="1"/>
          <p:nvPr/>
        </p:nvSpPr>
        <p:spPr>
          <a:xfrm>
            <a:off x="764540" y="3417570"/>
            <a:ext cx="1040765" cy="238760"/>
          </a:xfrm>
          <a:prstGeom prst="rect">
            <a:avLst/>
          </a:prstGeom>
        </p:spPr>
        <p:txBody>
          <a:bodyPr vert="horz" wrap="square" lIns="0" tIns="12065" rIns="0" bIns="0" rtlCol="0">
            <a:spAutoFit/>
          </a:bodyPr>
          <a:lstStyle/>
          <a:p>
            <a:pPr marL="12700">
              <a:lnSpc>
                <a:spcPct val="100000"/>
              </a:lnSpc>
              <a:spcBef>
                <a:spcPts val="95"/>
              </a:spcBef>
            </a:pPr>
            <a:r>
              <a:rPr sz="1400" spc="-15" dirty="0">
                <a:solidFill>
                  <a:srgbClr val="FF0000"/>
                </a:solidFill>
                <a:latin typeface="Arial"/>
                <a:cs typeface="Arial"/>
              </a:rPr>
              <a:t>Bestbuy.com</a:t>
            </a:r>
            <a:endParaRPr sz="1400">
              <a:latin typeface="Arial"/>
              <a:cs typeface="Arial"/>
            </a:endParaRPr>
          </a:p>
        </p:txBody>
      </p:sp>
      <p:grpSp>
        <p:nvGrpSpPr>
          <p:cNvPr id="49" name="object 49"/>
          <p:cNvGrpSpPr/>
          <p:nvPr/>
        </p:nvGrpSpPr>
        <p:grpSpPr>
          <a:xfrm>
            <a:off x="3464052" y="5331714"/>
            <a:ext cx="855980" cy="833119"/>
            <a:chOff x="3464052" y="5331714"/>
            <a:chExt cx="855980" cy="833119"/>
          </a:xfrm>
        </p:grpSpPr>
        <p:sp>
          <p:nvSpPr>
            <p:cNvPr id="50" name="object 50"/>
            <p:cNvSpPr/>
            <p:nvPr/>
          </p:nvSpPr>
          <p:spPr>
            <a:xfrm>
              <a:off x="3464052" y="5331714"/>
              <a:ext cx="855726" cy="832866"/>
            </a:xfrm>
            <a:prstGeom prst="rect">
              <a:avLst/>
            </a:prstGeom>
            <a:blipFill>
              <a:blip r:embed="rId27" cstate="print"/>
              <a:stretch>
                <a:fillRect/>
              </a:stretch>
            </a:blipFill>
          </p:spPr>
          <p:txBody>
            <a:bodyPr wrap="square" lIns="0" tIns="0" rIns="0" bIns="0" rtlCol="0"/>
            <a:lstStyle/>
            <a:p>
              <a:endParaRPr/>
            </a:p>
          </p:txBody>
        </p:sp>
        <p:sp>
          <p:nvSpPr>
            <p:cNvPr id="51" name="object 51"/>
            <p:cNvSpPr/>
            <p:nvPr/>
          </p:nvSpPr>
          <p:spPr>
            <a:xfrm>
              <a:off x="3504438" y="5352288"/>
              <a:ext cx="774953" cy="752094"/>
            </a:xfrm>
            <a:prstGeom prst="rect">
              <a:avLst/>
            </a:prstGeom>
            <a:blipFill>
              <a:blip r:embed="rId28" cstate="print"/>
              <a:stretch>
                <a:fillRect/>
              </a:stretch>
            </a:blipFill>
          </p:spPr>
          <p:txBody>
            <a:bodyPr wrap="square" lIns="0" tIns="0" rIns="0" bIns="0" rtlCol="0"/>
            <a:lstStyle/>
            <a:p>
              <a:endParaRPr/>
            </a:p>
          </p:txBody>
        </p:sp>
        <p:sp>
          <p:nvSpPr>
            <p:cNvPr id="52" name="object 52"/>
            <p:cNvSpPr/>
            <p:nvPr/>
          </p:nvSpPr>
          <p:spPr>
            <a:xfrm>
              <a:off x="3738499" y="5586095"/>
              <a:ext cx="307086" cy="284226"/>
            </a:xfrm>
            <a:prstGeom prst="rect">
              <a:avLst/>
            </a:prstGeom>
            <a:blipFill>
              <a:blip r:embed="rId29" cstate="print"/>
              <a:stretch>
                <a:fillRect/>
              </a:stretch>
            </a:blipFill>
          </p:spPr>
          <p:txBody>
            <a:bodyPr wrap="square" lIns="0" tIns="0" rIns="0" bIns="0" rtlCol="0"/>
            <a:lstStyle/>
            <a:p>
              <a:endParaRPr/>
            </a:p>
          </p:txBody>
        </p:sp>
        <p:sp>
          <p:nvSpPr>
            <p:cNvPr id="53" name="object 53"/>
            <p:cNvSpPr/>
            <p:nvPr/>
          </p:nvSpPr>
          <p:spPr>
            <a:xfrm>
              <a:off x="3738499" y="5586095"/>
              <a:ext cx="307340" cy="284480"/>
            </a:xfrm>
            <a:custGeom>
              <a:avLst/>
              <a:gdLst/>
              <a:ahLst/>
              <a:cxnLst/>
              <a:rect l="l" t="t" r="r" b="b"/>
              <a:pathLst>
                <a:path w="307339" h="284479">
                  <a:moveTo>
                    <a:pt x="0" y="142125"/>
                  </a:moveTo>
                  <a:lnTo>
                    <a:pt x="7824" y="97206"/>
                  </a:lnTo>
                  <a:lnTo>
                    <a:pt x="29614" y="58191"/>
                  </a:lnTo>
                  <a:lnTo>
                    <a:pt x="62846" y="27424"/>
                  </a:lnTo>
                  <a:lnTo>
                    <a:pt x="104997" y="7246"/>
                  </a:lnTo>
                  <a:lnTo>
                    <a:pt x="153542" y="0"/>
                  </a:lnTo>
                  <a:lnTo>
                    <a:pt x="202088" y="7246"/>
                  </a:lnTo>
                  <a:lnTo>
                    <a:pt x="244239" y="27424"/>
                  </a:lnTo>
                  <a:lnTo>
                    <a:pt x="277471" y="58191"/>
                  </a:lnTo>
                  <a:lnTo>
                    <a:pt x="299261" y="97206"/>
                  </a:lnTo>
                  <a:lnTo>
                    <a:pt x="307086" y="142125"/>
                  </a:lnTo>
                  <a:lnTo>
                    <a:pt x="299261" y="187037"/>
                  </a:lnTo>
                  <a:lnTo>
                    <a:pt x="277471" y="226045"/>
                  </a:lnTo>
                  <a:lnTo>
                    <a:pt x="244239" y="256807"/>
                  </a:lnTo>
                  <a:lnTo>
                    <a:pt x="202088" y="276981"/>
                  </a:lnTo>
                  <a:lnTo>
                    <a:pt x="153542" y="284225"/>
                  </a:lnTo>
                  <a:lnTo>
                    <a:pt x="104997" y="276981"/>
                  </a:lnTo>
                  <a:lnTo>
                    <a:pt x="62846" y="256807"/>
                  </a:lnTo>
                  <a:lnTo>
                    <a:pt x="29614" y="226045"/>
                  </a:lnTo>
                  <a:lnTo>
                    <a:pt x="7824" y="187037"/>
                  </a:lnTo>
                  <a:lnTo>
                    <a:pt x="0" y="142125"/>
                  </a:lnTo>
                  <a:close/>
                </a:path>
              </a:pathLst>
            </a:custGeom>
            <a:ln w="9525">
              <a:solidFill>
                <a:srgbClr val="BD4A47"/>
              </a:solidFill>
            </a:ln>
          </p:spPr>
          <p:txBody>
            <a:bodyPr wrap="square" lIns="0" tIns="0" rIns="0" bIns="0" rtlCol="0"/>
            <a:lstStyle/>
            <a:p>
              <a:endParaRPr/>
            </a:p>
          </p:txBody>
        </p:sp>
      </p:grpSp>
      <p:sp>
        <p:nvSpPr>
          <p:cNvPr id="54" name="object 54"/>
          <p:cNvSpPr txBox="1"/>
          <p:nvPr/>
        </p:nvSpPr>
        <p:spPr>
          <a:xfrm>
            <a:off x="3187445" y="5206695"/>
            <a:ext cx="1874520" cy="638175"/>
          </a:xfrm>
          <a:prstGeom prst="rect">
            <a:avLst/>
          </a:prstGeom>
        </p:spPr>
        <p:txBody>
          <a:bodyPr vert="horz" wrap="square" lIns="0" tIns="105410" rIns="0" bIns="0" rtlCol="0">
            <a:spAutoFit/>
          </a:bodyPr>
          <a:lstStyle/>
          <a:p>
            <a:pPr marL="12700">
              <a:lnSpc>
                <a:spcPct val="100000"/>
              </a:lnSpc>
              <a:spcBef>
                <a:spcPts val="830"/>
              </a:spcBef>
            </a:pPr>
            <a:r>
              <a:rPr sz="1400" spc="-15" dirty="0">
                <a:solidFill>
                  <a:srgbClr val="FF0000"/>
                </a:solidFill>
                <a:latin typeface="Arial"/>
                <a:cs typeface="Arial"/>
              </a:rPr>
              <a:t>Bestbuy.com</a:t>
            </a:r>
            <a:endParaRPr sz="1400">
              <a:latin typeface="Arial"/>
              <a:cs typeface="Arial"/>
            </a:endParaRPr>
          </a:p>
          <a:p>
            <a:pPr marL="903605">
              <a:lnSpc>
                <a:spcPct val="100000"/>
              </a:lnSpc>
              <a:spcBef>
                <a:spcPts val="735"/>
              </a:spcBef>
            </a:pPr>
            <a:r>
              <a:rPr sz="1400" spc="-5" dirty="0">
                <a:solidFill>
                  <a:srgbClr val="FF0000"/>
                </a:solidFill>
                <a:latin typeface="Arial"/>
                <a:cs typeface="Arial"/>
              </a:rPr>
              <a:t>cookie</a:t>
            </a:r>
            <a:r>
              <a:rPr sz="1400" spc="-60" dirty="0">
                <a:solidFill>
                  <a:srgbClr val="FF0000"/>
                </a:solidFill>
                <a:latin typeface="Arial"/>
                <a:cs typeface="Arial"/>
              </a:rPr>
              <a:t> </a:t>
            </a:r>
            <a:r>
              <a:rPr sz="1400" spc="-5" dirty="0">
                <a:latin typeface="Arial"/>
                <a:cs typeface="Arial"/>
              </a:rPr>
              <a:t>Mary</a:t>
            </a:r>
            <a:endParaRPr sz="1400">
              <a:latin typeface="Arial"/>
              <a:cs typeface="Arial"/>
            </a:endParaRPr>
          </a:p>
        </p:txBody>
      </p:sp>
      <p:grpSp>
        <p:nvGrpSpPr>
          <p:cNvPr id="55" name="object 55"/>
          <p:cNvGrpSpPr/>
          <p:nvPr/>
        </p:nvGrpSpPr>
        <p:grpSpPr>
          <a:xfrm>
            <a:off x="5689853" y="858774"/>
            <a:ext cx="1285240" cy="1240155"/>
            <a:chOff x="5689853" y="858774"/>
            <a:chExt cx="1285240" cy="1240155"/>
          </a:xfrm>
        </p:grpSpPr>
        <p:sp>
          <p:nvSpPr>
            <p:cNvPr id="56" name="object 56"/>
            <p:cNvSpPr/>
            <p:nvPr/>
          </p:nvSpPr>
          <p:spPr>
            <a:xfrm>
              <a:off x="5689853" y="858774"/>
              <a:ext cx="1284731" cy="1239774"/>
            </a:xfrm>
            <a:prstGeom prst="rect">
              <a:avLst/>
            </a:prstGeom>
            <a:blipFill>
              <a:blip r:embed="rId30" cstate="print"/>
              <a:stretch>
                <a:fillRect/>
              </a:stretch>
            </a:blipFill>
          </p:spPr>
          <p:txBody>
            <a:bodyPr wrap="square" lIns="0" tIns="0" rIns="0" bIns="0" rtlCol="0"/>
            <a:lstStyle/>
            <a:p>
              <a:endParaRPr/>
            </a:p>
          </p:txBody>
        </p:sp>
        <p:sp>
          <p:nvSpPr>
            <p:cNvPr id="57" name="object 57"/>
            <p:cNvSpPr/>
            <p:nvPr/>
          </p:nvSpPr>
          <p:spPr>
            <a:xfrm>
              <a:off x="5843777" y="1207008"/>
              <a:ext cx="1026414" cy="669036"/>
            </a:xfrm>
            <a:prstGeom prst="rect">
              <a:avLst/>
            </a:prstGeom>
            <a:blipFill>
              <a:blip r:embed="rId31" cstate="print"/>
              <a:stretch>
                <a:fillRect/>
              </a:stretch>
            </a:blipFill>
          </p:spPr>
          <p:txBody>
            <a:bodyPr wrap="square" lIns="0" tIns="0" rIns="0" bIns="0" rtlCol="0"/>
            <a:lstStyle/>
            <a:p>
              <a:endParaRPr/>
            </a:p>
          </p:txBody>
        </p:sp>
        <p:sp>
          <p:nvSpPr>
            <p:cNvPr id="58" name="object 58"/>
            <p:cNvSpPr/>
            <p:nvPr/>
          </p:nvSpPr>
          <p:spPr>
            <a:xfrm>
              <a:off x="5736081" y="885063"/>
              <a:ext cx="1192529" cy="1147826"/>
            </a:xfrm>
            <a:prstGeom prst="rect">
              <a:avLst/>
            </a:prstGeom>
            <a:blipFill>
              <a:blip r:embed="rId32" cstate="print"/>
              <a:stretch>
                <a:fillRect/>
              </a:stretch>
            </a:blipFill>
          </p:spPr>
          <p:txBody>
            <a:bodyPr wrap="square" lIns="0" tIns="0" rIns="0" bIns="0" rtlCol="0"/>
            <a:lstStyle/>
            <a:p>
              <a:endParaRPr/>
            </a:p>
          </p:txBody>
        </p:sp>
        <p:sp>
          <p:nvSpPr>
            <p:cNvPr id="59" name="object 59"/>
            <p:cNvSpPr/>
            <p:nvPr/>
          </p:nvSpPr>
          <p:spPr>
            <a:xfrm>
              <a:off x="5736081" y="885063"/>
              <a:ext cx="1192530" cy="1148080"/>
            </a:xfrm>
            <a:custGeom>
              <a:avLst/>
              <a:gdLst/>
              <a:ahLst/>
              <a:cxnLst/>
              <a:rect l="l" t="t" r="r" b="b"/>
              <a:pathLst>
                <a:path w="1192529" h="1148080">
                  <a:moveTo>
                    <a:pt x="143509" y="1004315"/>
                  </a:moveTo>
                  <a:lnTo>
                    <a:pt x="143509" y="71754"/>
                  </a:lnTo>
                  <a:lnTo>
                    <a:pt x="149149" y="43826"/>
                  </a:lnTo>
                  <a:lnTo>
                    <a:pt x="164528" y="21018"/>
                  </a:lnTo>
                  <a:lnTo>
                    <a:pt x="187336" y="5639"/>
                  </a:lnTo>
                  <a:lnTo>
                    <a:pt x="215264" y="0"/>
                  </a:lnTo>
                  <a:lnTo>
                    <a:pt x="1120774" y="0"/>
                  </a:lnTo>
                  <a:lnTo>
                    <a:pt x="1148703" y="5639"/>
                  </a:lnTo>
                  <a:lnTo>
                    <a:pt x="1171511" y="21018"/>
                  </a:lnTo>
                  <a:lnTo>
                    <a:pt x="1186890" y="43826"/>
                  </a:lnTo>
                  <a:lnTo>
                    <a:pt x="1192529" y="71754"/>
                  </a:lnTo>
                  <a:lnTo>
                    <a:pt x="1186890" y="99609"/>
                  </a:lnTo>
                  <a:lnTo>
                    <a:pt x="1171511" y="122380"/>
                  </a:lnTo>
                  <a:lnTo>
                    <a:pt x="1148703" y="137745"/>
                  </a:lnTo>
                  <a:lnTo>
                    <a:pt x="1120774" y="143383"/>
                  </a:lnTo>
                  <a:lnTo>
                    <a:pt x="1049019" y="143383"/>
                  </a:lnTo>
                  <a:lnTo>
                    <a:pt x="1049019" y="1076071"/>
                  </a:lnTo>
                  <a:lnTo>
                    <a:pt x="1043380" y="1103999"/>
                  </a:lnTo>
                  <a:lnTo>
                    <a:pt x="1028001" y="1126807"/>
                  </a:lnTo>
                  <a:lnTo>
                    <a:pt x="1005193" y="1142186"/>
                  </a:lnTo>
                  <a:lnTo>
                    <a:pt x="977264" y="1147826"/>
                  </a:lnTo>
                  <a:lnTo>
                    <a:pt x="71754" y="1147826"/>
                  </a:lnTo>
                  <a:lnTo>
                    <a:pt x="43826" y="1142186"/>
                  </a:lnTo>
                  <a:lnTo>
                    <a:pt x="21018" y="1126807"/>
                  </a:lnTo>
                  <a:lnTo>
                    <a:pt x="5639" y="1103999"/>
                  </a:lnTo>
                  <a:lnTo>
                    <a:pt x="0" y="1076071"/>
                  </a:lnTo>
                  <a:lnTo>
                    <a:pt x="5639" y="1048142"/>
                  </a:lnTo>
                  <a:lnTo>
                    <a:pt x="21018" y="1025334"/>
                  </a:lnTo>
                  <a:lnTo>
                    <a:pt x="43826" y="1009955"/>
                  </a:lnTo>
                  <a:lnTo>
                    <a:pt x="71754" y="1004315"/>
                  </a:lnTo>
                  <a:lnTo>
                    <a:pt x="143509" y="1004315"/>
                  </a:lnTo>
                  <a:close/>
                </a:path>
              </a:pathLst>
            </a:custGeom>
            <a:ln w="9525">
              <a:solidFill>
                <a:srgbClr val="497DBA"/>
              </a:solidFill>
            </a:ln>
          </p:spPr>
          <p:txBody>
            <a:bodyPr wrap="square" lIns="0" tIns="0" rIns="0" bIns="0" rtlCol="0"/>
            <a:lstStyle/>
            <a:p>
              <a:endParaRPr/>
            </a:p>
          </p:txBody>
        </p:sp>
        <p:sp>
          <p:nvSpPr>
            <p:cNvPr id="60" name="object 60"/>
            <p:cNvSpPr/>
            <p:nvPr/>
          </p:nvSpPr>
          <p:spPr>
            <a:xfrm>
              <a:off x="5910643" y="880300"/>
              <a:ext cx="117094" cy="152908"/>
            </a:xfrm>
            <a:prstGeom prst="rect">
              <a:avLst/>
            </a:prstGeom>
            <a:blipFill>
              <a:blip r:embed="rId33" cstate="print"/>
              <a:stretch>
                <a:fillRect/>
              </a:stretch>
            </a:blipFill>
          </p:spPr>
          <p:txBody>
            <a:bodyPr wrap="square" lIns="0" tIns="0" rIns="0" bIns="0" rtlCol="0"/>
            <a:lstStyle/>
            <a:p>
              <a:endParaRPr/>
            </a:p>
          </p:txBody>
        </p:sp>
        <p:sp>
          <p:nvSpPr>
            <p:cNvPr id="61" name="object 61"/>
            <p:cNvSpPr/>
            <p:nvPr/>
          </p:nvSpPr>
          <p:spPr>
            <a:xfrm>
              <a:off x="5951346" y="1028446"/>
              <a:ext cx="833755" cy="0"/>
            </a:xfrm>
            <a:custGeom>
              <a:avLst/>
              <a:gdLst/>
              <a:ahLst/>
              <a:cxnLst/>
              <a:rect l="l" t="t" r="r" b="b"/>
              <a:pathLst>
                <a:path w="833754">
                  <a:moveTo>
                    <a:pt x="833754" y="0"/>
                  </a:moveTo>
                  <a:lnTo>
                    <a:pt x="0" y="0"/>
                  </a:lnTo>
                </a:path>
              </a:pathLst>
            </a:custGeom>
            <a:ln w="9525">
              <a:solidFill>
                <a:srgbClr val="497DBA"/>
              </a:solidFill>
            </a:ln>
          </p:spPr>
          <p:txBody>
            <a:bodyPr wrap="square" lIns="0" tIns="0" rIns="0" bIns="0" rtlCol="0"/>
            <a:lstStyle/>
            <a:p>
              <a:endParaRPr/>
            </a:p>
          </p:txBody>
        </p:sp>
        <p:sp>
          <p:nvSpPr>
            <p:cNvPr id="62" name="object 62"/>
            <p:cNvSpPr/>
            <p:nvPr/>
          </p:nvSpPr>
          <p:spPr>
            <a:xfrm>
              <a:off x="5803074" y="1884616"/>
              <a:ext cx="81279" cy="153035"/>
            </a:xfrm>
            <a:prstGeom prst="rect">
              <a:avLst/>
            </a:prstGeom>
            <a:blipFill>
              <a:blip r:embed="rId34" cstate="print"/>
              <a:stretch>
                <a:fillRect/>
              </a:stretch>
            </a:blipFill>
          </p:spPr>
          <p:txBody>
            <a:bodyPr wrap="square" lIns="0" tIns="0" rIns="0" bIns="0" rtlCol="0"/>
            <a:lstStyle/>
            <a:p>
              <a:endParaRPr/>
            </a:p>
          </p:txBody>
        </p:sp>
      </p:grpSp>
      <p:sp>
        <p:nvSpPr>
          <p:cNvPr id="63" name="object 63"/>
          <p:cNvSpPr txBox="1"/>
          <p:nvPr/>
        </p:nvSpPr>
        <p:spPr>
          <a:xfrm>
            <a:off x="5979414" y="1264412"/>
            <a:ext cx="707390" cy="452120"/>
          </a:xfrm>
          <a:prstGeom prst="rect">
            <a:avLst/>
          </a:prstGeom>
        </p:spPr>
        <p:txBody>
          <a:bodyPr vert="horz" wrap="square" lIns="0" tIns="12065" rIns="0" bIns="0" rtlCol="0">
            <a:spAutoFit/>
          </a:bodyPr>
          <a:lstStyle/>
          <a:p>
            <a:pPr marL="12700">
              <a:lnSpc>
                <a:spcPct val="100000"/>
              </a:lnSpc>
              <a:spcBef>
                <a:spcPts val="95"/>
              </a:spcBef>
            </a:pPr>
            <a:r>
              <a:rPr sz="1400" b="1" spc="-5" dirty="0">
                <a:latin typeface="Arial"/>
                <a:cs typeface="Arial"/>
              </a:rPr>
              <a:t>Session</a:t>
            </a:r>
            <a:endParaRPr sz="1400">
              <a:latin typeface="Arial"/>
              <a:cs typeface="Arial"/>
            </a:endParaRPr>
          </a:p>
          <a:p>
            <a:pPr marL="81280">
              <a:lnSpc>
                <a:spcPct val="100000"/>
              </a:lnSpc>
            </a:pPr>
            <a:r>
              <a:rPr sz="1400" spc="-5" dirty="0">
                <a:latin typeface="Arial"/>
                <a:cs typeface="Arial"/>
              </a:rPr>
              <a:t>(Peter)</a:t>
            </a:r>
            <a:endParaRPr sz="1400">
              <a:latin typeface="Arial"/>
              <a:cs typeface="Arial"/>
            </a:endParaRPr>
          </a:p>
        </p:txBody>
      </p:sp>
      <p:grpSp>
        <p:nvGrpSpPr>
          <p:cNvPr id="64" name="object 64"/>
          <p:cNvGrpSpPr/>
          <p:nvPr/>
        </p:nvGrpSpPr>
        <p:grpSpPr>
          <a:xfrm>
            <a:off x="7698485" y="2369057"/>
            <a:ext cx="1283970" cy="1240155"/>
            <a:chOff x="7698485" y="2369057"/>
            <a:chExt cx="1283970" cy="1240155"/>
          </a:xfrm>
        </p:grpSpPr>
        <p:sp>
          <p:nvSpPr>
            <p:cNvPr id="65" name="object 65"/>
            <p:cNvSpPr/>
            <p:nvPr/>
          </p:nvSpPr>
          <p:spPr>
            <a:xfrm>
              <a:off x="7698485" y="2369057"/>
              <a:ext cx="1283970" cy="1239774"/>
            </a:xfrm>
            <a:prstGeom prst="rect">
              <a:avLst/>
            </a:prstGeom>
            <a:blipFill>
              <a:blip r:embed="rId35" cstate="print"/>
              <a:stretch>
                <a:fillRect/>
              </a:stretch>
            </a:blipFill>
          </p:spPr>
          <p:txBody>
            <a:bodyPr wrap="square" lIns="0" tIns="0" rIns="0" bIns="0" rtlCol="0"/>
            <a:lstStyle/>
            <a:p>
              <a:endParaRPr/>
            </a:p>
          </p:txBody>
        </p:sp>
        <p:sp>
          <p:nvSpPr>
            <p:cNvPr id="66" name="object 66"/>
            <p:cNvSpPr/>
            <p:nvPr/>
          </p:nvSpPr>
          <p:spPr>
            <a:xfrm>
              <a:off x="7851647" y="2716529"/>
              <a:ext cx="1026413" cy="669036"/>
            </a:xfrm>
            <a:prstGeom prst="rect">
              <a:avLst/>
            </a:prstGeom>
            <a:blipFill>
              <a:blip r:embed="rId36" cstate="print"/>
              <a:stretch>
                <a:fillRect/>
              </a:stretch>
            </a:blipFill>
          </p:spPr>
          <p:txBody>
            <a:bodyPr wrap="square" lIns="0" tIns="0" rIns="0" bIns="0" rtlCol="0"/>
            <a:lstStyle/>
            <a:p>
              <a:endParaRPr/>
            </a:p>
          </p:txBody>
        </p:sp>
        <p:sp>
          <p:nvSpPr>
            <p:cNvPr id="67" name="object 67"/>
            <p:cNvSpPr/>
            <p:nvPr/>
          </p:nvSpPr>
          <p:spPr>
            <a:xfrm>
              <a:off x="7744078" y="2394838"/>
              <a:ext cx="1192529" cy="1147826"/>
            </a:xfrm>
            <a:prstGeom prst="rect">
              <a:avLst/>
            </a:prstGeom>
            <a:blipFill>
              <a:blip r:embed="rId37" cstate="print"/>
              <a:stretch>
                <a:fillRect/>
              </a:stretch>
            </a:blipFill>
          </p:spPr>
          <p:txBody>
            <a:bodyPr wrap="square" lIns="0" tIns="0" rIns="0" bIns="0" rtlCol="0"/>
            <a:lstStyle/>
            <a:p>
              <a:endParaRPr/>
            </a:p>
          </p:txBody>
        </p:sp>
        <p:sp>
          <p:nvSpPr>
            <p:cNvPr id="68" name="object 68"/>
            <p:cNvSpPr/>
            <p:nvPr/>
          </p:nvSpPr>
          <p:spPr>
            <a:xfrm>
              <a:off x="7744078" y="2394838"/>
              <a:ext cx="1192530" cy="1148080"/>
            </a:xfrm>
            <a:custGeom>
              <a:avLst/>
              <a:gdLst/>
              <a:ahLst/>
              <a:cxnLst/>
              <a:rect l="l" t="t" r="r" b="b"/>
              <a:pathLst>
                <a:path w="1192529" h="1148079">
                  <a:moveTo>
                    <a:pt x="143510" y="1004315"/>
                  </a:moveTo>
                  <a:lnTo>
                    <a:pt x="143510" y="71755"/>
                  </a:lnTo>
                  <a:lnTo>
                    <a:pt x="149149" y="43826"/>
                  </a:lnTo>
                  <a:lnTo>
                    <a:pt x="164528" y="21018"/>
                  </a:lnTo>
                  <a:lnTo>
                    <a:pt x="187336" y="5639"/>
                  </a:lnTo>
                  <a:lnTo>
                    <a:pt x="215265" y="0"/>
                  </a:lnTo>
                  <a:lnTo>
                    <a:pt x="1120775" y="0"/>
                  </a:lnTo>
                  <a:lnTo>
                    <a:pt x="1148703" y="5639"/>
                  </a:lnTo>
                  <a:lnTo>
                    <a:pt x="1171511" y="21018"/>
                  </a:lnTo>
                  <a:lnTo>
                    <a:pt x="1186890" y="43826"/>
                  </a:lnTo>
                  <a:lnTo>
                    <a:pt x="1192529" y="71755"/>
                  </a:lnTo>
                  <a:lnTo>
                    <a:pt x="1186890" y="99663"/>
                  </a:lnTo>
                  <a:lnTo>
                    <a:pt x="1171511" y="122428"/>
                  </a:lnTo>
                  <a:lnTo>
                    <a:pt x="1148703" y="137763"/>
                  </a:lnTo>
                  <a:lnTo>
                    <a:pt x="1120775" y="143383"/>
                  </a:lnTo>
                  <a:lnTo>
                    <a:pt x="1049020" y="143383"/>
                  </a:lnTo>
                  <a:lnTo>
                    <a:pt x="1049020" y="1076071"/>
                  </a:lnTo>
                  <a:lnTo>
                    <a:pt x="1043400" y="1103999"/>
                  </a:lnTo>
                  <a:lnTo>
                    <a:pt x="1028065" y="1126807"/>
                  </a:lnTo>
                  <a:lnTo>
                    <a:pt x="1005300" y="1142186"/>
                  </a:lnTo>
                  <a:lnTo>
                    <a:pt x="977392" y="1147826"/>
                  </a:lnTo>
                  <a:lnTo>
                    <a:pt x="71754" y="1147826"/>
                  </a:lnTo>
                  <a:lnTo>
                    <a:pt x="43826" y="1142186"/>
                  </a:lnTo>
                  <a:lnTo>
                    <a:pt x="21018" y="1126807"/>
                  </a:lnTo>
                  <a:lnTo>
                    <a:pt x="5639" y="1103999"/>
                  </a:lnTo>
                  <a:lnTo>
                    <a:pt x="0" y="1076071"/>
                  </a:lnTo>
                  <a:lnTo>
                    <a:pt x="5639" y="1048142"/>
                  </a:lnTo>
                  <a:lnTo>
                    <a:pt x="21018" y="1025334"/>
                  </a:lnTo>
                  <a:lnTo>
                    <a:pt x="43826" y="1009955"/>
                  </a:lnTo>
                  <a:lnTo>
                    <a:pt x="71754" y="1004315"/>
                  </a:lnTo>
                  <a:lnTo>
                    <a:pt x="143510" y="1004315"/>
                  </a:lnTo>
                  <a:close/>
                </a:path>
              </a:pathLst>
            </a:custGeom>
            <a:ln w="9525">
              <a:solidFill>
                <a:srgbClr val="97B853"/>
              </a:solidFill>
            </a:ln>
          </p:spPr>
          <p:txBody>
            <a:bodyPr wrap="square" lIns="0" tIns="0" rIns="0" bIns="0" rtlCol="0"/>
            <a:lstStyle/>
            <a:p>
              <a:endParaRPr/>
            </a:p>
          </p:txBody>
        </p:sp>
        <p:sp>
          <p:nvSpPr>
            <p:cNvPr id="69" name="object 69"/>
            <p:cNvSpPr/>
            <p:nvPr/>
          </p:nvSpPr>
          <p:spPr>
            <a:xfrm>
              <a:off x="7918640" y="2390076"/>
              <a:ext cx="117221" cy="152908"/>
            </a:xfrm>
            <a:prstGeom prst="rect">
              <a:avLst/>
            </a:prstGeom>
            <a:blipFill>
              <a:blip r:embed="rId38" cstate="print"/>
              <a:stretch>
                <a:fillRect/>
              </a:stretch>
            </a:blipFill>
          </p:spPr>
          <p:txBody>
            <a:bodyPr wrap="square" lIns="0" tIns="0" rIns="0" bIns="0" rtlCol="0"/>
            <a:lstStyle/>
            <a:p>
              <a:endParaRPr/>
            </a:p>
          </p:txBody>
        </p:sp>
        <p:sp>
          <p:nvSpPr>
            <p:cNvPr id="70" name="object 70"/>
            <p:cNvSpPr/>
            <p:nvPr/>
          </p:nvSpPr>
          <p:spPr>
            <a:xfrm>
              <a:off x="7959343" y="2538221"/>
              <a:ext cx="833755" cy="0"/>
            </a:xfrm>
            <a:custGeom>
              <a:avLst/>
              <a:gdLst/>
              <a:ahLst/>
              <a:cxnLst/>
              <a:rect l="l" t="t" r="r" b="b"/>
              <a:pathLst>
                <a:path w="833754">
                  <a:moveTo>
                    <a:pt x="833754" y="0"/>
                  </a:moveTo>
                  <a:lnTo>
                    <a:pt x="0" y="0"/>
                  </a:lnTo>
                </a:path>
              </a:pathLst>
            </a:custGeom>
            <a:ln w="9525">
              <a:solidFill>
                <a:srgbClr val="97B853"/>
              </a:solidFill>
            </a:ln>
          </p:spPr>
          <p:txBody>
            <a:bodyPr wrap="square" lIns="0" tIns="0" rIns="0" bIns="0" rtlCol="0"/>
            <a:lstStyle/>
            <a:p>
              <a:endParaRPr/>
            </a:p>
          </p:txBody>
        </p:sp>
        <p:sp>
          <p:nvSpPr>
            <p:cNvPr id="71" name="object 71"/>
            <p:cNvSpPr/>
            <p:nvPr/>
          </p:nvSpPr>
          <p:spPr>
            <a:xfrm>
              <a:off x="7811071" y="3394392"/>
              <a:ext cx="81280" cy="153035"/>
            </a:xfrm>
            <a:prstGeom prst="rect">
              <a:avLst/>
            </a:prstGeom>
            <a:blipFill>
              <a:blip r:embed="rId39" cstate="print"/>
              <a:stretch>
                <a:fillRect/>
              </a:stretch>
            </a:blipFill>
          </p:spPr>
          <p:txBody>
            <a:bodyPr wrap="square" lIns="0" tIns="0" rIns="0" bIns="0" rtlCol="0"/>
            <a:lstStyle/>
            <a:p>
              <a:endParaRPr/>
            </a:p>
          </p:txBody>
        </p:sp>
      </p:grpSp>
      <p:sp>
        <p:nvSpPr>
          <p:cNvPr id="72" name="object 72"/>
          <p:cNvSpPr txBox="1"/>
          <p:nvPr/>
        </p:nvSpPr>
        <p:spPr>
          <a:xfrm>
            <a:off x="7987538" y="2774188"/>
            <a:ext cx="707390" cy="452120"/>
          </a:xfrm>
          <a:prstGeom prst="rect">
            <a:avLst/>
          </a:prstGeom>
        </p:spPr>
        <p:txBody>
          <a:bodyPr vert="horz" wrap="square" lIns="0" tIns="12065" rIns="0" bIns="0" rtlCol="0">
            <a:spAutoFit/>
          </a:bodyPr>
          <a:lstStyle/>
          <a:p>
            <a:pPr marL="12700">
              <a:lnSpc>
                <a:spcPct val="100000"/>
              </a:lnSpc>
              <a:spcBef>
                <a:spcPts val="95"/>
              </a:spcBef>
            </a:pPr>
            <a:r>
              <a:rPr sz="1400" b="1" spc="-5" dirty="0">
                <a:latin typeface="Arial"/>
                <a:cs typeface="Arial"/>
              </a:rPr>
              <a:t>Session</a:t>
            </a:r>
            <a:endParaRPr sz="1400">
              <a:latin typeface="Arial"/>
              <a:cs typeface="Arial"/>
            </a:endParaRPr>
          </a:p>
          <a:p>
            <a:pPr marL="95885">
              <a:lnSpc>
                <a:spcPct val="100000"/>
              </a:lnSpc>
            </a:pPr>
            <a:r>
              <a:rPr sz="1400" spc="-5" dirty="0">
                <a:latin typeface="Arial"/>
                <a:cs typeface="Arial"/>
              </a:rPr>
              <a:t>(Mary)</a:t>
            </a:r>
            <a:endParaRPr sz="1400">
              <a:latin typeface="Arial"/>
              <a:cs typeface="Arial"/>
            </a:endParaRPr>
          </a:p>
        </p:txBody>
      </p:sp>
      <p:grpSp>
        <p:nvGrpSpPr>
          <p:cNvPr id="73" name="object 73"/>
          <p:cNvGrpSpPr/>
          <p:nvPr/>
        </p:nvGrpSpPr>
        <p:grpSpPr>
          <a:xfrm>
            <a:off x="1097280" y="3499103"/>
            <a:ext cx="855980" cy="833119"/>
            <a:chOff x="1097280" y="3499103"/>
            <a:chExt cx="855980" cy="833119"/>
          </a:xfrm>
        </p:grpSpPr>
        <p:sp>
          <p:nvSpPr>
            <p:cNvPr id="74" name="object 74"/>
            <p:cNvSpPr/>
            <p:nvPr/>
          </p:nvSpPr>
          <p:spPr>
            <a:xfrm>
              <a:off x="1097280" y="3499103"/>
              <a:ext cx="855726" cy="832866"/>
            </a:xfrm>
            <a:prstGeom prst="rect">
              <a:avLst/>
            </a:prstGeom>
            <a:blipFill>
              <a:blip r:embed="rId40" cstate="print"/>
              <a:stretch>
                <a:fillRect/>
              </a:stretch>
            </a:blipFill>
          </p:spPr>
          <p:txBody>
            <a:bodyPr wrap="square" lIns="0" tIns="0" rIns="0" bIns="0" rtlCol="0"/>
            <a:lstStyle/>
            <a:p>
              <a:endParaRPr/>
            </a:p>
          </p:txBody>
        </p:sp>
        <p:sp>
          <p:nvSpPr>
            <p:cNvPr id="75" name="object 75"/>
            <p:cNvSpPr/>
            <p:nvPr/>
          </p:nvSpPr>
          <p:spPr>
            <a:xfrm>
              <a:off x="1137666" y="3519677"/>
              <a:ext cx="774954" cy="752094"/>
            </a:xfrm>
            <a:prstGeom prst="rect">
              <a:avLst/>
            </a:prstGeom>
            <a:blipFill>
              <a:blip r:embed="rId41" cstate="print"/>
              <a:stretch>
                <a:fillRect/>
              </a:stretch>
            </a:blipFill>
          </p:spPr>
          <p:txBody>
            <a:bodyPr wrap="square" lIns="0" tIns="0" rIns="0" bIns="0" rtlCol="0"/>
            <a:lstStyle/>
            <a:p>
              <a:endParaRPr/>
            </a:p>
          </p:txBody>
        </p:sp>
        <p:sp>
          <p:nvSpPr>
            <p:cNvPr id="76" name="object 76"/>
            <p:cNvSpPr/>
            <p:nvPr/>
          </p:nvSpPr>
          <p:spPr>
            <a:xfrm>
              <a:off x="1371600" y="3753611"/>
              <a:ext cx="307086" cy="284225"/>
            </a:xfrm>
            <a:prstGeom prst="rect">
              <a:avLst/>
            </a:prstGeom>
            <a:blipFill>
              <a:blip r:embed="rId42" cstate="print"/>
              <a:stretch>
                <a:fillRect/>
              </a:stretch>
            </a:blipFill>
          </p:spPr>
          <p:txBody>
            <a:bodyPr wrap="square" lIns="0" tIns="0" rIns="0" bIns="0" rtlCol="0"/>
            <a:lstStyle/>
            <a:p>
              <a:endParaRPr/>
            </a:p>
          </p:txBody>
        </p:sp>
        <p:sp>
          <p:nvSpPr>
            <p:cNvPr id="77" name="object 77"/>
            <p:cNvSpPr/>
            <p:nvPr/>
          </p:nvSpPr>
          <p:spPr>
            <a:xfrm>
              <a:off x="1371600" y="3753611"/>
              <a:ext cx="307340" cy="284480"/>
            </a:xfrm>
            <a:custGeom>
              <a:avLst/>
              <a:gdLst/>
              <a:ahLst/>
              <a:cxnLst/>
              <a:rect l="l" t="t" r="r" b="b"/>
              <a:pathLst>
                <a:path w="307339" h="284479">
                  <a:moveTo>
                    <a:pt x="0" y="142112"/>
                  </a:moveTo>
                  <a:lnTo>
                    <a:pt x="7824" y="97194"/>
                  </a:lnTo>
                  <a:lnTo>
                    <a:pt x="29614" y="58183"/>
                  </a:lnTo>
                  <a:lnTo>
                    <a:pt x="62846" y="27419"/>
                  </a:lnTo>
                  <a:lnTo>
                    <a:pt x="104997" y="7245"/>
                  </a:lnTo>
                  <a:lnTo>
                    <a:pt x="153543" y="0"/>
                  </a:lnTo>
                  <a:lnTo>
                    <a:pt x="202088" y="7245"/>
                  </a:lnTo>
                  <a:lnTo>
                    <a:pt x="244239" y="27419"/>
                  </a:lnTo>
                  <a:lnTo>
                    <a:pt x="277471" y="58183"/>
                  </a:lnTo>
                  <a:lnTo>
                    <a:pt x="299261" y="97194"/>
                  </a:lnTo>
                  <a:lnTo>
                    <a:pt x="307086" y="142112"/>
                  </a:lnTo>
                  <a:lnTo>
                    <a:pt x="299261" y="187031"/>
                  </a:lnTo>
                  <a:lnTo>
                    <a:pt x="277471" y="226042"/>
                  </a:lnTo>
                  <a:lnTo>
                    <a:pt x="244239" y="256806"/>
                  </a:lnTo>
                  <a:lnTo>
                    <a:pt x="202088" y="276980"/>
                  </a:lnTo>
                  <a:lnTo>
                    <a:pt x="153543" y="284225"/>
                  </a:lnTo>
                  <a:lnTo>
                    <a:pt x="104997" y="276980"/>
                  </a:lnTo>
                  <a:lnTo>
                    <a:pt x="62846" y="256806"/>
                  </a:lnTo>
                  <a:lnTo>
                    <a:pt x="29614" y="226042"/>
                  </a:lnTo>
                  <a:lnTo>
                    <a:pt x="7824" y="187031"/>
                  </a:lnTo>
                  <a:lnTo>
                    <a:pt x="0" y="142112"/>
                  </a:lnTo>
                  <a:close/>
                </a:path>
              </a:pathLst>
            </a:custGeom>
            <a:ln w="9524">
              <a:solidFill>
                <a:srgbClr val="BD4A47"/>
              </a:solidFill>
            </a:ln>
          </p:spPr>
          <p:txBody>
            <a:bodyPr wrap="square" lIns="0" tIns="0" rIns="0" bIns="0" rtlCol="0"/>
            <a:lstStyle/>
            <a:p>
              <a:endParaRPr/>
            </a:p>
          </p:txBody>
        </p:sp>
      </p:grpSp>
      <p:sp>
        <p:nvSpPr>
          <p:cNvPr id="78" name="object 78"/>
          <p:cNvSpPr txBox="1"/>
          <p:nvPr/>
        </p:nvSpPr>
        <p:spPr>
          <a:xfrm>
            <a:off x="1711451" y="3773423"/>
            <a:ext cx="1012825" cy="238760"/>
          </a:xfrm>
          <a:prstGeom prst="rect">
            <a:avLst/>
          </a:prstGeom>
        </p:spPr>
        <p:txBody>
          <a:bodyPr vert="horz" wrap="square" lIns="0" tIns="12065" rIns="0" bIns="0" rtlCol="0">
            <a:spAutoFit/>
          </a:bodyPr>
          <a:lstStyle/>
          <a:p>
            <a:pPr marL="12700">
              <a:lnSpc>
                <a:spcPct val="100000"/>
              </a:lnSpc>
              <a:spcBef>
                <a:spcPts val="95"/>
              </a:spcBef>
            </a:pPr>
            <a:r>
              <a:rPr sz="1400" spc="-5" dirty="0">
                <a:solidFill>
                  <a:srgbClr val="FF0000"/>
                </a:solidFill>
                <a:latin typeface="Arial"/>
                <a:cs typeface="Arial"/>
              </a:rPr>
              <a:t>cookie</a:t>
            </a:r>
            <a:r>
              <a:rPr sz="1400" spc="-55" dirty="0">
                <a:solidFill>
                  <a:srgbClr val="FF0000"/>
                </a:solidFill>
                <a:latin typeface="Arial"/>
                <a:cs typeface="Arial"/>
              </a:rPr>
              <a:t> </a:t>
            </a:r>
            <a:r>
              <a:rPr sz="1400" spc="-5" dirty="0">
                <a:latin typeface="Arial"/>
                <a:cs typeface="Arial"/>
              </a:rPr>
              <a:t>Peter</a:t>
            </a:r>
            <a:endParaRPr sz="1400">
              <a:latin typeface="Arial"/>
              <a:cs typeface="Arial"/>
            </a:endParaRPr>
          </a:p>
        </p:txBody>
      </p:sp>
      <p:grpSp>
        <p:nvGrpSpPr>
          <p:cNvPr id="79" name="object 79"/>
          <p:cNvGrpSpPr/>
          <p:nvPr/>
        </p:nvGrpSpPr>
        <p:grpSpPr>
          <a:xfrm>
            <a:off x="944880" y="1433322"/>
            <a:ext cx="3807460" cy="904875"/>
            <a:chOff x="944880" y="1433322"/>
            <a:chExt cx="3807460" cy="904875"/>
          </a:xfrm>
        </p:grpSpPr>
        <p:sp>
          <p:nvSpPr>
            <p:cNvPr id="80" name="object 80"/>
            <p:cNvSpPr/>
            <p:nvPr/>
          </p:nvSpPr>
          <p:spPr>
            <a:xfrm>
              <a:off x="944880" y="1433322"/>
              <a:ext cx="3730752" cy="904493"/>
            </a:xfrm>
            <a:prstGeom prst="rect">
              <a:avLst/>
            </a:prstGeom>
            <a:blipFill>
              <a:blip r:embed="rId43" cstate="print"/>
              <a:stretch>
                <a:fillRect/>
              </a:stretch>
            </a:blipFill>
          </p:spPr>
          <p:txBody>
            <a:bodyPr wrap="square" lIns="0" tIns="0" rIns="0" bIns="0" rtlCol="0"/>
            <a:lstStyle/>
            <a:p>
              <a:endParaRPr/>
            </a:p>
          </p:txBody>
        </p:sp>
        <p:sp>
          <p:nvSpPr>
            <p:cNvPr id="81" name="object 81"/>
            <p:cNvSpPr/>
            <p:nvPr/>
          </p:nvSpPr>
          <p:spPr>
            <a:xfrm>
              <a:off x="944880" y="1569720"/>
              <a:ext cx="3806952" cy="722376"/>
            </a:xfrm>
            <a:prstGeom prst="rect">
              <a:avLst/>
            </a:prstGeom>
            <a:blipFill>
              <a:blip r:embed="rId44" cstate="print"/>
              <a:stretch>
                <a:fillRect/>
              </a:stretch>
            </a:blipFill>
          </p:spPr>
          <p:txBody>
            <a:bodyPr wrap="square" lIns="0" tIns="0" rIns="0" bIns="0" rtlCol="0"/>
            <a:lstStyle/>
            <a:p>
              <a:endParaRPr/>
            </a:p>
          </p:txBody>
        </p:sp>
        <p:sp>
          <p:nvSpPr>
            <p:cNvPr id="82" name="object 82"/>
            <p:cNvSpPr/>
            <p:nvPr/>
          </p:nvSpPr>
          <p:spPr>
            <a:xfrm>
              <a:off x="990600" y="1458976"/>
              <a:ext cx="3639058" cy="812800"/>
            </a:xfrm>
            <a:prstGeom prst="rect">
              <a:avLst/>
            </a:prstGeom>
            <a:blipFill>
              <a:blip r:embed="rId45" cstate="print"/>
              <a:stretch>
                <a:fillRect/>
              </a:stretch>
            </a:blipFill>
          </p:spPr>
          <p:txBody>
            <a:bodyPr wrap="square" lIns="0" tIns="0" rIns="0" bIns="0" rtlCol="0"/>
            <a:lstStyle/>
            <a:p>
              <a:endParaRPr/>
            </a:p>
          </p:txBody>
        </p:sp>
        <p:sp>
          <p:nvSpPr>
            <p:cNvPr id="83" name="object 83"/>
            <p:cNvSpPr/>
            <p:nvPr/>
          </p:nvSpPr>
          <p:spPr>
            <a:xfrm>
              <a:off x="990600" y="1458976"/>
              <a:ext cx="3639185" cy="812800"/>
            </a:xfrm>
            <a:custGeom>
              <a:avLst/>
              <a:gdLst/>
              <a:ahLst/>
              <a:cxnLst/>
              <a:rect l="l" t="t" r="r" b="b"/>
              <a:pathLst>
                <a:path w="3639185" h="812800">
                  <a:moveTo>
                    <a:pt x="0" y="135382"/>
                  </a:moveTo>
                  <a:lnTo>
                    <a:pt x="6906" y="92577"/>
                  </a:lnTo>
                  <a:lnTo>
                    <a:pt x="26139" y="55412"/>
                  </a:lnTo>
                  <a:lnTo>
                    <a:pt x="55467" y="26111"/>
                  </a:lnTo>
                  <a:lnTo>
                    <a:pt x="92659" y="6898"/>
                  </a:lnTo>
                  <a:lnTo>
                    <a:pt x="135483" y="0"/>
                  </a:lnTo>
                  <a:lnTo>
                    <a:pt x="3503549" y="0"/>
                  </a:lnTo>
                  <a:lnTo>
                    <a:pt x="3546366" y="6898"/>
                  </a:lnTo>
                  <a:lnTo>
                    <a:pt x="3583563" y="26111"/>
                  </a:lnTo>
                  <a:lnTo>
                    <a:pt x="3612902" y="55412"/>
                  </a:lnTo>
                  <a:lnTo>
                    <a:pt x="3632146" y="92577"/>
                  </a:lnTo>
                  <a:lnTo>
                    <a:pt x="3639058" y="135382"/>
                  </a:lnTo>
                  <a:lnTo>
                    <a:pt x="3639058" y="677418"/>
                  </a:lnTo>
                  <a:lnTo>
                    <a:pt x="3632146" y="720222"/>
                  </a:lnTo>
                  <a:lnTo>
                    <a:pt x="3612902" y="757387"/>
                  </a:lnTo>
                  <a:lnTo>
                    <a:pt x="3583563" y="786688"/>
                  </a:lnTo>
                  <a:lnTo>
                    <a:pt x="3546366" y="805901"/>
                  </a:lnTo>
                  <a:lnTo>
                    <a:pt x="3503549" y="812800"/>
                  </a:lnTo>
                  <a:lnTo>
                    <a:pt x="135483" y="812800"/>
                  </a:lnTo>
                  <a:lnTo>
                    <a:pt x="92659" y="805901"/>
                  </a:lnTo>
                  <a:lnTo>
                    <a:pt x="55467" y="786688"/>
                  </a:lnTo>
                  <a:lnTo>
                    <a:pt x="26139" y="757387"/>
                  </a:lnTo>
                  <a:lnTo>
                    <a:pt x="6906" y="720222"/>
                  </a:lnTo>
                  <a:lnTo>
                    <a:pt x="0" y="677418"/>
                  </a:lnTo>
                  <a:lnTo>
                    <a:pt x="0" y="135382"/>
                  </a:lnTo>
                  <a:close/>
                </a:path>
              </a:pathLst>
            </a:custGeom>
            <a:ln w="9525">
              <a:solidFill>
                <a:srgbClr val="BD4A47"/>
              </a:solidFill>
            </a:ln>
          </p:spPr>
          <p:txBody>
            <a:bodyPr wrap="square" lIns="0" tIns="0" rIns="0" bIns="0" rtlCol="0"/>
            <a:lstStyle/>
            <a:p>
              <a:endParaRPr/>
            </a:p>
          </p:txBody>
        </p:sp>
      </p:grpSp>
      <p:sp>
        <p:nvSpPr>
          <p:cNvPr id="84" name="object 84"/>
          <p:cNvSpPr txBox="1"/>
          <p:nvPr/>
        </p:nvSpPr>
        <p:spPr>
          <a:xfrm>
            <a:off x="1156208" y="1659382"/>
            <a:ext cx="330898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COOKIE </a:t>
            </a:r>
            <a:r>
              <a:rPr sz="2400" spc="-5" dirty="0">
                <a:latin typeface="Times New Roman"/>
                <a:cs typeface="Times New Roman"/>
              </a:rPr>
              <a:t>dùng để làm</a:t>
            </a:r>
            <a:r>
              <a:rPr sz="2400" spc="-20" dirty="0">
                <a:latin typeface="Times New Roman"/>
                <a:cs typeface="Times New Roman"/>
              </a:rPr>
              <a:t> </a:t>
            </a:r>
            <a:r>
              <a:rPr sz="2400" spc="-5" dirty="0">
                <a:latin typeface="Times New Roman"/>
                <a:cs typeface="Times New Roman"/>
              </a:rPr>
              <a:t>gì?</a:t>
            </a:r>
            <a:endParaRPr sz="2400">
              <a:latin typeface="Times New Roman"/>
              <a:cs typeface="Times New Roman"/>
            </a:endParaRPr>
          </a:p>
        </p:txBody>
      </p:sp>
      <p:grpSp>
        <p:nvGrpSpPr>
          <p:cNvPr id="85" name="object 85"/>
          <p:cNvGrpSpPr/>
          <p:nvPr/>
        </p:nvGrpSpPr>
        <p:grpSpPr>
          <a:xfrm>
            <a:off x="5106161" y="5247894"/>
            <a:ext cx="3843654" cy="904875"/>
            <a:chOff x="5106161" y="5247894"/>
            <a:chExt cx="3843654" cy="904875"/>
          </a:xfrm>
        </p:grpSpPr>
        <p:sp>
          <p:nvSpPr>
            <p:cNvPr id="86" name="object 86"/>
            <p:cNvSpPr/>
            <p:nvPr/>
          </p:nvSpPr>
          <p:spPr>
            <a:xfrm>
              <a:off x="5124449" y="5247894"/>
              <a:ext cx="3730752" cy="904494"/>
            </a:xfrm>
            <a:prstGeom prst="rect">
              <a:avLst/>
            </a:prstGeom>
            <a:blipFill>
              <a:blip r:embed="rId46" cstate="print"/>
              <a:stretch>
                <a:fillRect/>
              </a:stretch>
            </a:blipFill>
          </p:spPr>
          <p:txBody>
            <a:bodyPr wrap="square" lIns="0" tIns="0" rIns="0" bIns="0" rtlCol="0"/>
            <a:lstStyle/>
            <a:p>
              <a:endParaRPr/>
            </a:p>
          </p:txBody>
        </p:sp>
        <p:sp>
          <p:nvSpPr>
            <p:cNvPr id="87" name="object 87"/>
            <p:cNvSpPr/>
            <p:nvPr/>
          </p:nvSpPr>
          <p:spPr>
            <a:xfrm>
              <a:off x="5106161" y="5384292"/>
              <a:ext cx="3843528" cy="722376"/>
            </a:xfrm>
            <a:prstGeom prst="rect">
              <a:avLst/>
            </a:prstGeom>
            <a:blipFill>
              <a:blip r:embed="rId47" cstate="print"/>
              <a:stretch>
                <a:fillRect/>
              </a:stretch>
            </a:blipFill>
          </p:spPr>
          <p:txBody>
            <a:bodyPr wrap="square" lIns="0" tIns="0" rIns="0" bIns="0" rtlCol="0"/>
            <a:lstStyle/>
            <a:p>
              <a:endParaRPr/>
            </a:p>
          </p:txBody>
        </p:sp>
        <p:sp>
          <p:nvSpPr>
            <p:cNvPr id="88" name="object 88"/>
            <p:cNvSpPr/>
            <p:nvPr/>
          </p:nvSpPr>
          <p:spPr>
            <a:xfrm>
              <a:off x="5170169" y="5273548"/>
              <a:ext cx="3639057" cy="812838"/>
            </a:xfrm>
            <a:prstGeom prst="rect">
              <a:avLst/>
            </a:prstGeom>
            <a:blipFill>
              <a:blip r:embed="rId48" cstate="print"/>
              <a:stretch>
                <a:fillRect/>
              </a:stretch>
            </a:blipFill>
          </p:spPr>
          <p:txBody>
            <a:bodyPr wrap="square" lIns="0" tIns="0" rIns="0" bIns="0" rtlCol="0"/>
            <a:lstStyle/>
            <a:p>
              <a:endParaRPr/>
            </a:p>
          </p:txBody>
        </p:sp>
        <p:sp>
          <p:nvSpPr>
            <p:cNvPr id="89" name="object 89"/>
            <p:cNvSpPr/>
            <p:nvPr/>
          </p:nvSpPr>
          <p:spPr>
            <a:xfrm>
              <a:off x="5170169" y="5273548"/>
              <a:ext cx="3639185" cy="813435"/>
            </a:xfrm>
            <a:custGeom>
              <a:avLst/>
              <a:gdLst/>
              <a:ahLst/>
              <a:cxnLst/>
              <a:rect l="l" t="t" r="r" b="b"/>
              <a:pathLst>
                <a:path w="3639184" h="813435">
                  <a:moveTo>
                    <a:pt x="0" y="135381"/>
                  </a:moveTo>
                  <a:lnTo>
                    <a:pt x="6911" y="92577"/>
                  </a:lnTo>
                  <a:lnTo>
                    <a:pt x="26155" y="55412"/>
                  </a:lnTo>
                  <a:lnTo>
                    <a:pt x="55494" y="26111"/>
                  </a:lnTo>
                  <a:lnTo>
                    <a:pt x="92691" y="6898"/>
                  </a:lnTo>
                  <a:lnTo>
                    <a:pt x="135508" y="0"/>
                  </a:lnTo>
                  <a:lnTo>
                    <a:pt x="3503676" y="0"/>
                  </a:lnTo>
                  <a:lnTo>
                    <a:pt x="3546480" y="6898"/>
                  </a:lnTo>
                  <a:lnTo>
                    <a:pt x="3583645" y="26111"/>
                  </a:lnTo>
                  <a:lnTo>
                    <a:pt x="3612946" y="55412"/>
                  </a:lnTo>
                  <a:lnTo>
                    <a:pt x="3632159" y="92577"/>
                  </a:lnTo>
                  <a:lnTo>
                    <a:pt x="3639057" y="135381"/>
                  </a:lnTo>
                  <a:lnTo>
                    <a:pt x="3639057" y="677354"/>
                  </a:lnTo>
                  <a:lnTo>
                    <a:pt x="3632159" y="720174"/>
                  </a:lnTo>
                  <a:lnTo>
                    <a:pt x="3612946" y="757365"/>
                  </a:lnTo>
                  <a:lnTo>
                    <a:pt x="3583645" y="786694"/>
                  </a:lnTo>
                  <a:lnTo>
                    <a:pt x="3546480" y="805930"/>
                  </a:lnTo>
                  <a:lnTo>
                    <a:pt x="3503676" y="812838"/>
                  </a:lnTo>
                  <a:lnTo>
                    <a:pt x="135508" y="812838"/>
                  </a:lnTo>
                  <a:lnTo>
                    <a:pt x="92691" y="805930"/>
                  </a:lnTo>
                  <a:lnTo>
                    <a:pt x="55494" y="786694"/>
                  </a:lnTo>
                  <a:lnTo>
                    <a:pt x="26155" y="757365"/>
                  </a:lnTo>
                  <a:lnTo>
                    <a:pt x="6911" y="720174"/>
                  </a:lnTo>
                  <a:lnTo>
                    <a:pt x="0" y="677354"/>
                  </a:lnTo>
                  <a:lnTo>
                    <a:pt x="0" y="135381"/>
                  </a:lnTo>
                  <a:close/>
                </a:path>
              </a:pathLst>
            </a:custGeom>
            <a:ln w="9525">
              <a:solidFill>
                <a:srgbClr val="BD4A47"/>
              </a:solidFill>
            </a:ln>
          </p:spPr>
          <p:txBody>
            <a:bodyPr wrap="square" lIns="0" tIns="0" rIns="0" bIns="0" rtlCol="0"/>
            <a:lstStyle/>
            <a:p>
              <a:endParaRPr/>
            </a:p>
          </p:txBody>
        </p:sp>
      </p:grpSp>
      <p:sp>
        <p:nvSpPr>
          <p:cNvPr id="90" name="object 90"/>
          <p:cNvSpPr txBox="1"/>
          <p:nvPr/>
        </p:nvSpPr>
        <p:spPr>
          <a:xfrm>
            <a:off x="5317997" y="5474208"/>
            <a:ext cx="334454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SESSION </a:t>
            </a:r>
            <a:r>
              <a:rPr sz="2400" dirty="0">
                <a:latin typeface="Times New Roman"/>
                <a:cs typeface="Times New Roman"/>
              </a:rPr>
              <a:t>dùng để làm</a:t>
            </a:r>
            <a:r>
              <a:rPr sz="2400" spc="-70" dirty="0">
                <a:latin typeface="Times New Roman"/>
                <a:cs typeface="Times New Roman"/>
              </a:rPr>
              <a:t> </a:t>
            </a:r>
            <a:r>
              <a:rPr sz="2400" dirty="0">
                <a:latin typeface="Times New Roman"/>
                <a:cs typeface="Times New Roman"/>
              </a:rPr>
              <a:t>gì?</a:t>
            </a:r>
            <a:endParaRPr sz="2400">
              <a:latin typeface="Times New Roman"/>
              <a:cs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014983" y="1523"/>
            <a:ext cx="6101715" cy="786130"/>
            <a:chOff x="1014983" y="1523"/>
            <a:chExt cx="6101715" cy="786130"/>
          </a:xfrm>
        </p:grpSpPr>
        <p:sp>
          <p:nvSpPr>
            <p:cNvPr id="6" name="object 6"/>
            <p:cNvSpPr/>
            <p:nvPr/>
          </p:nvSpPr>
          <p:spPr>
            <a:xfrm>
              <a:off x="1014983" y="1523"/>
              <a:ext cx="1258062" cy="78562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796033" y="1523"/>
              <a:ext cx="1367790" cy="78562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686811" y="1523"/>
              <a:ext cx="4429505" cy="78562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086789" y="153923"/>
              <a:ext cx="863168" cy="328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934207" y="213360"/>
              <a:ext cx="3862578" cy="338455"/>
            </a:xfrm>
            <a:prstGeom prst="rect">
              <a:avLst/>
            </a:prstGeom>
            <a:blipFill>
              <a:blip r:embed="rId7" cstate="print"/>
              <a:stretch>
                <a:fillRect/>
              </a:stretch>
            </a:blipFill>
          </p:spPr>
          <p:txBody>
            <a:bodyPr wrap="square" lIns="0" tIns="0" rIns="0" bIns="0" rtlCol="0"/>
            <a:lstStyle/>
            <a:p>
              <a:endParaRPr/>
            </a:p>
          </p:txBody>
        </p:sp>
      </p:grpSp>
      <p:sp>
        <p:nvSpPr>
          <p:cNvPr id="13" name="object 13"/>
          <p:cNvSpPr txBox="1"/>
          <p:nvPr/>
        </p:nvSpPr>
        <p:spPr>
          <a:xfrm>
            <a:off x="383540" y="617220"/>
            <a:ext cx="8250555" cy="5021888"/>
          </a:xfrm>
          <a:prstGeom prst="rect">
            <a:avLst/>
          </a:prstGeom>
        </p:spPr>
        <p:txBody>
          <a:bodyPr vert="horz" wrap="square" lIns="0" tIns="152400" rIns="0" bIns="0" rtlCol="0">
            <a:spAutoFit/>
          </a:bodyPr>
          <a:lstStyle/>
          <a:p>
            <a:pPr marL="12700">
              <a:lnSpc>
                <a:spcPct val="100000"/>
              </a:lnSpc>
              <a:spcBef>
                <a:spcPts val="1200"/>
              </a:spcBef>
            </a:pPr>
            <a:r>
              <a:rPr sz="2400" b="1" spc="-5" dirty="0">
                <a:solidFill>
                  <a:srgbClr val="FF0000"/>
                </a:solidFill>
                <a:latin typeface="Times New Roman"/>
                <a:cs typeface="Times New Roman"/>
              </a:rPr>
              <a:t>b. Cookie</a:t>
            </a:r>
            <a:endParaRPr sz="2400" dirty="0">
              <a:latin typeface="Times New Roman"/>
              <a:cs typeface="Times New Roman"/>
            </a:endParaRPr>
          </a:p>
          <a:p>
            <a:pPr marL="546100" marR="5080" indent="-342900" algn="just">
              <a:spcBef>
                <a:spcPts val="1100"/>
              </a:spcBef>
              <a:buClr>
                <a:srgbClr val="00AF50"/>
              </a:buClr>
              <a:buFont typeface="Wingdings"/>
              <a:buChar char=""/>
              <a:tabLst>
                <a:tab pos="545465" algn="l"/>
                <a:tab pos="546100" algn="l"/>
              </a:tabLst>
            </a:pPr>
            <a:r>
              <a:rPr lang="vi-VN" sz="2400" dirty="0">
                <a:latin typeface="Times New Roman"/>
                <a:cs typeface="Times New Roman"/>
              </a:rPr>
              <a:t>Cookie thường được dùng để lưu trữ các tùy chọn riêng của trang web </a:t>
            </a:r>
            <a:r>
              <a:rPr lang="en-US" sz="2400" dirty="0" err="1">
                <a:latin typeface="Times New Roman"/>
                <a:cs typeface="Times New Roman"/>
              </a:rPr>
              <a:t>đối</a:t>
            </a:r>
            <a:r>
              <a:rPr lang="en-US" sz="2400" dirty="0">
                <a:latin typeface="Times New Roman"/>
                <a:cs typeface="Times New Roman"/>
              </a:rPr>
              <a:t> </a:t>
            </a:r>
            <a:r>
              <a:rPr lang="en-US" sz="2400" dirty="0" err="1">
                <a:latin typeface="Times New Roman"/>
                <a:cs typeface="Times New Roman"/>
              </a:rPr>
              <a:t>với</a:t>
            </a:r>
            <a:r>
              <a:rPr lang="en-US" sz="2400" dirty="0">
                <a:latin typeface="Times New Roman"/>
                <a:cs typeface="Times New Roman"/>
              </a:rPr>
              <a:t> </a:t>
            </a:r>
            <a:r>
              <a:rPr lang="vi-VN" sz="2400" dirty="0">
                <a:latin typeface="Times New Roman"/>
                <a:cs typeface="Times New Roman"/>
              </a:rPr>
              <a:t>từng user.</a:t>
            </a:r>
            <a:endParaRPr lang="en-US" sz="2400" dirty="0">
              <a:latin typeface="Times New Roman"/>
              <a:cs typeface="Times New Roman"/>
            </a:endParaRPr>
          </a:p>
          <a:p>
            <a:pPr marL="546100" marR="5080" indent="-342900" algn="just">
              <a:lnSpc>
                <a:spcPct val="100000"/>
              </a:lnSpc>
              <a:spcBef>
                <a:spcPts val="1100"/>
              </a:spcBef>
              <a:buClr>
                <a:srgbClr val="00AF50"/>
              </a:buClr>
              <a:buFont typeface="Wingdings"/>
              <a:buChar char=""/>
              <a:tabLst>
                <a:tab pos="545465" algn="l"/>
                <a:tab pos="546100" algn="l"/>
              </a:tabLst>
            </a:pPr>
            <a:r>
              <a:rPr sz="2400" spc="-5" dirty="0" err="1">
                <a:latin typeface="Times New Roman"/>
                <a:cs typeface="Times New Roman"/>
              </a:rPr>
              <a:t>Là</a:t>
            </a:r>
            <a:r>
              <a:rPr sz="2400" spc="-5" dirty="0">
                <a:latin typeface="Times New Roman"/>
                <a:cs typeface="Times New Roman"/>
              </a:rPr>
              <a:t> </a:t>
            </a:r>
            <a:r>
              <a:rPr sz="2400" dirty="0">
                <a:latin typeface="Times New Roman"/>
                <a:cs typeface="Times New Roman"/>
              </a:rPr>
              <a:t>1 đoạn dữ </a:t>
            </a:r>
            <a:r>
              <a:rPr sz="2400" spc="-5" dirty="0">
                <a:latin typeface="Times New Roman"/>
                <a:cs typeface="Times New Roman"/>
              </a:rPr>
              <a:t>liệu </a:t>
            </a:r>
            <a:r>
              <a:rPr sz="2400" dirty="0">
                <a:latin typeface="Times New Roman"/>
                <a:cs typeface="Times New Roman"/>
              </a:rPr>
              <a:t>được truyền </a:t>
            </a:r>
            <a:r>
              <a:rPr sz="2400" spc="-5" dirty="0">
                <a:latin typeface="Times New Roman"/>
                <a:cs typeface="Times New Roman"/>
              </a:rPr>
              <a:t>đến browser </a:t>
            </a:r>
            <a:r>
              <a:rPr sz="2400" spc="-5" dirty="0" err="1">
                <a:latin typeface="Times New Roman"/>
                <a:cs typeface="Times New Roman"/>
              </a:rPr>
              <a:t>từ</a:t>
            </a:r>
            <a:r>
              <a:rPr sz="2400" spc="-5" dirty="0">
                <a:latin typeface="Times New Roman"/>
                <a:cs typeface="Times New Roman"/>
              </a:rPr>
              <a:t> </a:t>
            </a:r>
            <a:r>
              <a:rPr sz="2400" spc="-15" dirty="0">
                <a:latin typeface="Times New Roman"/>
                <a:cs typeface="Times New Roman"/>
              </a:rPr>
              <a:t>server</a:t>
            </a:r>
            <a:r>
              <a:rPr lang="en-US" sz="2400" spc="-15" dirty="0">
                <a:latin typeface="Times New Roman"/>
                <a:cs typeface="Times New Roman"/>
              </a:rPr>
              <a:t> </a:t>
            </a:r>
            <a:r>
              <a:rPr lang="en-US" sz="2400" dirty="0" err="1">
                <a:latin typeface="Times New Roman"/>
                <a:cs typeface="Times New Roman"/>
              </a:rPr>
              <a:t>khi</a:t>
            </a:r>
            <a:r>
              <a:rPr lang="en-US" sz="2400" dirty="0">
                <a:latin typeface="Times New Roman"/>
                <a:cs typeface="Times New Roman"/>
              </a:rPr>
              <a:t> browser </a:t>
            </a:r>
            <a:r>
              <a:rPr lang="en-US" sz="2400" dirty="0" err="1">
                <a:latin typeface="Times New Roman"/>
                <a:cs typeface="Times New Roman"/>
              </a:rPr>
              <a:t>tải</a:t>
            </a:r>
            <a:r>
              <a:rPr lang="en-US" sz="2400" dirty="0">
                <a:latin typeface="Times New Roman"/>
                <a:cs typeface="Times New Roman"/>
              </a:rPr>
              <a:t> 1 </a:t>
            </a:r>
            <a:r>
              <a:rPr lang="en-US" sz="2400" spc="-5" dirty="0" err="1">
                <a:latin typeface="Times New Roman"/>
                <a:cs typeface="Times New Roman"/>
              </a:rPr>
              <a:t>trang</a:t>
            </a:r>
            <a:r>
              <a:rPr lang="en-US" sz="2400" spc="-5" dirty="0">
                <a:latin typeface="Times New Roman"/>
                <a:cs typeface="Times New Roman"/>
              </a:rPr>
              <a:t> </a:t>
            </a:r>
            <a:r>
              <a:rPr lang="en-US" sz="2400" dirty="0">
                <a:latin typeface="Times New Roman"/>
                <a:cs typeface="Times New Roman"/>
              </a:rPr>
              <a:t>web  </a:t>
            </a:r>
            <a:r>
              <a:rPr lang="en-US" sz="2400" spc="-5" dirty="0" err="1">
                <a:latin typeface="Times New Roman"/>
                <a:cs typeface="Times New Roman"/>
              </a:rPr>
              <a:t>từ</a:t>
            </a:r>
            <a:r>
              <a:rPr lang="en-US" sz="2400" spc="-10" dirty="0">
                <a:latin typeface="Times New Roman"/>
                <a:cs typeface="Times New Roman"/>
              </a:rPr>
              <a:t> </a:t>
            </a:r>
            <a:r>
              <a:rPr lang="en-US" sz="2400" spc="-20" dirty="0">
                <a:latin typeface="Times New Roman"/>
                <a:cs typeface="Times New Roman"/>
              </a:rPr>
              <a:t>server</a:t>
            </a:r>
            <a:r>
              <a:rPr sz="2400" spc="-15" dirty="0">
                <a:latin typeface="Times New Roman"/>
                <a:cs typeface="Times New Roman"/>
              </a:rPr>
              <a:t>, </a:t>
            </a:r>
            <a:r>
              <a:rPr sz="2400" dirty="0">
                <a:latin typeface="Times New Roman"/>
                <a:cs typeface="Times New Roman"/>
              </a:rPr>
              <a:t>đoạn </a:t>
            </a:r>
            <a:r>
              <a:rPr sz="2400" spc="-10" dirty="0">
                <a:latin typeface="Times New Roman"/>
                <a:cs typeface="Times New Roman"/>
              </a:rPr>
              <a:t>dữ  </a:t>
            </a:r>
            <a:r>
              <a:rPr sz="2400" spc="-5" dirty="0">
                <a:latin typeface="Times New Roman"/>
                <a:cs typeface="Times New Roman"/>
              </a:rPr>
              <a:t>liệu </a:t>
            </a:r>
            <a:r>
              <a:rPr sz="2400" dirty="0">
                <a:latin typeface="Times New Roman"/>
                <a:cs typeface="Times New Roman"/>
              </a:rPr>
              <a:t>này </a:t>
            </a:r>
            <a:r>
              <a:rPr sz="2400" spc="-5" dirty="0">
                <a:latin typeface="Times New Roman"/>
                <a:cs typeface="Times New Roman"/>
              </a:rPr>
              <a:t>sẽ </a:t>
            </a:r>
            <a:r>
              <a:rPr sz="2400" dirty="0">
                <a:latin typeface="Times New Roman"/>
                <a:cs typeface="Times New Roman"/>
              </a:rPr>
              <a:t>được browser lưu </a:t>
            </a:r>
            <a:r>
              <a:rPr sz="2400" spc="-5" dirty="0">
                <a:latin typeface="Times New Roman"/>
                <a:cs typeface="Times New Roman"/>
              </a:rPr>
              <a:t>trữ (trong memory </a:t>
            </a:r>
            <a:r>
              <a:rPr sz="2400" dirty="0">
                <a:latin typeface="Times New Roman"/>
                <a:cs typeface="Times New Roman"/>
              </a:rPr>
              <a:t>hoặc trên đĩa) </a:t>
            </a:r>
            <a:r>
              <a:rPr lang="en-US" sz="2400" dirty="0" err="1">
                <a:latin typeface="Times New Roman"/>
                <a:cs typeface="Times New Roman"/>
              </a:rPr>
              <a:t>và</a:t>
            </a:r>
            <a:r>
              <a:rPr lang="en-US" sz="2400" dirty="0">
                <a:latin typeface="Times New Roman"/>
                <a:cs typeface="Times New Roman"/>
              </a:rPr>
              <a:t> </a:t>
            </a:r>
            <a:r>
              <a:rPr lang="vi-VN" sz="2400" dirty="0">
                <a:latin typeface="Times New Roman"/>
                <a:cs typeface="Times New Roman"/>
              </a:rPr>
              <a:t>PHP có thể truy xuất tới được</a:t>
            </a:r>
            <a:r>
              <a:rPr lang="en-US" sz="2400" dirty="0">
                <a:latin typeface="Times New Roman"/>
                <a:cs typeface="Times New Roman"/>
              </a:rPr>
              <a:t>.</a:t>
            </a:r>
            <a:r>
              <a:rPr lang="vi-VN" sz="2400" b="0" i="0" dirty="0">
                <a:solidFill>
                  <a:srgbClr val="333333"/>
                </a:solidFill>
                <a:effectLst/>
                <a:latin typeface="Helvetica Neue"/>
              </a:rPr>
              <a:t> </a:t>
            </a:r>
            <a:endParaRPr lang="en-US" sz="2400" b="0" i="0" dirty="0">
              <a:solidFill>
                <a:srgbClr val="333333"/>
              </a:solidFill>
              <a:effectLst/>
              <a:latin typeface="Helvetica Neue"/>
            </a:endParaRPr>
          </a:p>
          <a:p>
            <a:pPr marL="546100" marR="107314" indent="-342900" algn="just">
              <a:lnSpc>
                <a:spcPct val="100000"/>
              </a:lnSpc>
              <a:spcBef>
                <a:spcPts val="575"/>
              </a:spcBef>
              <a:buClr>
                <a:srgbClr val="00AF50"/>
              </a:buClr>
              <a:buFont typeface="Wingdings"/>
              <a:buChar char=""/>
              <a:tabLst>
                <a:tab pos="546100" algn="l"/>
              </a:tabLst>
            </a:pPr>
            <a:r>
              <a:rPr sz="2400" dirty="0">
                <a:latin typeface="Times New Roman"/>
                <a:cs typeface="Times New Roman"/>
              </a:rPr>
              <a:t>2  </a:t>
            </a:r>
            <a:r>
              <a:rPr sz="2400" spc="-5" dirty="0">
                <a:latin typeface="Times New Roman"/>
                <a:cs typeface="Times New Roman"/>
              </a:rPr>
              <a:t>website khác nhau </a:t>
            </a:r>
            <a:r>
              <a:rPr sz="2400" dirty="0">
                <a:latin typeface="Times New Roman"/>
                <a:cs typeface="Times New Roman"/>
              </a:rPr>
              <a:t>(cho dù cùng host </a:t>
            </a:r>
            <a:r>
              <a:rPr sz="2400" spc="-5" dirty="0">
                <a:latin typeface="Times New Roman"/>
                <a:cs typeface="Times New Roman"/>
              </a:rPr>
              <a:t>trên </a:t>
            </a:r>
            <a:r>
              <a:rPr sz="2400" dirty="0">
                <a:latin typeface="Times New Roman"/>
                <a:cs typeface="Times New Roman"/>
              </a:rPr>
              <a:t>1 server) sẽ </a:t>
            </a:r>
            <a:r>
              <a:rPr sz="2400" spc="-5" dirty="0">
                <a:latin typeface="Times New Roman"/>
                <a:cs typeface="Times New Roman"/>
              </a:rPr>
              <a:t>có </a:t>
            </a:r>
            <a:r>
              <a:rPr sz="2400" dirty="0">
                <a:latin typeface="Times New Roman"/>
                <a:cs typeface="Times New Roman"/>
              </a:rPr>
              <a:t>2  cookie khác nhau gởi tới</a:t>
            </a:r>
            <a:r>
              <a:rPr sz="2400" spc="-45" dirty="0">
                <a:latin typeface="Times New Roman"/>
                <a:cs typeface="Times New Roman"/>
              </a:rPr>
              <a:t> </a:t>
            </a:r>
            <a:r>
              <a:rPr sz="2400" spc="-20" dirty="0">
                <a:latin typeface="Times New Roman"/>
                <a:cs typeface="Times New Roman"/>
              </a:rPr>
              <a:t>browser.</a:t>
            </a:r>
            <a:endParaRPr sz="2400" dirty="0">
              <a:latin typeface="Times New Roman"/>
              <a:cs typeface="Times New Roman"/>
            </a:endParaRPr>
          </a:p>
          <a:p>
            <a:pPr marL="546100" marR="106680" indent="-342900" algn="just">
              <a:lnSpc>
                <a:spcPct val="100000"/>
              </a:lnSpc>
              <a:spcBef>
                <a:spcPts val="580"/>
              </a:spcBef>
              <a:buClr>
                <a:srgbClr val="00AF50"/>
              </a:buClr>
              <a:buFont typeface="Wingdings"/>
              <a:buChar char=""/>
              <a:tabLst>
                <a:tab pos="546100" algn="l"/>
              </a:tabLst>
            </a:pPr>
            <a:r>
              <a:rPr sz="2400" spc="-5" dirty="0">
                <a:latin typeface="Times New Roman"/>
                <a:cs typeface="Times New Roman"/>
              </a:rPr>
              <a:t>Mỗi browser </a:t>
            </a:r>
            <a:r>
              <a:rPr sz="2400" dirty="0">
                <a:latin typeface="Times New Roman"/>
                <a:cs typeface="Times New Roman"/>
              </a:rPr>
              <a:t>quản </a:t>
            </a:r>
            <a:r>
              <a:rPr sz="2400" spc="-5" dirty="0">
                <a:latin typeface="Times New Roman"/>
                <a:cs typeface="Times New Roman"/>
              </a:rPr>
              <a:t>lý và </a:t>
            </a:r>
            <a:r>
              <a:rPr sz="2400" dirty="0">
                <a:latin typeface="Times New Roman"/>
                <a:cs typeface="Times New Roman"/>
              </a:rPr>
              <a:t>lưu </a:t>
            </a:r>
            <a:r>
              <a:rPr sz="2400" spc="-5" dirty="0">
                <a:latin typeface="Times New Roman"/>
                <a:cs typeface="Times New Roman"/>
              </a:rPr>
              <a:t>trữ </a:t>
            </a:r>
            <a:r>
              <a:rPr sz="2400" dirty="0">
                <a:latin typeface="Times New Roman"/>
                <a:cs typeface="Times New Roman"/>
              </a:rPr>
              <a:t>cookie </a:t>
            </a:r>
            <a:r>
              <a:rPr sz="2400" spc="-5" dirty="0">
                <a:latin typeface="Times New Roman"/>
                <a:cs typeface="Times New Roman"/>
              </a:rPr>
              <a:t>theo cách riêng </a:t>
            </a:r>
            <a:r>
              <a:rPr sz="2400" dirty="0">
                <a:latin typeface="Times New Roman"/>
                <a:cs typeface="Times New Roman"/>
              </a:rPr>
              <a:t>của  mình, cho nên 2 </a:t>
            </a:r>
            <a:r>
              <a:rPr sz="2400" spc="-5" dirty="0">
                <a:latin typeface="Times New Roman"/>
                <a:cs typeface="Times New Roman"/>
              </a:rPr>
              <a:t>browser </a:t>
            </a:r>
            <a:r>
              <a:rPr sz="2400" dirty="0">
                <a:latin typeface="Times New Roman"/>
                <a:cs typeface="Times New Roman"/>
              </a:rPr>
              <a:t>cùng truy cập vào 1 </a:t>
            </a:r>
            <a:r>
              <a:rPr sz="2400" spc="-5" dirty="0">
                <a:latin typeface="Times New Roman"/>
                <a:cs typeface="Times New Roman"/>
              </a:rPr>
              <a:t>website sẽ </a:t>
            </a:r>
            <a:r>
              <a:rPr sz="2400" dirty="0">
                <a:latin typeface="Times New Roman"/>
                <a:cs typeface="Times New Roman"/>
              </a:rPr>
              <a:t>nhận  được 2 cookie khác</a:t>
            </a:r>
            <a:r>
              <a:rPr sz="2400" spc="-30" dirty="0">
                <a:latin typeface="Times New Roman"/>
                <a:cs typeface="Times New Roman"/>
              </a:rPr>
              <a:t> </a:t>
            </a:r>
            <a:r>
              <a:rPr sz="2400" dirty="0">
                <a:latin typeface="Times New Roman"/>
                <a:cs typeface="Times New Roman"/>
              </a:rPr>
              <a:t>nhau.</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014983" y="1523"/>
            <a:ext cx="6101715" cy="786130"/>
            <a:chOff x="1014983" y="1523"/>
            <a:chExt cx="6101715" cy="786130"/>
          </a:xfrm>
        </p:grpSpPr>
        <p:sp>
          <p:nvSpPr>
            <p:cNvPr id="6" name="object 6"/>
            <p:cNvSpPr/>
            <p:nvPr/>
          </p:nvSpPr>
          <p:spPr>
            <a:xfrm>
              <a:off x="1014983" y="1523"/>
              <a:ext cx="1258062" cy="78562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796033" y="1523"/>
              <a:ext cx="1367790" cy="78562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686811" y="1523"/>
              <a:ext cx="4429505" cy="78562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086789" y="153923"/>
              <a:ext cx="863168" cy="328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934207" y="213360"/>
              <a:ext cx="3862578" cy="338455"/>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xfrm>
            <a:off x="383540" y="756920"/>
            <a:ext cx="1261745" cy="391160"/>
          </a:xfrm>
          <a:prstGeom prst="rect">
            <a:avLst/>
          </a:prstGeom>
        </p:spPr>
        <p:txBody>
          <a:bodyPr vert="horz" wrap="square" lIns="0" tIns="12700" rIns="0" bIns="0" rtlCol="0">
            <a:spAutoFit/>
          </a:bodyPr>
          <a:lstStyle/>
          <a:p>
            <a:pPr marL="12700">
              <a:lnSpc>
                <a:spcPct val="100000"/>
              </a:lnSpc>
              <a:spcBef>
                <a:spcPts val="100"/>
              </a:spcBef>
            </a:pPr>
            <a:r>
              <a:rPr spc="-5" dirty="0"/>
              <a:t>b.</a:t>
            </a:r>
            <a:r>
              <a:rPr spc="-55" dirty="0"/>
              <a:t> </a:t>
            </a:r>
            <a:r>
              <a:rPr spc="-5" dirty="0"/>
              <a:t>Cookie</a:t>
            </a:r>
          </a:p>
        </p:txBody>
      </p:sp>
      <p:sp>
        <p:nvSpPr>
          <p:cNvPr id="14" name="object 14"/>
          <p:cNvSpPr txBox="1"/>
          <p:nvPr/>
        </p:nvSpPr>
        <p:spPr>
          <a:xfrm>
            <a:off x="574040" y="1154938"/>
            <a:ext cx="7731760" cy="3059812"/>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200" dirty="0">
                <a:latin typeface="Times New Roman"/>
                <a:cs typeface="Times New Roman"/>
              </a:rPr>
              <a:t>Sử dụng Cookie trong</a:t>
            </a:r>
            <a:r>
              <a:rPr sz="2200" spc="-25" dirty="0">
                <a:latin typeface="Times New Roman"/>
                <a:cs typeface="Times New Roman"/>
              </a:rPr>
              <a:t> </a:t>
            </a:r>
            <a:r>
              <a:rPr sz="2200" spc="-5" dirty="0">
                <a:latin typeface="Times New Roman"/>
                <a:cs typeface="Times New Roman"/>
              </a:rPr>
              <a:t>PHP:</a:t>
            </a:r>
            <a:endParaRPr sz="2200" dirty="0">
              <a:latin typeface="Times New Roman"/>
              <a:cs typeface="Times New Roman"/>
            </a:endParaRPr>
          </a:p>
          <a:p>
            <a:pPr marL="755650" lvl="1" indent="-285750">
              <a:lnSpc>
                <a:spcPct val="100000"/>
              </a:lnSpc>
              <a:buClr>
                <a:srgbClr val="C00000"/>
              </a:buClr>
              <a:buSzPct val="69444"/>
              <a:buFont typeface="Wingdings"/>
              <a:buChar char=""/>
              <a:tabLst>
                <a:tab pos="755015" algn="l"/>
                <a:tab pos="755650" algn="l"/>
              </a:tabLst>
            </a:pPr>
            <a:r>
              <a:rPr sz="2200" spc="-5" dirty="0">
                <a:latin typeface="Times New Roman"/>
                <a:cs typeface="Times New Roman"/>
              </a:rPr>
              <a:t>Để </a:t>
            </a:r>
            <a:r>
              <a:rPr sz="2200" dirty="0">
                <a:latin typeface="Times New Roman"/>
                <a:cs typeface="Times New Roman"/>
              </a:rPr>
              <a:t>đặt (set)</a:t>
            </a:r>
            <a:r>
              <a:rPr sz="2200" spc="-10" dirty="0">
                <a:latin typeface="Times New Roman"/>
                <a:cs typeface="Times New Roman"/>
              </a:rPr>
              <a:t> </a:t>
            </a:r>
            <a:r>
              <a:rPr sz="2200" dirty="0" err="1">
                <a:latin typeface="Times New Roman"/>
                <a:cs typeface="Times New Roman"/>
              </a:rPr>
              <a:t>cookie:</a:t>
            </a:r>
            <a:r>
              <a:rPr lang="en-US" sz="2200" dirty="0" err="1">
                <a:latin typeface="Times New Roman"/>
                <a:cs typeface="Times New Roman"/>
              </a:rPr>
              <a:t>setcookie</a:t>
            </a:r>
            <a:r>
              <a:rPr lang="en-US" sz="2200" dirty="0">
                <a:latin typeface="Times New Roman"/>
                <a:cs typeface="Times New Roman"/>
              </a:rPr>
              <a:t>($name, $value, $expire, $path, $domain)</a:t>
            </a: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$name: là tên của Cookie</a:t>
            </a: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$value: giá trị của Cookie</a:t>
            </a: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$expire: thời gian </a:t>
            </a:r>
            <a:r>
              <a:rPr lang="en-US" sz="2200" spc="-5" dirty="0" err="1">
                <a:uFill>
                  <a:solidFill>
                    <a:srgbClr val="000000"/>
                  </a:solidFill>
                </a:uFill>
                <a:latin typeface="Times New Roman"/>
                <a:cs typeface="Times New Roman"/>
              </a:rPr>
              <a:t>tồn</a:t>
            </a:r>
            <a:r>
              <a:rPr lang="en-US" sz="2200" spc="-5" dirty="0">
                <a:uFill>
                  <a:solidFill>
                    <a:srgbClr val="000000"/>
                  </a:solidFill>
                </a:uFill>
                <a:latin typeface="Times New Roman"/>
                <a:cs typeface="Times New Roman"/>
              </a:rPr>
              <a:t> </a:t>
            </a:r>
            <a:r>
              <a:rPr lang="en-US" sz="2200" spc="-5" dirty="0" err="1">
                <a:uFill>
                  <a:solidFill>
                    <a:srgbClr val="000000"/>
                  </a:solidFill>
                </a:uFill>
                <a:latin typeface="Times New Roman"/>
                <a:cs typeface="Times New Roman"/>
              </a:rPr>
              <a:t>tại</a:t>
            </a:r>
            <a:endParaRPr lang="vi-VN" sz="2200" spc="-5" dirty="0">
              <a:uFill>
                <a:solidFill>
                  <a:srgbClr val="000000"/>
                </a:solidFill>
              </a:uFill>
              <a:latin typeface="Times New Roman"/>
              <a:cs typeface="Times New Roman"/>
            </a:endParaRP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$path : đường dẫn lưu trữ</a:t>
            </a: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$domain: tên của domain</a:t>
            </a:r>
            <a:endParaRPr lang="en-US" sz="2200" spc="-5" dirty="0">
              <a:uFill>
                <a:solidFill>
                  <a:srgbClr val="000000"/>
                </a:solidFill>
              </a:uFill>
              <a:latin typeface="Times New Roman"/>
              <a:cs typeface="Times New Roman"/>
            </a:endParaRPr>
          </a:p>
          <a:p>
            <a:pPr marL="755650" lvl="1" indent="-285750">
              <a:lnSpc>
                <a:spcPct val="100000"/>
              </a:lnSpc>
              <a:buClr>
                <a:srgbClr val="C00000"/>
              </a:buClr>
              <a:buSzPct val="69444"/>
              <a:buFont typeface="Wingdings"/>
              <a:buChar char=""/>
              <a:tabLst>
                <a:tab pos="755015" algn="l"/>
                <a:tab pos="755650" algn="l"/>
              </a:tabLst>
            </a:pPr>
            <a:r>
              <a:rPr lang="en-US" sz="2200" b="1" u="heavy" spc="-5" dirty="0" err="1">
                <a:uFill>
                  <a:solidFill>
                    <a:srgbClr val="000000"/>
                  </a:solidFill>
                </a:uFill>
                <a:latin typeface="Times New Roman"/>
                <a:cs typeface="Times New Roman"/>
              </a:rPr>
              <a:t>Ví</a:t>
            </a:r>
            <a:r>
              <a:rPr lang="en-US" sz="2200" b="1" u="heavy" spc="-10" dirty="0">
                <a:uFill>
                  <a:solidFill>
                    <a:srgbClr val="000000"/>
                  </a:solidFill>
                </a:uFill>
                <a:latin typeface="Times New Roman"/>
                <a:cs typeface="Times New Roman"/>
              </a:rPr>
              <a:t> </a:t>
            </a:r>
            <a:r>
              <a:rPr lang="en-US" sz="2200" b="1" u="heavy" dirty="0" err="1">
                <a:uFill>
                  <a:solidFill>
                    <a:srgbClr val="000000"/>
                  </a:solidFill>
                </a:uFill>
                <a:latin typeface="Times New Roman"/>
                <a:cs typeface="Times New Roman"/>
              </a:rPr>
              <a:t>dụ</a:t>
            </a:r>
            <a:r>
              <a:rPr lang="en-US" sz="2200" dirty="0">
                <a:latin typeface="Times New Roman"/>
                <a:cs typeface="Times New Roman"/>
              </a:rPr>
              <a:t>:</a:t>
            </a:r>
          </a:p>
        </p:txBody>
      </p:sp>
      <p:grpSp>
        <p:nvGrpSpPr>
          <p:cNvPr id="15" name="object 15"/>
          <p:cNvGrpSpPr/>
          <p:nvPr/>
        </p:nvGrpSpPr>
        <p:grpSpPr>
          <a:xfrm>
            <a:off x="4419600" y="2867660"/>
            <a:ext cx="4585915" cy="4142740"/>
            <a:chOff x="401574" y="2901695"/>
            <a:chExt cx="4197350" cy="3679190"/>
          </a:xfrm>
        </p:grpSpPr>
        <p:sp>
          <p:nvSpPr>
            <p:cNvPr id="16" name="object 16"/>
            <p:cNvSpPr/>
            <p:nvPr/>
          </p:nvSpPr>
          <p:spPr>
            <a:xfrm>
              <a:off x="427482" y="2911601"/>
              <a:ext cx="4171188" cy="363092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01574" y="2901695"/>
              <a:ext cx="3553205" cy="367893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473532" y="2937509"/>
              <a:ext cx="4079366" cy="3539490"/>
            </a:xfrm>
            <a:prstGeom prst="rect">
              <a:avLst/>
            </a:prstGeom>
            <a:blipFill>
              <a:blip r:embed="rId10" cstate="print"/>
              <a:stretch>
                <a:fillRect/>
              </a:stretch>
            </a:blipFill>
          </p:spPr>
          <p:txBody>
            <a:bodyPr wrap="square" lIns="0" tIns="0" rIns="0" bIns="0" rtlCol="0"/>
            <a:lstStyle/>
            <a:p>
              <a:endParaRPr/>
            </a:p>
          </p:txBody>
        </p:sp>
      </p:grpSp>
      <p:sp>
        <p:nvSpPr>
          <p:cNvPr id="19" name="object 19"/>
          <p:cNvSpPr txBox="1"/>
          <p:nvPr/>
        </p:nvSpPr>
        <p:spPr>
          <a:xfrm>
            <a:off x="4498220" y="2960406"/>
            <a:ext cx="4532950" cy="3910044"/>
          </a:xfrm>
          <a:prstGeom prst="rect">
            <a:avLst/>
          </a:prstGeom>
          <a:ln w="9525">
            <a:solidFill>
              <a:srgbClr val="497DBA"/>
            </a:solidFill>
          </a:ln>
        </p:spPr>
        <p:txBody>
          <a:bodyPr vert="horz" wrap="square" lIns="0" tIns="39369" rIns="0" bIns="0" rtlCol="0">
            <a:spAutoFit/>
          </a:bodyPr>
          <a:lstStyle/>
          <a:p>
            <a:pPr marL="90805">
              <a:lnSpc>
                <a:spcPct val="100000"/>
              </a:lnSpc>
              <a:spcBef>
                <a:spcPts val="309"/>
              </a:spcBef>
            </a:pPr>
            <a:r>
              <a:rPr lang="en-US" sz="1600" b="1" dirty="0">
                <a:latin typeface="Times New Roman"/>
                <a:cs typeface="Times New Roman"/>
              </a:rPr>
              <a:t>&lt;!DOCTYPE html&gt;</a:t>
            </a:r>
          </a:p>
          <a:p>
            <a:pPr marL="90805">
              <a:lnSpc>
                <a:spcPct val="100000"/>
              </a:lnSpc>
              <a:spcBef>
                <a:spcPts val="309"/>
              </a:spcBef>
            </a:pPr>
            <a:r>
              <a:rPr lang="en-US" sz="1600" b="1" dirty="0">
                <a:solidFill>
                  <a:srgbClr val="FF0000"/>
                </a:solidFill>
                <a:latin typeface="Times New Roman"/>
                <a:cs typeface="Times New Roman"/>
              </a:rPr>
              <a:t>&lt;?php</a:t>
            </a:r>
          </a:p>
          <a:p>
            <a:pPr marL="90805">
              <a:lnSpc>
                <a:spcPct val="100000"/>
              </a:lnSpc>
              <a:spcBef>
                <a:spcPts val="309"/>
              </a:spcBef>
            </a:pPr>
            <a:r>
              <a:rPr lang="en-US" sz="1600" b="1" dirty="0">
                <a:solidFill>
                  <a:srgbClr val="FF0000"/>
                </a:solidFill>
                <a:latin typeface="Times New Roman"/>
                <a:cs typeface="Times New Roman"/>
              </a:rPr>
              <a:t>    </a:t>
            </a:r>
            <a:r>
              <a:rPr lang="en-US" sz="1600" b="1" dirty="0" err="1">
                <a:solidFill>
                  <a:srgbClr val="FF0000"/>
                </a:solidFill>
                <a:latin typeface="Times New Roman"/>
                <a:cs typeface="Times New Roman"/>
              </a:rPr>
              <a:t>setcookie</a:t>
            </a:r>
            <a:r>
              <a:rPr lang="en-US" sz="1600" b="1" dirty="0">
                <a:solidFill>
                  <a:srgbClr val="FF0000"/>
                </a:solidFill>
                <a:latin typeface="Times New Roman"/>
                <a:cs typeface="Times New Roman"/>
              </a:rPr>
              <a:t>('username', ‘</a:t>
            </a:r>
            <a:r>
              <a:rPr lang="en-US" sz="1600" b="1" dirty="0" err="1">
                <a:solidFill>
                  <a:srgbClr val="FF0000"/>
                </a:solidFill>
                <a:latin typeface="Times New Roman"/>
                <a:cs typeface="Times New Roman"/>
              </a:rPr>
              <a:t>annguyen</a:t>
            </a:r>
            <a:r>
              <a:rPr lang="en-US" sz="1600" b="1" dirty="0">
                <a:solidFill>
                  <a:srgbClr val="FF0000"/>
                </a:solidFill>
                <a:latin typeface="Times New Roman"/>
                <a:cs typeface="Times New Roman"/>
              </a:rPr>
              <a:t>', time() + 3600);</a:t>
            </a:r>
          </a:p>
          <a:p>
            <a:pPr marL="90805">
              <a:lnSpc>
                <a:spcPct val="100000"/>
              </a:lnSpc>
              <a:spcBef>
                <a:spcPts val="309"/>
              </a:spcBef>
            </a:pPr>
            <a:r>
              <a:rPr lang="en-US" sz="1600" b="1" dirty="0">
                <a:solidFill>
                  <a:srgbClr val="FF0000"/>
                </a:solidFill>
                <a:latin typeface="Times New Roman"/>
                <a:cs typeface="Times New Roman"/>
              </a:rPr>
              <a:t>?&gt;</a:t>
            </a:r>
          </a:p>
          <a:p>
            <a:pPr marL="90805">
              <a:lnSpc>
                <a:spcPct val="100000"/>
              </a:lnSpc>
              <a:spcBef>
                <a:spcPts val="309"/>
              </a:spcBef>
            </a:pPr>
            <a:r>
              <a:rPr lang="en-US" sz="1600" b="1" dirty="0">
                <a:latin typeface="Times New Roman"/>
                <a:cs typeface="Times New Roman"/>
              </a:rPr>
              <a:t>&lt;html&gt;</a:t>
            </a:r>
          </a:p>
          <a:p>
            <a:pPr marL="90805">
              <a:lnSpc>
                <a:spcPct val="100000"/>
              </a:lnSpc>
              <a:spcBef>
                <a:spcPts val="309"/>
              </a:spcBef>
            </a:pPr>
            <a:r>
              <a:rPr lang="en-US" sz="1600" b="1" dirty="0">
                <a:latin typeface="Times New Roman"/>
                <a:cs typeface="Times New Roman"/>
              </a:rPr>
              <a:t>    &lt;head&gt;</a:t>
            </a:r>
          </a:p>
          <a:p>
            <a:pPr marL="90805">
              <a:lnSpc>
                <a:spcPct val="100000"/>
              </a:lnSpc>
              <a:spcBef>
                <a:spcPts val="309"/>
              </a:spcBef>
            </a:pPr>
            <a:r>
              <a:rPr lang="en-US" sz="1600" b="1" dirty="0">
                <a:latin typeface="Times New Roman"/>
                <a:cs typeface="Times New Roman"/>
              </a:rPr>
              <a:t>        &lt;title&gt;&lt;/title&gt;</a:t>
            </a:r>
          </a:p>
          <a:p>
            <a:pPr marL="90805">
              <a:lnSpc>
                <a:spcPct val="100000"/>
              </a:lnSpc>
              <a:spcBef>
                <a:spcPts val="309"/>
              </a:spcBef>
            </a:pPr>
            <a:r>
              <a:rPr lang="en-US" sz="1600" b="1" dirty="0">
                <a:latin typeface="Times New Roman"/>
                <a:cs typeface="Times New Roman"/>
              </a:rPr>
              <a:t>        &lt;meta http-</a:t>
            </a:r>
            <a:r>
              <a:rPr lang="en-US" sz="1600" b="1" dirty="0" err="1">
                <a:latin typeface="Times New Roman"/>
                <a:cs typeface="Times New Roman"/>
              </a:rPr>
              <a:t>equiv</a:t>
            </a:r>
            <a:r>
              <a:rPr lang="en-US" sz="1600" b="1" dirty="0">
                <a:latin typeface="Times New Roman"/>
                <a:cs typeface="Times New Roman"/>
              </a:rPr>
              <a:t>="Content-Type" content="text/html; charset=UTF-8"&gt;</a:t>
            </a:r>
          </a:p>
          <a:p>
            <a:pPr marL="90805">
              <a:lnSpc>
                <a:spcPct val="100000"/>
              </a:lnSpc>
              <a:spcBef>
                <a:spcPts val="309"/>
              </a:spcBef>
            </a:pPr>
            <a:r>
              <a:rPr lang="en-US" sz="1600" b="1" dirty="0">
                <a:latin typeface="Times New Roman"/>
                <a:cs typeface="Times New Roman"/>
              </a:rPr>
              <a:t>    &lt;/head&gt;</a:t>
            </a:r>
          </a:p>
          <a:p>
            <a:pPr marL="90805">
              <a:lnSpc>
                <a:spcPct val="100000"/>
              </a:lnSpc>
              <a:spcBef>
                <a:spcPts val="309"/>
              </a:spcBef>
            </a:pPr>
            <a:r>
              <a:rPr lang="en-US" sz="1600" b="1" dirty="0">
                <a:latin typeface="Times New Roman"/>
                <a:cs typeface="Times New Roman"/>
              </a:rPr>
              <a:t>    &lt;body&gt;</a:t>
            </a:r>
          </a:p>
          <a:p>
            <a:pPr marL="90805">
              <a:lnSpc>
                <a:spcPct val="100000"/>
              </a:lnSpc>
              <a:spcBef>
                <a:spcPts val="309"/>
              </a:spcBef>
            </a:pPr>
            <a:r>
              <a:rPr lang="en-US" sz="1600" b="1" dirty="0">
                <a:latin typeface="Times New Roman"/>
                <a:cs typeface="Times New Roman"/>
              </a:rPr>
              <a:t>    &lt;/body&gt;</a:t>
            </a:r>
          </a:p>
          <a:p>
            <a:pPr marL="90805">
              <a:lnSpc>
                <a:spcPct val="100000"/>
              </a:lnSpc>
              <a:spcBef>
                <a:spcPts val="309"/>
              </a:spcBef>
            </a:pPr>
            <a:r>
              <a:rPr lang="en-US" sz="1600" b="1" dirty="0">
                <a:latin typeface="Times New Roman"/>
                <a:cs typeface="Times New Roman"/>
              </a:rPr>
              <a:t>&lt;/html&gt;</a:t>
            </a:r>
            <a:endParaRPr sz="1600" dirty="0">
              <a:latin typeface="Times New Roman"/>
              <a:cs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014983" y="1523"/>
            <a:ext cx="6101715" cy="786130"/>
            <a:chOff x="1014983" y="1523"/>
            <a:chExt cx="6101715" cy="786130"/>
          </a:xfrm>
        </p:grpSpPr>
        <p:sp>
          <p:nvSpPr>
            <p:cNvPr id="6" name="object 6"/>
            <p:cNvSpPr/>
            <p:nvPr/>
          </p:nvSpPr>
          <p:spPr>
            <a:xfrm>
              <a:off x="1014983" y="1523"/>
              <a:ext cx="1258062" cy="78562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796033" y="1523"/>
              <a:ext cx="1367790" cy="78562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686811" y="1523"/>
              <a:ext cx="4429505" cy="78562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086789" y="153923"/>
              <a:ext cx="863168" cy="328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934207" y="213360"/>
              <a:ext cx="3862578" cy="338455"/>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xfrm>
            <a:off x="383540" y="756920"/>
            <a:ext cx="1261745" cy="391160"/>
          </a:xfrm>
          <a:prstGeom prst="rect">
            <a:avLst/>
          </a:prstGeom>
        </p:spPr>
        <p:txBody>
          <a:bodyPr vert="horz" wrap="square" lIns="0" tIns="12700" rIns="0" bIns="0" rtlCol="0">
            <a:spAutoFit/>
          </a:bodyPr>
          <a:lstStyle/>
          <a:p>
            <a:pPr marL="12700">
              <a:lnSpc>
                <a:spcPct val="100000"/>
              </a:lnSpc>
              <a:spcBef>
                <a:spcPts val="100"/>
              </a:spcBef>
            </a:pPr>
            <a:r>
              <a:rPr spc="-5" dirty="0"/>
              <a:t>b.</a:t>
            </a:r>
            <a:r>
              <a:rPr spc="-55" dirty="0"/>
              <a:t> </a:t>
            </a:r>
            <a:r>
              <a:rPr spc="-5" dirty="0"/>
              <a:t>Cookie</a:t>
            </a:r>
          </a:p>
        </p:txBody>
      </p:sp>
      <p:sp>
        <p:nvSpPr>
          <p:cNvPr id="14" name="object 14"/>
          <p:cNvSpPr txBox="1"/>
          <p:nvPr/>
        </p:nvSpPr>
        <p:spPr>
          <a:xfrm>
            <a:off x="574040" y="1154938"/>
            <a:ext cx="7960360" cy="1397819"/>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1800" dirty="0">
                <a:latin typeface="Times New Roman"/>
                <a:cs typeface="Times New Roman"/>
              </a:rPr>
              <a:t>Sử dụng Cookie trong</a:t>
            </a:r>
            <a:r>
              <a:rPr sz="1800" spc="-25" dirty="0">
                <a:latin typeface="Times New Roman"/>
                <a:cs typeface="Times New Roman"/>
              </a:rPr>
              <a:t> </a:t>
            </a:r>
            <a:r>
              <a:rPr sz="1800" spc="-5" dirty="0">
                <a:latin typeface="Times New Roman"/>
                <a:cs typeface="Times New Roman"/>
              </a:rPr>
              <a:t>PHP:</a:t>
            </a:r>
            <a:endParaRPr sz="1800" dirty="0">
              <a:latin typeface="Times New Roman"/>
              <a:cs typeface="Times New Roman"/>
            </a:endParaRPr>
          </a:p>
          <a:p>
            <a:pPr marL="755650" lvl="1" indent="-285750">
              <a:lnSpc>
                <a:spcPct val="100000"/>
              </a:lnSpc>
              <a:buClr>
                <a:srgbClr val="C00000"/>
              </a:buClr>
              <a:buSzPct val="69444"/>
              <a:buFont typeface="Wingdings"/>
              <a:buChar char=""/>
              <a:tabLst>
                <a:tab pos="755015" algn="l"/>
                <a:tab pos="755650" algn="l"/>
              </a:tabLst>
            </a:pPr>
            <a:r>
              <a:rPr sz="1800" spc="-5" dirty="0" err="1">
                <a:latin typeface="Times New Roman"/>
                <a:cs typeface="Times New Roman"/>
              </a:rPr>
              <a:t>Đọc</a:t>
            </a:r>
            <a:r>
              <a:rPr sz="1800" spc="-5" dirty="0">
                <a:latin typeface="Times New Roman"/>
                <a:cs typeface="Times New Roman"/>
              </a:rPr>
              <a:t> </a:t>
            </a:r>
            <a:r>
              <a:rPr sz="1800" dirty="0">
                <a:latin typeface="Times New Roman"/>
                <a:cs typeface="Times New Roman"/>
              </a:rPr>
              <a:t>(get) lại giá trị của</a:t>
            </a:r>
            <a:r>
              <a:rPr sz="1800" spc="-35" dirty="0">
                <a:latin typeface="Times New Roman"/>
                <a:cs typeface="Times New Roman"/>
              </a:rPr>
              <a:t> </a:t>
            </a:r>
            <a:r>
              <a:rPr sz="1800" dirty="0">
                <a:latin typeface="Times New Roman"/>
                <a:cs typeface="Times New Roman"/>
              </a:rPr>
              <a:t>cookie:</a:t>
            </a:r>
            <a:r>
              <a:rPr lang="vi-VN" sz="1800" dirty="0">
                <a:latin typeface="Times New Roman"/>
                <a:cs typeface="Times New Roman"/>
              </a:rPr>
              <a:t>Tất cả Cookie được lưu trữ trong biến toàn cục $_COOKIE nên để lấy giá trị Cookie ta dùng cú pháp sau: </a:t>
            </a:r>
            <a:endParaRPr lang="en-US" sz="1800" dirty="0">
              <a:latin typeface="Times New Roman"/>
              <a:cs typeface="Times New Roman"/>
            </a:endParaRPr>
          </a:p>
          <a:p>
            <a:pPr marL="755650" lvl="1" indent="-285750">
              <a:lnSpc>
                <a:spcPct val="100000"/>
              </a:lnSpc>
              <a:buClr>
                <a:srgbClr val="C00000"/>
              </a:buClr>
              <a:buSzPct val="69444"/>
              <a:buFont typeface="Wingdings"/>
              <a:buChar char=""/>
              <a:tabLst>
                <a:tab pos="755015" algn="l"/>
                <a:tab pos="755650" algn="l"/>
              </a:tabLst>
            </a:pPr>
            <a:r>
              <a:rPr lang="vi-VN" sz="1800" dirty="0">
                <a:latin typeface="Times New Roman"/>
                <a:cs typeface="Times New Roman"/>
              </a:rPr>
              <a:t>$bien</a:t>
            </a:r>
            <a:r>
              <a:rPr lang="en-US" sz="1800" dirty="0">
                <a:latin typeface="Times New Roman"/>
                <a:cs typeface="Times New Roman"/>
              </a:rPr>
              <a:t> </a:t>
            </a:r>
            <a:r>
              <a:rPr lang="vi-VN" sz="1800" dirty="0">
                <a:latin typeface="Times New Roman"/>
                <a:cs typeface="Times New Roman"/>
              </a:rPr>
              <a:t>=</a:t>
            </a:r>
            <a:r>
              <a:rPr lang="en-US" sz="1800" dirty="0">
                <a:latin typeface="Times New Roman"/>
                <a:cs typeface="Times New Roman"/>
              </a:rPr>
              <a:t>  </a:t>
            </a:r>
            <a:r>
              <a:rPr sz="1800" b="1" spc="-5" dirty="0">
                <a:solidFill>
                  <a:srgbClr val="FF0000"/>
                </a:solidFill>
                <a:latin typeface="Times New Roman"/>
                <a:cs typeface="Times New Roman"/>
              </a:rPr>
              <a:t>$_COOKIE</a:t>
            </a:r>
            <a:r>
              <a:rPr sz="1800" spc="-5" dirty="0">
                <a:latin typeface="Times New Roman"/>
                <a:cs typeface="Times New Roman"/>
              </a:rPr>
              <a:t>[tên_cookie]</a:t>
            </a:r>
            <a:endParaRPr sz="1800" dirty="0">
              <a:latin typeface="Times New Roman"/>
              <a:cs typeface="Times New Roman"/>
            </a:endParaRPr>
          </a:p>
          <a:p>
            <a:pPr marL="355600" indent="-342900">
              <a:lnSpc>
                <a:spcPct val="100000"/>
              </a:lnSpc>
              <a:buClr>
                <a:srgbClr val="00AF50"/>
              </a:buClr>
              <a:buFont typeface="Wingdings"/>
              <a:buChar char=""/>
              <a:tabLst>
                <a:tab pos="354965" algn="l"/>
                <a:tab pos="355600" algn="l"/>
              </a:tabLst>
            </a:pPr>
            <a:r>
              <a:rPr sz="1800" b="1" u="heavy" spc="-5" dirty="0">
                <a:uFill>
                  <a:solidFill>
                    <a:srgbClr val="000000"/>
                  </a:solidFill>
                </a:uFill>
                <a:latin typeface="Times New Roman"/>
                <a:cs typeface="Times New Roman"/>
              </a:rPr>
              <a:t>Ví</a:t>
            </a:r>
            <a:r>
              <a:rPr sz="1800" b="1" u="heavy" spc="-10" dirty="0">
                <a:uFill>
                  <a:solidFill>
                    <a:srgbClr val="000000"/>
                  </a:solidFill>
                </a:uFill>
                <a:latin typeface="Times New Roman"/>
                <a:cs typeface="Times New Roman"/>
              </a:rPr>
              <a:t> </a:t>
            </a:r>
            <a:r>
              <a:rPr sz="1800" b="1" u="heavy" dirty="0">
                <a:uFill>
                  <a:solidFill>
                    <a:srgbClr val="000000"/>
                  </a:solidFill>
                </a:uFill>
                <a:latin typeface="Times New Roman"/>
                <a:cs typeface="Times New Roman"/>
              </a:rPr>
              <a:t>dụ</a:t>
            </a:r>
            <a:r>
              <a:rPr sz="1800" dirty="0">
                <a:latin typeface="Times New Roman"/>
                <a:cs typeface="Times New Roman"/>
              </a:rPr>
              <a:t>:</a:t>
            </a:r>
          </a:p>
        </p:txBody>
      </p:sp>
      <p:grpSp>
        <p:nvGrpSpPr>
          <p:cNvPr id="20" name="object 20"/>
          <p:cNvGrpSpPr/>
          <p:nvPr/>
        </p:nvGrpSpPr>
        <p:grpSpPr>
          <a:xfrm>
            <a:off x="4652771" y="2901695"/>
            <a:ext cx="4123690" cy="3641090"/>
            <a:chOff x="4652771" y="2901695"/>
            <a:chExt cx="4123690" cy="3641090"/>
          </a:xfrm>
        </p:grpSpPr>
        <p:sp>
          <p:nvSpPr>
            <p:cNvPr id="21" name="object 21"/>
            <p:cNvSpPr/>
            <p:nvPr/>
          </p:nvSpPr>
          <p:spPr>
            <a:xfrm>
              <a:off x="4678679" y="2911601"/>
              <a:ext cx="4097274" cy="3630929"/>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4652771" y="2901695"/>
              <a:ext cx="4112514" cy="3435096"/>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4724399" y="2937509"/>
              <a:ext cx="4005961" cy="3539490"/>
            </a:xfrm>
            <a:prstGeom prst="rect">
              <a:avLst/>
            </a:prstGeom>
            <a:blipFill>
              <a:blip r:embed="rId10" cstate="print"/>
              <a:stretch>
                <a:fillRect/>
              </a:stretch>
            </a:blipFill>
          </p:spPr>
          <p:txBody>
            <a:bodyPr wrap="square" lIns="0" tIns="0" rIns="0" bIns="0" rtlCol="0"/>
            <a:lstStyle/>
            <a:p>
              <a:endParaRPr/>
            </a:p>
          </p:txBody>
        </p:sp>
      </p:grpSp>
      <p:sp>
        <p:nvSpPr>
          <p:cNvPr id="24" name="object 24"/>
          <p:cNvSpPr txBox="1"/>
          <p:nvPr/>
        </p:nvSpPr>
        <p:spPr>
          <a:xfrm>
            <a:off x="4724400" y="2937510"/>
            <a:ext cx="4006215" cy="3539490"/>
          </a:xfrm>
          <a:prstGeom prst="rect">
            <a:avLst/>
          </a:prstGeom>
          <a:ln w="9525">
            <a:solidFill>
              <a:srgbClr val="497DBA"/>
            </a:solidFill>
          </a:ln>
        </p:spPr>
        <p:txBody>
          <a:bodyPr vert="horz" wrap="square" lIns="0" tIns="39369" rIns="0" bIns="0" rtlCol="0">
            <a:spAutoFit/>
          </a:bodyPr>
          <a:lstStyle/>
          <a:p>
            <a:pPr marL="91440">
              <a:lnSpc>
                <a:spcPct val="100000"/>
              </a:lnSpc>
              <a:spcBef>
                <a:spcPts val="309"/>
              </a:spcBef>
            </a:pPr>
            <a:r>
              <a:rPr sz="1600" b="1" spc="-5" dirty="0">
                <a:latin typeface="Times New Roman"/>
                <a:cs typeface="Times New Roman"/>
              </a:rPr>
              <a:t>&lt;html&gt;</a:t>
            </a:r>
            <a:endParaRPr sz="1600">
              <a:latin typeface="Times New Roman"/>
              <a:cs typeface="Times New Roman"/>
            </a:endParaRPr>
          </a:p>
          <a:p>
            <a:pPr marL="91440">
              <a:lnSpc>
                <a:spcPct val="100000"/>
              </a:lnSpc>
            </a:pPr>
            <a:r>
              <a:rPr sz="1600" b="1" spc="-5" dirty="0">
                <a:latin typeface="Times New Roman"/>
                <a:cs typeface="Times New Roman"/>
              </a:rPr>
              <a:t>&lt;head&gt;&lt;title&gt;</a:t>
            </a:r>
            <a:r>
              <a:rPr sz="1600" spc="-5" dirty="0">
                <a:latin typeface="Times New Roman"/>
                <a:cs typeface="Times New Roman"/>
              </a:rPr>
              <a:t>Trang</a:t>
            </a:r>
            <a:r>
              <a:rPr sz="1600" dirty="0">
                <a:latin typeface="Times New Roman"/>
                <a:cs typeface="Times New Roman"/>
              </a:rPr>
              <a:t> </a:t>
            </a:r>
            <a:r>
              <a:rPr sz="1600" spc="-5" dirty="0">
                <a:latin typeface="Times New Roman"/>
                <a:cs typeface="Times New Roman"/>
              </a:rPr>
              <a:t>b</a:t>
            </a:r>
            <a:r>
              <a:rPr sz="1600" b="1" spc="-5" dirty="0">
                <a:latin typeface="Times New Roman"/>
                <a:cs typeface="Times New Roman"/>
              </a:rPr>
              <a:t>&lt;/title&gt;&lt;/head&gt;</a:t>
            </a:r>
            <a:endParaRPr sz="1600">
              <a:latin typeface="Times New Roman"/>
              <a:cs typeface="Times New Roman"/>
            </a:endParaRPr>
          </a:p>
          <a:p>
            <a:pPr marL="91440">
              <a:lnSpc>
                <a:spcPct val="100000"/>
              </a:lnSpc>
            </a:pPr>
            <a:r>
              <a:rPr sz="1600" b="1" dirty="0">
                <a:latin typeface="Times New Roman"/>
                <a:cs typeface="Times New Roman"/>
              </a:rPr>
              <a:t>&lt;body&gt;</a:t>
            </a:r>
            <a:endParaRPr sz="1600">
              <a:latin typeface="Times New Roman"/>
              <a:cs typeface="Times New Roman"/>
            </a:endParaRPr>
          </a:p>
          <a:p>
            <a:pPr marL="91440">
              <a:lnSpc>
                <a:spcPct val="100000"/>
              </a:lnSpc>
            </a:pPr>
            <a:r>
              <a:rPr sz="1600" dirty="0">
                <a:latin typeface="Times New Roman"/>
                <a:cs typeface="Times New Roman"/>
              </a:rPr>
              <a:t>&lt;a href="a.php"&gt; qua trang</a:t>
            </a:r>
            <a:r>
              <a:rPr sz="1600" spc="-50" dirty="0">
                <a:latin typeface="Times New Roman"/>
                <a:cs typeface="Times New Roman"/>
              </a:rPr>
              <a:t> </a:t>
            </a:r>
            <a:r>
              <a:rPr sz="1600" dirty="0">
                <a:latin typeface="Times New Roman"/>
                <a:cs typeface="Times New Roman"/>
              </a:rPr>
              <a:t>a&lt;/a&gt;</a:t>
            </a:r>
            <a:endParaRPr sz="1600">
              <a:latin typeface="Times New Roman"/>
              <a:cs typeface="Times New Roman"/>
            </a:endParaRPr>
          </a:p>
          <a:p>
            <a:pPr marL="91440">
              <a:lnSpc>
                <a:spcPct val="100000"/>
              </a:lnSpc>
            </a:pPr>
            <a:r>
              <a:rPr sz="1600" b="1" dirty="0">
                <a:solidFill>
                  <a:srgbClr val="FF0000"/>
                </a:solidFill>
                <a:latin typeface="Times New Roman"/>
                <a:cs typeface="Times New Roman"/>
              </a:rPr>
              <a:t>&lt;?php</a:t>
            </a:r>
            <a:endParaRPr sz="1600">
              <a:latin typeface="Times New Roman"/>
              <a:cs typeface="Times New Roman"/>
            </a:endParaRPr>
          </a:p>
          <a:p>
            <a:pPr marL="274320">
              <a:lnSpc>
                <a:spcPct val="100000"/>
              </a:lnSpc>
            </a:pPr>
            <a:r>
              <a:rPr sz="1600" b="1" spc="-5" dirty="0">
                <a:latin typeface="Times New Roman"/>
                <a:cs typeface="Times New Roman"/>
              </a:rPr>
              <a:t>if </a:t>
            </a:r>
            <a:r>
              <a:rPr sz="1600" dirty="0">
                <a:latin typeface="Times New Roman"/>
                <a:cs typeface="Times New Roman"/>
              </a:rPr>
              <a:t>(</a:t>
            </a:r>
            <a:r>
              <a:rPr sz="1600" b="1" dirty="0">
                <a:solidFill>
                  <a:srgbClr val="C00000"/>
                </a:solidFill>
                <a:latin typeface="Times New Roman"/>
                <a:cs typeface="Times New Roman"/>
              </a:rPr>
              <a:t>isset</a:t>
            </a:r>
            <a:r>
              <a:rPr sz="1600" dirty="0">
                <a:latin typeface="Times New Roman"/>
                <a:cs typeface="Times New Roman"/>
              </a:rPr>
              <a:t>($_COOKIE['a']))</a:t>
            </a:r>
            <a:r>
              <a:rPr sz="1600" spc="5" dirty="0">
                <a:latin typeface="Times New Roman"/>
                <a:cs typeface="Times New Roman"/>
              </a:rPr>
              <a:t> </a:t>
            </a:r>
            <a:r>
              <a:rPr sz="1600" dirty="0">
                <a:latin typeface="Times New Roman"/>
                <a:cs typeface="Times New Roman"/>
              </a:rPr>
              <a:t>{</a:t>
            </a:r>
            <a:endParaRPr sz="1600">
              <a:latin typeface="Times New Roman"/>
              <a:cs typeface="Times New Roman"/>
            </a:endParaRPr>
          </a:p>
          <a:p>
            <a:pPr marL="457200">
              <a:lnSpc>
                <a:spcPct val="100000"/>
              </a:lnSpc>
            </a:pPr>
            <a:r>
              <a:rPr sz="1600" b="1" dirty="0">
                <a:latin typeface="Times New Roman"/>
                <a:cs typeface="Times New Roman"/>
              </a:rPr>
              <a:t>echo </a:t>
            </a:r>
            <a:r>
              <a:rPr sz="1600" dirty="0">
                <a:latin typeface="Times New Roman"/>
                <a:cs typeface="Times New Roman"/>
              </a:rPr>
              <a:t>"gia tri lay duoc</a:t>
            </a:r>
            <a:r>
              <a:rPr sz="1600" spc="-40" dirty="0">
                <a:latin typeface="Times New Roman"/>
                <a:cs typeface="Times New Roman"/>
              </a:rPr>
              <a:t> </a:t>
            </a:r>
            <a:r>
              <a:rPr sz="1600" b="1" dirty="0">
                <a:latin typeface="Times New Roman"/>
                <a:cs typeface="Times New Roman"/>
              </a:rPr>
              <a:t>".</a:t>
            </a:r>
            <a:r>
              <a:rPr sz="1600" b="1" dirty="0">
                <a:solidFill>
                  <a:srgbClr val="FF0000"/>
                </a:solidFill>
                <a:latin typeface="Times New Roman"/>
                <a:cs typeface="Times New Roman"/>
              </a:rPr>
              <a:t>$_COOKIE</a:t>
            </a:r>
            <a:r>
              <a:rPr sz="1600" dirty="0">
                <a:latin typeface="Times New Roman"/>
                <a:cs typeface="Times New Roman"/>
              </a:rPr>
              <a:t>['a'];</a:t>
            </a:r>
            <a:endParaRPr sz="1600">
              <a:latin typeface="Times New Roman"/>
              <a:cs typeface="Times New Roman"/>
            </a:endParaRPr>
          </a:p>
          <a:p>
            <a:pPr marL="274320">
              <a:lnSpc>
                <a:spcPct val="100000"/>
              </a:lnSpc>
            </a:pPr>
            <a:r>
              <a:rPr sz="1600" dirty="0">
                <a:latin typeface="Times New Roman"/>
                <a:cs typeface="Times New Roman"/>
              </a:rPr>
              <a:t>}</a:t>
            </a:r>
            <a:endParaRPr sz="1600">
              <a:latin typeface="Times New Roman"/>
              <a:cs typeface="Times New Roman"/>
            </a:endParaRPr>
          </a:p>
          <a:p>
            <a:pPr marL="274320">
              <a:lnSpc>
                <a:spcPct val="100000"/>
              </a:lnSpc>
            </a:pPr>
            <a:r>
              <a:rPr sz="1600" b="1" dirty="0">
                <a:latin typeface="Times New Roman"/>
                <a:cs typeface="Times New Roman"/>
              </a:rPr>
              <a:t>else</a:t>
            </a:r>
            <a:endParaRPr sz="1600">
              <a:latin typeface="Times New Roman"/>
              <a:cs typeface="Times New Roman"/>
            </a:endParaRPr>
          </a:p>
          <a:p>
            <a:pPr marL="457200">
              <a:lnSpc>
                <a:spcPct val="100000"/>
              </a:lnSpc>
            </a:pPr>
            <a:r>
              <a:rPr sz="1600" dirty="0">
                <a:latin typeface="Times New Roman"/>
                <a:cs typeface="Times New Roman"/>
              </a:rPr>
              <a:t>echo "khong lay</a:t>
            </a:r>
            <a:r>
              <a:rPr sz="1600" spc="-40" dirty="0">
                <a:latin typeface="Times New Roman"/>
                <a:cs typeface="Times New Roman"/>
              </a:rPr>
              <a:t> </a:t>
            </a:r>
            <a:r>
              <a:rPr sz="1600" dirty="0">
                <a:latin typeface="Times New Roman"/>
                <a:cs typeface="Times New Roman"/>
              </a:rPr>
              <a:t>duoc";</a:t>
            </a:r>
            <a:endParaRPr sz="1600">
              <a:latin typeface="Times New Roman"/>
              <a:cs typeface="Times New Roman"/>
            </a:endParaRPr>
          </a:p>
          <a:p>
            <a:pPr marL="91440">
              <a:lnSpc>
                <a:spcPct val="100000"/>
              </a:lnSpc>
            </a:pPr>
            <a:r>
              <a:rPr sz="1600" b="1" dirty="0">
                <a:solidFill>
                  <a:srgbClr val="FF0000"/>
                </a:solidFill>
                <a:latin typeface="Times New Roman"/>
                <a:cs typeface="Times New Roman"/>
              </a:rPr>
              <a:t>?&gt;</a:t>
            </a:r>
            <a:endParaRPr sz="1600">
              <a:latin typeface="Times New Roman"/>
              <a:cs typeface="Times New Roman"/>
            </a:endParaRPr>
          </a:p>
          <a:p>
            <a:pPr marL="91440">
              <a:lnSpc>
                <a:spcPct val="100000"/>
              </a:lnSpc>
            </a:pPr>
            <a:r>
              <a:rPr sz="1600" b="1" dirty="0">
                <a:latin typeface="Times New Roman"/>
                <a:cs typeface="Times New Roman"/>
              </a:rPr>
              <a:t>&lt;/body&gt;</a:t>
            </a:r>
            <a:endParaRPr sz="1600">
              <a:latin typeface="Times New Roman"/>
              <a:cs typeface="Times New Roman"/>
            </a:endParaRPr>
          </a:p>
          <a:p>
            <a:pPr marL="91440">
              <a:lnSpc>
                <a:spcPct val="100000"/>
              </a:lnSpc>
            </a:pPr>
            <a:r>
              <a:rPr sz="1600" b="1" dirty="0">
                <a:latin typeface="Times New Roman"/>
                <a:cs typeface="Times New Roman"/>
              </a:rPr>
              <a:t>&lt;/html&gt;</a:t>
            </a:r>
            <a:endParaRPr sz="1600">
              <a:latin typeface="Times New Roman"/>
              <a:cs typeface="Times New Roman"/>
            </a:endParaRPr>
          </a:p>
        </p:txBody>
      </p:sp>
    </p:spTree>
    <p:extLst>
      <p:ext uri="{BB962C8B-B14F-4D97-AF65-F5344CB8AC3E}">
        <p14:creationId xmlns:p14="http://schemas.microsoft.com/office/powerpoint/2010/main" val="32807627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6101715" cy="786130"/>
            <a:chOff x="1014983" y="1523"/>
            <a:chExt cx="610171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4429505"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6789" y="153923"/>
              <a:ext cx="863168"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3862578" cy="338455"/>
            </a:xfrm>
            <a:prstGeom prst="rect">
              <a:avLst/>
            </a:prstGeom>
            <a:blipFill>
              <a:blip r:embed="rId8"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b.</a:t>
            </a:r>
            <a:r>
              <a:rPr spc="-50" dirty="0"/>
              <a:t> </a:t>
            </a:r>
            <a:r>
              <a:rPr spc="-5" dirty="0"/>
              <a:t>Session</a:t>
            </a:r>
          </a:p>
        </p:txBody>
      </p:sp>
      <p:sp>
        <p:nvSpPr>
          <p:cNvPr id="12" name="object 12"/>
          <p:cNvSpPr txBox="1"/>
          <p:nvPr/>
        </p:nvSpPr>
        <p:spPr>
          <a:xfrm>
            <a:off x="228600" y="1089152"/>
            <a:ext cx="8077200" cy="3349635"/>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00AF50"/>
              </a:buClr>
              <a:buFont typeface="Wingdings"/>
              <a:buChar char=""/>
              <a:tabLst>
                <a:tab pos="354965" algn="l"/>
                <a:tab pos="355600" algn="l"/>
              </a:tabLst>
            </a:pPr>
            <a:r>
              <a:rPr lang="vi-VN" sz="2400" spc="-5" dirty="0">
                <a:latin typeface="Times New Roman"/>
                <a:cs typeface="Times New Roman"/>
              </a:rPr>
              <a:t>Biến Session trong PHP được dùng để lưu trữ thông tin của người dùng hoặc là lưu trữ tùy chọn cấu hình hệ thống cho người dùng.</a:t>
            </a:r>
            <a:r>
              <a:rPr sz="2400" spc="-30" dirty="0">
                <a:latin typeface="Times New Roman"/>
                <a:cs typeface="Times New Roman"/>
              </a:rPr>
              <a:t> </a:t>
            </a:r>
            <a:endParaRPr lang="en-US" sz="2400" spc="-30" dirty="0">
              <a:latin typeface="Times New Roman"/>
              <a:cs typeface="Times New Roman"/>
            </a:endParaRPr>
          </a:p>
          <a:p>
            <a:pPr marL="355600" marR="5080" indent="-342900" algn="just">
              <a:lnSpc>
                <a:spcPct val="100000"/>
              </a:lnSpc>
              <a:spcBef>
                <a:spcPts val="100"/>
              </a:spcBef>
              <a:buClr>
                <a:srgbClr val="00AF50"/>
              </a:buClr>
              <a:buFont typeface="Wingdings"/>
              <a:buChar char=""/>
              <a:tabLst>
                <a:tab pos="354965" algn="l"/>
                <a:tab pos="355600" algn="l"/>
              </a:tabLst>
            </a:pPr>
            <a:r>
              <a:rPr sz="2400" spc="-5" dirty="0" err="1">
                <a:latin typeface="Times New Roman"/>
                <a:cs typeface="Times New Roman"/>
              </a:rPr>
              <a:t>Mỗi</a:t>
            </a:r>
            <a:r>
              <a:rPr sz="2400" spc="-5" dirty="0">
                <a:latin typeface="Times New Roman"/>
                <a:cs typeface="Times New Roman"/>
              </a:rPr>
              <a:t> </a:t>
            </a:r>
            <a:r>
              <a:rPr sz="2400" dirty="0">
                <a:latin typeface="Times New Roman"/>
                <a:cs typeface="Times New Roman"/>
              </a:rPr>
              <a:t>session sẽ có một định danh</a:t>
            </a:r>
            <a:r>
              <a:rPr sz="2400" spc="-50" dirty="0">
                <a:latin typeface="Times New Roman"/>
                <a:cs typeface="Times New Roman"/>
              </a:rPr>
              <a:t> </a:t>
            </a:r>
            <a:r>
              <a:rPr sz="2400" spc="-5" dirty="0">
                <a:latin typeface="Times New Roman"/>
                <a:cs typeface="Times New Roman"/>
              </a:rPr>
              <a:t>(ID).</a:t>
            </a:r>
            <a:endParaRPr lang="en-US" sz="2400" spc="-5" dirty="0">
              <a:latin typeface="Times New Roman"/>
              <a:cs typeface="Times New Roman"/>
            </a:endParaRPr>
          </a:p>
          <a:p>
            <a:pPr marL="355600" indent="-342900" algn="just">
              <a:lnSpc>
                <a:spcPct val="100000"/>
              </a:lnSpc>
              <a:buClr>
                <a:srgbClr val="00AF50"/>
              </a:buClr>
              <a:buFont typeface="Wingdings"/>
              <a:buChar char=""/>
              <a:tabLst>
                <a:tab pos="354965" algn="l"/>
                <a:tab pos="355600" algn="l"/>
              </a:tabLst>
            </a:pPr>
            <a:r>
              <a:rPr lang="vi-VN" sz="2400" dirty="0">
                <a:latin typeface="Times New Roman"/>
                <a:cs typeface="Times New Roman"/>
              </a:rPr>
              <a:t>Thông thường Session</a:t>
            </a:r>
            <a:r>
              <a:rPr lang="en-US" sz="2400" dirty="0">
                <a:latin typeface="Times New Roman"/>
                <a:cs typeface="Times New Roman"/>
              </a:rPr>
              <a:t> </a:t>
            </a:r>
            <a:r>
              <a:rPr lang="en-US" sz="2400" dirty="0" err="1">
                <a:latin typeface="Times New Roman"/>
                <a:cs typeface="Times New Roman"/>
              </a:rPr>
              <a:t>dùng</a:t>
            </a:r>
            <a:r>
              <a:rPr lang="vi-VN" sz="2400" dirty="0">
                <a:latin typeface="Times New Roman"/>
                <a:cs typeface="Times New Roman"/>
              </a:rPr>
              <a:t> để lưu thông tin đăng nhập, giỏ hàng hoặc những dữ liệu mang tính chất tạm thời và mỗi client sẽ có </a:t>
            </a:r>
            <a:r>
              <a:rPr lang="en-US" sz="2400" dirty="0" err="1">
                <a:latin typeface="Times New Roman"/>
                <a:cs typeface="Times New Roman"/>
              </a:rPr>
              <a:t>dữ</a:t>
            </a:r>
            <a:r>
              <a:rPr lang="vi-VN" sz="2400" dirty="0">
                <a:latin typeface="Times New Roman"/>
                <a:cs typeface="Times New Roman"/>
              </a:rPr>
              <a:t> liệu khác nhau.</a:t>
            </a:r>
          </a:p>
          <a:p>
            <a:pPr marL="12700" algn="just">
              <a:lnSpc>
                <a:spcPct val="100000"/>
              </a:lnSpc>
              <a:buClr>
                <a:srgbClr val="00AF50"/>
              </a:buClr>
              <a:tabLst>
                <a:tab pos="354965" algn="l"/>
                <a:tab pos="355600" algn="l"/>
              </a:tabLst>
            </a:pPr>
            <a:endParaRPr lang="vi-VN" sz="2400" dirty="0">
              <a:latin typeface="Times New Roman"/>
              <a:cs typeface="Times New Roman"/>
            </a:endParaRPr>
          </a:p>
          <a:p>
            <a:pPr marL="355600" indent="-342900" algn="just">
              <a:lnSpc>
                <a:spcPct val="100000"/>
              </a:lnSpc>
              <a:buClr>
                <a:srgbClr val="00AF50"/>
              </a:buClr>
              <a:buFont typeface="Wingdings"/>
              <a:buChar char=""/>
              <a:tabLst>
                <a:tab pos="354965" algn="l"/>
                <a:tab pos="355600" algn="l"/>
              </a:tabLst>
            </a:pPr>
            <a:endParaRPr sz="2400" dirty="0">
              <a:latin typeface="Times New Roman"/>
              <a:cs typeface="Times New Roman"/>
            </a:endParaRPr>
          </a:p>
        </p:txBody>
      </p:sp>
      <p:sp>
        <p:nvSpPr>
          <p:cNvPr id="13" name="object 13"/>
          <p:cNvSpPr txBox="1"/>
          <p:nvPr/>
        </p:nvSpPr>
        <p:spPr>
          <a:xfrm>
            <a:off x="950648" y="3695827"/>
            <a:ext cx="3614420" cy="2906395"/>
          </a:xfrm>
          <a:prstGeom prst="rect">
            <a:avLst/>
          </a:prstGeom>
        </p:spPr>
        <p:txBody>
          <a:bodyPr vert="horz" wrap="square" lIns="0" tIns="149860" rIns="0" bIns="0" rtlCol="0">
            <a:spAutoFit/>
          </a:bodyPr>
          <a:lstStyle/>
          <a:p>
            <a:pPr marL="298450" indent="-285750">
              <a:lnSpc>
                <a:spcPct val="100000"/>
              </a:lnSpc>
              <a:spcBef>
                <a:spcPts val="1180"/>
              </a:spcBef>
              <a:buClr>
                <a:srgbClr val="C00000"/>
              </a:buClr>
              <a:buFont typeface="Wingdings"/>
              <a:buChar char=""/>
              <a:tabLst>
                <a:tab pos="298450" algn="l"/>
              </a:tabLst>
            </a:pPr>
            <a:r>
              <a:rPr sz="1800" b="1" spc="-5" dirty="0">
                <a:latin typeface="Times New Roman"/>
                <a:cs typeface="Times New Roman"/>
              </a:rPr>
              <a:t>session_start</a:t>
            </a:r>
            <a:r>
              <a:rPr sz="1800" spc="-5" dirty="0">
                <a:latin typeface="Times New Roman"/>
                <a:cs typeface="Times New Roman"/>
              </a:rPr>
              <a:t>():</a:t>
            </a:r>
            <a:endParaRPr sz="1800" dirty="0">
              <a:latin typeface="Times New Roman"/>
              <a:cs typeface="Times New Roman"/>
            </a:endParaRPr>
          </a:p>
          <a:p>
            <a:pPr marL="298450" indent="-285750">
              <a:lnSpc>
                <a:spcPct val="100000"/>
              </a:lnSpc>
              <a:spcBef>
                <a:spcPts val="1080"/>
              </a:spcBef>
              <a:buClr>
                <a:srgbClr val="C00000"/>
              </a:buClr>
              <a:buFont typeface="Wingdings"/>
              <a:buChar char=""/>
              <a:tabLst>
                <a:tab pos="298450" algn="l"/>
              </a:tabLst>
            </a:pPr>
            <a:r>
              <a:rPr sz="1800" b="1" spc="-5" dirty="0">
                <a:latin typeface="Times New Roman"/>
                <a:cs typeface="Times New Roman"/>
              </a:rPr>
              <a:t>session_register</a:t>
            </a:r>
            <a:r>
              <a:rPr sz="1800" spc="-5" dirty="0">
                <a:latin typeface="Times New Roman"/>
                <a:cs typeface="Times New Roman"/>
              </a:rPr>
              <a:t>(tên biến):</a:t>
            </a:r>
            <a:endParaRPr sz="1800" dirty="0">
              <a:latin typeface="Times New Roman"/>
              <a:cs typeface="Times New Roman"/>
            </a:endParaRPr>
          </a:p>
          <a:p>
            <a:pPr marL="298450" indent="-285750">
              <a:lnSpc>
                <a:spcPct val="100000"/>
              </a:lnSpc>
              <a:spcBef>
                <a:spcPts val="1080"/>
              </a:spcBef>
              <a:buClr>
                <a:srgbClr val="C00000"/>
              </a:buClr>
              <a:buFont typeface="Wingdings"/>
              <a:buChar char=""/>
              <a:tabLst>
                <a:tab pos="298450" algn="l"/>
              </a:tabLst>
            </a:pPr>
            <a:r>
              <a:rPr sz="1800" b="1" dirty="0">
                <a:latin typeface="Times New Roman"/>
                <a:cs typeface="Times New Roman"/>
              </a:rPr>
              <a:t>$_SESSION</a:t>
            </a:r>
            <a:r>
              <a:rPr sz="1800" dirty="0">
                <a:latin typeface="Times New Roman"/>
                <a:cs typeface="Times New Roman"/>
              </a:rPr>
              <a:t>[tên_session] =</a:t>
            </a:r>
            <a:r>
              <a:rPr sz="1800" spc="-80" dirty="0">
                <a:latin typeface="Times New Roman"/>
                <a:cs typeface="Times New Roman"/>
              </a:rPr>
              <a:t> </a:t>
            </a:r>
            <a:r>
              <a:rPr sz="1800" spc="-5" dirty="0">
                <a:latin typeface="Times New Roman"/>
                <a:cs typeface="Times New Roman"/>
              </a:rPr>
              <a:t>giá_trị;</a:t>
            </a:r>
            <a:endParaRPr sz="1800" dirty="0">
              <a:latin typeface="Times New Roman"/>
              <a:cs typeface="Times New Roman"/>
            </a:endParaRPr>
          </a:p>
          <a:p>
            <a:pPr marL="298450" indent="-285750">
              <a:lnSpc>
                <a:spcPct val="100000"/>
              </a:lnSpc>
              <a:spcBef>
                <a:spcPts val="1080"/>
              </a:spcBef>
              <a:buClr>
                <a:srgbClr val="C00000"/>
              </a:buClr>
              <a:buFont typeface="Wingdings"/>
              <a:buChar char=""/>
              <a:tabLst>
                <a:tab pos="298450" algn="l"/>
              </a:tabLst>
            </a:pPr>
            <a:r>
              <a:rPr sz="1800" b="1" dirty="0">
                <a:latin typeface="Times New Roman"/>
                <a:cs typeface="Times New Roman"/>
              </a:rPr>
              <a:t>$_SESSION</a:t>
            </a:r>
            <a:r>
              <a:rPr sz="1800" dirty="0">
                <a:latin typeface="Times New Roman"/>
                <a:cs typeface="Times New Roman"/>
              </a:rPr>
              <a:t>[tên_session]</a:t>
            </a:r>
          </a:p>
          <a:p>
            <a:pPr marL="298450" indent="-285750">
              <a:lnSpc>
                <a:spcPct val="100000"/>
              </a:lnSpc>
              <a:spcBef>
                <a:spcPts val="1080"/>
              </a:spcBef>
              <a:buClr>
                <a:srgbClr val="C00000"/>
              </a:buClr>
              <a:buFont typeface="Wingdings"/>
              <a:buChar char=""/>
              <a:tabLst>
                <a:tab pos="298450" algn="l"/>
              </a:tabLst>
            </a:pPr>
            <a:r>
              <a:rPr sz="1800" b="1" spc="-5" dirty="0">
                <a:latin typeface="Times New Roman"/>
                <a:cs typeface="Times New Roman"/>
              </a:rPr>
              <a:t>session_destroy</a:t>
            </a:r>
            <a:r>
              <a:rPr sz="1800" spc="-5" dirty="0">
                <a:latin typeface="Times New Roman"/>
                <a:cs typeface="Times New Roman"/>
              </a:rPr>
              <a:t>();</a:t>
            </a:r>
            <a:endParaRPr sz="1800" dirty="0">
              <a:latin typeface="Times New Roman"/>
              <a:cs typeface="Times New Roman"/>
            </a:endParaRPr>
          </a:p>
          <a:p>
            <a:pPr marL="298450" indent="-285750">
              <a:lnSpc>
                <a:spcPct val="100000"/>
              </a:lnSpc>
              <a:spcBef>
                <a:spcPts val="1080"/>
              </a:spcBef>
              <a:buClr>
                <a:srgbClr val="C00000"/>
              </a:buClr>
              <a:buFont typeface="Wingdings"/>
              <a:buChar char=""/>
              <a:tabLst>
                <a:tab pos="298450" algn="l"/>
              </a:tabLst>
            </a:pPr>
            <a:r>
              <a:rPr sz="1800" b="1" dirty="0">
                <a:latin typeface="Times New Roman"/>
                <a:cs typeface="Times New Roman"/>
              </a:rPr>
              <a:t>session_unset</a:t>
            </a:r>
            <a:r>
              <a:rPr sz="1800" dirty="0">
                <a:latin typeface="Times New Roman"/>
                <a:cs typeface="Times New Roman"/>
              </a:rPr>
              <a:t>();</a:t>
            </a:r>
          </a:p>
          <a:p>
            <a:pPr marL="298450" indent="-285750">
              <a:lnSpc>
                <a:spcPct val="100000"/>
              </a:lnSpc>
              <a:spcBef>
                <a:spcPts val="1080"/>
              </a:spcBef>
              <a:buClr>
                <a:srgbClr val="C00000"/>
              </a:buClr>
              <a:buFont typeface="Wingdings"/>
              <a:buChar char=""/>
              <a:tabLst>
                <a:tab pos="298450" algn="l"/>
              </a:tabLst>
            </a:pPr>
            <a:r>
              <a:rPr sz="1800" b="1" spc="-5" dirty="0">
                <a:latin typeface="Times New Roman"/>
                <a:cs typeface="Times New Roman"/>
              </a:rPr>
              <a:t>session_unregister</a:t>
            </a:r>
            <a:r>
              <a:rPr sz="1800" spc="-5" dirty="0">
                <a:latin typeface="Times New Roman"/>
                <a:cs typeface="Times New Roman"/>
              </a:rPr>
              <a:t>(tên</a:t>
            </a:r>
            <a:r>
              <a:rPr sz="1800" spc="-10" dirty="0">
                <a:latin typeface="Times New Roman"/>
                <a:cs typeface="Times New Roman"/>
              </a:rPr>
              <a:t> </a:t>
            </a:r>
            <a:r>
              <a:rPr sz="1800" spc="-5" dirty="0">
                <a:latin typeface="Times New Roman"/>
                <a:cs typeface="Times New Roman"/>
              </a:rPr>
              <a:t>biến)</a:t>
            </a:r>
            <a:endParaRPr sz="1800" dirty="0">
              <a:latin typeface="Times New Roman"/>
              <a:cs typeface="Times New Roman"/>
            </a:endParaRPr>
          </a:p>
        </p:txBody>
      </p:sp>
      <p:sp>
        <p:nvSpPr>
          <p:cNvPr id="14" name="object 14"/>
          <p:cNvSpPr txBox="1"/>
          <p:nvPr/>
        </p:nvSpPr>
        <p:spPr>
          <a:xfrm>
            <a:off x="4901563" y="3734054"/>
            <a:ext cx="3229610" cy="2906395"/>
          </a:xfrm>
          <a:prstGeom prst="rect">
            <a:avLst/>
          </a:prstGeom>
        </p:spPr>
        <p:txBody>
          <a:bodyPr vert="horz" wrap="square" lIns="0" tIns="12700" rIns="0" bIns="0" rtlCol="0">
            <a:spAutoFit/>
          </a:bodyPr>
          <a:lstStyle/>
          <a:p>
            <a:pPr marL="12700" marR="1228725">
              <a:lnSpc>
                <a:spcPct val="150000"/>
              </a:lnSpc>
              <a:spcBef>
                <a:spcPts val="100"/>
              </a:spcBef>
            </a:pPr>
            <a:r>
              <a:rPr sz="1800" dirty="0">
                <a:latin typeface="Times New Roman"/>
                <a:cs typeface="Times New Roman"/>
              </a:rPr>
              <a:t>khởi tạo </a:t>
            </a:r>
            <a:r>
              <a:rPr sz="1800" spc="-5" dirty="0">
                <a:latin typeface="Times New Roman"/>
                <a:cs typeface="Times New Roman"/>
              </a:rPr>
              <a:t>session.  </a:t>
            </a:r>
            <a:r>
              <a:rPr sz="1800" dirty="0">
                <a:latin typeface="Times New Roman"/>
                <a:cs typeface="Times New Roman"/>
              </a:rPr>
              <a:t>đăng ký biến </a:t>
            </a:r>
            <a:r>
              <a:rPr sz="1800" spc="-5" dirty="0">
                <a:latin typeface="Times New Roman"/>
                <a:cs typeface="Times New Roman"/>
              </a:rPr>
              <a:t>session  </a:t>
            </a:r>
            <a:r>
              <a:rPr sz="1800" dirty="0">
                <a:latin typeface="Times New Roman"/>
                <a:cs typeface="Times New Roman"/>
              </a:rPr>
              <a:t>đặt giá trị cho</a:t>
            </a:r>
            <a:r>
              <a:rPr sz="1800" spc="-80" dirty="0">
                <a:latin typeface="Times New Roman"/>
                <a:cs typeface="Times New Roman"/>
              </a:rPr>
              <a:t> </a:t>
            </a:r>
            <a:r>
              <a:rPr sz="1800" spc="-5" dirty="0">
                <a:latin typeface="Times New Roman"/>
                <a:cs typeface="Times New Roman"/>
              </a:rPr>
              <a:t>session  </a:t>
            </a:r>
            <a:r>
              <a:rPr sz="1800" dirty="0">
                <a:latin typeface="Times New Roman"/>
                <a:cs typeface="Times New Roman"/>
              </a:rPr>
              <a:t>đọc giá trị </a:t>
            </a:r>
            <a:r>
              <a:rPr sz="1800" spc="-5" dirty="0">
                <a:latin typeface="Times New Roman"/>
                <a:cs typeface="Times New Roman"/>
              </a:rPr>
              <a:t>từ</a:t>
            </a:r>
            <a:r>
              <a:rPr sz="1800" spc="-45" dirty="0">
                <a:latin typeface="Times New Roman"/>
                <a:cs typeface="Times New Roman"/>
              </a:rPr>
              <a:t> </a:t>
            </a:r>
            <a:r>
              <a:rPr sz="1800" spc="-5" dirty="0">
                <a:latin typeface="Times New Roman"/>
                <a:cs typeface="Times New Roman"/>
              </a:rPr>
              <a:t>session</a:t>
            </a:r>
            <a:endParaRPr sz="1800" dirty="0">
              <a:latin typeface="Times New Roman"/>
              <a:cs typeface="Times New Roman"/>
            </a:endParaRPr>
          </a:p>
          <a:p>
            <a:pPr marL="12700" marR="5080">
              <a:lnSpc>
                <a:spcPct val="150000"/>
              </a:lnSpc>
            </a:pPr>
            <a:r>
              <a:rPr sz="1800" dirty="0">
                <a:latin typeface="Times New Roman"/>
                <a:cs typeface="Times New Roman"/>
              </a:rPr>
              <a:t>hủy tất </a:t>
            </a:r>
            <a:r>
              <a:rPr sz="1800" spc="-5" dirty="0">
                <a:latin typeface="Times New Roman"/>
                <a:cs typeface="Times New Roman"/>
              </a:rPr>
              <a:t>cả các </a:t>
            </a:r>
            <a:r>
              <a:rPr sz="1800" dirty="0">
                <a:latin typeface="Times New Roman"/>
                <a:cs typeface="Times New Roman"/>
              </a:rPr>
              <a:t>dữ </a:t>
            </a:r>
            <a:r>
              <a:rPr sz="1800" spc="-5" dirty="0">
                <a:latin typeface="Times New Roman"/>
                <a:cs typeface="Times New Roman"/>
              </a:rPr>
              <a:t>liệu </a:t>
            </a:r>
            <a:r>
              <a:rPr sz="1800" dirty="0">
                <a:latin typeface="Times New Roman"/>
                <a:cs typeface="Times New Roman"/>
              </a:rPr>
              <a:t>trong </a:t>
            </a:r>
            <a:r>
              <a:rPr sz="1800" spc="-5" dirty="0">
                <a:latin typeface="Times New Roman"/>
                <a:cs typeface="Times New Roman"/>
              </a:rPr>
              <a:t>session  </a:t>
            </a:r>
            <a:r>
              <a:rPr sz="1800" dirty="0">
                <a:latin typeface="Times New Roman"/>
                <a:cs typeface="Times New Roman"/>
              </a:rPr>
              <a:t>hủy tất </a:t>
            </a:r>
            <a:r>
              <a:rPr sz="1800" spc="-5" dirty="0">
                <a:latin typeface="Times New Roman"/>
                <a:cs typeface="Times New Roman"/>
              </a:rPr>
              <a:t>các </a:t>
            </a:r>
            <a:r>
              <a:rPr sz="1800" dirty="0">
                <a:latin typeface="Times New Roman"/>
                <a:cs typeface="Times New Roman"/>
              </a:rPr>
              <a:t>biến trong</a:t>
            </a:r>
            <a:r>
              <a:rPr sz="1800" spc="-20" dirty="0">
                <a:latin typeface="Times New Roman"/>
                <a:cs typeface="Times New Roman"/>
              </a:rPr>
              <a:t> </a:t>
            </a:r>
            <a:r>
              <a:rPr sz="1800" spc="-5" dirty="0">
                <a:latin typeface="Times New Roman"/>
                <a:cs typeface="Times New Roman"/>
              </a:rPr>
              <a:t>session</a:t>
            </a:r>
            <a:endParaRPr sz="1800" dirty="0">
              <a:latin typeface="Times New Roman"/>
              <a:cs typeface="Times New Roman"/>
            </a:endParaRPr>
          </a:p>
          <a:p>
            <a:pPr marL="12700">
              <a:lnSpc>
                <a:spcPct val="100000"/>
              </a:lnSpc>
              <a:spcBef>
                <a:spcPts val="1080"/>
              </a:spcBef>
            </a:pPr>
            <a:r>
              <a:rPr sz="1800" dirty="0">
                <a:latin typeface="Times New Roman"/>
                <a:cs typeface="Times New Roman"/>
              </a:rPr>
              <a:t>hủy 1 biến trong</a:t>
            </a:r>
            <a:r>
              <a:rPr sz="1800" spc="-20" dirty="0">
                <a:latin typeface="Times New Roman"/>
                <a:cs typeface="Times New Roman"/>
              </a:rPr>
              <a:t> </a:t>
            </a:r>
            <a:r>
              <a:rPr sz="1800" spc="-5" dirty="0">
                <a:latin typeface="Times New Roman"/>
                <a:cs typeface="Times New Roman"/>
              </a:rPr>
              <a:t>session</a:t>
            </a:r>
            <a:endParaRPr sz="1800" dirty="0">
              <a:latin typeface="Times New Roman"/>
              <a:cs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15"/>
          <p:cNvGrpSpPr/>
          <p:nvPr/>
        </p:nvGrpSpPr>
        <p:grpSpPr>
          <a:xfrm>
            <a:off x="94681" y="2616637"/>
            <a:ext cx="4197424" cy="4040017"/>
            <a:chOff x="190499" y="1676399"/>
            <a:chExt cx="4343400" cy="3886200"/>
          </a:xfrm>
        </p:grpSpPr>
        <p:sp>
          <p:nvSpPr>
            <p:cNvPr id="18" name="object 18"/>
            <p:cNvSpPr/>
            <p:nvPr/>
          </p:nvSpPr>
          <p:spPr>
            <a:xfrm>
              <a:off x="190499" y="1676399"/>
              <a:ext cx="4343400" cy="3886200"/>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190499" y="1676399"/>
              <a:ext cx="4343400" cy="3886200"/>
            </a:xfrm>
            <a:custGeom>
              <a:avLst/>
              <a:gdLst/>
              <a:ahLst/>
              <a:cxnLst/>
              <a:rect l="l" t="t" r="r" b="b"/>
              <a:pathLst>
                <a:path w="4343400" h="3886200">
                  <a:moveTo>
                    <a:pt x="0" y="3886200"/>
                  </a:moveTo>
                  <a:lnTo>
                    <a:pt x="4343400" y="3886200"/>
                  </a:lnTo>
                  <a:lnTo>
                    <a:pt x="4343400" y="0"/>
                  </a:lnTo>
                  <a:lnTo>
                    <a:pt x="0" y="0"/>
                  </a:lnTo>
                  <a:lnTo>
                    <a:pt x="0" y="3886200"/>
                  </a:lnTo>
                  <a:close/>
                </a:path>
              </a:pathLst>
            </a:custGeom>
            <a:ln w="9525">
              <a:solidFill>
                <a:srgbClr val="497DBA"/>
              </a:solidFill>
            </a:ln>
          </p:spPr>
          <p:txBody>
            <a:bodyPr wrap="square" lIns="0" tIns="0" rIns="0" bIns="0" rtlCol="0"/>
            <a:lstStyle/>
            <a:p>
              <a:endParaRPr/>
            </a:p>
          </p:txBody>
        </p:sp>
      </p:grpSp>
      <p:sp>
        <p:nvSpPr>
          <p:cNvPr id="4" name="object 4"/>
          <p:cNvSpPr/>
          <p:nvPr/>
        </p:nvSpPr>
        <p:spPr>
          <a:xfrm>
            <a:off x="843533" y="1524"/>
            <a:ext cx="648462" cy="785622"/>
          </a:xfrm>
          <a:prstGeom prst="rect">
            <a:avLst/>
          </a:prstGeom>
          <a:blipFill>
            <a:blip r:embed="rId3" cstate="print"/>
            <a:stretch>
              <a:fillRect/>
            </a:stretch>
          </a:blipFill>
        </p:spPr>
        <p:txBody>
          <a:bodyPr wrap="square" lIns="0" tIns="0" rIns="0" bIns="0" rtlCol="0"/>
          <a:lstStyle/>
          <a:p>
            <a:endParaRPr/>
          </a:p>
        </p:txBody>
      </p:sp>
      <p:grpSp>
        <p:nvGrpSpPr>
          <p:cNvPr id="5" name="object 5"/>
          <p:cNvGrpSpPr/>
          <p:nvPr/>
        </p:nvGrpSpPr>
        <p:grpSpPr>
          <a:xfrm>
            <a:off x="1014983" y="1523"/>
            <a:ext cx="6101715" cy="786130"/>
            <a:chOff x="1014983" y="1523"/>
            <a:chExt cx="6101715" cy="786130"/>
          </a:xfrm>
        </p:grpSpPr>
        <p:sp>
          <p:nvSpPr>
            <p:cNvPr id="6" name="object 6"/>
            <p:cNvSpPr/>
            <p:nvPr/>
          </p:nvSpPr>
          <p:spPr>
            <a:xfrm>
              <a:off x="1014983" y="1523"/>
              <a:ext cx="1258062" cy="78562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796033" y="1523"/>
              <a:ext cx="1367790" cy="78562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686811" y="1523"/>
              <a:ext cx="4429505" cy="78562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086789" y="153923"/>
              <a:ext cx="863168" cy="32854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2934207" y="213360"/>
              <a:ext cx="386257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b.</a:t>
            </a:r>
            <a:r>
              <a:rPr spc="-50" dirty="0"/>
              <a:t> </a:t>
            </a:r>
            <a:r>
              <a:rPr spc="-5" dirty="0"/>
              <a:t>Session</a:t>
            </a:r>
          </a:p>
        </p:txBody>
      </p:sp>
      <p:sp>
        <p:nvSpPr>
          <p:cNvPr id="20" name="object 20"/>
          <p:cNvSpPr txBox="1">
            <a:spLocks noGrp="1"/>
          </p:cNvSpPr>
          <p:nvPr>
            <p:ph sz="half" idx="2"/>
          </p:nvPr>
        </p:nvSpPr>
        <p:spPr>
          <a:xfrm>
            <a:off x="253145" y="2751568"/>
            <a:ext cx="3984625" cy="3952364"/>
          </a:xfrm>
          <a:prstGeom prst="rect">
            <a:avLst/>
          </a:prstGeom>
        </p:spPr>
        <p:txBody>
          <a:bodyPr vert="horz" wrap="square" lIns="0" tIns="12700" rIns="0" bIns="0" rtlCol="0">
            <a:spAutoFit/>
          </a:bodyPr>
          <a:lstStyle/>
          <a:p>
            <a:pPr marL="12700">
              <a:lnSpc>
                <a:spcPct val="100000"/>
              </a:lnSpc>
              <a:spcBef>
                <a:spcPts val="0"/>
              </a:spcBef>
            </a:pPr>
            <a:r>
              <a:rPr dirty="0"/>
              <a:t>&lt;?php</a:t>
            </a:r>
          </a:p>
          <a:p>
            <a:pPr marL="469900">
              <a:lnSpc>
                <a:spcPct val="100000"/>
              </a:lnSpc>
              <a:spcBef>
                <a:spcPts val="0"/>
              </a:spcBef>
            </a:pPr>
            <a:r>
              <a:rPr dirty="0">
                <a:solidFill>
                  <a:srgbClr val="C00000"/>
                </a:solidFill>
              </a:rPr>
              <a:t>session_start</a:t>
            </a:r>
            <a:r>
              <a:rPr b="0" dirty="0">
                <a:solidFill>
                  <a:srgbClr val="000000"/>
                </a:solidFill>
                <a:latin typeface="Times New Roman"/>
                <a:cs typeface="Times New Roman"/>
              </a:rPr>
              <a:t>();</a:t>
            </a:r>
          </a:p>
          <a:p>
            <a:pPr marL="469900">
              <a:lnSpc>
                <a:spcPct val="100000"/>
              </a:lnSpc>
              <a:spcBef>
                <a:spcPts val="0"/>
              </a:spcBef>
            </a:pPr>
            <a:r>
              <a:rPr b="0" dirty="0">
                <a:solidFill>
                  <a:srgbClr val="000000"/>
                </a:solidFill>
                <a:latin typeface="Times New Roman"/>
                <a:cs typeface="Times New Roman"/>
              </a:rPr>
              <a:t>$t=</a:t>
            </a:r>
            <a:r>
              <a:rPr dirty="0">
                <a:solidFill>
                  <a:srgbClr val="C00000"/>
                </a:solidFill>
              </a:rPr>
              <a:t>time</a:t>
            </a:r>
            <a:r>
              <a:rPr b="0" dirty="0">
                <a:solidFill>
                  <a:srgbClr val="000000"/>
                </a:solidFill>
                <a:latin typeface="Times New Roman"/>
                <a:cs typeface="Times New Roman"/>
              </a:rPr>
              <a:t>()</a:t>
            </a:r>
            <a:r>
              <a:rPr b="0" spc="5" dirty="0">
                <a:solidFill>
                  <a:srgbClr val="000000"/>
                </a:solidFill>
                <a:latin typeface="Times New Roman"/>
                <a:cs typeface="Times New Roman"/>
              </a:rPr>
              <a:t> </a:t>
            </a:r>
            <a:r>
              <a:rPr b="0" dirty="0">
                <a:solidFill>
                  <a:srgbClr val="000000"/>
                </a:solidFill>
                <a:latin typeface="Times New Roman"/>
                <a:cs typeface="Times New Roman"/>
              </a:rPr>
              <a:t>;</a:t>
            </a:r>
          </a:p>
          <a:p>
            <a:pPr marL="469900">
              <a:lnSpc>
                <a:spcPct val="100000"/>
              </a:lnSpc>
              <a:spcBef>
                <a:spcPts val="0"/>
              </a:spcBef>
            </a:pPr>
            <a:r>
              <a:rPr dirty="0"/>
              <a:t>$_SESSION</a:t>
            </a:r>
            <a:r>
              <a:rPr b="0" dirty="0">
                <a:solidFill>
                  <a:srgbClr val="000000"/>
                </a:solidFill>
                <a:latin typeface="Times New Roman"/>
                <a:cs typeface="Times New Roman"/>
              </a:rPr>
              <a:t>['username'] =</a:t>
            </a:r>
            <a:r>
              <a:rPr b="0" spc="365" dirty="0">
                <a:solidFill>
                  <a:srgbClr val="000000"/>
                </a:solidFill>
                <a:latin typeface="Times New Roman"/>
                <a:cs typeface="Times New Roman"/>
              </a:rPr>
              <a:t> </a:t>
            </a:r>
            <a:r>
              <a:rPr b="0" dirty="0">
                <a:solidFill>
                  <a:srgbClr val="000000"/>
                </a:solidFill>
                <a:latin typeface="Times New Roman"/>
                <a:cs typeface="Times New Roman"/>
              </a:rPr>
              <a:t>'guest';</a:t>
            </a:r>
          </a:p>
          <a:p>
            <a:pPr marL="469900">
              <a:lnSpc>
                <a:spcPct val="100000"/>
              </a:lnSpc>
              <a:spcBef>
                <a:spcPts val="0"/>
              </a:spcBef>
            </a:pPr>
            <a:r>
              <a:rPr dirty="0"/>
              <a:t>$_SESSION</a:t>
            </a:r>
            <a:r>
              <a:rPr b="0" dirty="0">
                <a:solidFill>
                  <a:srgbClr val="000000"/>
                </a:solidFill>
                <a:latin typeface="Times New Roman"/>
                <a:cs typeface="Times New Roman"/>
              </a:rPr>
              <a:t>['password''] =</a:t>
            </a:r>
            <a:r>
              <a:rPr b="0" spc="-35" dirty="0">
                <a:solidFill>
                  <a:srgbClr val="000000"/>
                </a:solidFill>
                <a:latin typeface="Times New Roman"/>
                <a:cs typeface="Times New Roman"/>
              </a:rPr>
              <a:t> </a:t>
            </a:r>
            <a:r>
              <a:rPr b="0" dirty="0">
                <a:solidFill>
                  <a:srgbClr val="000000"/>
                </a:solidFill>
                <a:latin typeface="Times New Roman"/>
                <a:cs typeface="Times New Roman"/>
              </a:rPr>
              <a:t>$t;</a:t>
            </a:r>
          </a:p>
          <a:p>
            <a:pPr marL="12700">
              <a:lnSpc>
                <a:spcPct val="100000"/>
              </a:lnSpc>
              <a:spcBef>
                <a:spcPts val="0"/>
              </a:spcBef>
            </a:pPr>
            <a:r>
              <a:rPr dirty="0"/>
              <a:t>?&gt;</a:t>
            </a:r>
          </a:p>
          <a:p>
            <a:pPr marL="12700">
              <a:lnSpc>
                <a:spcPct val="100000"/>
              </a:lnSpc>
              <a:spcBef>
                <a:spcPts val="0"/>
              </a:spcBef>
            </a:pPr>
            <a:r>
              <a:rPr spc="-5" dirty="0">
                <a:solidFill>
                  <a:srgbClr val="000000"/>
                </a:solidFill>
              </a:rPr>
              <a:t>&lt;html&gt;</a:t>
            </a:r>
          </a:p>
          <a:p>
            <a:pPr marL="12700">
              <a:lnSpc>
                <a:spcPct val="100000"/>
              </a:lnSpc>
              <a:spcBef>
                <a:spcPts val="0"/>
              </a:spcBef>
            </a:pPr>
            <a:r>
              <a:rPr dirty="0">
                <a:solidFill>
                  <a:srgbClr val="000000"/>
                </a:solidFill>
              </a:rPr>
              <a:t>&lt;head&gt;&lt;title&gt;a.php&lt;/title&gt;&lt;/head&gt;</a:t>
            </a:r>
          </a:p>
          <a:p>
            <a:pPr marL="12700">
              <a:lnSpc>
                <a:spcPct val="100000"/>
              </a:lnSpc>
              <a:spcBef>
                <a:spcPts val="0"/>
              </a:spcBef>
            </a:pPr>
            <a:r>
              <a:rPr dirty="0">
                <a:solidFill>
                  <a:srgbClr val="000000"/>
                </a:solidFill>
              </a:rPr>
              <a:t>&lt;body&gt;</a:t>
            </a:r>
          </a:p>
          <a:p>
            <a:pPr marL="12700" marR="960119">
              <a:lnSpc>
                <a:spcPct val="100000"/>
              </a:lnSpc>
              <a:spcBef>
                <a:spcPts val="0"/>
              </a:spcBef>
            </a:pPr>
            <a:r>
              <a:rPr b="0" spc="-5" dirty="0">
                <a:solidFill>
                  <a:srgbClr val="000000"/>
                </a:solidFill>
                <a:latin typeface="Times New Roman"/>
                <a:cs typeface="Times New Roman"/>
              </a:rPr>
              <a:t>Giá </a:t>
            </a:r>
            <a:r>
              <a:rPr b="0" dirty="0">
                <a:solidFill>
                  <a:srgbClr val="000000"/>
                </a:solidFill>
                <a:latin typeface="Times New Roman"/>
                <a:cs typeface="Times New Roman"/>
              </a:rPr>
              <a:t>trị của </a:t>
            </a:r>
            <a:r>
              <a:rPr b="0" spc="-5" dirty="0">
                <a:solidFill>
                  <a:srgbClr val="000000"/>
                </a:solidFill>
                <a:latin typeface="Times New Roman"/>
                <a:cs typeface="Times New Roman"/>
              </a:rPr>
              <a:t>session </a:t>
            </a:r>
            <a:r>
              <a:rPr b="0" dirty="0">
                <a:solidFill>
                  <a:srgbClr val="000000"/>
                </a:solidFill>
                <a:latin typeface="Times New Roman"/>
                <a:cs typeface="Times New Roman"/>
              </a:rPr>
              <a:t>đã được gán:&lt;br&gt;  username =</a:t>
            </a:r>
            <a:r>
              <a:rPr b="0" spc="-20" dirty="0">
                <a:solidFill>
                  <a:srgbClr val="000000"/>
                </a:solidFill>
                <a:latin typeface="Times New Roman"/>
                <a:cs typeface="Times New Roman"/>
              </a:rPr>
              <a:t> </a:t>
            </a:r>
            <a:r>
              <a:rPr b="0" dirty="0">
                <a:solidFill>
                  <a:srgbClr val="000000"/>
                </a:solidFill>
                <a:latin typeface="Times New Roman"/>
                <a:cs typeface="Times New Roman"/>
              </a:rPr>
              <a:t>guest&lt;br&gt;</a:t>
            </a:r>
          </a:p>
          <a:p>
            <a:pPr marL="12700">
              <a:lnSpc>
                <a:spcPct val="100000"/>
              </a:lnSpc>
              <a:spcBef>
                <a:spcPts val="0"/>
              </a:spcBef>
            </a:pPr>
            <a:r>
              <a:rPr b="0" dirty="0">
                <a:solidFill>
                  <a:srgbClr val="000000"/>
                </a:solidFill>
                <a:latin typeface="Times New Roman"/>
                <a:cs typeface="Times New Roman"/>
              </a:rPr>
              <a:t>time = </a:t>
            </a:r>
            <a:r>
              <a:rPr dirty="0"/>
              <a:t>&lt;?php </a:t>
            </a:r>
            <a:r>
              <a:rPr dirty="0">
                <a:solidFill>
                  <a:srgbClr val="000000"/>
                </a:solidFill>
              </a:rPr>
              <a:t>echo </a:t>
            </a:r>
            <a:r>
              <a:rPr b="0" dirty="0">
                <a:solidFill>
                  <a:srgbClr val="000000"/>
                </a:solidFill>
                <a:latin typeface="Times New Roman"/>
                <a:cs typeface="Times New Roman"/>
              </a:rPr>
              <a:t>$t;</a:t>
            </a:r>
            <a:r>
              <a:rPr b="0" spc="-25" dirty="0">
                <a:solidFill>
                  <a:srgbClr val="000000"/>
                </a:solidFill>
                <a:latin typeface="Times New Roman"/>
                <a:cs typeface="Times New Roman"/>
              </a:rPr>
              <a:t> </a:t>
            </a:r>
            <a:r>
              <a:rPr dirty="0"/>
              <a:t>?&gt;</a:t>
            </a:r>
            <a:r>
              <a:rPr b="0" dirty="0">
                <a:solidFill>
                  <a:srgbClr val="000000"/>
                </a:solidFill>
                <a:latin typeface="Times New Roman"/>
                <a:cs typeface="Times New Roman"/>
              </a:rPr>
              <a:t>&lt;br&gt;</a:t>
            </a:r>
          </a:p>
          <a:p>
            <a:pPr marL="12700">
              <a:lnSpc>
                <a:spcPct val="100000"/>
              </a:lnSpc>
              <a:spcBef>
                <a:spcPts val="0"/>
              </a:spcBef>
            </a:pPr>
            <a:r>
              <a:rPr b="0" dirty="0">
                <a:solidFill>
                  <a:srgbClr val="000000"/>
                </a:solidFill>
                <a:latin typeface="Times New Roman"/>
                <a:cs typeface="Times New Roman"/>
              </a:rPr>
              <a:t>Click &lt;a href="b.php"&gt;vào day&lt;/a&gt; de kiem</a:t>
            </a:r>
            <a:r>
              <a:rPr b="0" spc="-114" dirty="0">
                <a:solidFill>
                  <a:srgbClr val="000000"/>
                </a:solidFill>
                <a:latin typeface="Times New Roman"/>
                <a:cs typeface="Times New Roman"/>
              </a:rPr>
              <a:t> </a:t>
            </a:r>
            <a:r>
              <a:rPr b="0" dirty="0">
                <a:solidFill>
                  <a:srgbClr val="000000"/>
                </a:solidFill>
                <a:latin typeface="Times New Roman"/>
                <a:cs typeface="Times New Roman"/>
              </a:rPr>
              <a:t>tra.</a:t>
            </a:r>
          </a:p>
          <a:p>
            <a:pPr marL="12700">
              <a:lnSpc>
                <a:spcPct val="100000"/>
              </a:lnSpc>
              <a:spcBef>
                <a:spcPts val="0"/>
              </a:spcBef>
            </a:pPr>
            <a:r>
              <a:rPr spc="-5" dirty="0">
                <a:solidFill>
                  <a:srgbClr val="000000"/>
                </a:solidFill>
              </a:rPr>
              <a:t>&lt;/body&gt;</a:t>
            </a:r>
          </a:p>
          <a:p>
            <a:pPr marL="12700">
              <a:lnSpc>
                <a:spcPct val="100000"/>
              </a:lnSpc>
              <a:spcBef>
                <a:spcPts val="0"/>
              </a:spcBef>
            </a:pPr>
            <a:r>
              <a:rPr spc="-5" dirty="0">
                <a:solidFill>
                  <a:srgbClr val="000000"/>
                </a:solidFill>
              </a:rPr>
              <a:t>&lt;/html&gt;</a:t>
            </a:r>
          </a:p>
        </p:txBody>
      </p:sp>
      <p:sp>
        <p:nvSpPr>
          <p:cNvPr id="14" name="object 14"/>
          <p:cNvSpPr txBox="1"/>
          <p:nvPr/>
        </p:nvSpPr>
        <p:spPr>
          <a:xfrm>
            <a:off x="574040" y="1089151"/>
            <a:ext cx="8265160" cy="1502976"/>
          </a:xfrm>
          <a:prstGeom prst="rect">
            <a:avLst/>
          </a:prstGeom>
        </p:spPr>
        <p:txBody>
          <a:bodyPr vert="horz" wrap="square" lIns="0" tIns="12700" rIns="0" bIns="0" rtlCol="0">
            <a:spAutoFit/>
          </a:bodyPr>
          <a:lstStyle/>
          <a:p>
            <a:pPr marL="355600" indent="-342900" algn="just">
              <a:lnSpc>
                <a:spcPct val="100000"/>
              </a:lnSpc>
              <a:spcBef>
                <a:spcPts val="100"/>
              </a:spcBef>
              <a:buClr>
                <a:srgbClr val="00AF50"/>
              </a:buClr>
              <a:buFont typeface="Wingdings"/>
              <a:buChar char=""/>
              <a:tabLst>
                <a:tab pos="354965" algn="l"/>
                <a:tab pos="355600" algn="l"/>
              </a:tabLst>
            </a:pPr>
            <a:r>
              <a:rPr lang="en-US" sz="2400" spc="-5" dirty="0" err="1">
                <a:uFill>
                  <a:solidFill>
                    <a:srgbClr val="000000"/>
                  </a:solidFill>
                </a:uFill>
                <a:latin typeface="Times New Roman"/>
                <a:cs typeface="Times New Roman"/>
              </a:rPr>
              <a:t>Đăng</a:t>
            </a:r>
            <a:r>
              <a:rPr lang="en-US" sz="2400" spc="-5" dirty="0">
                <a:uFill>
                  <a:solidFill>
                    <a:srgbClr val="000000"/>
                  </a:solidFill>
                </a:uFill>
                <a:latin typeface="Times New Roman"/>
                <a:cs typeface="Times New Roman"/>
              </a:rPr>
              <a:t> </a:t>
            </a:r>
            <a:r>
              <a:rPr lang="en-US" sz="2400" spc="-5" dirty="0" err="1">
                <a:uFill>
                  <a:solidFill>
                    <a:srgbClr val="000000"/>
                  </a:solidFill>
                </a:uFill>
                <a:latin typeface="Times New Roman"/>
                <a:cs typeface="Times New Roman"/>
              </a:rPr>
              <a:t>ký</a:t>
            </a:r>
            <a:r>
              <a:rPr lang="en-US" sz="2400" spc="-5" dirty="0">
                <a:uFill>
                  <a:solidFill>
                    <a:srgbClr val="000000"/>
                  </a:solidFill>
                </a:uFill>
                <a:latin typeface="Times New Roman"/>
                <a:cs typeface="Times New Roman"/>
              </a:rPr>
              <a:t> session</a:t>
            </a:r>
          </a:p>
          <a:p>
            <a:pPr marL="355600" indent="-342900" algn="just">
              <a:lnSpc>
                <a:spcPct val="100000"/>
              </a:lnSpc>
              <a:spcBef>
                <a:spcPts val="100"/>
              </a:spcBef>
              <a:buClr>
                <a:srgbClr val="00AF50"/>
              </a:buClr>
              <a:buFont typeface="Wingdings"/>
              <a:buChar char=""/>
              <a:tabLst>
                <a:tab pos="354965" algn="l"/>
                <a:tab pos="355600" algn="l"/>
              </a:tabLst>
            </a:pPr>
            <a:r>
              <a:rPr lang="vi-VN" sz="2400" spc="-5" dirty="0">
                <a:uFill>
                  <a:solidFill>
                    <a:srgbClr val="000000"/>
                  </a:solidFill>
                </a:uFill>
                <a:latin typeface="Times New Roman"/>
                <a:cs typeface="Times New Roman"/>
              </a:rPr>
              <a:t>Dòng lệnh session_start() sẽ đăng ký phiên làm việc của người dùng trên Server, từ đó Server sẽ tạo ra một ID riêng không trùng lặp để nhận diện cho client hiện tại. </a:t>
            </a:r>
            <a:endParaRPr sz="2400" dirty="0">
              <a:latin typeface="Times New Roman"/>
              <a:cs typeface="Times New Roman"/>
            </a:endParaRPr>
          </a:p>
        </p:txBody>
      </p:sp>
      <p:grpSp>
        <p:nvGrpSpPr>
          <p:cNvPr id="21" name="object 21"/>
          <p:cNvGrpSpPr/>
          <p:nvPr/>
        </p:nvGrpSpPr>
        <p:grpSpPr>
          <a:xfrm>
            <a:off x="4647821" y="2846070"/>
            <a:ext cx="4535170" cy="3987800"/>
            <a:chOff x="4576571" y="1640585"/>
            <a:chExt cx="4535170" cy="3987800"/>
          </a:xfrm>
        </p:grpSpPr>
        <p:sp>
          <p:nvSpPr>
            <p:cNvPr id="22" name="object 22"/>
            <p:cNvSpPr/>
            <p:nvPr/>
          </p:nvSpPr>
          <p:spPr>
            <a:xfrm>
              <a:off x="4602479" y="1650491"/>
              <a:ext cx="4434839" cy="3977639"/>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4576571" y="1640585"/>
              <a:ext cx="4534662" cy="3800855"/>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4648199" y="1676399"/>
              <a:ext cx="4343400" cy="3886200"/>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4648199" y="1676399"/>
              <a:ext cx="4343400" cy="3886200"/>
            </a:xfrm>
            <a:custGeom>
              <a:avLst/>
              <a:gdLst/>
              <a:ahLst/>
              <a:cxnLst/>
              <a:rect l="l" t="t" r="r" b="b"/>
              <a:pathLst>
                <a:path w="4343400" h="3886200">
                  <a:moveTo>
                    <a:pt x="0" y="3886200"/>
                  </a:moveTo>
                  <a:lnTo>
                    <a:pt x="4343400" y="3886200"/>
                  </a:lnTo>
                  <a:lnTo>
                    <a:pt x="4343400" y="0"/>
                  </a:lnTo>
                  <a:lnTo>
                    <a:pt x="0" y="0"/>
                  </a:lnTo>
                  <a:lnTo>
                    <a:pt x="0" y="3886200"/>
                  </a:lnTo>
                  <a:close/>
                </a:path>
              </a:pathLst>
            </a:custGeom>
            <a:ln w="9525">
              <a:solidFill>
                <a:srgbClr val="497DBA"/>
              </a:solidFill>
            </a:ln>
          </p:spPr>
          <p:txBody>
            <a:bodyPr wrap="square" lIns="0" tIns="0" rIns="0" bIns="0" rtlCol="0"/>
            <a:lstStyle/>
            <a:p>
              <a:endParaRPr/>
            </a:p>
          </p:txBody>
        </p:sp>
      </p:grpSp>
      <p:sp>
        <p:nvSpPr>
          <p:cNvPr id="26" name="object 26"/>
          <p:cNvSpPr txBox="1"/>
          <p:nvPr/>
        </p:nvSpPr>
        <p:spPr>
          <a:xfrm>
            <a:off x="4865304" y="3227006"/>
            <a:ext cx="4184015" cy="319595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FF0000"/>
                </a:solidFill>
                <a:latin typeface="Times New Roman"/>
                <a:cs typeface="Times New Roman"/>
              </a:rPr>
              <a:t>&lt;?php</a:t>
            </a:r>
            <a:endParaRPr sz="1600">
              <a:latin typeface="Times New Roman"/>
              <a:cs typeface="Times New Roman"/>
            </a:endParaRPr>
          </a:p>
          <a:p>
            <a:pPr marL="12700">
              <a:lnSpc>
                <a:spcPct val="100000"/>
              </a:lnSpc>
            </a:pPr>
            <a:r>
              <a:rPr sz="1600" dirty="0">
                <a:latin typeface="Times New Roman"/>
                <a:cs typeface="Times New Roman"/>
              </a:rPr>
              <a:t>session_start();</a:t>
            </a:r>
            <a:endParaRPr sz="1600">
              <a:latin typeface="Times New Roman"/>
              <a:cs typeface="Times New Roman"/>
            </a:endParaRPr>
          </a:p>
          <a:p>
            <a:pPr marL="12700">
              <a:lnSpc>
                <a:spcPct val="100000"/>
              </a:lnSpc>
            </a:pPr>
            <a:r>
              <a:rPr sz="1600" b="1" dirty="0">
                <a:solidFill>
                  <a:srgbClr val="FF0000"/>
                </a:solidFill>
                <a:latin typeface="Times New Roman"/>
                <a:cs typeface="Times New Roman"/>
              </a:rPr>
              <a:t>?&gt;</a:t>
            </a:r>
            <a:endParaRPr sz="1600">
              <a:latin typeface="Times New Roman"/>
              <a:cs typeface="Times New Roman"/>
            </a:endParaRPr>
          </a:p>
          <a:p>
            <a:pPr marL="12700">
              <a:lnSpc>
                <a:spcPct val="100000"/>
              </a:lnSpc>
            </a:pPr>
            <a:r>
              <a:rPr sz="1600" b="1" spc="-5" dirty="0">
                <a:latin typeface="Times New Roman"/>
                <a:cs typeface="Times New Roman"/>
              </a:rPr>
              <a:t>&lt;html&gt;</a:t>
            </a:r>
            <a:endParaRPr sz="1600">
              <a:latin typeface="Times New Roman"/>
              <a:cs typeface="Times New Roman"/>
            </a:endParaRPr>
          </a:p>
          <a:p>
            <a:pPr marL="12700">
              <a:lnSpc>
                <a:spcPct val="100000"/>
              </a:lnSpc>
            </a:pPr>
            <a:r>
              <a:rPr sz="1600" b="1" spc="-5" dirty="0">
                <a:latin typeface="Times New Roman"/>
                <a:cs typeface="Times New Roman"/>
              </a:rPr>
              <a:t>&lt;head&gt;&lt;title&gt;</a:t>
            </a:r>
            <a:r>
              <a:rPr sz="1600" spc="-5" dirty="0">
                <a:latin typeface="Times New Roman"/>
                <a:cs typeface="Times New Roman"/>
              </a:rPr>
              <a:t>Trang</a:t>
            </a:r>
            <a:r>
              <a:rPr sz="1600" spc="5" dirty="0">
                <a:latin typeface="Times New Roman"/>
                <a:cs typeface="Times New Roman"/>
              </a:rPr>
              <a:t> </a:t>
            </a:r>
            <a:r>
              <a:rPr sz="1600" spc="-5" dirty="0">
                <a:latin typeface="Times New Roman"/>
                <a:cs typeface="Times New Roman"/>
              </a:rPr>
              <a:t>s_b.php</a:t>
            </a:r>
            <a:r>
              <a:rPr sz="1600" b="1" spc="-5" dirty="0">
                <a:latin typeface="Times New Roman"/>
                <a:cs typeface="Times New Roman"/>
              </a:rPr>
              <a:t>&lt;/title&gt;&lt;/head&gt;</a:t>
            </a:r>
            <a:endParaRPr sz="1600">
              <a:latin typeface="Times New Roman"/>
              <a:cs typeface="Times New Roman"/>
            </a:endParaRPr>
          </a:p>
          <a:p>
            <a:pPr marL="12700">
              <a:lnSpc>
                <a:spcPct val="100000"/>
              </a:lnSpc>
            </a:pPr>
            <a:r>
              <a:rPr sz="1600" b="1" dirty="0">
                <a:latin typeface="Times New Roman"/>
                <a:cs typeface="Times New Roman"/>
              </a:rPr>
              <a:t>&lt;body&gt;</a:t>
            </a:r>
            <a:endParaRPr sz="1600">
              <a:latin typeface="Times New Roman"/>
              <a:cs typeface="Times New Roman"/>
            </a:endParaRPr>
          </a:p>
          <a:p>
            <a:pPr marL="12700" marR="489584">
              <a:lnSpc>
                <a:spcPct val="100000"/>
              </a:lnSpc>
            </a:pPr>
            <a:r>
              <a:rPr sz="1600" spc="-5" dirty="0">
                <a:latin typeface="Times New Roman"/>
                <a:cs typeface="Times New Roman"/>
              </a:rPr>
              <a:t>Giá </a:t>
            </a:r>
            <a:r>
              <a:rPr sz="1600" dirty="0">
                <a:latin typeface="Times New Roman"/>
                <a:cs typeface="Times New Roman"/>
              </a:rPr>
              <a:t>trị </a:t>
            </a:r>
            <a:r>
              <a:rPr sz="1600" spc="-5" dirty="0">
                <a:latin typeface="Times New Roman"/>
                <a:cs typeface="Times New Roman"/>
              </a:rPr>
              <a:t>session </a:t>
            </a:r>
            <a:r>
              <a:rPr sz="1600" dirty="0">
                <a:latin typeface="Times New Roman"/>
                <a:cs typeface="Times New Roman"/>
              </a:rPr>
              <a:t>lấy được &lt;a href="a.php"&gt;file  a.php&lt;/a&gt;:&lt;br&gt;</a:t>
            </a:r>
            <a:endParaRPr sz="1600">
              <a:latin typeface="Times New Roman"/>
              <a:cs typeface="Times New Roman"/>
            </a:endParaRPr>
          </a:p>
          <a:p>
            <a:pPr marL="12700">
              <a:lnSpc>
                <a:spcPct val="100000"/>
              </a:lnSpc>
            </a:pPr>
            <a:r>
              <a:rPr sz="1600" dirty="0">
                <a:latin typeface="Times New Roman"/>
                <a:cs typeface="Times New Roman"/>
              </a:rPr>
              <a:t>username = </a:t>
            </a:r>
            <a:r>
              <a:rPr sz="1600" b="1" dirty="0">
                <a:solidFill>
                  <a:srgbClr val="FF0000"/>
                </a:solidFill>
                <a:latin typeface="Times New Roman"/>
                <a:cs typeface="Times New Roman"/>
              </a:rPr>
              <a:t>&lt;?php </a:t>
            </a:r>
            <a:r>
              <a:rPr sz="1600" b="1" dirty="0">
                <a:latin typeface="Times New Roman"/>
                <a:cs typeface="Times New Roman"/>
              </a:rPr>
              <a:t>echo</a:t>
            </a:r>
            <a:r>
              <a:rPr sz="1600" b="1" spc="-100" dirty="0">
                <a:latin typeface="Times New Roman"/>
                <a:cs typeface="Times New Roman"/>
              </a:rPr>
              <a:t> </a:t>
            </a:r>
            <a:r>
              <a:rPr sz="1600" b="1" dirty="0">
                <a:solidFill>
                  <a:srgbClr val="FF0000"/>
                </a:solidFill>
                <a:latin typeface="Times New Roman"/>
                <a:cs typeface="Times New Roman"/>
              </a:rPr>
              <a:t>$_SESSION</a:t>
            </a:r>
            <a:r>
              <a:rPr sz="1600" dirty="0">
                <a:latin typeface="Times New Roman"/>
                <a:cs typeface="Times New Roman"/>
              </a:rPr>
              <a:t>['username'];</a:t>
            </a:r>
            <a:endParaRPr sz="1600">
              <a:latin typeface="Times New Roman"/>
              <a:cs typeface="Times New Roman"/>
            </a:endParaRPr>
          </a:p>
          <a:p>
            <a:pPr marL="12700">
              <a:lnSpc>
                <a:spcPct val="100000"/>
              </a:lnSpc>
            </a:pPr>
            <a:r>
              <a:rPr sz="1600" b="1" dirty="0">
                <a:solidFill>
                  <a:srgbClr val="FF0000"/>
                </a:solidFill>
                <a:latin typeface="Times New Roman"/>
                <a:cs typeface="Times New Roman"/>
              </a:rPr>
              <a:t>?&gt;</a:t>
            </a:r>
            <a:r>
              <a:rPr sz="1600" dirty="0">
                <a:latin typeface="Times New Roman"/>
                <a:cs typeface="Times New Roman"/>
              </a:rPr>
              <a:t>&lt;br&gt;</a:t>
            </a:r>
            <a:endParaRPr sz="1600">
              <a:latin typeface="Times New Roman"/>
              <a:cs typeface="Times New Roman"/>
            </a:endParaRPr>
          </a:p>
          <a:p>
            <a:pPr marL="12700">
              <a:lnSpc>
                <a:spcPct val="100000"/>
              </a:lnSpc>
            </a:pPr>
            <a:r>
              <a:rPr sz="1600" dirty="0">
                <a:latin typeface="Times New Roman"/>
                <a:cs typeface="Times New Roman"/>
              </a:rPr>
              <a:t>time = </a:t>
            </a:r>
            <a:r>
              <a:rPr sz="1600" b="1" dirty="0">
                <a:solidFill>
                  <a:srgbClr val="FF0000"/>
                </a:solidFill>
                <a:latin typeface="Times New Roman"/>
                <a:cs typeface="Times New Roman"/>
              </a:rPr>
              <a:t>&lt;?php </a:t>
            </a:r>
            <a:r>
              <a:rPr sz="1600" b="1" dirty="0">
                <a:latin typeface="Times New Roman"/>
                <a:cs typeface="Times New Roman"/>
              </a:rPr>
              <a:t>echo </a:t>
            </a:r>
            <a:r>
              <a:rPr sz="1600" b="1" spc="-5" dirty="0">
                <a:solidFill>
                  <a:srgbClr val="FF0000"/>
                </a:solidFill>
                <a:latin typeface="Times New Roman"/>
                <a:cs typeface="Times New Roman"/>
              </a:rPr>
              <a:t>$_SESSION</a:t>
            </a:r>
            <a:r>
              <a:rPr sz="1600" spc="-5" dirty="0">
                <a:latin typeface="Times New Roman"/>
                <a:cs typeface="Times New Roman"/>
              </a:rPr>
              <a:t>['password'];</a:t>
            </a:r>
            <a:r>
              <a:rPr sz="1600" spc="-15" dirty="0">
                <a:latin typeface="Times New Roman"/>
                <a:cs typeface="Times New Roman"/>
              </a:rPr>
              <a:t> </a:t>
            </a:r>
            <a:r>
              <a:rPr sz="1600" b="1" dirty="0">
                <a:solidFill>
                  <a:srgbClr val="FF0000"/>
                </a:solidFill>
                <a:latin typeface="Times New Roman"/>
                <a:cs typeface="Times New Roman"/>
              </a:rPr>
              <a:t>?&gt;</a:t>
            </a:r>
            <a:endParaRPr sz="1600">
              <a:latin typeface="Times New Roman"/>
              <a:cs typeface="Times New Roman"/>
            </a:endParaRPr>
          </a:p>
          <a:p>
            <a:pPr marL="12700">
              <a:lnSpc>
                <a:spcPct val="100000"/>
              </a:lnSpc>
              <a:spcBef>
                <a:spcPts val="5"/>
              </a:spcBef>
            </a:pPr>
            <a:r>
              <a:rPr sz="1600" b="1" dirty="0">
                <a:latin typeface="Times New Roman"/>
                <a:cs typeface="Times New Roman"/>
              </a:rPr>
              <a:t>&lt;/body&gt;</a:t>
            </a:r>
            <a:endParaRPr sz="1600">
              <a:latin typeface="Times New Roman"/>
              <a:cs typeface="Times New Roman"/>
            </a:endParaRPr>
          </a:p>
          <a:p>
            <a:pPr marL="12700">
              <a:lnSpc>
                <a:spcPct val="100000"/>
              </a:lnSpc>
            </a:pPr>
            <a:r>
              <a:rPr sz="1600" b="1" dirty="0">
                <a:latin typeface="Times New Roman"/>
                <a:cs typeface="Times New Roman"/>
              </a:rPr>
              <a:t>&lt;/html&gt;</a:t>
            </a:r>
            <a:endParaRPr sz="1600">
              <a:latin typeface="Times New Roman"/>
              <a:cs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6101715" cy="786130"/>
            <a:chOff x="1014983" y="1523"/>
            <a:chExt cx="610171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4429505"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6789" y="153923"/>
              <a:ext cx="863168"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3862578" cy="338455"/>
            </a:xfrm>
            <a:prstGeom prst="rect">
              <a:avLst/>
            </a:prstGeom>
            <a:blipFill>
              <a:blip r:embed="rId8"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383540" y="756920"/>
            <a:ext cx="3886200" cy="391160"/>
          </a:xfrm>
          <a:prstGeom prst="rect">
            <a:avLst/>
          </a:prstGeom>
        </p:spPr>
        <p:txBody>
          <a:bodyPr vert="horz" wrap="square" lIns="0" tIns="12700" rIns="0" bIns="0" rtlCol="0">
            <a:spAutoFit/>
          </a:bodyPr>
          <a:lstStyle/>
          <a:p>
            <a:pPr marL="12700">
              <a:lnSpc>
                <a:spcPct val="100000"/>
              </a:lnSpc>
              <a:spcBef>
                <a:spcPts val="100"/>
              </a:spcBef>
            </a:pPr>
            <a:r>
              <a:rPr dirty="0"/>
              <a:t>c. </a:t>
            </a:r>
            <a:r>
              <a:rPr spc="-5" dirty="0"/>
              <a:t>Đánh </a:t>
            </a:r>
            <a:r>
              <a:rPr dirty="0"/>
              <a:t>giá </a:t>
            </a:r>
            <a:r>
              <a:rPr spc="-5" dirty="0"/>
              <a:t>Cookie </a:t>
            </a:r>
            <a:r>
              <a:rPr dirty="0"/>
              <a:t>và</a:t>
            </a:r>
            <a:r>
              <a:rPr spc="-85" dirty="0"/>
              <a:t> </a:t>
            </a:r>
            <a:r>
              <a:rPr spc="-5" dirty="0"/>
              <a:t>Session</a:t>
            </a:r>
          </a:p>
        </p:txBody>
      </p:sp>
      <p:graphicFrame>
        <p:nvGraphicFramePr>
          <p:cNvPr id="12" name="object 12"/>
          <p:cNvGraphicFramePr>
            <a:graphicFrameLocks noGrp="1"/>
          </p:cNvGraphicFramePr>
          <p:nvPr/>
        </p:nvGraphicFramePr>
        <p:xfrm>
          <a:off x="519430" y="1212850"/>
          <a:ext cx="8092440" cy="4800599"/>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20000"/>
                    </a:ext>
                  </a:extLst>
                </a:gridCol>
                <a:gridCol w="3474720">
                  <a:extLst>
                    <a:ext uri="{9D8B030D-6E8A-4147-A177-3AD203B41FA5}">
                      <a16:colId xmlns:a16="http://schemas.microsoft.com/office/drawing/2014/main" val="20001"/>
                    </a:ext>
                  </a:extLst>
                </a:gridCol>
                <a:gridCol w="2400300">
                  <a:extLst>
                    <a:ext uri="{9D8B030D-6E8A-4147-A177-3AD203B41FA5}">
                      <a16:colId xmlns:a16="http://schemas.microsoft.com/office/drawing/2014/main" val="20002"/>
                    </a:ext>
                  </a:extLst>
                </a:gridCol>
                <a:gridCol w="1074420">
                  <a:extLst>
                    <a:ext uri="{9D8B030D-6E8A-4147-A177-3AD203B41FA5}">
                      <a16:colId xmlns:a16="http://schemas.microsoft.com/office/drawing/2014/main" val="20003"/>
                    </a:ext>
                  </a:extLst>
                </a:gridCol>
              </a:tblGrid>
              <a:tr h="365760">
                <a:tc>
                  <a:txBody>
                    <a:bodyPr/>
                    <a:lstStyle/>
                    <a:p>
                      <a:pPr algn="ctr">
                        <a:lnSpc>
                          <a:spcPct val="100000"/>
                        </a:lnSpc>
                        <a:spcBef>
                          <a:spcPts val="300"/>
                        </a:spcBef>
                      </a:pPr>
                      <a:r>
                        <a:rPr sz="1800" b="1" spc="-5" dirty="0">
                          <a:latin typeface="Times New Roman"/>
                          <a:cs typeface="Times New Roman"/>
                        </a:rPr>
                        <a:t>Đánh</a:t>
                      </a:r>
                      <a:r>
                        <a:rPr sz="1800" b="1" spc="-40" dirty="0">
                          <a:latin typeface="Times New Roman"/>
                          <a:cs typeface="Times New Roman"/>
                        </a:rPr>
                        <a:t> </a:t>
                      </a:r>
                      <a:r>
                        <a:rPr sz="1800" b="1" dirty="0">
                          <a:latin typeface="Times New Roman"/>
                          <a:cs typeface="Times New Roman"/>
                        </a:rPr>
                        <a:t>giá</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marL="635" algn="ctr">
                        <a:lnSpc>
                          <a:spcPct val="100000"/>
                        </a:lnSpc>
                        <a:spcBef>
                          <a:spcPts val="300"/>
                        </a:spcBef>
                      </a:pPr>
                      <a:r>
                        <a:rPr sz="1800" b="1" spc="-5" dirty="0">
                          <a:latin typeface="Times New Roman"/>
                          <a:cs typeface="Times New Roman"/>
                        </a:rPr>
                        <a:t>COOKIE</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gridSpan="2">
                  <a:txBody>
                    <a:bodyPr/>
                    <a:lstStyle/>
                    <a:p>
                      <a:pPr algn="ctr">
                        <a:lnSpc>
                          <a:spcPct val="100000"/>
                        </a:lnSpc>
                        <a:spcBef>
                          <a:spcPts val="300"/>
                        </a:spcBef>
                      </a:pPr>
                      <a:r>
                        <a:rPr sz="1800" b="1" dirty="0">
                          <a:latin typeface="Times New Roman"/>
                          <a:cs typeface="Times New Roman"/>
                        </a:rPr>
                        <a:t>SESSION</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hMerge="1">
                  <a:txBody>
                    <a:bodyPr/>
                    <a:lstStyle/>
                    <a:p>
                      <a:endParaRPr/>
                    </a:p>
                  </a:txBody>
                  <a:tcPr marL="0" marR="0" marT="0" marB="0"/>
                </a:tc>
                <a:extLst>
                  <a:ext uri="{0D108BD9-81ED-4DB2-BD59-A6C34878D82A}">
                    <a16:rowId xmlns:a16="http://schemas.microsoft.com/office/drawing/2014/main" val="10000"/>
                  </a:ext>
                </a:extLst>
              </a:tr>
              <a:tr h="472439">
                <a:tc rowSpan="2">
                  <a:txBody>
                    <a:bodyPr/>
                    <a:lstStyle/>
                    <a:p>
                      <a:pPr>
                        <a:lnSpc>
                          <a:spcPct val="100000"/>
                        </a:lnSpc>
                        <a:spcBef>
                          <a:spcPts val="35"/>
                        </a:spcBef>
                      </a:pPr>
                      <a:endParaRPr sz="1750">
                        <a:latin typeface="Times New Roman"/>
                        <a:cs typeface="Times New Roman"/>
                      </a:endParaRPr>
                    </a:p>
                    <a:p>
                      <a:pPr marL="108585">
                        <a:lnSpc>
                          <a:spcPct val="100000"/>
                        </a:lnSpc>
                      </a:pPr>
                      <a:r>
                        <a:rPr sz="1600" b="1" spc="-5" dirty="0">
                          <a:latin typeface="Times New Roman"/>
                          <a:cs typeface="Times New Roman"/>
                        </a:rPr>
                        <a:t>SỬ</a:t>
                      </a:r>
                      <a:r>
                        <a:rPr sz="1600" b="1" spc="-35" dirty="0">
                          <a:latin typeface="Times New Roman"/>
                          <a:cs typeface="Times New Roman"/>
                        </a:rPr>
                        <a:t> </a:t>
                      </a:r>
                      <a:r>
                        <a:rPr sz="1600" b="1" spc="-5" dirty="0">
                          <a:latin typeface="Times New Roman"/>
                          <a:cs typeface="Times New Roman"/>
                        </a:rPr>
                        <a:t>DỤNG</a:t>
                      </a:r>
                      <a:endParaRPr sz="1600">
                        <a:latin typeface="Times New Roman"/>
                        <a:cs typeface="Times New Roman"/>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marL="393700" indent="-286385">
                        <a:lnSpc>
                          <a:spcPct val="100000"/>
                        </a:lnSpc>
                        <a:spcBef>
                          <a:spcPts val="1005"/>
                        </a:spcBef>
                        <a:buFont typeface="Wingdings"/>
                        <a:buChar char=""/>
                        <a:tabLst>
                          <a:tab pos="393700" algn="l"/>
                          <a:tab pos="394335" algn="l"/>
                        </a:tabLst>
                      </a:pPr>
                      <a:r>
                        <a:rPr sz="1600" dirty="0">
                          <a:latin typeface="Times New Roman"/>
                          <a:cs typeface="Times New Roman"/>
                        </a:rPr>
                        <a:t>Lưu trữ dữ liệu dùng để </a:t>
                      </a:r>
                      <a:r>
                        <a:rPr sz="1600" spc="-5" dirty="0">
                          <a:latin typeface="Times New Roman"/>
                          <a:cs typeface="Times New Roman"/>
                        </a:rPr>
                        <a:t>trao </a:t>
                      </a:r>
                      <a:r>
                        <a:rPr sz="1600" dirty="0">
                          <a:latin typeface="Times New Roman"/>
                          <a:cs typeface="Times New Roman"/>
                        </a:rPr>
                        <a:t>đổi thông tin giữa các</a:t>
                      </a:r>
                      <a:r>
                        <a:rPr sz="1600" spc="-45" dirty="0">
                          <a:latin typeface="Times New Roman"/>
                          <a:cs typeface="Times New Roman"/>
                        </a:rPr>
                        <a:t> </a:t>
                      </a:r>
                      <a:r>
                        <a:rPr sz="1600" dirty="0">
                          <a:latin typeface="Times New Roman"/>
                          <a:cs typeface="Times New Roman"/>
                        </a:rPr>
                        <a:t>trang</a:t>
                      </a:r>
                      <a:endParaRPr sz="1600">
                        <a:latin typeface="Times New Roman"/>
                        <a:cs typeface="Times New Roman"/>
                      </a:endParaRPr>
                    </a:p>
                  </a:txBody>
                  <a:tcPr marL="0" marR="0" marT="127635" marB="0">
                    <a:lnL w="12700">
                      <a:solidFill>
                        <a:srgbClr val="000000"/>
                      </a:solidFill>
                      <a:prstDash val="solid"/>
                    </a:lnL>
                    <a:lnT w="12700">
                      <a:solidFill>
                        <a:srgbClr val="000000"/>
                      </a:solidFill>
                      <a:prstDash val="solid"/>
                    </a:lnT>
                    <a:solidFill>
                      <a:srgbClr val="FFFFFF"/>
                    </a:solidFill>
                  </a:tcPr>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extLst>
                  <a:ext uri="{0D108BD9-81ED-4DB2-BD59-A6C34878D82A}">
                    <a16:rowId xmlns:a16="http://schemas.microsoft.com/office/drawing/2014/main" val="10001"/>
                  </a:ext>
                </a:extLst>
              </a:tr>
              <a:tr h="304800">
                <a:tc vMerge="1">
                  <a:txBody>
                    <a:bodyPr/>
                    <a:lstStyle/>
                    <a:p>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46100" indent="-286385">
                        <a:lnSpc>
                          <a:spcPct val="100000"/>
                        </a:lnSpc>
                        <a:spcBef>
                          <a:spcPts val="45"/>
                        </a:spcBef>
                        <a:buFont typeface="Wingdings"/>
                        <a:buChar char=""/>
                        <a:tabLst>
                          <a:tab pos="546735" algn="l"/>
                        </a:tabLst>
                      </a:pPr>
                      <a:r>
                        <a:rPr sz="1600" spc="-5" dirty="0">
                          <a:latin typeface="Arial"/>
                          <a:cs typeface="Arial"/>
                        </a:rPr>
                        <a:t>Store:</a:t>
                      </a:r>
                      <a:r>
                        <a:rPr sz="1600" spc="10" dirty="0">
                          <a:latin typeface="Arial"/>
                          <a:cs typeface="Arial"/>
                        </a:rPr>
                        <a:t> </a:t>
                      </a:r>
                      <a:r>
                        <a:rPr sz="1600" spc="-5" dirty="0">
                          <a:latin typeface="Arial"/>
                          <a:cs typeface="Arial"/>
                        </a:rPr>
                        <a:t>client</a:t>
                      </a:r>
                      <a:endParaRPr sz="1600">
                        <a:latin typeface="Arial"/>
                        <a:cs typeface="Arial"/>
                      </a:endParaRPr>
                    </a:p>
                  </a:txBody>
                  <a:tcPr marL="0" marR="0" marT="5715" marB="0">
                    <a:lnL w="12700">
                      <a:solidFill>
                        <a:srgbClr val="000000"/>
                      </a:solidFill>
                      <a:prstDash val="solid"/>
                    </a:lnL>
                    <a:lnR w="12700">
                      <a:solidFill>
                        <a:srgbClr val="000000"/>
                      </a:solidFill>
                      <a:prstDash val="solid"/>
                    </a:lnR>
                    <a:lnB w="12700">
                      <a:solidFill>
                        <a:srgbClr val="000000"/>
                      </a:solidFill>
                      <a:prstDash val="solid"/>
                    </a:lnB>
                  </a:tcPr>
                </a:tc>
                <a:tc gridSpan="2">
                  <a:txBody>
                    <a:bodyPr/>
                    <a:lstStyle/>
                    <a:p>
                      <a:pPr marL="501015" indent="-287020">
                        <a:lnSpc>
                          <a:spcPct val="100000"/>
                        </a:lnSpc>
                        <a:spcBef>
                          <a:spcPts val="45"/>
                        </a:spcBef>
                        <a:buFont typeface="Wingdings"/>
                        <a:buChar char=""/>
                        <a:tabLst>
                          <a:tab pos="501650" algn="l"/>
                        </a:tabLst>
                      </a:pPr>
                      <a:r>
                        <a:rPr sz="1600" spc="-5" dirty="0">
                          <a:latin typeface="Arial"/>
                          <a:cs typeface="Arial"/>
                        </a:rPr>
                        <a:t>Store:</a:t>
                      </a:r>
                      <a:r>
                        <a:rPr sz="1600" spc="10" dirty="0">
                          <a:latin typeface="Arial"/>
                          <a:cs typeface="Arial"/>
                        </a:rPr>
                        <a:t> </a:t>
                      </a:r>
                      <a:r>
                        <a:rPr sz="1600" dirty="0">
                          <a:latin typeface="Arial"/>
                          <a:cs typeface="Arial"/>
                        </a:rPr>
                        <a:t>server</a:t>
                      </a:r>
                      <a:endParaRPr sz="1600">
                        <a:latin typeface="Arial"/>
                        <a:cs typeface="Arial"/>
                      </a:endParaRPr>
                    </a:p>
                  </a:txBody>
                  <a:tcPr marL="0" marR="0" marT="5715" marB="0">
                    <a:lnL w="12700">
                      <a:solidFill>
                        <a:srgbClr val="000000"/>
                      </a:solidFill>
                      <a:prstDash val="solid"/>
                    </a:lnL>
                    <a:lnR w="12700">
                      <a:solidFill>
                        <a:srgbClr val="000000"/>
                      </a:solidFill>
                      <a:prstDash val="solid"/>
                    </a:lnR>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1828800">
                <a:tc>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spcBef>
                          <a:spcPts val="35"/>
                        </a:spcBef>
                      </a:pPr>
                      <a:endParaRPr sz="1950">
                        <a:latin typeface="Times New Roman"/>
                        <a:cs typeface="Times New Roman"/>
                      </a:endParaRPr>
                    </a:p>
                    <a:p>
                      <a:pPr algn="ctr">
                        <a:lnSpc>
                          <a:spcPct val="100000"/>
                        </a:lnSpc>
                      </a:pPr>
                      <a:r>
                        <a:rPr sz="1600" b="1" dirty="0">
                          <a:latin typeface="Times New Roman"/>
                          <a:cs typeface="Times New Roman"/>
                        </a:rPr>
                        <a:t>ƯU</a:t>
                      </a:r>
                      <a:r>
                        <a:rPr sz="1600" b="1" spc="-40" dirty="0">
                          <a:latin typeface="Times New Roman"/>
                          <a:cs typeface="Times New Roman"/>
                        </a:rPr>
                        <a:t> </a:t>
                      </a: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46100" indent="-286385">
                        <a:lnSpc>
                          <a:spcPct val="100000"/>
                        </a:lnSpc>
                        <a:spcBef>
                          <a:spcPts val="919"/>
                        </a:spcBef>
                        <a:buFont typeface="Wingdings"/>
                        <a:buChar char=""/>
                        <a:tabLst>
                          <a:tab pos="546735" algn="l"/>
                        </a:tabLst>
                      </a:pPr>
                      <a:r>
                        <a:rPr sz="1600" spc="-5" dirty="0">
                          <a:latin typeface="Arial"/>
                          <a:cs typeface="Arial"/>
                        </a:rPr>
                        <a:t>Speed: </a:t>
                      </a:r>
                      <a:r>
                        <a:rPr sz="1600" dirty="0">
                          <a:latin typeface="Arial"/>
                          <a:cs typeface="Arial"/>
                        </a:rPr>
                        <a:t>accept</a:t>
                      </a:r>
                      <a:endParaRPr sz="1600">
                        <a:latin typeface="Arial"/>
                        <a:cs typeface="Arial"/>
                      </a:endParaRPr>
                    </a:p>
                  </a:txBody>
                  <a:tcPr marL="0" marR="0" marT="1168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marL="511809" marR="537845" indent="-285750">
                        <a:lnSpc>
                          <a:spcPts val="2880"/>
                        </a:lnSpc>
                        <a:spcBef>
                          <a:spcPts val="215"/>
                        </a:spcBef>
                        <a:buFont typeface="Wingdings"/>
                        <a:buChar char=""/>
                        <a:tabLst>
                          <a:tab pos="511809" algn="l"/>
                        </a:tabLst>
                      </a:pPr>
                      <a:r>
                        <a:rPr sz="1600" dirty="0">
                          <a:latin typeface="Arial"/>
                          <a:cs typeface="Arial"/>
                        </a:rPr>
                        <a:t>Not </a:t>
                      </a:r>
                      <a:r>
                        <a:rPr sz="1600" spc="-5" dirty="0">
                          <a:latin typeface="Arial"/>
                          <a:cs typeface="Arial"/>
                        </a:rPr>
                        <a:t>depends </a:t>
                      </a:r>
                      <a:r>
                        <a:rPr sz="1600" dirty="0">
                          <a:latin typeface="Arial"/>
                          <a:cs typeface="Arial"/>
                        </a:rPr>
                        <a:t>on security</a:t>
                      </a:r>
                      <a:r>
                        <a:rPr sz="1600" spc="-75" dirty="0">
                          <a:latin typeface="Arial"/>
                          <a:cs typeface="Arial"/>
                        </a:rPr>
                        <a:t> </a:t>
                      </a:r>
                      <a:r>
                        <a:rPr sz="1600" dirty="0">
                          <a:latin typeface="Arial"/>
                          <a:cs typeface="Arial"/>
                        </a:rPr>
                        <a:t>of  Browsers</a:t>
                      </a:r>
                      <a:endParaRPr sz="1600">
                        <a:latin typeface="Arial"/>
                        <a:cs typeface="Arial"/>
                      </a:endParaRPr>
                    </a:p>
                    <a:p>
                      <a:pPr marL="511809" indent="-285750">
                        <a:lnSpc>
                          <a:spcPct val="100000"/>
                        </a:lnSpc>
                        <a:spcBef>
                          <a:spcPts val="944"/>
                        </a:spcBef>
                        <a:buFont typeface="Wingdings"/>
                        <a:buChar char=""/>
                        <a:tabLst>
                          <a:tab pos="511809" algn="l"/>
                        </a:tabLst>
                      </a:pPr>
                      <a:r>
                        <a:rPr sz="1600" spc="-5" dirty="0">
                          <a:latin typeface="Arial"/>
                          <a:cs typeface="Arial"/>
                        </a:rPr>
                        <a:t>Bandwidth</a:t>
                      </a:r>
                      <a:endParaRPr sz="1600">
                        <a:latin typeface="Arial"/>
                        <a:cs typeface="Arial"/>
                      </a:endParaRPr>
                    </a:p>
                    <a:p>
                      <a:pPr marL="511809" indent="-285750">
                        <a:lnSpc>
                          <a:spcPct val="100000"/>
                        </a:lnSpc>
                        <a:spcBef>
                          <a:spcPts val="1405"/>
                        </a:spcBef>
                        <a:buFont typeface="Wingdings"/>
                        <a:buChar char=""/>
                        <a:tabLst>
                          <a:tab pos="511809" algn="l"/>
                        </a:tabLst>
                      </a:pPr>
                      <a:r>
                        <a:rPr sz="1600" spc="-5" dirty="0">
                          <a:latin typeface="Arial"/>
                          <a:cs typeface="Arial"/>
                        </a:rPr>
                        <a:t>Security</a:t>
                      </a:r>
                      <a:endParaRPr sz="1600">
                        <a:latin typeface="Arial"/>
                        <a:cs typeface="Arial"/>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1828800">
                <a:tc>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marL="294005" marR="120014" indent="-161925">
                        <a:lnSpc>
                          <a:spcPct val="100000"/>
                        </a:lnSpc>
                        <a:spcBef>
                          <a:spcPts val="1320"/>
                        </a:spcBef>
                      </a:pPr>
                      <a:r>
                        <a:rPr sz="1600" b="1" dirty="0">
                          <a:latin typeface="Times New Roman"/>
                          <a:cs typeface="Times New Roman"/>
                        </a:rPr>
                        <a:t>KHU</a:t>
                      </a:r>
                      <a:r>
                        <a:rPr sz="1600" b="1" spc="5" dirty="0">
                          <a:latin typeface="Times New Roman"/>
                          <a:cs typeface="Times New Roman"/>
                        </a:rPr>
                        <a:t>Y</a:t>
                      </a:r>
                      <a:r>
                        <a:rPr sz="1600" b="1" dirty="0">
                          <a:latin typeface="Times New Roman"/>
                          <a:cs typeface="Times New Roman"/>
                        </a:rPr>
                        <a:t>ẾT  </a:t>
                      </a: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60350">
                        <a:lnSpc>
                          <a:spcPct val="100000"/>
                        </a:lnSpc>
                        <a:spcBef>
                          <a:spcPts val="1525"/>
                        </a:spcBef>
                      </a:pPr>
                      <a:r>
                        <a:rPr sz="1600" spc="1185" dirty="0">
                          <a:latin typeface="Wingdings"/>
                          <a:cs typeface="Wingdings"/>
                        </a:rPr>
                        <a:t></a:t>
                      </a:r>
                      <a:r>
                        <a:rPr sz="1600" spc="40" dirty="0">
                          <a:latin typeface="Times New Roman"/>
                          <a:cs typeface="Times New Roman"/>
                        </a:rPr>
                        <a:t> </a:t>
                      </a:r>
                      <a:r>
                        <a:rPr sz="1600" dirty="0">
                          <a:latin typeface="Arial"/>
                          <a:cs typeface="Arial"/>
                        </a:rPr>
                        <a:t>Security </a:t>
                      </a:r>
                      <a:r>
                        <a:rPr sz="1600" spc="-5" dirty="0">
                          <a:latin typeface="Arial"/>
                          <a:cs typeface="Arial"/>
                        </a:rPr>
                        <a:t>of </a:t>
                      </a:r>
                      <a:r>
                        <a:rPr sz="1600" dirty="0">
                          <a:latin typeface="Arial"/>
                          <a:cs typeface="Arial"/>
                        </a:rPr>
                        <a:t>Browsers</a:t>
                      </a:r>
                      <a:endParaRPr sz="1600">
                        <a:latin typeface="Arial"/>
                        <a:cs typeface="Arial"/>
                      </a:endParaRPr>
                    </a:p>
                    <a:p>
                      <a:pPr>
                        <a:lnSpc>
                          <a:spcPct val="100000"/>
                        </a:lnSpc>
                        <a:spcBef>
                          <a:spcPts val="20"/>
                        </a:spcBef>
                      </a:pPr>
                      <a:endParaRPr sz="1500">
                        <a:latin typeface="Times New Roman"/>
                        <a:cs typeface="Times New Roman"/>
                      </a:endParaRPr>
                    </a:p>
                    <a:p>
                      <a:pPr marL="260350">
                        <a:lnSpc>
                          <a:spcPct val="100000"/>
                        </a:lnSpc>
                        <a:spcBef>
                          <a:spcPts val="5"/>
                        </a:spcBef>
                      </a:pPr>
                      <a:r>
                        <a:rPr sz="1600" spc="1185" dirty="0">
                          <a:latin typeface="Wingdings"/>
                          <a:cs typeface="Wingdings"/>
                        </a:rPr>
                        <a:t></a:t>
                      </a:r>
                      <a:r>
                        <a:rPr sz="1600" spc="40" dirty="0">
                          <a:latin typeface="Times New Roman"/>
                          <a:cs typeface="Times New Roman"/>
                        </a:rPr>
                        <a:t> </a:t>
                      </a:r>
                      <a:r>
                        <a:rPr sz="1600" spc="-5" dirty="0">
                          <a:latin typeface="Arial"/>
                          <a:cs typeface="Arial"/>
                        </a:rPr>
                        <a:t>Bandwidth</a:t>
                      </a:r>
                      <a:endParaRPr sz="1600">
                        <a:latin typeface="Arial"/>
                        <a:cs typeface="Arial"/>
                      </a:endParaRPr>
                    </a:p>
                  </a:txBody>
                  <a:tcPr marL="0" marR="0" marT="1936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13" name="object 13"/>
          <p:cNvSpPr/>
          <p:nvPr/>
        </p:nvSpPr>
        <p:spPr>
          <a:xfrm>
            <a:off x="6270497" y="4408944"/>
            <a:ext cx="1185862" cy="1480820"/>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3864610" cy="786130"/>
            <a:chOff x="1014983" y="1523"/>
            <a:chExt cx="3864610"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2192274"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78255" y="227710"/>
              <a:ext cx="172491" cy="250063"/>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253997" y="163068"/>
              <a:ext cx="687070" cy="310515"/>
            </a:xfrm>
            <a:custGeom>
              <a:avLst/>
              <a:gdLst/>
              <a:ahLst/>
              <a:cxnLst/>
              <a:rect l="l" t="t" r="r" b="b"/>
              <a:pathLst>
                <a:path w="687069" h="310515">
                  <a:moveTo>
                    <a:pt x="514222" y="147700"/>
                  </a:moveTo>
                  <a:lnTo>
                    <a:pt x="469935" y="163304"/>
                  </a:lnTo>
                  <a:lnTo>
                    <a:pt x="445895" y="198874"/>
                  </a:lnTo>
                  <a:lnTo>
                    <a:pt x="440054" y="230377"/>
                  </a:lnTo>
                  <a:lnTo>
                    <a:pt x="441128" y="244498"/>
                  </a:lnTo>
                  <a:lnTo>
                    <a:pt x="457327" y="282574"/>
                  </a:lnTo>
                  <a:lnTo>
                    <a:pt x="495938" y="308524"/>
                  </a:lnTo>
                  <a:lnTo>
                    <a:pt x="512318" y="310260"/>
                  </a:lnTo>
                  <a:lnTo>
                    <a:pt x="522726" y="309594"/>
                  </a:lnTo>
                  <a:lnTo>
                    <a:pt x="532622" y="307593"/>
                  </a:lnTo>
                  <a:lnTo>
                    <a:pt x="542018" y="304260"/>
                  </a:lnTo>
                  <a:lnTo>
                    <a:pt x="550926" y="299592"/>
                  </a:lnTo>
                  <a:lnTo>
                    <a:pt x="552649" y="298322"/>
                  </a:lnTo>
                  <a:lnTo>
                    <a:pt x="519557" y="298322"/>
                  </a:lnTo>
                  <a:lnTo>
                    <a:pt x="509222" y="296818"/>
                  </a:lnTo>
                  <a:lnTo>
                    <a:pt x="478670" y="261375"/>
                  </a:lnTo>
                  <a:lnTo>
                    <a:pt x="471170" y="216280"/>
                  </a:lnTo>
                  <a:lnTo>
                    <a:pt x="471525" y="206374"/>
                  </a:lnTo>
                  <a:lnTo>
                    <a:pt x="485266" y="167385"/>
                  </a:lnTo>
                  <a:lnTo>
                    <a:pt x="503174" y="158496"/>
                  </a:lnTo>
                  <a:lnTo>
                    <a:pt x="552320" y="158496"/>
                  </a:lnTo>
                  <a:lnTo>
                    <a:pt x="545639" y="154289"/>
                  </a:lnTo>
                  <a:lnTo>
                    <a:pt x="530794" y="149346"/>
                  </a:lnTo>
                  <a:lnTo>
                    <a:pt x="514222" y="147700"/>
                  </a:lnTo>
                  <a:close/>
                </a:path>
                <a:path w="687069" h="310515">
                  <a:moveTo>
                    <a:pt x="552320" y="158496"/>
                  </a:moveTo>
                  <a:lnTo>
                    <a:pt x="509016" y="158496"/>
                  </a:lnTo>
                  <a:lnTo>
                    <a:pt x="517830" y="159515"/>
                  </a:lnTo>
                  <a:lnTo>
                    <a:pt x="525811" y="162560"/>
                  </a:lnTo>
                  <a:lnTo>
                    <a:pt x="552513" y="202422"/>
                  </a:lnTo>
                  <a:lnTo>
                    <a:pt x="556895" y="238886"/>
                  </a:lnTo>
                  <a:lnTo>
                    <a:pt x="556230" y="254055"/>
                  </a:lnTo>
                  <a:lnTo>
                    <a:pt x="540738" y="290822"/>
                  </a:lnTo>
                  <a:lnTo>
                    <a:pt x="519557" y="298322"/>
                  </a:lnTo>
                  <a:lnTo>
                    <a:pt x="552649" y="298322"/>
                  </a:lnTo>
                  <a:lnTo>
                    <a:pt x="578231" y="267715"/>
                  </a:lnTo>
                  <a:lnTo>
                    <a:pt x="588010" y="226059"/>
                  </a:lnTo>
                  <a:lnTo>
                    <a:pt x="586890" y="211818"/>
                  </a:lnTo>
                  <a:lnTo>
                    <a:pt x="583533" y="198421"/>
                  </a:lnTo>
                  <a:lnTo>
                    <a:pt x="577937" y="185858"/>
                  </a:lnTo>
                  <a:lnTo>
                    <a:pt x="570103" y="174116"/>
                  </a:lnTo>
                  <a:lnTo>
                    <a:pt x="558746" y="162542"/>
                  </a:lnTo>
                  <a:lnTo>
                    <a:pt x="552320" y="158496"/>
                  </a:lnTo>
                  <a:close/>
                </a:path>
                <a:path w="687069" h="310515">
                  <a:moveTo>
                    <a:pt x="686816" y="299592"/>
                  </a:moveTo>
                  <a:lnTo>
                    <a:pt x="612394" y="299592"/>
                  </a:lnTo>
                  <a:lnTo>
                    <a:pt x="612394" y="305561"/>
                  </a:lnTo>
                  <a:lnTo>
                    <a:pt x="686816" y="305561"/>
                  </a:lnTo>
                  <a:lnTo>
                    <a:pt x="686816" y="299592"/>
                  </a:lnTo>
                  <a:close/>
                </a:path>
                <a:path w="687069" h="310515">
                  <a:moveTo>
                    <a:pt x="663575" y="169925"/>
                  </a:moveTo>
                  <a:lnTo>
                    <a:pt x="626618" y="169925"/>
                  </a:lnTo>
                  <a:lnTo>
                    <a:pt x="628904" y="170687"/>
                  </a:lnTo>
                  <a:lnTo>
                    <a:pt x="632206" y="173481"/>
                  </a:lnTo>
                  <a:lnTo>
                    <a:pt x="635746" y="280542"/>
                  </a:lnTo>
                  <a:lnTo>
                    <a:pt x="635000" y="286765"/>
                  </a:lnTo>
                  <a:lnTo>
                    <a:pt x="633476" y="290194"/>
                  </a:lnTo>
                  <a:lnTo>
                    <a:pt x="631952" y="293496"/>
                  </a:lnTo>
                  <a:lnTo>
                    <a:pt x="629920" y="295909"/>
                  </a:lnTo>
                  <a:lnTo>
                    <a:pt x="627379" y="297306"/>
                  </a:lnTo>
                  <a:lnTo>
                    <a:pt x="624840" y="298830"/>
                  </a:lnTo>
                  <a:lnTo>
                    <a:pt x="619760" y="299592"/>
                  </a:lnTo>
                  <a:lnTo>
                    <a:pt x="679577" y="299592"/>
                  </a:lnTo>
                  <a:lnTo>
                    <a:pt x="674624" y="298703"/>
                  </a:lnTo>
                  <a:lnTo>
                    <a:pt x="671829" y="297179"/>
                  </a:lnTo>
                  <a:lnTo>
                    <a:pt x="669163" y="295655"/>
                  </a:lnTo>
                  <a:lnTo>
                    <a:pt x="667004" y="293242"/>
                  </a:lnTo>
                  <a:lnTo>
                    <a:pt x="664210" y="286892"/>
                  </a:lnTo>
                  <a:lnTo>
                    <a:pt x="663575" y="280542"/>
                  </a:lnTo>
                  <a:lnTo>
                    <a:pt x="663575" y="169925"/>
                  </a:lnTo>
                  <a:close/>
                </a:path>
                <a:path w="687069" h="310515">
                  <a:moveTo>
                    <a:pt x="663575" y="147700"/>
                  </a:moveTo>
                  <a:lnTo>
                    <a:pt x="656209" y="147700"/>
                  </a:lnTo>
                  <a:lnTo>
                    <a:pt x="609981" y="166370"/>
                  </a:lnTo>
                  <a:lnTo>
                    <a:pt x="612394" y="172465"/>
                  </a:lnTo>
                  <a:lnTo>
                    <a:pt x="616839" y="170814"/>
                  </a:lnTo>
                  <a:lnTo>
                    <a:pt x="620649" y="169925"/>
                  </a:lnTo>
                  <a:lnTo>
                    <a:pt x="663575" y="169925"/>
                  </a:lnTo>
                  <a:lnTo>
                    <a:pt x="663575" y="147700"/>
                  </a:lnTo>
                  <a:close/>
                </a:path>
                <a:path w="687069" h="310515">
                  <a:moveTo>
                    <a:pt x="251714" y="192024"/>
                  </a:moveTo>
                  <a:lnTo>
                    <a:pt x="219329" y="192024"/>
                  </a:lnTo>
                  <a:lnTo>
                    <a:pt x="219329" y="278256"/>
                  </a:lnTo>
                  <a:lnTo>
                    <a:pt x="218186" y="286384"/>
                  </a:lnTo>
                  <a:lnTo>
                    <a:pt x="215900" y="289940"/>
                  </a:lnTo>
                  <a:lnTo>
                    <a:pt x="211709" y="296290"/>
                  </a:lnTo>
                  <a:lnTo>
                    <a:pt x="204851" y="299338"/>
                  </a:lnTo>
                  <a:lnTo>
                    <a:pt x="186690" y="299338"/>
                  </a:lnTo>
                  <a:lnTo>
                    <a:pt x="186690" y="305561"/>
                  </a:lnTo>
                  <a:lnTo>
                    <a:pt x="288036" y="305561"/>
                  </a:lnTo>
                  <a:lnTo>
                    <a:pt x="318726" y="303466"/>
                  </a:lnTo>
                  <a:lnTo>
                    <a:pt x="345059" y="297179"/>
                  </a:lnTo>
                  <a:lnTo>
                    <a:pt x="352775" y="293496"/>
                  </a:lnTo>
                  <a:lnTo>
                    <a:pt x="287274" y="293496"/>
                  </a:lnTo>
                  <a:lnTo>
                    <a:pt x="279681" y="293209"/>
                  </a:lnTo>
                  <a:lnTo>
                    <a:pt x="271208" y="292338"/>
                  </a:lnTo>
                  <a:lnTo>
                    <a:pt x="261877" y="290871"/>
                  </a:lnTo>
                  <a:lnTo>
                    <a:pt x="251714" y="288797"/>
                  </a:lnTo>
                  <a:lnTo>
                    <a:pt x="251714" y="192024"/>
                  </a:lnTo>
                  <a:close/>
                </a:path>
                <a:path w="687069" h="310515">
                  <a:moveTo>
                    <a:pt x="357798" y="90931"/>
                  </a:moveTo>
                  <a:lnTo>
                    <a:pt x="286004" y="90931"/>
                  </a:lnTo>
                  <a:lnTo>
                    <a:pt x="305103" y="92622"/>
                  </a:lnTo>
                  <a:lnTo>
                    <a:pt x="322405" y="97694"/>
                  </a:lnTo>
                  <a:lnTo>
                    <a:pt x="362831" y="132822"/>
                  </a:lnTo>
                  <a:lnTo>
                    <a:pt x="375594" y="169882"/>
                  </a:lnTo>
                  <a:lnTo>
                    <a:pt x="377190" y="192150"/>
                  </a:lnTo>
                  <a:lnTo>
                    <a:pt x="375594" y="214346"/>
                  </a:lnTo>
                  <a:lnTo>
                    <a:pt x="362831" y="251354"/>
                  </a:lnTo>
                  <a:lnTo>
                    <a:pt x="322754" y="286654"/>
                  </a:lnTo>
                  <a:lnTo>
                    <a:pt x="287274" y="293496"/>
                  </a:lnTo>
                  <a:lnTo>
                    <a:pt x="352775" y="293496"/>
                  </a:lnTo>
                  <a:lnTo>
                    <a:pt x="384556" y="272033"/>
                  </a:lnTo>
                  <a:lnTo>
                    <a:pt x="407590" y="234981"/>
                  </a:lnTo>
                  <a:lnTo>
                    <a:pt x="415290" y="190500"/>
                  </a:lnTo>
                  <a:lnTo>
                    <a:pt x="414266" y="173426"/>
                  </a:lnTo>
                  <a:lnTo>
                    <a:pt x="398907" y="128777"/>
                  </a:lnTo>
                  <a:lnTo>
                    <a:pt x="369224" y="97381"/>
                  </a:lnTo>
                  <a:lnTo>
                    <a:pt x="357798" y="90931"/>
                  </a:lnTo>
                  <a:close/>
                </a:path>
                <a:path w="687069" h="310515">
                  <a:moveTo>
                    <a:pt x="317500" y="179704"/>
                  </a:moveTo>
                  <a:lnTo>
                    <a:pt x="186690" y="179704"/>
                  </a:lnTo>
                  <a:lnTo>
                    <a:pt x="186690" y="192024"/>
                  </a:lnTo>
                  <a:lnTo>
                    <a:pt x="317500" y="192024"/>
                  </a:lnTo>
                  <a:lnTo>
                    <a:pt x="317500" y="179704"/>
                  </a:lnTo>
                  <a:close/>
                </a:path>
                <a:path w="687069" h="310515">
                  <a:moveTo>
                    <a:pt x="279146" y="78485"/>
                  </a:moveTo>
                  <a:lnTo>
                    <a:pt x="186690" y="78485"/>
                  </a:lnTo>
                  <a:lnTo>
                    <a:pt x="186690" y="84708"/>
                  </a:lnTo>
                  <a:lnTo>
                    <a:pt x="203835" y="84708"/>
                  </a:lnTo>
                  <a:lnTo>
                    <a:pt x="210312" y="87122"/>
                  </a:lnTo>
                  <a:lnTo>
                    <a:pt x="219329" y="179704"/>
                  </a:lnTo>
                  <a:lnTo>
                    <a:pt x="251714" y="179704"/>
                  </a:lnTo>
                  <a:lnTo>
                    <a:pt x="251784" y="95742"/>
                  </a:lnTo>
                  <a:lnTo>
                    <a:pt x="286004" y="90931"/>
                  </a:lnTo>
                  <a:lnTo>
                    <a:pt x="357798" y="90931"/>
                  </a:lnTo>
                  <a:lnTo>
                    <a:pt x="357124" y="90550"/>
                  </a:lnTo>
                  <a:lnTo>
                    <a:pt x="342814" y="85290"/>
                  </a:lnTo>
                  <a:lnTo>
                    <a:pt x="325040" y="81518"/>
                  </a:lnTo>
                  <a:lnTo>
                    <a:pt x="303813" y="79246"/>
                  </a:lnTo>
                  <a:lnTo>
                    <a:pt x="279146" y="78485"/>
                  </a:lnTo>
                  <a:close/>
                </a:path>
                <a:path w="687069" h="310515">
                  <a:moveTo>
                    <a:pt x="531495" y="73659"/>
                  </a:moveTo>
                  <a:lnTo>
                    <a:pt x="500634" y="73659"/>
                  </a:lnTo>
                  <a:lnTo>
                    <a:pt x="469010" y="129031"/>
                  </a:lnTo>
                  <a:lnTo>
                    <a:pt x="474091" y="129031"/>
                  </a:lnTo>
                  <a:lnTo>
                    <a:pt x="512318" y="93472"/>
                  </a:lnTo>
                  <a:lnTo>
                    <a:pt x="542855" y="93472"/>
                  </a:lnTo>
                  <a:lnTo>
                    <a:pt x="531495" y="73659"/>
                  </a:lnTo>
                  <a:close/>
                </a:path>
                <a:path w="687069" h="310515">
                  <a:moveTo>
                    <a:pt x="542855" y="93472"/>
                  </a:moveTo>
                  <a:lnTo>
                    <a:pt x="512318" y="93472"/>
                  </a:lnTo>
                  <a:lnTo>
                    <a:pt x="558038" y="129031"/>
                  </a:lnTo>
                  <a:lnTo>
                    <a:pt x="563245" y="129031"/>
                  </a:lnTo>
                  <a:lnTo>
                    <a:pt x="542855" y="93472"/>
                  </a:lnTo>
                  <a:close/>
                </a:path>
                <a:path w="687069" h="310515">
                  <a:moveTo>
                    <a:pt x="654304" y="67436"/>
                  </a:moveTo>
                  <a:lnTo>
                    <a:pt x="644906" y="67436"/>
                  </a:lnTo>
                  <a:lnTo>
                    <a:pt x="640841" y="69087"/>
                  </a:lnTo>
                  <a:lnTo>
                    <a:pt x="634238" y="75691"/>
                  </a:lnTo>
                  <a:lnTo>
                    <a:pt x="632587" y="79755"/>
                  </a:lnTo>
                  <a:lnTo>
                    <a:pt x="632587" y="89026"/>
                  </a:lnTo>
                  <a:lnTo>
                    <a:pt x="634238" y="93090"/>
                  </a:lnTo>
                  <a:lnTo>
                    <a:pt x="637666" y="96392"/>
                  </a:lnTo>
                  <a:lnTo>
                    <a:pt x="640969" y="99822"/>
                  </a:lnTo>
                  <a:lnTo>
                    <a:pt x="645033" y="101473"/>
                  </a:lnTo>
                  <a:lnTo>
                    <a:pt x="654304" y="101473"/>
                  </a:lnTo>
                  <a:lnTo>
                    <a:pt x="658368" y="99822"/>
                  </a:lnTo>
                  <a:lnTo>
                    <a:pt x="661670" y="96392"/>
                  </a:lnTo>
                  <a:lnTo>
                    <a:pt x="664972" y="93090"/>
                  </a:lnTo>
                  <a:lnTo>
                    <a:pt x="666622" y="89026"/>
                  </a:lnTo>
                  <a:lnTo>
                    <a:pt x="666622" y="79755"/>
                  </a:lnTo>
                  <a:lnTo>
                    <a:pt x="664972" y="75691"/>
                  </a:lnTo>
                  <a:lnTo>
                    <a:pt x="658368" y="69087"/>
                  </a:lnTo>
                  <a:lnTo>
                    <a:pt x="654304" y="67436"/>
                  </a:lnTo>
                  <a:close/>
                </a:path>
                <a:path w="687069" h="310515">
                  <a:moveTo>
                    <a:pt x="95631" y="67436"/>
                  </a:moveTo>
                  <a:lnTo>
                    <a:pt x="82168" y="67436"/>
                  </a:lnTo>
                  <a:lnTo>
                    <a:pt x="0" y="310260"/>
                  </a:lnTo>
                  <a:lnTo>
                    <a:pt x="13385" y="310260"/>
                  </a:lnTo>
                  <a:lnTo>
                    <a:pt x="95631" y="67436"/>
                  </a:lnTo>
                  <a:close/>
                </a:path>
                <a:path w="687069" h="310515">
                  <a:moveTo>
                    <a:pt x="555752" y="0"/>
                  </a:moveTo>
                  <a:lnTo>
                    <a:pt x="518414" y="0"/>
                  </a:lnTo>
                  <a:lnTo>
                    <a:pt x="500634" y="55879"/>
                  </a:lnTo>
                  <a:lnTo>
                    <a:pt x="506476" y="55879"/>
                  </a:lnTo>
                  <a:lnTo>
                    <a:pt x="555752" y="0"/>
                  </a:lnTo>
                  <a:close/>
                </a:path>
              </a:pathLst>
            </a:custGeom>
            <a:solidFill>
              <a:srgbClr val="FFFFFF"/>
            </a:solidFill>
          </p:spPr>
          <p:txBody>
            <a:bodyPr wrap="square" lIns="0" tIns="0" rIns="0" bIns="0" rtlCol="0"/>
            <a:lstStyle/>
            <a:p>
              <a:endParaRPr/>
            </a:p>
          </p:txBody>
        </p:sp>
        <p:sp>
          <p:nvSpPr>
            <p:cNvPr id="9" name="object 9"/>
            <p:cNvSpPr/>
            <p:nvPr/>
          </p:nvSpPr>
          <p:spPr>
            <a:xfrm>
              <a:off x="1253997" y="163068"/>
              <a:ext cx="687070" cy="310515"/>
            </a:xfrm>
            <a:custGeom>
              <a:avLst/>
              <a:gdLst/>
              <a:ahLst/>
              <a:cxnLst/>
              <a:rect l="l" t="t" r="r" b="b"/>
              <a:pathLst>
                <a:path w="687069" h="310515">
                  <a:moveTo>
                    <a:pt x="509016" y="158496"/>
                  </a:moveTo>
                  <a:lnTo>
                    <a:pt x="503174" y="158496"/>
                  </a:lnTo>
                  <a:lnTo>
                    <a:pt x="497204" y="160274"/>
                  </a:lnTo>
                  <a:lnTo>
                    <a:pt x="491235" y="163829"/>
                  </a:lnTo>
                  <a:lnTo>
                    <a:pt x="485266" y="167385"/>
                  </a:lnTo>
                  <a:lnTo>
                    <a:pt x="471525" y="206374"/>
                  </a:lnTo>
                  <a:lnTo>
                    <a:pt x="471170" y="216280"/>
                  </a:lnTo>
                  <a:lnTo>
                    <a:pt x="472003" y="232471"/>
                  </a:lnTo>
                  <a:lnTo>
                    <a:pt x="484504" y="274065"/>
                  </a:lnTo>
                  <a:lnTo>
                    <a:pt x="519557" y="298322"/>
                  </a:lnTo>
                  <a:lnTo>
                    <a:pt x="527315" y="297489"/>
                  </a:lnTo>
                  <a:lnTo>
                    <a:pt x="554243" y="266795"/>
                  </a:lnTo>
                  <a:lnTo>
                    <a:pt x="556895" y="238886"/>
                  </a:lnTo>
                  <a:lnTo>
                    <a:pt x="555799" y="219577"/>
                  </a:lnTo>
                  <a:lnTo>
                    <a:pt x="539369" y="174625"/>
                  </a:lnTo>
                  <a:lnTo>
                    <a:pt x="517830" y="159515"/>
                  </a:lnTo>
                  <a:lnTo>
                    <a:pt x="509016" y="158496"/>
                  </a:lnTo>
                  <a:close/>
                </a:path>
                <a:path w="687069" h="310515">
                  <a:moveTo>
                    <a:pt x="656209" y="147700"/>
                  </a:moveTo>
                  <a:lnTo>
                    <a:pt x="663575" y="147700"/>
                  </a:lnTo>
                  <a:lnTo>
                    <a:pt x="663575" y="270890"/>
                  </a:lnTo>
                  <a:lnTo>
                    <a:pt x="663575" y="280542"/>
                  </a:lnTo>
                  <a:lnTo>
                    <a:pt x="664210" y="286892"/>
                  </a:lnTo>
                  <a:lnTo>
                    <a:pt x="665607" y="290067"/>
                  </a:lnTo>
                  <a:lnTo>
                    <a:pt x="667004" y="293242"/>
                  </a:lnTo>
                  <a:lnTo>
                    <a:pt x="669163" y="295655"/>
                  </a:lnTo>
                  <a:lnTo>
                    <a:pt x="671829" y="297179"/>
                  </a:lnTo>
                  <a:lnTo>
                    <a:pt x="674624" y="298703"/>
                  </a:lnTo>
                  <a:lnTo>
                    <a:pt x="679577" y="299592"/>
                  </a:lnTo>
                  <a:lnTo>
                    <a:pt x="686816" y="299592"/>
                  </a:lnTo>
                  <a:lnTo>
                    <a:pt x="686816" y="305561"/>
                  </a:lnTo>
                  <a:lnTo>
                    <a:pt x="612394" y="305561"/>
                  </a:lnTo>
                  <a:lnTo>
                    <a:pt x="612394" y="299592"/>
                  </a:lnTo>
                  <a:lnTo>
                    <a:pt x="619760" y="299592"/>
                  </a:lnTo>
                  <a:lnTo>
                    <a:pt x="624840" y="298830"/>
                  </a:lnTo>
                  <a:lnTo>
                    <a:pt x="627379" y="297306"/>
                  </a:lnTo>
                  <a:lnTo>
                    <a:pt x="629920" y="295909"/>
                  </a:lnTo>
                  <a:lnTo>
                    <a:pt x="631952" y="293496"/>
                  </a:lnTo>
                  <a:lnTo>
                    <a:pt x="633476" y="290194"/>
                  </a:lnTo>
                  <a:lnTo>
                    <a:pt x="635000" y="286765"/>
                  </a:lnTo>
                  <a:lnTo>
                    <a:pt x="635762" y="280415"/>
                  </a:lnTo>
                  <a:lnTo>
                    <a:pt x="635762" y="270890"/>
                  </a:lnTo>
                  <a:lnTo>
                    <a:pt x="635762" y="211835"/>
                  </a:lnTo>
                  <a:lnTo>
                    <a:pt x="632206" y="173481"/>
                  </a:lnTo>
                  <a:lnTo>
                    <a:pt x="630554" y="172084"/>
                  </a:lnTo>
                  <a:lnTo>
                    <a:pt x="628904" y="170687"/>
                  </a:lnTo>
                  <a:lnTo>
                    <a:pt x="626618" y="169925"/>
                  </a:lnTo>
                  <a:lnTo>
                    <a:pt x="623697" y="169925"/>
                  </a:lnTo>
                  <a:lnTo>
                    <a:pt x="620649" y="169925"/>
                  </a:lnTo>
                  <a:lnTo>
                    <a:pt x="616839" y="170814"/>
                  </a:lnTo>
                  <a:lnTo>
                    <a:pt x="612394" y="172465"/>
                  </a:lnTo>
                  <a:lnTo>
                    <a:pt x="609981" y="166370"/>
                  </a:lnTo>
                  <a:lnTo>
                    <a:pt x="656209" y="147700"/>
                  </a:lnTo>
                  <a:close/>
                </a:path>
                <a:path w="687069" h="310515">
                  <a:moveTo>
                    <a:pt x="514222" y="147700"/>
                  </a:moveTo>
                  <a:lnTo>
                    <a:pt x="558746" y="162542"/>
                  </a:lnTo>
                  <a:lnTo>
                    <a:pt x="583533" y="198421"/>
                  </a:lnTo>
                  <a:lnTo>
                    <a:pt x="588010" y="226059"/>
                  </a:lnTo>
                  <a:lnTo>
                    <a:pt x="587392" y="236372"/>
                  </a:lnTo>
                  <a:lnTo>
                    <a:pt x="572803" y="277625"/>
                  </a:lnTo>
                  <a:lnTo>
                    <a:pt x="542018" y="304260"/>
                  </a:lnTo>
                  <a:lnTo>
                    <a:pt x="512318" y="310260"/>
                  </a:lnTo>
                  <a:lnTo>
                    <a:pt x="495938" y="308524"/>
                  </a:lnTo>
                  <a:lnTo>
                    <a:pt x="457327" y="282574"/>
                  </a:lnTo>
                  <a:lnTo>
                    <a:pt x="441128" y="244498"/>
                  </a:lnTo>
                  <a:lnTo>
                    <a:pt x="440054" y="230377"/>
                  </a:lnTo>
                  <a:lnTo>
                    <a:pt x="440699" y="219829"/>
                  </a:lnTo>
                  <a:lnTo>
                    <a:pt x="456132" y="178698"/>
                  </a:lnTo>
                  <a:lnTo>
                    <a:pt x="486719" y="153273"/>
                  </a:lnTo>
                  <a:lnTo>
                    <a:pt x="514222" y="147700"/>
                  </a:lnTo>
                  <a:close/>
                </a:path>
                <a:path w="687069" h="310515">
                  <a:moveTo>
                    <a:pt x="286004" y="90931"/>
                  </a:moveTo>
                  <a:lnTo>
                    <a:pt x="278217" y="91239"/>
                  </a:lnTo>
                  <a:lnTo>
                    <a:pt x="269906" y="92154"/>
                  </a:lnTo>
                  <a:lnTo>
                    <a:pt x="261072" y="93664"/>
                  </a:lnTo>
                  <a:lnTo>
                    <a:pt x="251714" y="95757"/>
                  </a:lnTo>
                  <a:lnTo>
                    <a:pt x="251714" y="179704"/>
                  </a:lnTo>
                  <a:lnTo>
                    <a:pt x="317500" y="179704"/>
                  </a:lnTo>
                  <a:lnTo>
                    <a:pt x="317500" y="192024"/>
                  </a:lnTo>
                  <a:lnTo>
                    <a:pt x="251714" y="192024"/>
                  </a:lnTo>
                  <a:lnTo>
                    <a:pt x="251714" y="288797"/>
                  </a:lnTo>
                  <a:lnTo>
                    <a:pt x="261877" y="290871"/>
                  </a:lnTo>
                  <a:lnTo>
                    <a:pt x="271208" y="292338"/>
                  </a:lnTo>
                  <a:lnTo>
                    <a:pt x="279681" y="293209"/>
                  </a:lnTo>
                  <a:lnTo>
                    <a:pt x="287274" y="293496"/>
                  </a:lnTo>
                  <a:lnTo>
                    <a:pt x="305853" y="291784"/>
                  </a:lnTo>
                  <a:lnTo>
                    <a:pt x="351663" y="266191"/>
                  </a:lnTo>
                  <a:lnTo>
                    <a:pt x="375594" y="214346"/>
                  </a:lnTo>
                  <a:lnTo>
                    <a:pt x="377190" y="192150"/>
                  </a:lnTo>
                  <a:lnTo>
                    <a:pt x="375594" y="169882"/>
                  </a:lnTo>
                  <a:lnTo>
                    <a:pt x="362831" y="132822"/>
                  </a:lnTo>
                  <a:lnTo>
                    <a:pt x="322405" y="97694"/>
                  </a:lnTo>
                  <a:lnTo>
                    <a:pt x="305103" y="92622"/>
                  </a:lnTo>
                  <a:lnTo>
                    <a:pt x="286004" y="90931"/>
                  </a:lnTo>
                  <a:close/>
                </a:path>
                <a:path w="687069" h="310515">
                  <a:moveTo>
                    <a:pt x="186690" y="78485"/>
                  </a:moveTo>
                  <a:lnTo>
                    <a:pt x="279146" y="78485"/>
                  </a:lnTo>
                  <a:lnTo>
                    <a:pt x="303813" y="79246"/>
                  </a:lnTo>
                  <a:lnTo>
                    <a:pt x="342814" y="85290"/>
                  </a:lnTo>
                  <a:lnTo>
                    <a:pt x="380206" y="106045"/>
                  </a:lnTo>
                  <a:lnTo>
                    <a:pt x="406074" y="142565"/>
                  </a:lnTo>
                  <a:lnTo>
                    <a:pt x="415290" y="190500"/>
                  </a:lnTo>
                  <a:lnTo>
                    <a:pt x="413363" y="213669"/>
                  </a:lnTo>
                  <a:lnTo>
                    <a:pt x="397984" y="254436"/>
                  </a:lnTo>
                  <a:lnTo>
                    <a:pt x="367010" y="286702"/>
                  </a:lnTo>
                  <a:lnTo>
                    <a:pt x="318726" y="303466"/>
                  </a:lnTo>
                  <a:lnTo>
                    <a:pt x="288036" y="305561"/>
                  </a:lnTo>
                  <a:lnTo>
                    <a:pt x="186690" y="305561"/>
                  </a:lnTo>
                  <a:lnTo>
                    <a:pt x="186690" y="299338"/>
                  </a:lnTo>
                  <a:lnTo>
                    <a:pt x="195199" y="299338"/>
                  </a:lnTo>
                  <a:lnTo>
                    <a:pt x="204851" y="299338"/>
                  </a:lnTo>
                  <a:lnTo>
                    <a:pt x="211709" y="296290"/>
                  </a:lnTo>
                  <a:lnTo>
                    <a:pt x="215900" y="289940"/>
                  </a:lnTo>
                  <a:lnTo>
                    <a:pt x="218186" y="286384"/>
                  </a:lnTo>
                  <a:lnTo>
                    <a:pt x="219329" y="278256"/>
                  </a:lnTo>
                  <a:lnTo>
                    <a:pt x="219329" y="265429"/>
                  </a:lnTo>
                  <a:lnTo>
                    <a:pt x="219329" y="192024"/>
                  </a:lnTo>
                  <a:lnTo>
                    <a:pt x="186690" y="192024"/>
                  </a:lnTo>
                  <a:lnTo>
                    <a:pt x="186690" y="179704"/>
                  </a:lnTo>
                  <a:lnTo>
                    <a:pt x="219329" y="179704"/>
                  </a:lnTo>
                  <a:lnTo>
                    <a:pt x="219329" y="118745"/>
                  </a:lnTo>
                  <a:lnTo>
                    <a:pt x="203835" y="84708"/>
                  </a:lnTo>
                  <a:lnTo>
                    <a:pt x="195199" y="84708"/>
                  </a:lnTo>
                  <a:lnTo>
                    <a:pt x="186690" y="84708"/>
                  </a:lnTo>
                  <a:lnTo>
                    <a:pt x="186690" y="78485"/>
                  </a:lnTo>
                  <a:close/>
                </a:path>
                <a:path w="687069" h="310515">
                  <a:moveTo>
                    <a:pt x="500634" y="73659"/>
                  </a:moveTo>
                  <a:lnTo>
                    <a:pt x="531495" y="73659"/>
                  </a:lnTo>
                  <a:lnTo>
                    <a:pt x="563245" y="129031"/>
                  </a:lnTo>
                  <a:lnTo>
                    <a:pt x="558038" y="129031"/>
                  </a:lnTo>
                  <a:lnTo>
                    <a:pt x="512318" y="93472"/>
                  </a:lnTo>
                  <a:lnTo>
                    <a:pt x="474091" y="129031"/>
                  </a:lnTo>
                  <a:lnTo>
                    <a:pt x="469010" y="129031"/>
                  </a:lnTo>
                  <a:lnTo>
                    <a:pt x="500634" y="73659"/>
                  </a:lnTo>
                  <a:close/>
                </a:path>
                <a:path w="687069" h="310515">
                  <a:moveTo>
                    <a:pt x="649732" y="67436"/>
                  </a:moveTo>
                  <a:lnTo>
                    <a:pt x="654304" y="67436"/>
                  </a:lnTo>
                  <a:lnTo>
                    <a:pt x="658368" y="69087"/>
                  </a:lnTo>
                  <a:lnTo>
                    <a:pt x="661670" y="72389"/>
                  </a:lnTo>
                  <a:lnTo>
                    <a:pt x="664972" y="75691"/>
                  </a:lnTo>
                  <a:lnTo>
                    <a:pt x="666622" y="79755"/>
                  </a:lnTo>
                  <a:lnTo>
                    <a:pt x="666622" y="84327"/>
                  </a:lnTo>
                  <a:lnTo>
                    <a:pt x="666622" y="89026"/>
                  </a:lnTo>
                  <a:lnTo>
                    <a:pt x="664972" y="93090"/>
                  </a:lnTo>
                  <a:lnTo>
                    <a:pt x="661670" y="96392"/>
                  </a:lnTo>
                  <a:lnTo>
                    <a:pt x="658368" y="99822"/>
                  </a:lnTo>
                  <a:lnTo>
                    <a:pt x="654304" y="101473"/>
                  </a:lnTo>
                  <a:lnTo>
                    <a:pt x="649732" y="101473"/>
                  </a:lnTo>
                  <a:lnTo>
                    <a:pt x="645033" y="101473"/>
                  </a:lnTo>
                  <a:lnTo>
                    <a:pt x="640969" y="99822"/>
                  </a:lnTo>
                  <a:lnTo>
                    <a:pt x="637666" y="96392"/>
                  </a:lnTo>
                  <a:lnTo>
                    <a:pt x="634238" y="93090"/>
                  </a:lnTo>
                  <a:lnTo>
                    <a:pt x="632587" y="89026"/>
                  </a:lnTo>
                  <a:lnTo>
                    <a:pt x="632587" y="84327"/>
                  </a:lnTo>
                  <a:lnTo>
                    <a:pt x="632587" y="79755"/>
                  </a:lnTo>
                  <a:lnTo>
                    <a:pt x="634238" y="75691"/>
                  </a:lnTo>
                  <a:lnTo>
                    <a:pt x="637540" y="72389"/>
                  </a:lnTo>
                  <a:lnTo>
                    <a:pt x="640841" y="69087"/>
                  </a:lnTo>
                  <a:lnTo>
                    <a:pt x="644906" y="67436"/>
                  </a:lnTo>
                  <a:lnTo>
                    <a:pt x="649732" y="67436"/>
                  </a:lnTo>
                  <a:close/>
                </a:path>
                <a:path w="687069" h="310515">
                  <a:moveTo>
                    <a:pt x="82168" y="67436"/>
                  </a:moveTo>
                  <a:lnTo>
                    <a:pt x="95631" y="67436"/>
                  </a:lnTo>
                  <a:lnTo>
                    <a:pt x="13385" y="310260"/>
                  </a:lnTo>
                  <a:lnTo>
                    <a:pt x="0" y="310260"/>
                  </a:lnTo>
                  <a:lnTo>
                    <a:pt x="82168" y="67436"/>
                  </a:lnTo>
                  <a:close/>
                </a:path>
                <a:path w="687069" h="310515">
                  <a:moveTo>
                    <a:pt x="518414" y="0"/>
                  </a:moveTo>
                  <a:lnTo>
                    <a:pt x="555752" y="0"/>
                  </a:lnTo>
                  <a:lnTo>
                    <a:pt x="506476" y="55879"/>
                  </a:lnTo>
                  <a:lnTo>
                    <a:pt x="500634" y="55879"/>
                  </a:lnTo>
                  <a:lnTo>
                    <a:pt x="518414" y="0"/>
                  </a:lnTo>
                  <a:close/>
                </a:path>
              </a:pathLst>
            </a:custGeom>
            <a:ln w="18288">
              <a:solidFill>
                <a:srgbClr val="FFFFFF"/>
              </a:solidFill>
            </a:ln>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934207" y="213360"/>
              <a:ext cx="1633347" cy="338455"/>
            </a:xfrm>
            <a:prstGeom prst="rect">
              <a:avLst/>
            </a:prstGeom>
            <a:blipFill>
              <a:blip r:embed="rId8" cstate="print"/>
              <a:stretch>
                <a:fillRect/>
              </a:stretch>
            </a:blipFill>
          </p:spPr>
          <p:txBody>
            <a:bodyPr wrap="square" lIns="0" tIns="0" rIns="0" bIns="0" rtlCol="0"/>
            <a:lstStyle/>
            <a:p>
              <a:endParaRPr/>
            </a:p>
          </p:txBody>
        </p:sp>
      </p:grpSp>
      <p:sp>
        <p:nvSpPr>
          <p:cNvPr id="13" name="object 13"/>
          <p:cNvSpPr txBox="1"/>
          <p:nvPr/>
        </p:nvSpPr>
        <p:spPr>
          <a:xfrm>
            <a:off x="383540" y="784352"/>
            <a:ext cx="8148320" cy="757555"/>
          </a:xfrm>
          <a:prstGeom prst="rect">
            <a:avLst/>
          </a:prstGeom>
        </p:spPr>
        <p:txBody>
          <a:bodyPr vert="horz" wrap="square" lIns="0" tIns="12700" rIns="0" bIns="0" rtlCol="0">
            <a:spAutoFit/>
          </a:bodyPr>
          <a:lstStyle/>
          <a:p>
            <a:pPr marL="355600" marR="5080" indent="-342900">
              <a:lnSpc>
                <a:spcPct val="100000"/>
              </a:lnSpc>
              <a:spcBef>
                <a:spcPts val="100"/>
              </a:spcBef>
              <a:buClr>
                <a:srgbClr val="00AF50"/>
              </a:buClr>
              <a:buFont typeface="Wingdings"/>
              <a:buChar char=""/>
              <a:tabLst>
                <a:tab pos="354965" algn="l"/>
                <a:tab pos="355600" algn="l"/>
              </a:tabLst>
            </a:pPr>
            <a:r>
              <a:rPr sz="2400" spc="-5" dirty="0">
                <a:latin typeface="Times New Roman"/>
                <a:cs typeface="Times New Roman"/>
              </a:rPr>
              <a:t>Đối </a:t>
            </a:r>
            <a:r>
              <a:rPr sz="2400" dirty="0">
                <a:latin typeface="Times New Roman"/>
                <a:cs typeface="Times New Roman"/>
              </a:rPr>
              <a:t>tượng </a:t>
            </a:r>
            <a:r>
              <a:rPr sz="2400" b="1" spc="-10" dirty="0">
                <a:latin typeface="Times New Roman"/>
                <a:cs typeface="Times New Roman"/>
              </a:rPr>
              <a:t>$_SERVER </a:t>
            </a:r>
            <a:r>
              <a:rPr sz="2400" dirty="0">
                <a:latin typeface="Times New Roman"/>
                <a:cs typeface="Times New Roman"/>
              </a:rPr>
              <a:t>một </a:t>
            </a:r>
            <a:r>
              <a:rPr sz="2400" spc="-5" dirty="0">
                <a:latin typeface="Times New Roman"/>
                <a:cs typeface="Times New Roman"/>
              </a:rPr>
              <a:t>mảng </a:t>
            </a:r>
            <a:r>
              <a:rPr sz="2400" dirty="0">
                <a:latin typeface="Times New Roman"/>
                <a:cs typeface="Times New Roman"/>
              </a:rPr>
              <a:t>chứa các phần </a:t>
            </a:r>
            <a:r>
              <a:rPr sz="2400" spc="-5" dirty="0">
                <a:latin typeface="Times New Roman"/>
                <a:cs typeface="Times New Roman"/>
              </a:rPr>
              <a:t>tử thông tin  </a:t>
            </a:r>
            <a:r>
              <a:rPr sz="2400" dirty="0">
                <a:latin typeface="Times New Roman"/>
                <a:cs typeface="Times New Roman"/>
              </a:rPr>
              <a:t>hữu ích có liên quan đến</a:t>
            </a:r>
            <a:r>
              <a:rPr sz="2400" spc="-70" dirty="0">
                <a:latin typeface="Times New Roman"/>
                <a:cs typeface="Times New Roman"/>
              </a:rPr>
              <a:t> </a:t>
            </a:r>
            <a:r>
              <a:rPr sz="2400" spc="-20" dirty="0">
                <a:latin typeface="Times New Roman"/>
                <a:cs typeface="Times New Roman"/>
              </a:rPr>
              <a:t>server.</a:t>
            </a:r>
            <a:endParaRPr sz="2400">
              <a:latin typeface="Times New Roman"/>
              <a:cs typeface="Times New Roman"/>
            </a:endParaRPr>
          </a:p>
        </p:txBody>
      </p:sp>
      <p:graphicFrame>
        <p:nvGraphicFramePr>
          <p:cNvPr id="14" name="object 14"/>
          <p:cNvGraphicFramePr>
            <a:graphicFrameLocks noGrp="1"/>
          </p:cNvGraphicFramePr>
          <p:nvPr/>
        </p:nvGraphicFramePr>
        <p:xfrm>
          <a:off x="823912" y="1600517"/>
          <a:ext cx="7805420" cy="5039316"/>
        </p:xfrm>
        <a:graphic>
          <a:graphicData uri="http://schemas.openxmlformats.org/drawingml/2006/table">
            <a:tbl>
              <a:tblPr firstRow="1" bandRow="1">
                <a:tableStyleId>{2D5ABB26-0587-4C30-8999-92F81FD0307C}</a:tableStyleId>
              </a:tblPr>
              <a:tblGrid>
                <a:gridCol w="224282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tblGrid>
              <a:tr h="370840">
                <a:tc>
                  <a:txBody>
                    <a:bodyPr/>
                    <a:lstStyle/>
                    <a:p>
                      <a:pPr marL="603885">
                        <a:lnSpc>
                          <a:spcPct val="100000"/>
                        </a:lnSpc>
                        <a:spcBef>
                          <a:spcPts val="300"/>
                        </a:spcBef>
                      </a:pPr>
                      <a:r>
                        <a:rPr sz="1800" b="1" dirty="0">
                          <a:solidFill>
                            <a:srgbClr val="1F487C"/>
                          </a:solidFill>
                          <a:latin typeface="Times New Roman"/>
                          <a:cs typeface="Times New Roman"/>
                        </a:rPr>
                        <a:t>PHẦN</a:t>
                      </a:r>
                      <a:r>
                        <a:rPr sz="1800" b="1" spc="-45" dirty="0">
                          <a:solidFill>
                            <a:srgbClr val="1F487C"/>
                          </a:solidFill>
                          <a:latin typeface="Times New Roman"/>
                          <a:cs typeface="Times New Roman"/>
                        </a:rPr>
                        <a:t> </a:t>
                      </a:r>
                      <a:r>
                        <a:rPr sz="1800" b="1" spc="-5" dirty="0">
                          <a:solidFill>
                            <a:srgbClr val="1F487C"/>
                          </a:solidFill>
                          <a:latin typeface="Times New Roman"/>
                          <a:cs typeface="Times New Roman"/>
                        </a:rPr>
                        <a:t>TỬ</a:t>
                      </a:r>
                      <a:endParaRPr sz="1800">
                        <a:latin typeface="Times New Roman"/>
                        <a:cs typeface="Times New Roman"/>
                      </a:endParaRPr>
                    </a:p>
                  </a:txBody>
                  <a:tcPr marL="0" marR="0" marT="3810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BBA58"/>
                    </a:solidFill>
                  </a:tcPr>
                </a:tc>
                <a:tc>
                  <a:txBody>
                    <a:bodyPr/>
                    <a:lstStyle/>
                    <a:p>
                      <a:pPr algn="ctr">
                        <a:lnSpc>
                          <a:spcPct val="100000"/>
                        </a:lnSpc>
                        <a:spcBef>
                          <a:spcPts val="300"/>
                        </a:spcBef>
                      </a:pPr>
                      <a:r>
                        <a:rPr sz="1800" b="1" spc="-5" dirty="0">
                          <a:solidFill>
                            <a:srgbClr val="1F487C"/>
                          </a:solidFill>
                          <a:latin typeface="Times New Roman"/>
                          <a:cs typeface="Times New Roman"/>
                        </a:rPr>
                        <a:t>CHỨC </a:t>
                      </a:r>
                      <a:r>
                        <a:rPr sz="1800" b="1" dirty="0">
                          <a:solidFill>
                            <a:srgbClr val="1F487C"/>
                          </a:solidFill>
                          <a:latin typeface="Times New Roman"/>
                          <a:cs typeface="Times New Roman"/>
                        </a:rPr>
                        <a:t>NĂNG</a:t>
                      </a:r>
                      <a:endParaRPr sz="1800">
                        <a:latin typeface="Times New Roman"/>
                        <a:cs typeface="Times New Roman"/>
                      </a:endParaRPr>
                    </a:p>
                  </a:txBody>
                  <a:tcPr marL="0" marR="0" marT="3810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9BBA58"/>
                    </a:solidFill>
                  </a:tcPr>
                </a:tc>
                <a:extLst>
                  <a:ext uri="{0D108BD9-81ED-4DB2-BD59-A6C34878D82A}">
                    <a16:rowId xmlns:a16="http://schemas.microsoft.com/office/drawing/2014/main" val="10000"/>
                  </a:ext>
                </a:extLst>
              </a:tr>
              <a:tr h="518159">
                <a:tc>
                  <a:txBody>
                    <a:bodyPr/>
                    <a:lstStyle/>
                    <a:p>
                      <a:pPr marL="91440">
                        <a:lnSpc>
                          <a:spcPct val="100000"/>
                        </a:lnSpc>
                        <a:spcBef>
                          <a:spcPts val="1150"/>
                        </a:spcBef>
                      </a:pPr>
                      <a:r>
                        <a:rPr sz="1400" b="1" spc="-20" dirty="0">
                          <a:latin typeface="Times New Roman"/>
                          <a:cs typeface="Times New Roman"/>
                        </a:rPr>
                        <a:t>SERVER_SOFTWARE</a:t>
                      </a:r>
                      <a:endParaRPr sz="1400">
                        <a:latin typeface="Times New Roman"/>
                        <a:cs typeface="Times New Roman"/>
                      </a:endParaRPr>
                    </a:p>
                  </a:txBody>
                  <a:tcPr marL="0" marR="0" marT="1460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1059815">
                        <a:lnSpc>
                          <a:spcPct val="100000"/>
                        </a:lnSpc>
                        <a:spcBef>
                          <a:spcPts val="310"/>
                        </a:spcBef>
                      </a:pPr>
                      <a:r>
                        <a:rPr sz="1400" spc="-5" dirty="0">
                          <a:latin typeface="Times New Roman"/>
                          <a:cs typeface="Times New Roman"/>
                        </a:rPr>
                        <a:t>A string that identifies the </a:t>
                      </a:r>
                      <a:r>
                        <a:rPr sz="1400" dirty="0">
                          <a:latin typeface="Times New Roman"/>
                          <a:cs typeface="Times New Roman"/>
                        </a:rPr>
                        <a:t>server </a:t>
                      </a:r>
                      <a:r>
                        <a:rPr sz="1400" spc="-5" dirty="0">
                          <a:latin typeface="Times New Roman"/>
                          <a:cs typeface="Times New Roman"/>
                        </a:rPr>
                        <a:t>(e.g., "Apache/1.3.33 (Unix)  mod_perl/1.26</a:t>
                      </a:r>
                      <a:r>
                        <a:rPr sz="1400" spc="-10" dirty="0">
                          <a:latin typeface="Times New Roman"/>
                          <a:cs typeface="Times New Roman"/>
                        </a:rPr>
                        <a:t> </a:t>
                      </a:r>
                      <a:r>
                        <a:rPr sz="1400" spc="-5" dirty="0">
                          <a:latin typeface="Times New Roman"/>
                          <a:cs typeface="Times New Roman"/>
                        </a:rPr>
                        <a:t>PHP/5.0.4").</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18160">
                <a:tc>
                  <a:txBody>
                    <a:bodyPr/>
                    <a:lstStyle/>
                    <a:p>
                      <a:pPr marL="91440">
                        <a:lnSpc>
                          <a:spcPct val="100000"/>
                        </a:lnSpc>
                        <a:spcBef>
                          <a:spcPts val="1150"/>
                        </a:spcBef>
                      </a:pPr>
                      <a:r>
                        <a:rPr sz="1400" b="1" spc="-10" dirty="0">
                          <a:latin typeface="Times New Roman"/>
                          <a:cs typeface="Times New Roman"/>
                        </a:rPr>
                        <a:t>SERVER_NAME</a:t>
                      </a:r>
                      <a:endParaRPr sz="1400">
                        <a:latin typeface="Times New Roman"/>
                        <a:cs typeface="Times New Roman"/>
                      </a:endParaRPr>
                    </a:p>
                  </a:txBody>
                  <a:tcPr marL="0" marR="0" marT="1460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337820">
                        <a:lnSpc>
                          <a:spcPct val="100000"/>
                        </a:lnSpc>
                        <a:spcBef>
                          <a:spcPts val="310"/>
                        </a:spcBef>
                      </a:pPr>
                      <a:r>
                        <a:rPr sz="1400" spc="-5" dirty="0">
                          <a:latin typeface="Times New Roman"/>
                          <a:cs typeface="Times New Roman"/>
                        </a:rPr>
                        <a:t>The hostname, DNS alias, or IP address for </a:t>
                      </a:r>
                      <a:r>
                        <a:rPr sz="1400" dirty="0">
                          <a:latin typeface="Times New Roman"/>
                          <a:cs typeface="Times New Roman"/>
                        </a:rPr>
                        <a:t>self-referencing </a:t>
                      </a:r>
                      <a:r>
                        <a:rPr sz="1400" spc="-5" dirty="0">
                          <a:latin typeface="Times New Roman"/>
                          <a:cs typeface="Times New Roman"/>
                        </a:rPr>
                        <a:t>URLs (e.g.,  </a:t>
                      </a:r>
                      <a:r>
                        <a:rPr sz="1400" spc="-10" dirty="0">
                          <a:latin typeface="Times New Roman"/>
                          <a:cs typeface="Times New Roman"/>
                        </a:rPr>
                        <a:t>"</a:t>
                      </a:r>
                      <a:r>
                        <a:rPr sz="1400" u="sng" spc="-10" dirty="0">
                          <a:solidFill>
                            <a:srgbClr val="0000FF"/>
                          </a:solidFill>
                          <a:uFill>
                            <a:solidFill>
                              <a:srgbClr val="0000FF"/>
                            </a:solidFill>
                          </a:uFill>
                          <a:latin typeface="Times New Roman"/>
                          <a:cs typeface="Times New Roman"/>
                          <a:hlinkClick r:id="rId9"/>
                        </a:rPr>
                        <a:t>www.example.com</a:t>
                      </a:r>
                      <a:r>
                        <a:rPr sz="1400" spc="-10" dirty="0">
                          <a:latin typeface="Times New Roman"/>
                          <a:cs typeface="Times New Roman"/>
                        </a:rPr>
                        <a:t>").</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839">
                <a:tc>
                  <a:txBody>
                    <a:bodyPr/>
                    <a:lstStyle/>
                    <a:p>
                      <a:pPr marL="91440">
                        <a:lnSpc>
                          <a:spcPct val="100000"/>
                        </a:lnSpc>
                        <a:spcBef>
                          <a:spcPts val="570"/>
                        </a:spcBef>
                      </a:pPr>
                      <a:r>
                        <a:rPr sz="1400" b="1" spc="-35" dirty="0">
                          <a:latin typeface="Times New Roman"/>
                          <a:cs typeface="Times New Roman"/>
                        </a:rPr>
                        <a:t>GATEWAY_INTERFACE</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dirty="0">
                          <a:latin typeface="Times New Roman"/>
                          <a:cs typeface="Times New Roman"/>
                        </a:rPr>
                        <a:t>The version of the </a:t>
                      </a:r>
                      <a:r>
                        <a:rPr sz="1400" spc="-5" dirty="0">
                          <a:latin typeface="Times New Roman"/>
                          <a:cs typeface="Times New Roman"/>
                        </a:rPr>
                        <a:t>CGI </a:t>
                      </a:r>
                      <a:r>
                        <a:rPr sz="1400" dirty="0">
                          <a:latin typeface="Times New Roman"/>
                          <a:cs typeface="Times New Roman"/>
                        </a:rPr>
                        <a:t>standard being followed </a:t>
                      </a:r>
                      <a:r>
                        <a:rPr sz="1400" spc="-5" dirty="0">
                          <a:latin typeface="Times New Roman"/>
                          <a:cs typeface="Times New Roman"/>
                        </a:rPr>
                        <a:t>(e.g.,</a:t>
                      </a:r>
                      <a:r>
                        <a:rPr sz="1400" spc="-25" dirty="0">
                          <a:latin typeface="Times New Roman"/>
                          <a:cs typeface="Times New Roman"/>
                        </a:rPr>
                        <a:t> </a:t>
                      </a:r>
                      <a:r>
                        <a:rPr sz="1400" spc="-5" dirty="0">
                          <a:latin typeface="Times New Roman"/>
                          <a:cs typeface="Times New Roman"/>
                        </a:rPr>
                        <a:t>"CGI/1.1").</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70840">
                <a:tc>
                  <a:txBody>
                    <a:bodyPr/>
                    <a:lstStyle/>
                    <a:p>
                      <a:pPr marL="91440">
                        <a:lnSpc>
                          <a:spcPct val="100000"/>
                        </a:lnSpc>
                        <a:spcBef>
                          <a:spcPts val="570"/>
                        </a:spcBef>
                      </a:pPr>
                      <a:r>
                        <a:rPr sz="1400" b="1" spc="-10" dirty="0">
                          <a:latin typeface="Times New Roman"/>
                          <a:cs typeface="Times New Roman"/>
                        </a:rPr>
                        <a:t>SERVER_PROTOCOL</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The name and revision of the request protocol (e.g.,</a:t>
                      </a:r>
                      <a:r>
                        <a:rPr sz="1400" spc="60" dirty="0">
                          <a:latin typeface="Times New Roman"/>
                          <a:cs typeface="Times New Roman"/>
                        </a:rPr>
                        <a:t> </a:t>
                      </a:r>
                      <a:r>
                        <a:rPr sz="1400" spc="-5" dirty="0">
                          <a:latin typeface="Times New Roman"/>
                          <a:cs typeface="Times New Roman"/>
                        </a:rPr>
                        <a:t>"HTTP/1.1").</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70840">
                <a:tc>
                  <a:txBody>
                    <a:bodyPr/>
                    <a:lstStyle/>
                    <a:p>
                      <a:pPr marL="91440">
                        <a:lnSpc>
                          <a:spcPct val="100000"/>
                        </a:lnSpc>
                        <a:spcBef>
                          <a:spcPts val="570"/>
                        </a:spcBef>
                      </a:pPr>
                      <a:r>
                        <a:rPr sz="1400" b="1" spc="-15" dirty="0">
                          <a:latin typeface="Times New Roman"/>
                          <a:cs typeface="Times New Roman"/>
                        </a:rPr>
                        <a:t>SERVER_PORT</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The server port number to which the request was sent (e.g.,</a:t>
                      </a:r>
                      <a:r>
                        <a:rPr sz="1400" spc="100" dirty="0">
                          <a:latin typeface="Times New Roman"/>
                          <a:cs typeface="Times New Roman"/>
                        </a:rPr>
                        <a:t> </a:t>
                      </a:r>
                      <a:r>
                        <a:rPr sz="1400" spc="-5" dirty="0">
                          <a:latin typeface="Times New Roman"/>
                          <a:cs typeface="Times New Roman"/>
                        </a:rPr>
                        <a:t>"80").</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70839">
                <a:tc>
                  <a:txBody>
                    <a:bodyPr/>
                    <a:lstStyle/>
                    <a:p>
                      <a:pPr marL="91440">
                        <a:lnSpc>
                          <a:spcPct val="100000"/>
                        </a:lnSpc>
                        <a:spcBef>
                          <a:spcPts val="570"/>
                        </a:spcBef>
                      </a:pPr>
                      <a:r>
                        <a:rPr sz="1400" b="1" spc="-5" dirty="0">
                          <a:latin typeface="Times New Roman"/>
                          <a:cs typeface="Times New Roman"/>
                        </a:rPr>
                        <a:t>REQUEST_METHOD</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The method the client used to fetch the document (e.g.,</a:t>
                      </a:r>
                      <a:r>
                        <a:rPr sz="1400" spc="75" dirty="0">
                          <a:latin typeface="Times New Roman"/>
                          <a:cs typeface="Times New Roman"/>
                        </a:rPr>
                        <a:t> </a:t>
                      </a:r>
                      <a:r>
                        <a:rPr sz="1400" spc="-5" dirty="0">
                          <a:latin typeface="Times New Roman"/>
                          <a:cs typeface="Times New Roman"/>
                        </a:rPr>
                        <a:t>"GET").</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70839">
                <a:tc>
                  <a:txBody>
                    <a:bodyPr/>
                    <a:lstStyle/>
                    <a:p>
                      <a:pPr marL="91440">
                        <a:lnSpc>
                          <a:spcPct val="100000"/>
                        </a:lnSpc>
                        <a:spcBef>
                          <a:spcPts val="570"/>
                        </a:spcBef>
                      </a:pPr>
                      <a:r>
                        <a:rPr sz="1400" b="1" spc="-25" dirty="0">
                          <a:latin typeface="Times New Roman"/>
                          <a:cs typeface="Times New Roman"/>
                        </a:rPr>
                        <a:t>PATH_INFO</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Extra path elements given by the client (e.g.,</a:t>
                      </a:r>
                      <a:r>
                        <a:rPr sz="1400" spc="65" dirty="0">
                          <a:latin typeface="Times New Roman"/>
                          <a:cs typeface="Times New Roman"/>
                        </a:rPr>
                        <a:t> </a:t>
                      </a:r>
                      <a:r>
                        <a:rPr sz="1400" spc="-5" dirty="0">
                          <a:latin typeface="Times New Roman"/>
                          <a:cs typeface="Times New Roman"/>
                        </a:rPr>
                        <a:t>"/list/users").</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518160">
                <a:tc>
                  <a:txBody>
                    <a:bodyPr/>
                    <a:lstStyle/>
                    <a:p>
                      <a:pPr marL="91440">
                        <a:lnSpc>
                          <a:spcPct val="100000"/>
                        </a:lnSpc>
                        <a:spcBef>
                          <a:spcPts val="1150"/>
                        </a:spcBef>
                      </a:pPr>
                      <a:r>
                        <a:rPr sz="1400" b="1" spc="-5" dirty="0">
                          <a:latin typeface="Times New Roman"/>
                          <a:cs typeface="Times New Roman"/>
                        </a:rPr>
                        <a:t>SCRIPT_NAME</a:t>
                      </a:r>
                      <a:endParaRPr sz="1400">
                        <a:latin typeface="Times New Roman"/>
                        <a:cs typeface="Times New Roman"/>
                      </a:endParaRPr>
                    </a:p>
                  </a:txBody>
                  <a:tcPr marL="0" marR="0" marT="1460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482600">
                        <a:lnSpc>
                          <a:spcPct val="100000"/>
                        </a:lnSpc>
                        <a:spcBef>
                          <a:spcPts val="310"/>
                        </a:spcBef>
                      </a:pPr>
                      <a:r>
                        <a:rPr sz="1400" spc="-5" dirty="0">
                          <a:latin typeface="Times New Roman"/>
                          <a:cs typeface="Times New Roman"/>
                        </a:rPr>
                        <a:t>The URL path to the current page, which is useful for </a:t>
                      </a:r>
                      <a:r>
                        <a:rPr sz="1400" dirty="0">
                          <a:latin typeface="Times New Roman"/>
                          <a:cs typeface="Times New Roman"/>
                        </a:rPr>
                        <a:t>self-referencing  </a:t>
                      </a:r>
                      <a:r>
                        <a:rPr sz="1400" spc="-5" dirty="0">
                          <a:latin typeface="Times New Roman"/>
                          <a:cs typeface="Times New Roman"/>
                        </a:rPr>
                        <a:t>scripts (e.g.,</a:t>
                      </a:r>
                      <a:r>
                        <a:rPr sz="1400" spc="5" dirty="0">
                          <a:latin typeface="Times New Roman"/>
                          <a:cs typeface="Times New Roman"/>
                        </a:rPr>
                        <a:t> </a:t>
                      </a:r>
                      <a:r>
                        <a:rPr sz="1400" spc="-5" dirty="0">
                          <a:latin typeface="Times New Roman"/>
                          <a:cs typeface="Times New Roman"/>
                        </a:rPr>
                        <a:t>"/~me/menu.php").</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70801">
                <a:tc>
                  <a:txBody>
                    <a:bodyPr/>
                    <a:lstStyle/>
                    <a:p>
                      <a:pPr marL="91440">
                        <a:lnSpc>
                          <a:spcPct val="100000"/>
                        </a:lnSpc>
                        <a:spcBef>
                          <a:spcPts val="570"/>
                        </a:spcBef>
                      </a:pPr>
                      <a:r>
                        <a:rPr sz="1400" b="1" spc="-10" dirty="0">
                          <a:latin typeface="Times New Roman"/>
                          <a:cs typeface="Times New Roman"/>
                        </a:rPr>
                        <a:t>QUERY_STRING</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Everything after the ? in the URL (e.g.,</a:t>
                      </a:r>
                      <a:r>
                        <a:rPr sz="1400" spc="-30" dirty="0">
                          <a:latin typeface="Times New Roman"/>
                          <a:cs typeface="Times New Roman"/>
                        </a:rPr>
                        <a:t> </a:t>
                      </a:r>
                      <a:r>
                        <a:rPr sz="1400" spc="-5" dirty="0">
                          <a:latin typeface="Times New Roman"/>
                          <a:cs typeface="Times New Roman"/>
                        </a:rPr>
                        <a:t>"name=Fred+age=35").</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518159">
                <a:tc>
                  <a:txBody>
                    <a:bodyPr/>
                    <a:lstStyle/>
                    <a:p>
                      <a:pPr marL="91440">
                        <a:lnSpc>
                          <a:spcPct val="100000"/>
                        </a:lnSpc>
                        <a:spcBef>
                          <a:spcPts val="1155"/>
                        </a:spcBef>
                      </a:pPr>
                      <a:r>
                        <a:rPr sz="1400" b="1" spc="-5" dirty="0">
                          <a:latin typeface="Times New Roman"/>
                          <a:cs typeface="Times New Roman"/>
                        </a:rPr>
                        <a:t>CONTENT_LENGTH</a:t>
                      </a:r>
                      <a:endParaRPr sz="1400">
                        <a:latin typeface="Times New Roman"/>
                        <a:cs typeface="Times New Roman"/>
                      </a:endParaRPr>
                    </a:p>
                  </a:txBody>
                  <a:tcPr marL="0" marR="0" marT="14668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dirty="0">
                          <a:latin typeface="Times New Roman"/>
                          <a:cs typeface="Times New Roman"/>
                        </a:rPr>
                        <a:t>The length of the </a:t>
                      </a:r>
                      <a:r>
                        <a:rPr sz="1400" spc="-5" dirty="0">
                          <a:latin typeface="Times New Roman"/>
                          <a:cs typeface="Times New Roman"/>
                        </a:rPr>
                        <a:t>information attached </a:t>
                      </a:r>
                      <a:r>
                        <a:rPr sz="1400" dirty="0">
                          <a:latin typeface="Times New Roman"/>
                          <a:cs typeface="Times New Roman"/>
                        </a:rPr>
                        <a:t>to </a:t>
                      </a:r>
                      <a:r>
                        <a:rPr sz="1400" spc="-5" dirty="0">
                          <a:latin typeface="Times New Roman"/>
                          <a:cs typeface="Times New Roman"/>
                        </a:rPr>
                        <a:t>queries </a:t>
                      </a:r>
                      <a:r>
                        <a:rPr sz="1400" dirty="0">
                          <a:latin typeface="Times New Roman"/>
                          <a:cs typeface="Times New Roman"/>
                        </a:rPr>
                        <a:t>such </a:t>
                      </a:r>
                      <a:r>
                        <a:rPr sz="1400" spc="-5" dirty="0">
                          <a:latin typeface="Times New Roman"/>
                          <a:cs typeface="Times New Roman"/>
                        </a:rPr>
                        <a:t>as PUT </a:t>
                      </a:r>
                      <a:r>
                        <a:rPr sz="1400" dirty="0">
                          <a:latin typeface="Times New Roman"/>
                          <a:cs typeface="Times New Roman"/>
                        </a:rPr>
                        <a:t>and</a:t>
                      </a:r>
                      <a:r>
                        <a:rPr sz="1400" spc="10" dirty="0">
                          <a:latin typeface="Times New Roman"/>
                          <a:cs typeface="Times New Roman"/>
                        </a:rPr>
                        <a:t> </a:t>
                      </a:r>
                      <a:r>
                        <a:rPr sz="1400" spc="-5" dirty="0">
                          <a:latin typeface="Times New Roman"/>
                          <a:cs typeface="Times New Roman"/>
                        </a:rPr>
                        <a:t>POST</a:t>
                      </a:r>
                      <a:endParaRPr sz="1400">
                        <a:latin typeface="Times New Roman"/>
                        <a:cs typeface="Times New Roman"/>
                      </a:endParaRPr>
                    </a:p>
                    <a:p>
                      <a:pPr marL="91440">
                        <a:lnSpc>
                          <a:spcPct val="100000"/>
                        </a:lnSpc>
                        <a:spcBef>
                          <a:spcPts val="5"/>
                        </a:spcBef>
                      </a:pPr>
                      <a:r>
                        <a:rPr sz="1400" spc="-5" dirty="0">
                          <a:latin typeface="Times New Roman"/>
                          <a:cs typeface="Times New Roman"/>
                        </a:rPr>
                        <a:t>(e.g.,</a:t>
                      </a:r>
                      <a:r>
                        <a:rPr sz="1400" spc="-10" dirty="0">
                          <a:latin typeface="Times New Roman"/>
                          <a:cs typeface="Times New Roman"/>
                        </a:rPr>
                        <a:t> </a:t>
                      </a:r>
                      <a:r>
                        <a:rPr sz="1400" spc="-5" dirty="0">
                          <a:latin typeface="Times New Roman"/>
                          <a:cs typeface="Times New Roman"/>
                        </a:rPr>
                        <a:t>3952).</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70840">
                <a:tc>
                  <a:txBody>
                    <a:bodyPr/>
                    <a:lstStyle/>
                    <a:p>
                      <a:pPr marL="91440">
                        <a:lnSpc>
                          <a:spcPct val="100000"/>
                        </a:lnSpc>
                        <a:spcBef>
                          <a:spcPts val="575"/>
                        </a:spcBef>
                      </a:pPr>
                      <a:r>
                        <a:rPr sz="1400" b="1" dirty="0">
                          <a:latin typeface="Times New Roman"/>
                          <a:cs typeface="Times New Roman"/>
                        </a:rPr>
                        <a:t>…</a:t>
                      </a:r>
                      <a:endParaRPr sz="1400">
                        <a:latin typeface="Times New Roman"/>
                        <a:cs typeface="Times New Roman"/>
                      </a:endParaRPr>
                    </a:p>
                  </a:txBody>
                  <a:tcPr marL="0" marR="0" marT="7302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a:lnSpc>
                          <a:spcPct val="100000"/>
                        </a:lnSpc>
                        <a:spcBef>
                          <a:spcPts val="315"/>
                        </a:spcBef>
                      </a:pPr>
                      <a:r>
                        <a:rPr sz="1400" dirty="0">
                          <a:latin typeface="Times New Roman"/>
                          <a:cs typeface="Times New Roman"/>
                        </a:rPr>
                        <a:t>…</a:t>
                      </a:r>
                      <a:endParaRPr sz="1400">
                        <a:latin typeface="Times New Roman"/>
                        <a:cs typeface="Times New Roman"/>
                      </a:endParaRPr>
                    </a:p>
                  </a:txBody>
                  <a:tcPr marL="0" marR="0" marT="4000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3491865" cy="786130"/>
            <a:chOff x="1014983" y="1523"/>
            <a:chExt cx="349186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1819656"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9304" y="153923"/>
              <a:ext cx="860653"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1239393" cy="338455"/>
            </a:xfrm>
            <a:prstGeom prst="rect">
              <a:avLst/>
            </a:prstGeom>
            <a:blipFill>
              <a:blip r:embed="rId8" cstate="print"/>
              <a:stretch>
                <a:fillRect/>
              </a:stretch>
            </a:blipFill>
          </p:spPr>
          <p:txBody>
            <a:bodyPr wrap="square" lIns="0" tIns="0" rIns="0" bIns="0" rtlCol="0"/>
            <a:lstStyle/>
            <a:p>
              <a:endParaRPr/>
            </a:p>
          </p:txBody>
        </p:sp>
      </p:grpSp>
      <p:sp>
        <p:nvSpPr>
          <p:cNvPr id="11" name="object 11"/>
          <p:cNvSpPr txBox="1"/>
          <p:nvPr/>
        </p:nvSpPr>
        <p:spPr>
          <a:xfrm>
            <a:off x="383540" y="784352"/>
            <a:ext cx="8148320" cy="757555"/>
          </a:xfrm>
          <a:prstGeom prst="rect">
            <a:avLst/>
          </a:prstGeom>
        </p:spPr>
        <p:txBody>
          <a:bodyPr vert="horz" wrap="square" lIns="0" tIns="12700" rIns="0" bIns="0" rtlCol="0">
            <a:spAutoFit/>
          </a:bodyPr>
          <a:lstStyle/>
          <a:p>
            <a:pPr marL="355600" marR="5080" indent="-342900">
              <a:lnSpc>
                <a:spcPct val="100000"/>
              </a:lnSpc>
              <a:spcBef>
                <a:spcPts val="100"/>
              </a:spcBef>
              <a:buClr>
                <a:srgbClr val="00AF50"/>
              </a:buClr>
              <a:buFont typeface="Wingdings"/>
              <a:buChar char=""/>
              <a:tabLst>
                <a:tab pos="354965" algn="l"/>
                <a:tab pos="355600" algn="l"/>
                <a:tab pos="954405" algn="l"/>
                <a:tab pos="1812289" algn="l"/>
                <a:tab pos="3140710" algn="l"/>
                <a:tab pos="3869690" algn="l"/>
                <a:tab pos="4417060" algn="l"/>
                <a:tab pos="5252085" algn="l"/>
                <a:tab pos="5715635" algn="l"/>
                <a:tab pos="6312535" algn="l"/>
                <a:tab pos="7045959" algn="l"/>
                <a:tab pos="7627620" algn="l"/>
              </a:tabLst>
            </a:pPr>
            <a:r>
              <a:rPr sz="2400" spc="-5" dirty="0">
                <a:latin typeface="Times New Roman"/>
                <a:cs typeface="Times New Roman"/>
              </a:rPr>
              <a:t>Đố</a:t>
            </a:r>
            <a:r>
              <a:rPr sz="2400" dirty="0">
                <a:latin typeface="Times New Roman"/>
                <a:cs typeface="Times New Roman"/>
              </a:rPr>
              <a:t>i	tượng	</a:t>
            </a:r>
            <a:r>
              <a:rPr sz="2400" b="1" dirty="0">
                <a:latin typeface="Times New Roman"/>
                <a:cs typeface="Times New Roman"/>
              </a:rPr>
              <a:t>$_FILES	</a:t>
            </a:r>
            <a:r>
              <a:rPr sz="2400" dirty="0">
                <a:latin typeface="Times New Roman"/>
                <a:cs typeface="Times New Roman"/>
              </a:rPr>
              <a:t>chứa	</a:t>
            </a:r>
            <a:r>
              <a:rPr sz="2400" spc="-5" dirty="0">
                <a:latin typeface="Times New Roman"/>
                <a:cs typeface="Times New Roman"/>
              </a:rPr>
              <a:t>cá</a:t>
            </a:r>
            <a:r>
              <a:rPr sz="2400" dirty="0">
                <a:latin typeface="Times New Roman"/>
                <a:cs typeface="Times New Roman"/>
              </a:rPr>
              <a:t>c	t</a:t>
            </a:r>
            <a:r>
              <a:rPr sz="2400" spc="-10" dirty="0">
                <a:latin typeface="Times New Roman"/>
                <a:cs typeface="Times New Roman"/>
              </a:rPr>
              <a:t>h</a:t>
            </a:r>
            <a:r>
              <a:rPr sz="2400" dirty="0">
                <a:latin typeface="Times New Roman"/>
                <a:cs typeface="Times New Roman"/>
              </a:rPr>
              <a:t>ông	</a:t>
            </a:r>
            <a:r>
              <a:rPr sz="2400" spc="-5" dirty="0">
                <a:latin typeface="Times New Roman"/>
                <a:cs typeface="Times New Roman"/>
              </a:rPr>
              <a:t>ti</a:t>
            </a:r>
            <a:r>
              <a:rPr sz="2400" dirty="0">
                <a:latin typeface="Times New Roman"/>
                <a:cs typeface="Times New Roman"/>
              </a:rPr>
              <a:t>n	l</a:t>
            </a:r>
            <a:r>
              <a:rPr sz="2400" spc="-15" dirty="0">
                <a:latin typeface="Times New Roman"/>
                <a:cs typeface="Times New Roman"/>
              </a:rPr>
              <a:t>i</a:t>
            </a:r>
            <a:r>
              <a:rPr sz="2400" dirty="0">
                <a:latin typeface="Times New Roman"/>
                <a:cs typeface="Times New Roman"/>
              </a:rPr>
              <a:t>ên	quan	đến	việc  upload tập </a:t>
            </a:r>
            <a:r>
              <a:rPr sz="2400" spc="-5" dirty="0">
                <a:latin typeface="Times New Roman"/>
                <a:cs typeface="Times New Roman"/>
              </a:rPr>
              <a:t>tin </a:t>
            </a:r>
            <a:r>
              <a:rPr sz="2400" dirty="0">
                <a:latin typeface="Times New Roman"/>
                <a:cs typeface="Times New Roman"/>
              </a:rPr>
              <a:t>lên</a:t>
            </a:r>
            <a:r>
              <a:rPr sz="2400" spc="-50" dirty="0">
                <a:latin typeface="Times New Roman"/>
                <a:cs typeface="Times New Roman"/>
              </a:rPr>
              <a:t> </a:t>
            </a:r>
            <a:r>
              <a:rPr sz="2400" spc="-20" dirty="0">
                <a:latin typeface="Times New Roman"/>
                <a:cs typeface="Times New Roman"/>
              </a:rPr>
              <a:t>server.</a:t>
            </a:r>
            <a:endParaRPr sz="2400">
              <a:latin typeface="Times New Roman"/>
              <a:cs typeface="Times New Roman"/>
            </a:endParaRPr>
          </a:p>
        </p:txBody>
      </p:sp>
      <p:graphicFrame>
        <p:nvGraphicFramePr>
          <p:cNvPr id="12" name="object 12"/>
          <p:cNvGraphicFramePr>
            <a:graphicFrameLocks noGrp="1"/>
          </p:cNvGraphicFramePr>
          <p:nvPr/>
        </p:nvGraphicFramePr>
        <p:xfrm>
          <a:off x="290512" y="1618297"/>
          <a:ext cx="8534400" cy="4731726"/>
        </p:xfrm>
        <a:graphic>
          <a:graphicData uri="http://schemas.openxmlformats.org/drawingml/2006/table">
            <a:tbl>
              <a:tblPr firstRow="1" bandRow="1">
                <a:tableStyleId>{2D5ABB26-0587-4C30-8999-92F81FD0307C}</a:tableStyleId>
              </a:tblPr>
              <a:tblGrid>
                <a:gridCol w="37338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tblGrid>
              <a:tr h="370839">
                <a:tc>
                  <a:txBody>
                    <a:bodyPr/>
                    <a:lstStyle/>
                    <a:p>
                      <a:pPr algn="ctr">
                        <a:lnSpc>
                          <a:spcPct val="100000"/>
                        </a:lnSpc>
                        <a:spcBef>
                          <a:spcPts val="300"/>
                        </a:spcBef>
                      </a:pPr>
                      <a:r>
                        <a:rPr sz="1800" b="1" dirty="0">
                          <a:solidFill>
                            <a:srgbClr val="1F487C"/>
                          </a:solidFill>
                          <a:latin typeface="Times New Roman"/>
                          <a:cs typeface="Times New Roman"/>
                        </a:rPr>
                        <a:t>PHẦN</a:t>
                      </a:r>
                      <a:r>
                        <a:rPr sz="1800" b="1" spc="-40" dirty="0">
                          <a:solidFill>
                            <a:srgbClr val="1F487C"/>
                          </a:solidFill>
                          <a:latin typeface="Times New Roman"/>
                          <a:cs typeface="Times New Roman"/>
                        </a:rPr>
                        <a:t> </a:t>
                      </a:r>
                      <a:r>
                        <a:rPr sz="1800" b="1" spc="-5" dirty="0">
                          <a:solidFill>
                            <a:srgbClr val="1F487C"/>
                          </a:solidFill>
                          <a:latin typeface="Times New Roman"/>
                          <a:cs typeface="Times New Roman"/>
                        </a:rPr>
                        <a:t>TỬ</a:t>
                      </a:r>
                      <a:endParaRPr sz="1800">
                        <a:latin typeface="Times New Roman"/>
                        <a:cs typeface="Times New Roman"/>
                      </a:endParaRPr>
                    </a:p>
                  </a:txBody>
                  <a:tcPr marL="0" marR="0" marT="3810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BBA58"/>
                    </a:solidFill>
                  </a:tcPr>
                </a:tc>
                <a:tc>
                  <a:txBody>
                    <a:bodyPr/>
                    <a:lstStyle/>
                    <a:p>
                      <a:pPr algn="ctr">
                        <a:lnSpc>
                          <a:spcPct val="100000"/>
                        </a:lnSpc>
                        <a:spcBef>
                          <a:spcPts val="300"/>
                        </a:spcBef>
                      </a:pPr>
                      <a:r>
                        <a:rPr sz="1800" b="1" spc="-5" dirty="0">
                          <a:solidFill>
                            <a:srgbClr val="1F487C"/>
                          </a:solidFill>
                          <a:latin typeface="Times New Roman"/>
                          <a:cs typeface="Times New Roman"/>
                        </a:rPr>
                        <a:t>CHỨC </a:t>
                      </a:r>
                      <a:r>
                        <a:rPr sz="1800" b="1" dirty="0">
                          <a:solidFill>
                            <a:srgbClr val="1F487C"/>
                          </a:solidFill>
                          <a:latin typeface="Times New Roman"/>
                          <a:cs typeface="Times New Roman"/>
                        </a:rPr>
                        <a:t>NĂNG</a:t>
                      </a:r>
                      <a:endParaRPr sz="1800">
                        <a:latin typeface="Times New Roman"/>
                        <a:cs typeface="Times New Roman"/>
                      </a:endParaRPr>
                    </a:p>
                  </a:txBody>
                  <a:tcPr marL="0" marR="0" marT="3810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9BBA58"/>
                    </a:solidFill>
                  </a:tcPr>
                </a:tc>
                <a:extLst>
                  <a:ext uri="{0D108BD9-81ED-4DB2-BD59-A6C34878D82A}">
                    <a16:rowId xmlns:a16="http://schemas.microsoft.com/office/drawing/2014/main" val="10000"/>
                  </a:ext>
                </a:extLst>
              </a:tr>
              <a:tr h="370839">
                <a:tc>
                  <a:txBody>
                    <a:bodyPr/>
                    <a:lstStyle/>
                    <a:p>
                      <a:pPr marL="90805">
                        <a:lnSpc>
                          <a:spcPct val="100000"/>
                        </a:lnSpc>
                        <a:spcBef>
                          <a:spcPts val="3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0000"/>
                          </a:solidFill>
                          <a:latin typeface="Times New Roman"/>
                          <a:cs typeface="Times New Roman"/>
                        </a:rPr>
                        <a:t>file_upload</a:t>
                      </a:r>
                      <a:r>
                        <a:rPr sz="1600" dirty="0">
                          <a:latin typeface="Times New Roman"/>
                          <a:cs typeface="Times New Roman"/>
                        </a:rPr>
                        <a:t>']['</a:t>
                      </a:r>
                      <a:r>
                        <a:rPr sz="1600" dirty="0">
                          <a:solidFill>
                            <a:srgbClr val="FF0000"/>
                          </a:solidFill>
                          <a:latin typeface="Times New Roman"/>
                          <a:cs typeface="Times New Roman"/>
                        </a:rPr>
                        <a:t>name</a:t>
                      </a:r>
                      <a:r>
                        <a:rPr sz="1600" dirty="0">
                          <a:latin typeface="Times New Roman"/>
                          <a:cs typeface="Times New Roman"/>
                        </a:rPr>
                        <a:t>']</a:t>
                      </a:r>
                    </a:p>
                  </a:txBody>
                  <a:tcPr marL="0" marR="0" marT="495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Lấy tên</a:t>
                      </a:r>
                      <a:r>
                        <a:rPr sz="1400" spc="5" dirty="0">
                          <a:latin typeface="Times New Roman"/>
                          <a:cs typeface="Times New Roman"/>
                        </a:rPr>
                        <a:t> </a:t>
                      </a:r>
                      <a:r>
                        <a:rPr sz="1400" spc="-5" dirty="0">
                          <a:latin typeface="Times New Roman"/>
                          <a:cs typeface="Times New Roman"/>
                        </a:rPr>
                        <a:t>file</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88025">
                <a:tc>
                  <a:txBody>
                    <a:bodyPr/>
                    <a:lstStyle/>
                    <a:p>
                      <a:pPr marL="90805">
                        <a:lnSpc>
                          <a:spcPct val="100000"/>
                        </a:lnSpc>
                        <a:spcBef>
                          <a:spcPts val="10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0000"/>
                          </a:solidFill>
                          <a:latin typeface="Times New Roman"/>
                          <a:cs typeface="Times New Roman"/>
                        </a:rPr>
                        <a:t>file_upload</a:t>
                      </a:r>
                      <a:r>
                        <a:rPr sz="1600" dirty="0">
                          <a:latin typeface="Times New Roman"/>
                          <a:cs typeface="Times New Roman"/>
                        </a:rPr>
                        <a:t>']['</a:t>
                      </a:r>
                      <a:r>
                        <a:rPr sz="1600" dirty="0">
                          <a:solidFill>
                            <a:srgbClr val="FF0000"/>
                          </a:solidFill>
                          <a:latin typeface="Times New Roman"/>
                          <a:cs typeface="Times New Roman"/>
                        </a:rPr>
                        <a:t>type</a:t>
                      </a:r>
                      <a:r>
                        <a:rPr sz="1600" dirty="0">
                          <a:latin typeface="Times New Roman"/>
                          <a:cs typeface="Times New Roman"/>
                        </a:rPr>
                        <a:t>']</a:t>
                      </a:r>
                    </a:p>
                  </a:txBody>
                  <a:tcPr marL="0" marR="0" marT="1384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751205">
                        <a:lnSpc>
                          <a:spcPct val="107100"/>
                        </a:lnSpc>
                        <a:spcBef>
                          <a:spcPts val="190"/>
                        </a:spcBef>
                      </a:pPr>
                      <a:r>
                        <a:rPr sz="1400" spc="-5" dirty="0">
                          <a:latin typeface="Times New Roman"/>
                          <a:cs typeface="Times New Roman"/>
                        </a:rPr>
                        <a:t>Kiểu của file được lưu ở </a:t>
                      </a:r>
                      <a:r>
                        <a:rPr sz="1400" dirty="0">
                          <a:latin typeface="Times New Roman"/>
                          <a:cs typeface="Times New Roman"/>
                        </a:rPr>
                        <a:t>dạng </a:t>
                      </a:r>
                      <a:r>
                        <a:rPr sz="1400" spc="-5" dirty="0">
                          <a:latin typeface="Times New Roman"/>
                          <a:cs typeface="Times New Roman"/>
                        </a:rPr>
                        <a:t>MINE (Ví </a:t>
                      </a:r>
                      <a:r>
                        <a:rPr sz="1400" dirty="0">
                          <a:latin typeface="Times New Roman"/>
                          <a:cs typeface="Times New Roman"/>
                        </a:rPr>
                        <a:t>dụ: </a:t>
                      </a:r>
                      <a:r>
                        <a:rPr sz="1400" spc="-5" dirty="0">
                          <a:latin typeface="Times New Roman"/>
                          <a:cs typeface="Times New Roman"/>
                        </a:rPr>
                        <a:t>image/gif,  audio/wav)</a:t>
                      </a:r>
                      <a:endParaRPr sz="1400">
                        <a:latin typeface="Times New Roman"/>
                        <a:cs typeface="Times New Roman"/>
                      </a:endParaRPr>
                    </a:p>
                  </a:txBody>
                  <a:tcPr marL="0" marR="0" marT="2413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840">
                <a:tc>
                  <a:txBody>
                    <a:bodyPr/>
                    <a:lstStyle/>
                    <a:p>
                      <a:pPr marL="90805">
                        <a:lnSpc>
                          <a:spcPct val="100000"/>
                        </a:lnSpc>
                        <a:spcBef>
                          <a:spcPts val="3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C000"/>
                          </a:solidFill>
                          <a:latin typeface="Times New Roman"/>
                          <a:cs typeface="Times New Roman"/>
                        </a:rPr>
                        <a:t>‘</a:t>
                      </a:r>
                      <a:r>
                        <a:rPr sz="1600" dirty="0">
                          <a:solidFill>
                            <a:srgbClr val="FF0000"/>
                          </a:solidFill>
                          <a:latin typeface="Times New Roman"/>
                          <a:cs typeface="Times New Roman"/>
                        </a:rPr>
                        <a:t>file_upload</a:t>
                      </a:r>
                      <a:r>
                        <a:rPr sz="1600" dirty="0">
                          <a:solidFill>
                            <a:srgbClr val="FFC000"/>
                          </a:solidFill>
                          <a:latin typeface="Times New Roman"/>
                          <a:cs typeface="Times New Roman"/>
                        </a:rPr>
                        <a:t>’</a:t>
                      </a:r>
                      <a:r>
                        <a:rPr sz="1600" dirty="0">
                          <a:latin typeface="Times New Roman"/>
                          <a:cs typeface="Times New Roman"/>
                        </a:rPr>
                        <a:t>][</a:t>
                      </a:r>
                      <a:r>
                        <a:rPr sz="1600" dirty="0">
                          <a:solidFill>
                            <a:srgbClr val="FFC000"/>
                          </a:solidFill>
                          <a:latin typeface="Times New Roman"/>
                          <a:cs typeface="Times New Roman"/>
                        </a:rPr>
                        <a:t>‘</a:t>
                      </a:r>
                      <a:r>
                        <a:rPr sz="1600" dirty="0">
                          <a:solidFill>
                            <a:srgbClr val="FF0000"/>
                          </a:solidFill>
                          <a:latin typeface="Times New Roman"/>
                          <a:cs typeface="Times New Roman"/>
                        </a:rPr>
                        <a:t>size</a:t>
                      </a:r>
                      <a:r>
                        <a:rPr sz="1600" dirty="0">
                          <a:solidFill>
                            <a:srgbClr val="FFC000"/>
                          </a:solidFill>
                          <a:latin typeface="Times New Roman"/>
                          <a:cs typeface="Times New Roman"/>
                        </a:rPr>
                        <a:t>’</a:t>
                      </a:r>
                      <a:r>
                        <a:rPr sz="1600" dirty="0">
                          <a:latin typeface="Times New Roman"/>
                          <a:cs typeface="Times New Roman"/>
                        </a:rPr>
                        <a:t>]</a:t>
                      </a:r>
                    </a:p>
                  </a:txBody>
                  <a:tcPr marL="0" marR="0" marT="495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Dung lượng của file tính theo</a:t>
                      </a:r>
                      <a:r>
                        <a:rPr sz="1400" spc="15" dirty="0">
                          <a:latin typeface="Times New Roman"/>
                          <a:cs typeface="Times New Roman"/>
                        </a:rPr>
                        <a:t> </a:t>
                      </a:r>
                      <a:r>
                        <a:rPr sz="1400" spc="-5" dirty="0">
                          <a:latin typeface="Times New Roman"/>
                          <a:cs typeface="Times New Roman"/>
                        </a:rPr>
                        <a:t>byte</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48639">
                <a:tc>
                  <a:txBody>
                    <a:bodyPr/>
                    <a:lstStyle/>
                    <a:p>
                      <a:pPr marL="90805">
                        <a:lnSpc>
                          <a:spcPct val="100000"/>
                        </a:lnSpc>
                        <a:spcBef>
                          <a:spcPts val="10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0000"/>
                          </a:solidFill>
                          <a:latin typeface="Times New Roman"/>
                          <a:cs typeface="Times New Roman"/>
                        </a:rPr>
                        <a:t>file_upload</a:t>
                      </a:r>
                      <a:r>
                        <a:rPr sz="1600" dirty="0">
                          <a:latin typeface="Times New Roman"/>
                          <a:cs typeface="Times New Roman"/>
                        </a:rPr>
                        <a:t>']['</a:t>
                      </a:r>
                      <a:r>
                        <a:rPr sz="1600" dirty="0">
                          <a:solidFill>
                            <a:srgbClr val="FF0000"/>
                          </a:solidFill>
                          <a:latin typeface="Times New Roman"/>
                          <a:cs typeface="Times New Roman"/>
                        </a:rPr>
                        <a:t>tmp_name’</a:t>
                      </a:r>
                      <a:r>
                        <a:rPr sz="1600" dirty="0">
                          <a:latin typeface="Times New Roman"/>
                          <a:cs typeface="Times New Roman"/>
                        </a:rPr>
                        <a:t>]</a:t>
                      </a:r>
                      <a:endParaRPr sz="1600">
                        <a:latin typeface="Times New Roman"/>
                        <a:cs typeface="Times New Roman"/>
                      </a:endParaRPr>
                    </a:p>
                  </a:txBody>
                  <a:tcPr marL="0" marR="0" marT="1384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278765">
                        <a:lnSpc>
                          <a:spcPct val="107100"/>
                        </a:lnSpc>
                        <a:spcBef>
                          <a:spcPts val="190"/>
                        </a:spcBef>
                      </a:pPr>
                      <a:r>
                        <a:rPr sz="1400" spc="-5" dirty="0">
                          <a:latin typeface="Times New Roman"/>
                          <a:cs typeface="Times New Roman"/>
                        </a:rPr>
                        <a:t>lấy tên file tạm </a:t>
                      </a:r>
                      <a:r>
                        <a:rPr sz="1400" dirty="0">
                          <a:latin typeface="Times New Roman"/>
                          <a:cs typeface="Times New Roman"/>
                        </a:rPr>
                        <a:t>(Sau </a:t>
                      </a:r>
                      <a:r>
                        <a:rPr sz="1400" spc="-5" dirty="0">
                          <a:latin typeface="Times New Roman"/>
                          <a:cs typeface="Times New Roman"/>
                        </a:rPr>
                        <a:t>khi upload, server sẽ lưu file vào một file  tạm trên</a:t>
                      </a:r>
                      <a:r>
                        <a:rPr sz="1400" dirty="0">
                          <a:latin typeface="Times New Roman"/>
                          <a:cs typeface="Times New Roman"/>
                        </a:rPr>
                        <a:t> </a:t>
                      </a:r>
                      <a:r>
                        <a:rPr sz="1400" spc="-5" dirty="0">
                          <a:latin typeface="Times New Roman"/>
                          <a:cs typeface="Times New Roman"/>
                        </a:rPr>
                        <a:t>server)</a:t>
                      </a:r>
                      <a:endParaRPr sz="1400" dirty="0">
                        <a:latin typeface="Times New Roman"/>
                        <a:cs typeface="Times New Roman"/>
                      </a:endParaRPr>
                    </a:p>
                  </a:txBody>
                  <a:tcPr marL="0" marR="0" marT="2413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48639">
                <a:tc>
                  <a:txBody>
                    <a:bodyPr/>
                    <a:lstStyle/>
                    <a:p>
                      <a:pPr marL="90805" marR="357505">
                        <a:lnSpc>
                          <a:spcPts val="1800"/>
                        </a:lnSpc>
                        <a:spcBef>
                          <a:spcPts val="350"/>
                        </a:spcBef>
                      </a:pPr>
                      <a:r>
                        <a:rPr sz="1600" dirty="0">
                          <a:solidFill>
                            <a:srgbClr val="FF0000"/>
                          </a:solidFill>
                          <a:latin typeface="Times New Roman"/>
                          <a:cs typeface="Times New Roman"/>
                        </a:rPr>
                        <a:t>move_uploaded_file </a:t>
                      </a:r>
                      <a:r>
                        <a:rPr sz="1600" dirty="0">
                          <a:latin typeface="Times New Roman"/>
                          <a:cs typeface="Times New Roman"/>
                        </a:rPr>
                        <a:t>( string $filename</a:t>
                      </a:r>
                      <a:r>
                        <a:rPr sz="1600" spc="-45" dirty="0">
                          <a:latin typeface="Times New Roman"/>
                          <a:cs typeface="Times New Roman"/>
                        </a:rPr>
                        <a:t> </a:t>
                      </a:r>
                      <a:r>
                        <a:rPr sz="1600" dirty="0">
                          <a:latin typeface="Times New Roman"/>
                          <a:cs typeface="Times New Roman"/>
                        </a:rPr>
                        <a:t>,  string</a:t>
                      </a:r>
                      <a:r>
                        <a:rPr sz="1600" spc="5" dirty="0">
                          <a:latin typeface="Times New Roman"/>
                          <a:cs typeface="Times New Roman"/>
                        </a:rPr>
                        <a:t> </a:t>
                      </a:r>
                      <a:r>
                        <a:rPr sz="1600" dirty="0">
                          <a:latin typeface="Times New Roman"/>
                          <a:cs typeface="Times New Roman"/>
                        </a:rPr>
                        <a:t>$destination)</a:t>
                      </a:r>
                      <a:endParaRPr sz="1600">
                        <a:latin typeface="Times New Roman"/>
                        <a:cs typeface="Times New Roman"/>
                      </a:endParaRPr>
                    </a:p>
                  </a:txBody>
                  <a:tcPr marL="0" marR="0" marT="444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210"/>
                        </a:spcBef>
                      </a:pPr>
                      <a:r>
                        <a:rPr sz="1400" spc="-5" dirty="0">
                          <a:latin typeface="Times New Roman"/>
                          <a:cs typeface="Times New Roman"/>
                        </a:rPr>
                        <a:t>Ghi file l</a:t>
                      </a:r>
                      <a:r>
                        <a:rPr sz="1400" spc="-5" dirty="0">
                          <a:latin typeface="Carlito"/>
                          <a:cs typeface="Carlito"/>
                        </a:rPr>
                        <a:t>ên server</a:t>
                      </a:r>
                      <a:endParaRPr sz="1400">
                        <a:latin typeface="Carlito"/>
                        <a:cs typeface="Carlito"/>
                      </a:endParaRPr>
                    </a:p>
                  </a:txBody>
                  <a:tcPr marL="0" marR="0" marT="1536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463065">
                <a:tc>
                  <a:txBody>
                    <a:bodyPr/>
                    <a:lstStyle/>
                    <a:p>
                      <a:pPr marL="90805">
                        <a:lnSpc>
                          <a:spcPts val="1860"/>
                        </a:lnSpc>
                        <a:spcBef>
                          <a:spcPts val="1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0000"/>
                          </a:solidFill>
                          <a:latin typeface="Times New Roman"/>
                          <a:cs typeface="Times New Roman"/>
                        </a:rPr>
                        <a:t>file_upload</a:t>
                      </a:r>
                      <a:r>
                        <a:rPr sz="1600" dirty="0">
                          <a:latin typeface="Times New Roman"/>
                          <a:cs typeface="Times New Roman"/>
                        </a:rPr>
                        <a:t>'][‘error</a:t>
                      </a:r>
                      <a:r>
                        <a:rPr sz="1600" dirty="0">
                          <a:solidFill>
                            <a:srgbClr val="FF0000"/>
                          </a:solidFill>
                          <a:latin typeface="Times New Roman"/>
                          <a:cs typeface="Times New Roman"/>
                        </a:rPr>
                        <a:t>’</a:t>
                      </a:r>
                      <a:r>
                        <a:rPr sz="1600" dirty="0">
                          <a:latin typeface="Times New Roman"/>
                          <a:cs typeface="Times New Roman"/>
                        </a:rPr>
                        <a:t>]</a:t>
                      </a:r>
                    </a:p>
                    <a:p>
                      <a:pPr marL="377190" indent="-286385">
                        <a:lnSpc>
                          <a:spcPts val="1800"/>
                        </a:lnSpc>
                        <a:buFont typeface="Wingdings"/>
                        <a:buChar char=""/>
                        <a:tabLst>
                          <a:tab pos="376555" algn="l"/>
                          <a:tab pos="377190" algn="l"/>
                        </a:tabLst>
                      </a:pPr>
                      <a:r>
                        <a:rPr sz="1600" spc="-5" dirty="0">
                          <a:latin typeface="Times New Roman"/>
                          <a:cs typeface="Times New Roman"/>
                        </a:rPr>
                        <a:t>UPLOAD_ERR_OK </a:t>
                      </a:r>
                      <a:r>
                        <a:rPr sz="1600" dirty="0">
                          <a:latin typeface="Times New Roman"/>
                          <a:cs typeface="Times New Roman"/>
                        </a:rPr>
                        <a:t>( = 0</a:t>
                      </a:r>
                      <a:r>
                        <a:rPr sz="1600" spc="-45" dirty="0">
                          <a:latin typeface="Times New Roman"/>
                          <a:cs typeface="Times New Roman"/>
                        </a:rPr>
                        <a:t> </a:t>
                      </a:r>
                      <a:r>
                        <a:rPr sz="1600" dirty="0">
                          <a:latin typeface="Times New Roman"/>
                          <a:cs typeface="Times New Roman"/>
                        </a:rPr>
                        <a:t>)</a:t>
                      </a:r>
                    </a:p>
                    <a:p>
                      <a:pPr marL="377190" indent="-286385">
                        <a:lnSpc>
                          <a:spcPts val="1800"/>
                        </a:lnSpc>
                        <a:buFont typeface="Wingdings"/>
                        <a:buChar char=""/>
                        <a:tabLst>
                          <a:tab pos="376555" algn="l"/>
                          <a:tab pos="377190" algn="l"/>
                        </a:tabLst>
                      </a:pPr>
                      <a:r>
                        <a:rPr sz="1600" spc="-5" dirty="0">
                          <a:latin typeface="Times New Roman"/>
                          <a:cs typeface="Times New Roman"/>
                        </a:rPr>
                        <a:t>UPLOAD_ERR_INI_SIZE </a:t>
                      </a:r>
                      <a:r>
                        <a:rPr sz="1600" dirty="0">
                          <a:latin typeface="Times New Roman"/>
                          <a:cs typeface="Times New Roman"/>
                        </a:rPr>
                        <a:t>( = 1</a:t>
                      </a:r>
                      <a:r>
                        <a:rPr sz="1600" spc="-30" dirty="0">
                          <a:latin typeface="Times New Roman"/>
                          <a:cs typeface="Times New Roman"/>
                        </a:rPr>
                        <a:t> </a:t>
                      </a:r>
                      <a:r>
                        <a:rPr sz="1600" dirty="0">
                          <a:latin typeface="Times New Roman"/>
                          <a:cs typeface="Times New Roman"/>
                        </a:rPr>
                        <a:t>)</a:t>
                      </a:r>
                    </a:p>
                    <a:p>
                      <a:pPr marL="377190" indent="-286385">
                        <a:lnSpc>
                          <a:spcPts val="1800"/>
                        </a:lnSpc>
                        <a:buFont typeface="Wingdings"/>
                        <a:buChar char=""/>
                        <a:tabLst>
                          <a:tab pos="376555" algn="l"/>
                          <a:tab pos="377190" algn="l"/>
                        </a:tabLst>
                      </a:pPr>
                      <a:r>
                        <a:rPr sz="1600" spc="-5" dirty="0">
                          <a:latin typeface="Times New Roman"/>
                          <a:cs typeface="Times New Roman"/>
                        </a:rPr>
                        <a:t>UPLOAD_ERR_FORM_SIZE </a:t>
                      </a:r>
                      <a:r>
                        <a:rPr sz="1600" dirty="0">
                          <a:latin typeface="Times New Roman"/>
                          <a:cs typeface="Times New Roman"/>
                        </a:rPr>
                        <a:t>( = 2</a:t>
                      </a:r>
                      <a:r>
                        <a:rPr sz="1600" spc="-60" dirty="0">
                          <a:latin typeface="Times New Roman"/>
                          <a:cs typeface="Times New Roman"/>
                        </a:rPr>
                        <a:t> </a:t>
                      </a:r>
                      <a:r>
                        <a:rPr sz="1600" dirty="0">
                          <a:latin typeface="Times New Roman"/>
                          <a:cs typeface="Times New Roman"/>
                        </a:rPr>
                        <a:t>)</a:t>
                      </a:r>
                    </a:p>
                    <a:p>
                      <a:pPr marL="377190" indent="-286385">
                        <a:lnSpc>
                          <a:spcPts val="1800"/>
                        </a:lnSpc>
                        <a:buFont typeface="Wingdings"/>
                        <a:buChar char=""/>
                        <a:tabLst>
                          <a:tab pos="376555" algn="l"/>
                          <a:tab pos="377190" algn="l"/>
                        </a:tabLst>
                      </a:pPr>
                      <a:r>
                        <a:rPr sz="1600" spc="-20" dirty="0">
                          <a:latin typeface="Times New Roman"/>
                          <a:cs typeface="Times New Roman"/>
                        </a:rPr>
                        <a:t>UPLOAD_ERR_PARTIAL </a:t>
                      </a:r>
                      <a:r>
                        <a:rPr sz="1600" dirty="0">
                          <a:latin typeface="Times New Roman"/>
                          <a:cs typeface="Times New Roman"/>
                        </a:rPr>
                        <a:t>( = 3</a:t>
                      </a:r>
                      <a:r>
                        <a:rPr sz="1600" spc="-100" dirty="0">
                          <a:latin typeface="Times New Roman"/>
                          <a:cs typeface="Times New Roman"/>
                        </a:rPr>
                        <a:t> </a:t>
                      </a:r>
                      <a:r>
                        <a:rPr sz="1600" dirty="0">
                          <a:latin typeface="Times New Roman"/>
                          <a:cs typeface="Times New Roman"/>
                        </a:rPr>
                        <a:t>)</a:t>
                      </a:r>
                    </a:p>
                    <a:p>
                      <a:pPr marL="377190" indent="-286385">
                        <a:lnSpc>
                          <a:spcPts val="1860"/>
                        </a:lnSpc>
                        <a:buFont typeface="Wingdings"/>
                        <a:buChar char=""/>
                        <a:tabLst>
                          <a:tab pos="376555" algn="l"/>
                          <a:tab pos="377190" algn="l"/>
                        </a:tabLst>
                      </a:pPr>
                      <a:r>
                        <a:rPr sz="1600" spc="-5" dirty="0">
                          <a:latin typeface="Times New Roman"/>
                          <a:cs typeface="Times New Roman"/>
                        </a:rPr>
                        <a:t>UPLOAD_ERR_NO_FILE </a:t>
                      </a:r>
                      <a:r>
                        <a:rPr sz="1600" dirty="0">
                          <a:latin typeface="Times New Roman"/>
                          <a:cs typeface="Times New Roman"/>
                        </a:rPr>
                        <a:t>( = 4</a:t>
                      </a:r>
                      <a:r>
                        <a:rPr sz="1600" spc="-80" dirty="0">
                          <a:latin typeface="Times New Roman"/>
                          <a:cs typeface="Times New Roman"/>
                        </a:rPr>
                        <a:t> </a:t>
                      </a:r>
                      <a:r>
                        <a:rPr sz="1600" dirty="0">
                          <a:latin typeface="Times New Roman"/>
                          <a:cs typeface="Times New Roman"/>
                        </a:rPr>
                        <a:t>)</a:t>
                      </a:r>
                    </a:p>
                  </a:txBody>
                  <a:tcPr marL="0" marR="0" marT="241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40"/>
                        </a:spcBef>
                      </a:pPr>
                      <a:endParaRPr sz="1800">
                        <a:latin typeface="Times New Roman"/>
                        <a:cs typeface="Times New Roman"/>
                      </a:endParaRPr>
                    </a:p>
                    <a:p>
                      <a:pPr marL="377190" indent="-286385">
                        <a:lnSpc>
                          <a:spcPct val="100000"/>
                        </a:lnSpc>
                        <a:buFont typeface="Wingdings"/>
                        <a:buChar char=""/>
                        <a:tabLst>
                          <a:tab pos="377190" algn="l"/>
                          <a:tab pos="377825" algn="l"/>
                        </a:tabLst>
                      </a:pPr>
                      <a:r>
                        <a:rPr sz="1400" spc="-5" dirty="0">
                          <a:latin typeface="Times New Roman"/>
                          <a:cs typeface="Times New Roman"/>
                        </a:rPr>
                        <a:t>không có lỗi, quá trình upload </a:t>
                      </a:r>
                      <a:r>
                        <a:rPr sz="1400" spc="-5" dirty="0">
                          <a:latin typeface="Symbol"/>
                          <a:cs typeface="Symbol"/>
                        </a:rPr>
                        <a:t></a:t>
                      </a:r>
                      <a:r>
                        <a:rPr sz="1400" spc="-5" dirty="0">
                          <a:latin typeface="Times New Roman"/>
                          <a:cs typeface="Times New Roman"/>
                        </a:rPr>
                        <a:t> thành</a:t>
                      </a:r>
                      <a:r>
                        <a:rPr sz="1400" spc="20" dirty="0">
                          <a:latin typeface="Times New Roman"/>
                          <a:cs typeface="Times New Roman"/>
                        </a:rPr>
                        <a:t> </a:t>
                      </a:r>
                      <a:r>
                        <a:rPr sz="1400" spc="-5" dirty="0">
                          <a:latin typeface="Times New Roman"/>
                          <a:cs typeface="Times New Roman"/>
                        </a:rPr>
                        <a:t>công</a:t>
                      </a:r>
                      <a:endParaRPr sz="1400">
                        <a:latin typeface="Times New Roman"/>
                        <a:cs typeface="Times New Roman"/>
                      </a:endParaRPr>
                    </a:p>
                    <a:p>
                      <a:pPr marL="377190" indent="-286385">
                        <a:lnSpc>
                          <a:spcPct val="100000"/>
                        </a:lnSpc>
                        <a:spcBef>
                          <a:spcPts val="120"/>
                        </a:spcBef>
                        <a:buFont typeface="Wingdings"/>
                        <a:buChar char=""/>
                        <a:tabLst>
                          <a:tab pos="377190" algn="l"/>
                          <a:tab pos="377825" algn="l"/>
                        </a:tabLst>
                      </a:pPr>
                      <a:r>
                        <a:rPr sz="1400" spc="-5" dirty="0">
                          <a:latin typeface="Times New Roman"/>
                          <a:cs typeface="Times New Roman"/>
                        </a:rPr>
                        <a:t>dung lượng file upload quá giới hạn mặc định </a:t>
                      </a:r>
                      <a:r>
                        <a:rPr sz="1400" dirty="0">
                          <a:latin typeface="Times New Roman"/>
                          <a:cs typeface="Times New Roman"/>
                        </a:rPr>
                        <a:t>trong</a:t>
                      </a:r>
                      <a:r>
                        <a:rPr sz="1400" spc="80" dirty="0">
                          <a:latin typeface="Times New Roman"/>
                          <a:cs typeface="Times New Roman"/>
                        </a:rPr>
                        <a:t> </a:t>
                      </a:r>
                      <a:r>
                        <a:rPr sz="1400" b="1" spc="-5" dirty="0">
                          <a:latin typeface="Times New Roman"/>
                          <a:cs typeface="Times New Roman"/>
                        </a:rPr>
                        <a:t>php.ini</a:t>
                      </a:r>
                      <a:endParaRPr sz="1400">
                        <a:latin typeface="Times New Roman"/>
                        <a:cs typeface="Times New Roman"/>
                      </a:endParaRPr>
                    </a:p>
                    <a:p>
                      <a:pPr marL="377190" indent="-286385">
                        <a:lnSpc>
                          <a:spcPct val="100000"/>
                        </a:lnSpc>
                        <a:spcBef>
                          <a:spcPts val="120"/>
                        </a:spcBef>
                        <a:buFont typeface="Wingdings"/>
                        <a:buChar char=""/>
                        <a:tabLst>
                          <a:tab pos="377190" algn="l"/>
                          <a:tab pos="377825" algn="l"/>
                        </a:tabLst>
                      </a:pPr>
                      <a:r>
                        <a:rPr sz="1400" dirty="0">
                          <a:latin typeface="Times New Roman"/>
                          <a:cs typeface="Times New Roman"/>
                        </a:rPr>
                        <a:t>dung </a:t>
                      </a:r>
                      <a:r>
                        <a:rPr sz="1400" spc="-5" dirty="0">
                          <a:latin typeface="Times New Roman"/>
                          <a:cs typeface="Times New Roman"/>
                        </a:rPr>
                        <a:t>lượng </a:t>
                      </a:r>
                      <a:r>
                        <a:rPr sz="1400" dirty="0">
                          <a:latin typeface="Times New Roman"/>
                          <a:cs typeface="Times New Roman"/>
                        </a:rPr>
                        <a:t>file upload quá giới hạn bởi</a:t>
                      </a:r>
                      <a:r>
                        <a:rPr sz="1400" spc="-45" dirty="0">
                          <a:latin typeface="Times New Roman"/>
                          <a:cs typeface="Times New Roman"/>
                        </a:rPr>
                        <a:t> </a:t>
                      </a:r>
                      <a:r>
                        <a:rPr sz="1400" b="1" spc="-5" dirty="0">
                          <a:latin typeface="Times New Roman"/>
                          <a:cs typeface="Times New Roman"/>
                        </a:rPr>
                        <a:t>MAX_FILE_SIZE</a:t>
                      </a:r>
                      <a:endParaRPr sz="1400">
                        <a:latin typeface="Times New Roman"/>
                        <a:cs typeface="Times New Roman"/>
                      </a:endParaRPr>
                    </a:p>
                    <a:p>
                      <a:pPr marL="377190" indent="-286385">
                        <a:lnSpc>
                          <a:spcPct val="100000"/>
                        </a:lnSpc>
                        <a:spcBef>
                          <a:spcPts val="125"/>
                        </a:spcBef>
                        <a:buFont typeface="Wingdings"/>
                        <a:buChar char=""/>
                        <a:tabLst>
                          <a:tab pos="377190" algn="l"/>
                          <a:tab pos="377825" algn="l"/>
                        </a:tabLst>
                      </a:pPr>
                      <a:r>
                        <a:rPr sz="1400" spc="-5" dirty="0">
                          <a:latin typeface="Times New Roman"/>
                          <a:cs typeface="Times New Roman"/>
                        </a:rPr>
                        <a:t>file chỉ được upload 1 phần </a:t>
                      </a:r>
                      <a:r>
                        <a:rPr sz="1400" dirty="0">
                          <a:latin typeface="Times New Roman"/>
                          <a:cs typeface="Times New Roman"/>
                        </a:rPr>
                        <a:t>(lỗi </a:t>
                      </a:r>
                      <a:r>
                        <a:rPr sz="1400" spc="-5" dirty="0">
                          <a:latin typeface="Times New Roman"/>
                          <a:cs typeface="Times New Roman"/>
                        </a:rPr>
                        <a:t>đường </a:t>
                      </a:r>
                      <a:r>
                        <a:rPr sz="1400" dirty="0">
                          <a:latin typeface="Times New Roman"/>
                          <a:cs typeface="Times New Roman"/>
                        </a:rPr>
                        <a:t>truyền </a:t>
                      </a:r>
                      <a:r>
                        <a:rPr sz="1400" spc="-5" dirty="0">
                          <a:latin typeface="Times New Roman"/>
                          <a:cs typeface="Times New Roman"/>
                        </a:rPr>
                        <a:t>khi</a:t>
                      </a:r>
                      <a:r>
                        <a:rPr sz="1400" spc="50" dirty="0">
                          <a:latin typeface="Times New Roman"/>
                          <a:cs typeface="Times New Roman"/>
                        </a:rPr>
                        <a:t> </a:t>
                      </a:r>
                      <a:r>
                        <a:rPr sz="1400" spc="-5" dirty="0">
                          <a:latin typeface="Times New Roman"/>
                          <a:cs typeface="Times New Roman"/>
                        </a:rPr>
                        <a:t>upload)</a:t>
                      </a:r>
                      <a:endParaRPr sz="1400">
                        <a:latin typeface="Times New Roman"/>
                        <a:cs typeface="Times New Roman"/>
                      </a:endParaRPr>
                    </a:p>
                    <a:p>
                      <a:pPr marL="377190" indent="-286385">
                        <a:lnSpc>
                          <a:spcPct val="100000"/>
                        </a:lnSpc>
                        <a:spcBef>
                          <a:spcPts val="120"/>
                        </a:spcBef>
                        <a:buFont typeface="Wingdings"/>
                        <a:buChar char=""/>
                        <a:tabLst>
                          <a:tab pos="377190" algn="l"/>
                          <a:tab pos="377825" algn="l"/>
                        </a:tabLst>
                      </a:pPr>
                      <a:r>
                        <a:rPr sz="1400" spc="-5" dirty="0">
                          <a:latin typeface="Times New Roman"/>
                          <a:cs typeface="Times New Roman"/>
                        </a:rPr>
                        <a:t>không có file nào được upload (file ở client không tồn</a:t>
                      </a:r>
                      <a:r>
                        <a:rPr sz="1400" spc="75" dirty="0">
                          <a:latin typeface="Times New Roman"/>
                          <a:cs typeface="Times New Roman"/>
                        </a:rPr>
                        <a:t> </a:t>
                      </a:r>
                      <a:r>
                        <a:rPr sz="1400" spc="-5" dirty="0">
                          <a:latin typeface="Times New Roman"/>
                          <a:cs typeface="Times New Roman"/>
                        </a:rPr>
                        <a:t>tại)</a:t>
                      </a:r>
                      <a:endParaRPr sz="1400">
                        <a:latin typeface="Times New Roman"/>
                        <a:cs typeface="Times New Roman"/>
                      </a:endParaRPr>
                    </a:p>
                  </a:txBody>
                  <a:tcPr marL="0" marR="0" marT="508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70840">
                <a:tc>
                  <a:txBody>
                    <a:bodyPr/>
                    <a:lstStyle/>
                    <a:p>
                      <a:pPr marL="90805">
                        <a:lnSpc>
                          <a:spcPct val="100000"/>
                        </a:lnSpc>
                        <a:spcBef>
                          <a:spcPts val="450"/>
                        </a:spcBef>
                      </a:pPr>
                      <a:r>
                        <a:rPr sz="1600" b="1" dirty="0">
                          <a:latin typeface="Times New Roman"/>
                          <a:cs typeface="Times New Roman"/>
                        </a:rPr>
                        <a:t>…</a:t>
                      </a:r>
                      <a:endParaRPr sz="1600" dirty="0">
                        <a:latin typeface="Times New Roman"/>
                        <a:cs typeface="Times New Roman"/>
                      </a:endParaRPr>
                    </a:p>
                  </a:txBody>
                  <a:tcPr marL="0" marR="0" marT="5715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a:lnSpc>
                          <a:spcPct val="100000"/>
                        </a:lnSpc>
                        <a:spcBef>
                          <a:spcPts val="315"/>
                        </a:spcBef>
                      </a:pPr>
                      <a:r>
                        <a:rPr sz="1400" dirty="0">
                          <a:latin typeface="Times New Roman"/>
                          <a:cs typeface="Times New Roman"/>
                        </a:rPr>
                        <a:t>…</a:t>
                      </a:r>
                    </a:p>
                  </a:txBody>
                  <a:tcPr marL="0" marR="0" marT="4000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2544317" cy="785622"/>
            <a:chOff x="1014983" y="1523"/>
            <a:chExt cx="2544317" cy="785622"/>
          </a:xfrm>
        </p:grpSpPr>
        <p:sp>
          <p:nvSpPr>
            <p:cNvPr id="4" name="object 4"/>
            <p:cNvSpPr/>
            <p:nvPr/>
          </p:nvSpPr>
          <p:spPr>
            <a:xfrm>
              <a:off x="1014983" y="1523"/>
              <a:ext cx="25443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0261" y="153923"/>
              <a:ext cx="2237867" cy="329057"/>
            </a:xfrm>
            <a:prstGeom prst="rect">
              <a:avLst/>
            </a:prstGeom>
            <a:blipFill>
              <a:blip r:embed="rId4" cstate="print"/>
              <a:stretch>
                <a:fillRect/>
              </a:stretch>
            </a:blipFill>
          </p:spPr>
          <p:txBody>
            <a:bodyPr wrap="square" lIns="0" tIns="0" rIns="0" bIns="0" rtlCol="0"/>
            <a:lstStyle/>
            <a:p>
              <a:endParaRPr dirty="0">
                <a:highlight>
                  <a:srgbClr val="FFFF00"/>
                </a:highlight>
              </a:endParaRPr>
            </a:p>
          </p:txBody>
        </p:sp>
      </p:grpSp>
      <p:sp>
        <p:nvSpPr>
          <p:cNvPr id="6" name="object 6"/>
          <p:cNvSpPr txBox="1">
            <a:spLocks noGrp="1"/>
          </p:cNvSpPr>
          <p:nvPr>
            <p:ph type="title"/>
          </p:nvPr>
        </p:nvSpPr>
        <p:spPr>
          <a:xfrm>
            <a:off x="435356" y="595806"/>
            <a:ext cx="7705597" cy="566822"/>
          </a:xfrm>
          <a:prstGeom prst="rect">
            <a:avLst/>
          </a:prstGeom>
        </p:spPr>
        <p:txBody>
          <a:bodyPr vert="horz" wrap="square" lIns="0" tIns="12700" rIns="0" bIns="0" rtlCol="0">
            <a:spAutoFit/>
          </a:bodyPr>
          <a:lstStyle/>
          <a:p>
            <a:pPr marL="12700">
              <a:lnSpc>
                <a:spcPct val="100000"/>
              </a:lnSpc>
              <a:spcBef>
                <a:spcPts val="100"/>
              </a:spcBef>
            </a:pPr>
            <a:r>
              <a:rPr dirty="0"/>
              <a:t>a. </a:t>
            </a:r>
            <a:r>
              <a:rPr spc="-5" dirty="0"/>
              <a:t>Ví dụ </a:t>
            </a:r>
            <a:r>
              <a:rPr dirty="0"/>
              <a:t>“Hello</a:t>
            </a:r>
            <a:r>
              <a:rPr spc="-150" dirty="0"/>
              <a:t> </a:t>
            </a:r>
            <a:r>
              <a:rPr spc="-5" dirty="0"/>
              <a:t>world”</a:t>
            </a:r>
          </a:p>
        </p:txBody>
      </p:sp>
      <p:grpSp>
        <p:nvGrpSpPr>
          <p:cNvPr id="8" name="object 8"/>
          <p:cNvGrpSpPr/>
          <p:nvPr/>
        </p:nvGrpSpPr>
        <p:grpSpPr>
          <a:xfrm>
            <a:off x="416382" y="1219200"/>
            <a:ext cx="8258225" cy="5491733"/>
            <a:chOff x="416382" y="1219200"/>
            <a:chExt cx="8258225" cy="5491733"/>
          </a:xfrm>
        </p:grpSpPr>
        <p:sp>
          <p:nvSpPr>
            <p:cNvPr id="9" name="object 9"/>
            <p:cNvSpPr/>
            <p:nvPr/>
          </p:nvSpPr>
          <p:spPr>
            <a:xfrm>
              <a:off x="416382" y="1219200"/>
              <a:ext cx="5372100" cy="23622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567940" y="2467355"/>
              <a:ext cx="5913120" cy="364007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762757" y="2662300"/>
              <a:ext cx="5326380" cy="3052699"/>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3086988" y="3886200"/>
              <a:ext cx="3657600" cy="533400"/>
            </a:xfrm>
            <a:custGeom>
              <a:avLst/>
              <a:gdLst/>
              <a:ahLst/>
              <a:cxnLst/>
              <a:rect l="l" t="t" r="r" b="b"/>
              <a:pathLst>
                <a:path w="3657600" h="533400">
                  <a:moveTo>
                    <a:pt x="0" y="88900"/>
                  </a:moveTo>
                  <a:lnTo>
                    <a:pt x="6996" y="54274"/>
                  </a:lnTo>
                  <a:lnTo>
                    <a:pt x="26066" y="26019"/>
                  </a:lnTo>
                  <a:lnTo>
                    <a:pt x="54328" y="6979"/>
                  </a:lnTo>
                  <a:lnTo>
                    <a:pt x="88900" y="0"/>
                  </a:lnTo>
                  <a:lnTo>
                    <a:pt x="3568700" y="0"/>
                  </a:lnTo>
                  <a:lnTo>
                    <a:pt x="3603325" y="6979"/>
                  </a:lnTo>
                  <a:lnTo>
                    <a:pt x="3631580" y="26019"/>
                  </a:lnTo>
                  <a:lnTo>
                    <a:pt x="3650620" y="54274"/>
                  </a:lnTo>
                  <a:lnTo>
                    <a:pt x="3657600" y="88900"/>
                  </a:lnTo>
                  <a:lnTo>
                    <a:pt x="3657600" y="444500"/>
                  </a:lnTo>
                  <a:lnTo>
                    <a:pt x="3650620" y="479125"/>
                  </a:lnTo>
                  <a:lnTo>
                    <a:pt x="3631580" y="507380"/>
                  </a:lnTo>
                  <a:lnTo>
                    <a:pt x="3603325" y="526420"/>
                  </a:lnTo>
                  <a:lnTo>
                    <a:pt x="3568700" y="533400"/>
                  </a:lnTo>
                  <a:lnTo>
                    <a:pt x="88900" y="533400"/>
                  </a:lnTo>
                  <a:lnTo>
                    <a:pt x="54328" y="526420"/>
                  </a:lnTo>
                  <a:lnTo>
                    <a:pt x="26066" y="507380"/>
                  </a:lnTo>
                  <a:lnTo>
                    <a:pt x="6996" y="479125"/>
                  </a:lnTo>
                  <a:lnTo>
                    <a:pt x="0" y="444500"/>
                  </a:lnTo>
                  <a:lnTo>
                    <a:pt x="0" y="88900"/>
                  </a:lnTo>
                  <a:close/>
                </a:path>
              </a:pathLst>
            </a:custGeom>
            <a:ln w="28575">
              <a:solidFill>
                <a:srgbClr val="FF0000"/>
              </a:solidFill>
            </a:ln>
          </p:spPr>
          <p:txBody>
            <a:bodyPr wrap="square" lIns="0" tIns="0" rIns="0" bIns="0" rtlCol="0"/>
            <a:lstStyle/>
            <a:p>
              <a:endParaRPr/>
            </a:p>
          </p:txBody>
        </p:sp>
        <p:sp>
          <p:nvSpPr>
            <p:cNvPr id="13" name="object 13"/>
            <p:cNvSpPr/>
            <p:nvPr/>
          </p:nvSpPr>
          <p:spPr>
            <a:xfrm>
              <a:off x="3086988" y="4495800"/>
              <a:ext cx="3657600" cy="533400"/>
            </a:xfrm>
            <a:custGeom>
              <a:avLst/>
              <a:gdLst/>
              <a:ahLst/>
              <a:cxnLst/>
              <a:rect l="l" t="t" r="r" b="b"/>
              <a:pathLst>
                <a:path w="3657600" h="533400">
                  <a:moveTo>
                    <a:pt x="0" y="88900"/>
                  </a:moveTo>
                  <a:lnTo>
                    <a:pt x="6996" y="54274"/>
                  </a:lnTo>
                  <a:lnTo>
                    <a:pt x="26066" y="26019"/>
                  </a:lnTo>
                  <a:lnTo>
                    <a:pt x="54328" y="6979"/>
                  </a:lnTo>
                  <a:lnTo>
                    <a:pt x="88900" y="0"/>
                  </a:lnTo>
                  <a:lnTo>
                    <a:pt x="3568700" y="0"/>
                  </a:lnTo>
                  <a:lnTo>
                    <a:pt x="3603325" y="6979"/>
                  </a:lnTo>
                  <a:lnTo>
                    <a:pt x="3631580" y="26019"/>
                  </a:lnTo>
                  <a:lnTo>
                    <a:pt x="3650620" y="54274"/>
                  </a:lnTo>
                  <a:lnTo>
                    <a:pt x="3657600" y="88900"/>
                  </a:lnTo>
                  <a:lnTo>
                    <a:pt x="3657600" y="444500"/>
                  </a:lnTo>
                  <a:lnTo>
                    <a:pt x="3650620" y="479125"/>
                  </a:lnTo>
                  <a:lnTo>
                    <a:pt x="3631580" y="507380"/>
                  </a:lnTo>
                  <a:lnTo>
                    <a:pt x="3603325" y="526420"/>
                  </a:lnTo>
                  <a:lnTo>
                    <a:pt x="3568700" y="533400"/>
                  </a:lnTo>
                  <a:lnTo>
                    <a:pt x="88900" y="533400"/>
                  </a:lnTo>
                  <a:lnTo>
                    <a:pt x="54328" y="526420"/>
                  </a:lnTo>
                  <a:lnTo>
                    <a:pt x="26066" y="507380"/>
                  </a:lnTo>
                  <a:lnTo>
                    <a:pt x="6996" y="479125"/>
                  </a:lnTo>
                  <a:lnTo>
                    <a:pt x="0" y="444500"/>
                  </a:lnTo>
                  <a:lnTo>
                    <a:pt x="0" y="88900"/>
                  </a:lnTo>
                  <a:close/>
                </a:path>
              </a:pathLst>
            </a:custGeom>
            <a:ln w="28575">
              <a:solidFill>
                <a:srgbClr val="00AF50"/>
              </a:solidFill>
            </a:ln>
          </p:spPr>
          <p:txBody>
            <a:bodyPr wrap="square" lIns="0" tIns="0" rIns="0" bIns="0" rtlCol="0"/>
            <a:lstStyle/>
            <a:p>
              <a:endParaRPr/>
            </a:p>
          </p:txBody>
        </p:sp>
        <p:sp>
          <p:nvSpPr>
            <p:cNvPr id="14" name="object 14"/>
            <p:cNvSpPr/>
            <p:nvPr/>
          </p:nvSpPr>
          <p:spPr>
            <a:xfrm>
              <a:off x="2057400" y="2457450"/>
              <a:ext cx="457200" cy="114300"/>
            </a:xfrm>
            <a:custGeom>
              <a:avLst/>
              <a:gdLst/>
              <a:ahLst/>
              <a:cxnLst/>
              <a:rect l="l" t="t" r="r" b="b"/>
              <a:pathLst>
                <a:path w="457200" h="114300">
                  <a:moveTo>
                    <a:pt x="114300" y="0"/>
                  </a:moveTo>
                  <a:lnTo>
                    <a:pt x="0" y="57150"/>
                  </a:lnTo>
                  <a:lnTo>
                    <a:pt x="114300" y="114300"/>
                  </a:lnTo>
                  <a:lnTo>
                    <a:pt x="114300" y="76200"/>
                  </a:lnTo>
                  <a:lnTo>
                    <a:pt x="95250" y="76200"/>
                  </a:lnTo>
                  <a:lnTo>
                    <a:pt x="95250" y="38100"/>
                  </a:lnTo>
                  <a:lnTo>
                    <a:pt x="114300" y="38100"/>
                  </a:lnTo>
                  <a:lnTo>
                    <a:pt x="114300" y="0"/>
                  </a:lnTo>
                  <a:close/>
                </a:path>
                <a:path w="457200" h="114300">
                  <a:moveTo>
                    <a:pt x="114300" y="38100"/>
                  </a:moveTo>
                  <a:lnTo>
                    <a:pt x="95250" y="38100"/>
                  </a:lnTo>
                  <a:lnTo>
                    <a:pt x="95250" y="76200"/>
                  </a:lnTo>
                  <a:lnTo>
                    <a:pt x="114300" y="76200"/>
                  </a:lnTo>
                  <a:lnTo>
                    <a:pt x="114300" y="38100"/>
                  </a:lnTo>
                  <a:close/>
                </a:path>
                <a:path w="457200" h="114300">
                  <a:moveTo>
                    <a:pt x="457200" y="38100"/>
                  </a:moveTo>
                  <a:lnTo>
                    <a:pt x="114300" y="38100"/>
                  </a:lnTo>
                  <a:lnTo>
                    <a:pt x="114300" y="76200"/>
                  </a:lnTo>
                  <a:lnTo>
                    <a:pt x="457200" y="76200"/>
                  </a:lnTo>
                  <a:lnTo>
                    <a:pt x="457200" y="38100"/>
                  </a:lnTo>
                  <a:close/>
                </a:path>
              </a:pathLst>
            </a:custGeom>
            <a:solidFill>
              <a:srgbClr val="FF0000"/>
            </a:solidFill>
          </p:spPr>
          <p:txBody>
            <a:bodyPr wrap="square" lIns="0" tIns="0" rIns="0" bIns="0" rtlCol="0"/>
            <a:lstStyle/>
            <a:p>
              <a:endParaRPr/>
            </a:p>
          </p:txBody>
        </p:sp>
        <p:sp>
          <p:nvSpPr>
            <p:cNvPr id="15" name="object 15"/>
            <p:cNvSpPr/>
            <p:nvPr/>
          </p:nvSpPr>
          <p:spPr>
            <a:xfrm>
              <a:off x="2514600" y="2514600"/>
              <a:ext cx="588010" cy="1600200"/>
            </a:xfrm>
            <a:custGeom>
              <a:avLst/>
              <a:gdLst/>
              <a:ahLst/>
              <a:cxnLst/>
              <a:rect l="l" t="t" r="r" b="b"/>
              <a:pathLst>
                <a:path w="588010" h="1600200">
                  <a:moveTo>
                    <a:pt x="0" y="0"/>
                  </a:moveTo>
                  <a:lnTo>
                    <a:pt x="0" y="1600200"/>
                  </a:lnTo>
                </a:path>
                <a:path w="588010" h="1600200">
                  <a:moveTo>
                    <a:pt x="0" y="1600200"/>
                  </a:moveTo>
                  <a:lnTo>
                    <a:pt x="587882" y="1600200"/>
                  </a:lnTo>
                </a:path>
              </a:pathLst>
            </a:custGeom>
            <a:ln w="38100">
              <a:solidFill>
                <a:srgbClr val="FF0000"/>
              </a:solidFill>
            </a:ln>
          </p:spPr>
          <p:txBody>
            <a:bodyPr wrap="square" lIns="0" tIns="0" rIns="0" bIns="0" rtlCol="0"/>
            <a:lstStyle/>
            <a:p>
              <a:endParaRPr/>
            </a:p>
          </p:txBody>
        </p:sp>
        <p:sp>
          <p:nvSpPr>
            <p:cNvPr id="16" name="object 16"/>
            <p:cNvSpPr/>
            <p:nvPr/>
          </p:nvSpPr>
          <p:spPr>
            <a:xfrm>
              <a:off x="2057400" y="2762250"/>
              <a:ext cx="228600" cy="11430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86000" y="4667250"/>
              <a:ext cx="801370" cy="114300"/>
            </a:xfrm>
            <a:custGeom>
              <a:avLst/>
              <a:gdLst/>
              <a:ahLst/>
              <a:cxnLst/>
              <a:rect l="l" t="t" r="r" b="b"/>
              <a:pathLst>
                <a:path w="801369" h="114300">
                  <a:moveTo>
                    <a:pt x="686688" y="0"/>
                  </a:moveTo>
                  <a:lnTo>
                    <a:pt x="686688" y="114300"/>
                  </a:lnTo>
                  <a:lnTo>
                    <a:pt x="762888" y="76200"/>
                  </a:lnTo>
                  <a:lnTo>
                    <a:pt x="705738" y="76200"/>
                  </a:lnTo>
                  <a:lnTo>
                    <a:pt x="705738" y="38100"/>
                  </a:lnTo>
                  <a:lnTo>
                    <a:pt x="762888" y="38100"/>
                  </a:lnTo>
                  <a:lnTo>
                    <a:pt x="686688" y="0"/>
                  </a:lnTo>
                  <a:close/>
                </a:path>
                <a:path w="801369" h="114300">
                  <a:moveTo>
                    <a:pt x="686688" y="38100"/>
                  </a:moveTo>
                  <a:lnTo>
                    <a:pt x="0" y="38100"/>
                  </a:lnTo>
                  <a:lnTo>
                    <a:pt x="0" y="76200"/>
                  </a:lnTo>
                  <a:lnTo>
                    <a:pt x="686688" y="76200"/>
                  </a:lnTo>
                  <a:lnTo>
                    <a:pt x="686688" y="38100"/>
                  </a:lnTo>
                  <a:close/>
                </a:path>
                <a:path w="801369" h="114300">
                  <a:moveTo>
                    <a:pt x="762888" y="38100"/>
                  </a:moveTo>
                  <a:lnTo>
                    <a:pt x="705738" y="38100"/>
                  </a:lnTo>
                  <a:lnTo>
                    <a:pt x="705738" y="76200"/>
                  </a:lnTo>
                  <a:lnTo>
                    <a:pt x="762888" y="76200"/>
                  </a:lnTo>
                  <a:lnTo>
                    <a:pt x="800988" y="57150"/>
                  </a:lnTo>
                  <a:lnTo>
                    <a:pt x="762888" y="38100"/>
                  </a:lnTo>
                  <a:close/>
                </a:path>
              </a:pathLst>
            </a:custGeom>
            <a:solidFill>
              <a:srgbClr val="00AF50"/>
            </a:solidFill>
          </p:spPr>
          <p:txBody>
            <a:bodyPr wrap="square" lIns="0" tIns="0" rIns="0" bIns="0" rtlCol="0"/>
            <a:lstStyle/>
            <a:p>
              <a:endParaRPr/>
            </a:p>
          </p:txBody>
        </p:sp>
        <p:sp>
          <p:nvSpPr>
            <p:cNvPr id="18" name="object 18"/>
            <p:cNvSpPr/>
            <p:nvPr/>
          </p:nvSpPr>
          <p:spPr>
            <a:xfrm>
              <a:off x="2286000" y="2819400"/>
              <a:ext cx="0" cy="1905000"/>
            </a:xfrm>
            <a:custGeom>
              <a:avLst/>
              <a:gdLst/>
              <a:ahLst/>
              <a:cxnLst/>
              <a:rect l="l" t="t" r="r" b="b"/>
              <a:pathLst>
                <a:path h="1905000">
                  <a:moveTo>
                    <a:pt x="0" y="0"/>
                  </a:moveTo>
                  <a:lnTo>
                    <a:pt x="0" y="1905000"/>
                  </a:lnTo>
                </a:path>
              </a:pathLst>
            </a:custGeom>
            <a:ln w="38100">
              <a:solidFill>
                <a:srgbClr val="00AF50"/>
              </a:solidFill>
            </a:ln>
          </p:spPr>
          <p:txBody>
            <a:bodyPr wrap="square" lIns="0" tIns="0" rIns="0" bIns="0" rtlCol="0"/>
            <a:lstStyle/>
            <a:p>
              <a:endParaRPr/>
            </a:p>
          </p:txBody>
        </p:sp>
        <p:sp>
          <p:nvSpPr>
            <p:cNvPr id="22" name="object 22"/>
            <p:cNvSpPr/>
            <p:nvPr/>
          </p:nvSpPr>
          <p:spPr>
            <a:xfrm>
              <a:off x="928890" y="6055410"/>
              <a:ext cx="80962" cy="73025"/>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1019555" y="6382511"/>
              <a:ext cx="7655052" cy="328422"/>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1338960" y="5878283"/>
              <a:ext cx="7292975" cy="751205"/>
            </a:xfrm>
            <a:custGeom>
              <a:avLst/>
              <a:gdLst/>
              <a:ahLst/>
              <a:cxnLst/>
              <a:rect l="l" t="t" r="r" b="b"/>
              <a:pathLst>
                <a:path w="7292975" h="751204">
                  <a:moveTo>
                    <a:pt x="7167753" y="0"/>
                  </a:moveTo>
                  <a:lnTo>
                    <a:pt x="125222" y="0"/>
                  </a:lnTo>
                  <a:lnTo>
                    <a:pt x="76455" y="9837"/>
                  </a:lnTo>
                  <a:lnTo>
                    <a:pt x="36655" y="36664"/>
                  </a:lnTo>
                  <a:lnTo>
                    <a:pt x="9832" y="76455"/>
                  </a:lnTo>
                  <a:lnTo>
                    <a:pt x="0" y="125183"/>
                  </a:lnTo>
                  <a:lnTo>
                    <a:pt x="0" y="625932"/>
                  </a:lnTo>
                  <a:lnTo>
                    <a:pt x="9832" y="674660"/>
                  </a:lnTo>
                  <a:lnTo>
                    <a:pt x="36655" y="714451"/>
                  </a:lnTo>
                  <a:lnTo>
                    <a:pt x="76455" y="741278"/>
                  </a:lnTo>
                  <a:lnTo>
                    <a:pt x="125222" y="751116"/>
                  </a:lnTo>
                  <a:lnTo>
                    <a:pt x="7167753" y="751116"/>
                  </a:lnTo>
                  <a:lnTo>
                    <a:pt x="7216519" y="741278"/>
                  </a:lnTo>
                  <a:lnTo>
                    <a:pt x="7256319" y="714451"/>
                  </a:lnTo>
                  <a:lnTo>
                    <a:pt x="7283142" y="674660"/>
                  </a:lnTo>
                  <a:lnTo>
                    <a:pt x="7292975" y="625932"/>
                  </a:lnTo>
                  <a:lnTo>
                    <a:pt x="7292975" y="125183"/>
                  </a:lnTo>
                  <a:lnTo>
                    <a:pt x="7283142" y="76455"/>
                  </a:lnTo>
                  <a:lnTo>
                    <a:pt x="7256319" y="36664"/>
                  </a:lnTo>
                  <a:lnTo>
                    <a:pt x="7216519" y="9837"/>
                  </a:lnTo>
                  <a:lnTo>
                    <a:pt x="7167753" y="0"/>
                  </a:lnTo>
                  <a:close/>
                </a:path>
              </a:pathLst>
            </a:custGeom>
            <a:solidFill>
              <a:srgbClr val="C3D59B"/>
            </a:solidFill>
          </p:spPr>
          <p:txBody>
            <a:bodyPr wrap="square" lIns="0" tIns="0" rIns="0" bIns="0" rtlCol="0"/>
            <a:lstStyle/>
            <a:p>
              <a:endParaRPr/>
            </a:p>
          </p:txBody>
        </p:sp>
        <p:sp>
          <p:nvSpPr>
            <p:cNvPr id="26" name="object 26"/>
            <p:cNvSpPr/>
            <p:nvPr/>
          </p:nvSpPr>
          <p:spPr>
            <a:xfrm>
              <a:off x="1338960" y="5878283"/>
              <a:ext cx="7292975" cy="751205"/>
            </a:xfrm>
            <a:custGeom>
              <a:avLst/>
              <a:gdLst/>
              <a:ahLst/>
              <a:cxnLst/>
              <a:rect l="l" t="t" r="r" b="b"/>
              <a:pathLst>
                <a:path w="7292975" h="751204">
                  <a:moveTo>
                    <a:pt x="0" y="125183"/>
                  </a:moveTo>
                  <a:lnTo>
                    <a:pt x="9832" y="76455"/>
                  </a:lnTo>
                  <a:lnTo>
                    <a:pt x="36655" y="36664"/>
                  </a:lnTo>
                  <a:lnTo>
                    <a:pt x="76455" y="9837"/>
                  </a:lnTo>
                  <a:lnTo>
                    <a:pt x="125222" y="0"/>
                  </a:lnTo>
                  <a:lnTo>
                    <a:pt x="7167753" y="0"/>
                  </a:lnTo>
                  <a:lnTo>
                    <a:pt x="7216519" y="9837"/>
                  </a:lnTo>
                  <a:lnTo>
                    <a:pt x="7256319" y="36664"/>
                  </a:lnTo>
                  <a:lnTo>
                    <a:pt x="7283142" y="76455"/>
                  </a:lnTo>
                  <a:lnTo>
                    <a:pt x="7292975" y="125183"/>
                  </a:lnTo>
                  <a:lnTo>
                    <a:pt x="7292975" y="625932"/>
                  </a:lnTo>
                  <a:lnTo>
                    <a:pt x="7283142" y="674660"/>
                  </a:lnTo>
                  <a:lnTo>
                    <a:pt x="7256319" y="714451"/>
                  </a:lnTo>
                  <a:lnTo>
                    <a:pt x="7216519" y="741278"/>
                  </a:lnTo>
                  <a:lnTo>
                    <a:pt x="7167753" y="751116"/>
                  </a:lnTo>
                  <a:lnTo>
                    <a:pt x="125222" y="751116"/>
                  </a:lnTo>
                  <a:lnTo>
                    <a:pt x="76455" y="741278"/>
                  </a:lnTo>
                  <a:lnTo>
                    <a:pt x="36655" y="714451"/>
                  </a:lnTo>
                  <a:lnTo>
                    <a:pt x="9832" y="674660"/>
                  </a:lnTo>
                  <a:lnTo>
                    <a:pt x="0" y="625932"/>
                  </a:lnTo>
                  <a:lnTo>
                    <a:pt x="0" y="125183"/>
                  </a:lnTo>
                  <a:close/>
                </a:path>
              </a:pathLst>
            </a:custGeom>
            <a:ln w="9524">
              <a:solidFill>
                <a:srgbClr val="BD4A47"/>
              </a:solidFill>
            </a:ln>
          </p:spPr>
          <p:txBody>
            <a:bodyPr wrap="square" lIns="0" tIns="0" rIns="0" bIns="0" rtlCol="0"/>
            <a:lstStyle/>
            <a:p>
              <a:endParaRPr/>
            </a:p>
          </p:txBody>
        </p:sp>
      </p:grpSp>
      <p:sp>
        <p:nvSpPr>
          <p:cNvPr id="27" name="object 27"/>
          <p:cNvSpPr txBox="1"/>
          <p:nvPr/>
        </p:nvSpPr>
        <p:spPr>
          <a:xfrm>
            <a:off x="1454403" y="5865367"/>
            <a:ext cx="668655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Times New Roman"/>
                <a:cs typeface="Times New Roman"/>
              </a:rPr>
              <a:t>Sử </a:t>
            </a:r>
            <a:r>
              <a:rPr sz="2400" dirty="0">
                <a:latin typeface="Times New Roman"/>
                <a:cs typeface="Times New Roman"/>
              </a:rPr>
              <a:t>dụng phương thức </a:t>
            </a:r>
            <a:r>
              <a:rPr sz="2400" b="1" dirty="0">
                <a:solidFill>
                  <a:srgbClr val="622422"/>
                </a:solidFill>
                <a:latin typeface="Times New Roman"/>
                <a:cs typeface="Times New Roman"/>
              </a:rPr>
              <a:t>echo </a:t>
            </a:r>
            <a:r>
              <a:rPr sz="2400" b="1" spc="-5" dirty="0">
                <a:solidFill>
                  <a:srgbClr val="622422"/>
                </a:solidFill>
                <a:latin typeface="Times New Roman"/>
                <a:cs typeface="Times New Roman"/>
              </a:rPr>
              <a:t>"Nội dung" </a:t>
            </a:r>
            <a:r>
              <a:rPr sz="2400" dirty="0">
                <a:latin typeface="Times New Roman"/>
                <a:cs typeface="Times New Roman"/>
              </a:rPr>
              <a:t>để xuất</a:t>
            </a:r>
            <a:r>
              <a:rPr sz="2400" spc="-80" dirty="0">
                <a:latin typeface="Times New Roman"/>
                <a:cs typeface="Times New Roman"/>
              </a:rPr>
              <a:t> </a:t>
            </a:r>
            <a:r>
              <a:rPr sz="2400" dirty="0">
                <a:latin typeface="Times New Roman"/>
                <a:cs typeface="Times New Roman"/>
              </a:rPr>
              <a:t>thông  tin lên trình</a:t>
            </a:r>
            <a:r>
              <a:rPr sz="2400" spc="-25" dirty="0">
                <a:latin typeface="Times New Roman"/>
                <a:cs typeface="Times New Roman"/>
              </a:rPr>
              <a:t> </a:t>
            </a:r>
            <a:r>
              <a:rPr sz="2400" dirty="0">
                <a:latin typeface="Times New Roman"/>
                <a:cs typeface="Times New Roman"/>
              </a:rPr>
              <a:t>duyệt.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3491865" cy="786130"/>
            <a:chOff x="1014983" y="1523"/>
            <a:chExt cx="349186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1819656"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9304" y="153923"/>
              <a:ext cx="860653"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1239393" cy="338455"/>
            </a:xfrm>
            <a:prstGeom prst="rect">
              <a:avLst/>
            </a:prstGeom>
            <a:blipFill>
              <a:blip r:embed="rId8" cstate="print"/>
              <a:stretch>
                <a:fillRect/>
              </a:stretch>
            </a:blipFill>
          </p:spPr>
          <p:txBody>
            <a:bodyPr wrap="square" lIns="0" tIns="0" rIns="0" bIns="0" rtlCol="0"/>
            <a:lstStyle/>
            <a:p>
              <a:endParaRPr/>
            </a:p>
          </p:txBody>
        </p:sp>
      </p:grpSp>
      <p:grpSp>
        <p:nvGrpSpPr>
          <p:cNvPr id="11" name="object 11"/>
          <p:cNvGrpSpPr/>
          <p:nvPr/>
        </p:nvGrpSpPr>
        <p:grpSpPr>
          <a:xfrm>
            <a:off x="747522" y="1640584"/>
            <a:ext cx="7786878" cy="2946193"/>
            <a:chOff x="747522" y="1640585"/>
            <a:chExt cx="7623175" cy="2540000"/>
          </a:xfrm>
        </p:grpSpPr>
        <p:sp>
          <p:nvSpPr>
            <p:cNvPr id="12" name="object 12"/>
            <p:cNvSpPr/>
            <p:nvPr/>
          </p:nvSpPr>
          <p:spPr>
            <a:xfrm>
              <a:off x="773430" y="1650491"/>
              <a:ext cx="7597140" cy="252983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747522" y="1640585"/>
              <a:ext cx="7089648" cy="245973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819150" y="1676399"/>
              <a:ext cx="7505700" cy="243840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819150" y="1676399"/>
              <a:ext cx="7505700" cy="2438400"/>
            </a:xfrm>
            <a:custGeom>
              <a:avLst/>
              <a:gdLst/>
              <a:ahLst/>
              <a:cxnLst/>
              <a:rect l="l" t="t" r="r" b="b"/>
              <a:pathLst>
                <a:path w="7505700" h="2438400">
                  <a:moveTo>
                    <a:pt x="0" y="2438400"/>
                  </a:moveTo>
                  <a:lnTo>
                    <a:pt x="7505700" y="2438400"/>
                  </a:lnTo>
                  <a:lnTo>
                    <a:pt x="7505700" y="0"/>
                  </a:lnTo>
                  <a:lnTo>
                    <a:pt x="0" y="0"/>
                  </a:lnTo>
                  <a:lnTo>
                    <a:pt x="0" y="2438400"/>
                  </a:lnTo>
                  <a:close/>
                </a:path>
              </a:pathLst>
            </a:custGeom>
            <a:ln w="9525">
              <a:solidFill>
                <a:srgbClr val="497DBA"/>
              </a:solidFill>
            </a:ln>
          </p:spPr>
          <p:txBody>
            <a:bodyPr wrap="square" lIns="0" tIns="0" rIns="0" bIns="0" rtlCol="0"/>
            <a:lstStyle/>
            <a:p>
              <a:endParaRPr/>
            </a:p>
          </p:txBody>
        </p:sp>
      </p:grpSp>
      <p:sp>
        <p:nvSpPr>
          <p:cNvPr id="16" name="object 16"/>
          <p:cNvSpPr txBox="1"/>
          <p:nvPr/>
        </p:nvSpPr>
        <p:spPr>
          <a:xfrm>
            <a:off x="154939" y="784352"/>
            <a:ext cx="7480934" cy="3547125"/>
          </a:xfrm>
          <a:prstGeom prst="rect">
            <a:avLst/>
          </a:prstGeom>
        </p:spPr>
        <p:txBody>
          <a:bodyPr vert="horz" wrap="square" lIns="0" tIns="12700" rIns="0" bIns="0" rtlCol="0">
            <a:spAutoFit/>
          </a:bodyPr>
          <a:lstStyle/>
          <a:p>
            <a:pPr marL="584200" indent="-342900">
              <a:lnSpc>
                <a:spcPct val="100000"/>
              </a:lnSpc>
              <a:spcBef>
                <a:spcPts val="100"/>
              </a:spcBef>
              <a:buClr>
                <a:srgbClr val="00AF50"/>
              </a:buClr>
              <a:buFont typeface="Wingdings"/>
              <a:buChar char=""/>
              <a:tabLst>
                <a:tab pos="583565" algn="l"/>
                <a:tab pos="5842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upload tập </a:t>
            </a:r>
            <a:r>
              <a:rPr sz="2400" spc="-5" dirty="0">
                <a:latin typeface="Times New Roman"/>
                <a:cs typeface="Times New Roman"/>
              </a:rPr>
              <a:t>tin </a:t>
            </a:r>
            <a:r>
              <a:rPr sz="2400" dirty="0">
                <a:latin typeface="Times New Roman"/>
                <a:cs typeface="Times New Roman"/>
              </a:rPr>
              <a:t>lên</a:t>
            </a:r>
            <a:r>
              <a:rPr sz="2400" spc="-30" dirty="0">
                <a:latin typeface="Times New Roman"/>
                <a:cs typeface="Times New Roman"/>
              </a:rPr>
              <a:t> </a:t>
            </a:r>
            <a:r>
              <a:rPr sz="2400" spc="-20" dirty="0">
                <a:latin typeface="Times New Roman"/>
                <a:cs typeface="Times New Roman"/>
              </a:rPr>
              <a:t>server.</a:t>
            </a:r>
            <a:endParaRPr sz="2400" dirty="0">
              <a:latin typeface="Times New Roman"/>
              <a:cs typeface="Times New Roman"/>
            </a:endParaRPr>
          </a:p>
          <a:p>
            <a:pPr marL="298450" indent="-285750">
              <a:lnSpc>
                <a:spcPct val="100000"/>
              </a:lnSpc>
              <a:spcBef>
                <a:spcPts val="1435"/>
              </a:spcBef>
              <a:buClr>
                <a:srgbClr val="00AF50"/>
              </a:buClr>
              <a:buFont typeface="Wingdings"/>
              <a:buChar char=""/>
              <a:tabLst>
                <a:tab pos="298450" algn="l"/>
              </a:tabLst>
            </a:pPr>
            <a:r>
              <a:rPr sz="1800" dirty="0">
                <a:solidFill>
                  <a:srgbClr val="C00000"/>
                </a:solidFill>
                <a:latin typeface="Times New Roman"/>
                <a:cs typeface="Times New Roman"/>
              </a:rPr>
              <a:t>Xây dựng </a:t>
            </a:r>
            <a:r>
              <a:rPr sz="1800" spc="-5" dirty="0">
                <a:solidFill>
                  <a:srgbClr val="C00000"/>
                </a:solidFill>
                <a:latin typeface="Times New Roman"/>
                <a:cs typeface="Times New Roman"/>
              </a:rPr>
              <a:t>trang upload file</a:t>
            </a:r>
            <a:r>
              <a:rPr sz="1800" dirty="0">
                <a:solidFill>
                  <a:srgbClr val="C00000"/>
                </a:solidFill>
                <a:latin typeface="Times New Roman"/>
                <a:cs typeface="Times New Roman"/>
              </a:rPr>
              <a:t> </a:t>
            </a:r>
            <a:r>
              <a:rPr sz="1800" spc="-5" dirty="0">
                <a:solidFill>
                  <a:srgbClr val="C00000"/>
                </a:solidFill>
                <a:latin typeface="Times New Roman"/>
                <a:cs typeface="Times New Roman"/>
              </a:rPr>
              <a:t>(frmupload.php)</a:t>
            </a:r>
            <a:endParaRPr sz="1800" dirty="0">
              <a:latin typeface="Times New Roman"/>
              <a:cs typeface="Times New Roman"/>
            </a:endParaRPr>
          </a:p>
          <a:p>
            <a:pPr marL="755650">
              <a:lnSpc>
                <a:spcPct val="100000"/>
              </a:lnSpc>
            </a:pPr>
            <a:r>
              <a:rPr lang="en-US" sz="1600" b="1" spc="-5" dirty="0">
                <a:latin typeface="Times New Roman"/>
                <a:cs typeface="Times New Roman"/>
              </a:rPr>
              <a:t>&lt;!DOCTYPE html&gt;</a:t>
            </a:r>
          </a:p>
          <a:p>
            <a:pPr marL="755650">
              <a:lnSpc>
                <a:spcPct val="100000"/>
              </a:lnSpc>
            </a:pPr>
            <a:r>
              <a:rPr lang="en-US" sz="1600" b="1" spc="-5" dirty="0">
                <a:latin typeface="Times New Roman"/>
                <a:cs typeface="Times New Roman"/>
              </a:rPr>
              <a:t>&lt;html&gt;</a:t>
            </a:r>
          </a:p>
          <a:p>
            <a:pPr marL="755650">
              <a:lnSpc>
                <a:spcPct val="100000"/>
              </a:lnSpc>
            </a:pPr>
            <a:r>
              <a:rPr lang="en-US" sz="1600" b="1" spc="-5" dirty="0">
                <a:latin typeface="Times New Roman"/>
                <a:cs typeface="Times New Roman"/>
              </a:rPr>
              <a:t>&lt;head&gt;&lt;meta http-</a:t>
            </a:r>
            <a:r>
              <a:rPr lang="en-US" sz="1600" b="1" spc="-5" dirty="0" err="1">
                <a:latin typeface="Times New Roman"/>
                <a:cs typeface="Times New Roman"/>
              </a:rPr>
              <a:t>equiv</a:t>
            </a:r>
            <a:r>
              <a:rPr lang="en-US" sz="1600" b="1" spc="-5" dirty="0">
                <a:latin typeface="Times New Roman"/>
                <a:cs typeface="Times New Roman"/>
              </a:rPr>
              <a:t>="Content-Type" content="text/html; charset=UTF-8" /&gt;&lt;title&gt;&lt;/title&gt;&lt;head&gt;</a:t>
            </a:r>
          </a:p>
          <a:p>
            <a:pPr marL="755650">
              <a:lnSpc>
                <a:spcPct val="100000"/>
              </a:lnSpc>
            </a:pPr>
            <a:r>
              <a:rPr lang="en-US" sz="1600" b="1" spc="-5" dirty="0">
                <a:latin typeface="Times New Roman"/>
                <a:cs typeface="Times New Roman"/>
              </a:rPr>
              <a:t>&lt;body&gt;</a:t>
            </a:r>
          </a:p>
          <a:p>
            <a:pPr marL="755650">
              <a:lnSpc>
                <a:spcPct val="100000"/>
              </a:lnSpc>
            </a:pPr>
            <a:r>
              <a:rPr sz="1600" b="1" dirty="0">
                <a:latin typeface="Times New Roman"/>
                <a:cs typeface="Times New Roman"/>
              </a:rPr>
              <a:t>&lt;</a:t>
            </a:r>
            <a:r>
              <a:rPr lang="en-US" sz="1600" b="1" dirty="0">
                <a:latin typeface="Times New Roman"/>
                <a:cs typeface="Times New Roman"/>
              </a:rPr>
              <a:t>form</a:t>
            </a:r>
            <a:r>
              <a:rPr sz="1600" b="1" dirty="0">
                <a:latin typeface="Times New Roman"/>
                <a:cs typeface="Times New Roman"/>
              </a:rPr>
              <a:t> method</a:t>
            </a:r>
            <a:r>
              <a:rPr sz="1600" dirty="0">
                <a:latin typeface="Times New Roman"/>
                <a:cs typeface="Times New Roman"/>
              </a:rPr>
              <a:t>="</a:t>
            </a:r>
            <a:r>
              <a:rPr sz="1600" b="1" dirty="0">
                <a:solidFill>
                  <a:srgbClr val="FF0000"/>
                </a:solidFill>
                <a:latin typeface="Times New Roman"/>
                <a:cs typeface="Times New Roman"/>
              </a:rPr>
              <a:t>POST</a:t>
            </a:r>
            <a:r>
              <a:rPr sz="1600" dirty="0">
                <a:latin typeface="Times New Roman"/>
                <a:cs typeface="Times New Roman"/>
              </a:rPr>
              <a:t>" </a:t>
            </a:r>
            <a:r>
              <a:rPr sz="1600" b="1" dirty="0">
                <a:latin typeface="Times New Roman"/>
                <a:cs typeface="Times New Roman"/>
              </a:rPr>
              <a:t>action</a:t>
            </a:r>
            <a:r>
              <a:rPr sz="1600" dirty="0">
                <a:latin typeface="Times New Roman"/>
                <a:cs typeface="Times New Roman"/>
              </a:rPr>
              <a:t>="upload.php"</a:t>
            </a:r>
            <a:r>
              <a:rPr sz="1600" spc="-85" dirty="0">
                <a:latin typeface="Times New Roman"/>
                <a:cs typeface="Times New Roman"/>
              </a:rPr>
              <a:t> </a:t>
            </a:r>
            <a:r>
              <a:rPr sz="1600" dirty="0">
                <a:latin typeface="Times New Roman"/>
                <a:cs typeface="Times New Roman"/>
              </a:rPr>
              <a:t>enctype="multipart/form-data"&gt;</a:t>
            </a:r>
          </a:p>
          <a:p>
            <a:pPr marL="958850">
              <a:lnSpc>
                <a:spcPct val="100000"/>
              </a:lnSpc>
            </a:pPr>
            <a:r>
              <a:rPr sz="1600" dirty="0">
                <a:latin typeface="Times New Roman"/>
                <a:cs typeface="Times New Roman"/>
              </a:rPr>
              <a:t>&lt;input </a:t>
            </a:r>
            <a:r>
              <a:rPr sz="1600" b="1" dirty="0">
                <a:solidFill>
                  <a:srgbClr val="C00000"/>
                </a:solidFill>
                <a:latin typeface="Times New Roman"/>
                <a:cs typeface="Times New Roman"/>
              </a:rPr>
              <a:t>type="FILE" </a:t>
            </a:r>
            <a:r>
              <a:rPr sz="1600" dirty="0">
                <a:latin typeface="Times New Roman"/>
                <a:cs typeface="Times New Roman"/>
              </a:rPr>
              <a:t>name ="file_upload"</a:t>
            </a:r>
            <a:r>
              <a:rPr sz="1600" spc="-55" dirty="0">
                <a:latin typeface="Times New Roman"/>
                <a:cs typeface="Times New Roman"/>
              </a:rPr>
              <a:t> </a:t>
            </a:r>
            <a:r>
              <a:rPr sz="1600" dirty="0">
                <a:latin typeface="Times New Roman"/>
                <a:cs typeface="Times New Roman"/>
              </a:rPr>
              <a:t>accept="image/*"&gt;&lt;br&gt;</a:t>
            </a:r>
          </a:p>
          <a:p>
            <a:pPr marL="958850">
              <a:lnSpc>
                <a:spcPct val="100000"/>
              </a:lnSpc>
            </a:pPr>
            <a:r>
              <a:rPr sz="1600" dirty="0">
                <a:latin typeface="Times New Roman"/>
                <a:cs typeface="Times New Roman"/>
              </a:rPr>
              <a:t>&lt;input type="submit"</a:t>
            </a:r>
            <a:r>
              <a:rPr sz="1600" spc="-25" dirty="0">
                <a:latin typeface="Times New Roman"/>
                <a:cs typeface="Times New Roman"/>
              </a:rPr>
              <a:t> </a:t>
            </a:r>
            <a:r>
              <a:rPr sz="1600" dirty="0">
                <a:latin typeface="Times New Roman"/>
                <a:cs typeface="Times New Roman"/>
              </a:rPr>
              <a:t>value="Upload"&gt;</a:t>
            </a:r>
          </a:p>
          <a:p>
            <a:pPr marL="755650">
              <a:lnSpc>
                <a:spcPct val="100000"/>
              </a:lnSpc>
            </a:pPr>
            <a:r>
              <a:rPr sz="1600" b="1" dirty="0">
                <a:latin typeface="Times New Roman"/>
                <a:cs typeface="Times New Roman"/>
              </a:rPr>
              <a:t>&lt;/</a:t>
            </a:r>
            <a:r>
              <a:rPr lang="en-US" sz="1600" b="1" dirty="0">
                <a:latin typeface="Times New Roman"/>
                <a:cs typeface="Times New Roman"/>
              </a:rPr>
              <a:t>form</a:t>
            </a:r>
            <a:r>
              <a:rPr sz="1600" b="1" dirty="0">
                <a:latin typeface="Times New Roman"/>
                <a:cs typeface="Times New Roman"/>
              </a:rPr>
              <a:t>&gt;</a:t>
            </a:r>
            <a:endParaRPr sz="1600" dirty="0">
              <a:latin typeface="Times New Roman"/>
              <a:cs typeface="Times New Roman"/>
            </a:endParaRPr>
          </a:p>
          <a:p>
            <a:pPr marL="755650">
              <a:lnSpc>
                <a:spcPct val="100000"/>
              </a:lnSpc>
            </a:pPr>
            <a:r>
              <a:rPr sz="1600" b="1" dirty="0">
                <a:latin typeface="Times New Roman"/>
                <a:cs typeface="Times New Roman"/>
              </a:rPr>
              <a:t>&lt;/body&gt;</a:t>
            </a:r>
            <a:endParaRPr sz="1600" dirty="0">
              <a:latin typeface="Times New Roman"/>
              <a:cs typeface="Times New Roman"/>
            </a:endParaRPr>
          </a:p>
          <a:p>
            <a:pPr marL="755650">
              <a:lnSpc>
                <a:spcPct val="100000"/>
              </a:lnSpc>
            </a:pPr>
            <a:r>
              <a:rPr sz="1600" b="1" dirty="0">
                <a:latin typeface="Times New Roman"/>
                <a:cs typeface="Times New Roman"/>
              </a:rPr>
              <a:t>&lt;/html&gt;</a:t>
            </a:r>
            <a:endParaRPr sz="1600" dirty="0">
              <a:latin typeface="Times New Roman"/>
              <a:cs typeface="Times New Roman"/>
            </a:endParaRPr>
          </a:p>
        </p:txBody>
      </p:sp>
      <p:grpSp>
        <p:nvGrpSpPr>
          <p:cNvPr id="17" name="object 17"/>
          <p:cNvGrpSpPr/>
          <p:nvPr/>
        </p:nvGrpSpPr>
        <p:grpSpPr>
          <a:xfrm>
            <a:off x="843533" y="3890500"/>
            <a:ext cx="7334250" cy="3308985"/>
            <a:chOff x="904875" y="3363683"/>
            <a:chExt cx="7334250" cy="3308985"/>
          </a:xfrm>
        </p:grpSpPr>
        <p:sp>
          <p:nvSpPr>
            <p:cNvPr id="18" name="object 18"/>
            <p:cNvSpPr/>
            <p:nvPr/>
          </p:nvSpPr>
          <p:spPr>
            <a:xfrm>
              <a:off x="904875" y="4510087"/>
              <a:ext cx="7334250" cy="2162175"/>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4321683" y="3363683"/>
              <a:ext cx="3238499" cy="2590800"/>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2697479" y="5931407"/>
              <a:ext cx="1668780" cy="473202"/>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743200" y="5954483"/>
              <a:ext cx="1577086" cy="381000"/>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2743200" y="5954483"/>
              <a:ext cx="1577340" cy="381000"/>
            </a:xfrm>
            <a:custGeom>
              <a:avLst/>
              <a:gdLst/>
              <a:ahLst/>
              <a:cxnLst/>
              <a:rect l="l" t="t" r="r" b="b"/>
              <a:pathLst>
                <a:path w="1577339" h="381000">
                  <a:moveTo>
                    <a:pt x="776351" y="380187"/>
                  </a:moveTo>
                  <a:lnTo>
                    <a:pt x="838448" y="376664"/>
                  </a:lnTo>
                  <a:lnTo>
                    <a:pt x="899001" y="370471"/>
                  </a:lnTo>
                  <a:lnTo>
                    <a:pt x="957763" y="361714"/>
                  </a:lnTo>
                  <a:lnTo>
                    <a:pt x="1014491" y="350498"/>
                  </a:lnTo>
                  <a:lnTo>
                    <a:pt x="1068940" y="336930"/>
                  </a:lnTo>
                  <a:lnTo>
                    <a:pt x="1120864" y="321115"/>
                  </a:lnTo>
                  <a:lnTo>
                    <a:pt x="1170019" y="303162"/>
                  </a:lnTo>
                  <a:lnTo>
                    <a:pt x="1216161" y="283174"/>
                  </a:lnTo>
                  <a:lnTo>
                    <a:pt x="1259044" y="261260"/>
                  </a:lnTo>
                  <a:lnTo>
                    <a:pt x="1298424" y="237524"/>
                  </a:lnTo>
                  <a:lnTo>
                    <a:pt x="1334056" y="212074"/>
                  </a:lnTo>
                  <a:lnTo>
                    <a:pt x="1365696" y="185015"/>
                  </a:lnTo>
                  <a:lnTo>
                    <a:pt x="1393098" y="156454"/>
                  </a:lnTo>
                  <a:lnTo>
                    <a:pt x="1434211" y="95250"/>
                  </a:lnTo>
                  <a:lnTo>
                    <a:pt x="1386586" y="95250"/>
                  </a:lnTo>
                  <a:lnTo>
                    <a:pt x="1504950" y="0"/>
                  </a:lnTo>
                  <a:lnTo>
                    <a:pt x="1577086" y="95250"/>
                  </a:lnTo>
                  <a:lnTo>
                    <a:pt x="1529461" y="95250"/>
                  </a:lnTo>
                  <a:lnTo>
                    <a:pt x="1511500" y="126181"/>
                  </a:lnTo>
                  <a:lnTo>
                    <a:pt x="1461981" y="184088"/>
                  </a:lnTo>
                  <a:lnTo>
                    <a:pt x="1430907" y="210868"/>
                  </a:lnTo>
                  <a:lnTo>
                    <a:pt x="1395944" y="236067"/>
                  </a:lnTo>
                  <a:lnTo>
                    <a:pt x="1357334" y="259589"/>
                  </a:lnTo>
                  <a:lnTo>
                    <a:pt x="1315320" y="281336"/>
                  </a:lnTo>
                  <a:lnTo>
                    <a:pt x="1270142" y="301209"/>
                  </a:lnTo>
                  <a:lnTo>
                    <a:pt x="1222043" y="319110"/>
                  </a:lnTo>
                  <a:lnTo>
                    <a:pt x="1171265" y="334942"/>
                  </a:lnTo>
                  <a:lnTo>
                    <a:pt x="1118048" y="348608"/>
                  </a:lnTo>
                  <a:lnTo>
                    <a:pt x="1062634" y="360008"/>
                  </a:lnTo>
                  <a:lnTo>
                    <a:pt x="1005266" y="369045"/>
                  </a:lnTo>
                  <a:lnTo>
                    <a:pt x="946184" y="375621"/>
                  </a:lnTo>
                  <a:lnTo>
                    <a:pt x="885631" y="379639"/>
                  </a:lnTo>
                  <a:lnTo>
                    <a:pt x="823849" y="381000"/>
                  </a:lnTo>
                  <a:lnTo>
                    <a:pt x="728726" y="381000"/>
                  </a:lnTo>
                  <a:lnTo>
                    <a:pt x="665848" y="379601"/>
                  </a:lnTo>
                  <a:lnTo>
                    <a:pt x="604457" y="375482"/>
                  </a:lnTo>
                  <a:lnTo>
                    <a:pt x="544769" y="368756"/>
                  </a:lnTo>
                  <a:lnTo>
                    <a:pt x="487003" y="359539"/>
                  </a:lnTo>
                  <a:lnTo>
                    <a:pt x="431380" y="347944"/>
                  </a:lnTo>
                  <a:lnTo>
                    <a:pt x="378116" y="334086"/>
                  </a:lnTo>
                  <a:lnTo>
                    <a:pt x="327432" y="318079"/>
                  </a:lnTo>
                  <a:lnTo>
                    <a:pt x="279545" y="300037"/>
                  </a:lnTo>
                  <a:lnTo>
                    <a:pt x="234675" y="280075"/>
                  </a:lnTo>
                  <a:lnTo>
                    <a:pt x="193039" y="258307"/>
                  </a:lnTo>
                  <a:lnTo>
                    <a:pt x="154858" y="234847"/>
                  </a:lnTo>
                  <a:lnTo>
                    <a:pt x="120350" y="209811"/>
                  </a:lnTo>
                  <a:lnTo>
                    <a:pt x="89732" y="183311"/>
                  </a:lnTo>
                  <a:lnTo>
                    <a:pt x="63225" y="155464"/>
                  </a:lnTo>
                  <a:lnTo>
                    <a:pt x="23417" y="96180"/>
                  </a:lnTo>
                  <a:lnTo>
                    <a:pt x="2674" y="32874"/>
                  </a:lnTo>
                  <a:lnTo>
                    <a:pt x="0" y="0"/>
                  </a:lnTo>
                  <a:lnTo>
                    <a:pt x="95250" y="0"/>
                  </a:lnTo>
                  <a:lnTo>
                    <a:pt x="97924" y="32874"/>
                  </a:lnTo>
                  <a:lnTo>
                    <a:pt x="105803" y="64973"/>
                  </a:lnTo>
                  <a:lnTo>
                    <a:pt x="136297" y="126382"/>
                  </a:lnTo>
                  <a:lnTo>
                    <a:pt x="184982" y="183311"/>
                  </a:lnTo>
                  <a:lnTo>
                    <a:pt x="215600" y="209811"/>
                  </a:lnTo>
                  <a:lnTo>
                    <a:pt x="250108" y="234847"/>
                  </a:lnTo>
                  <a:lnTo>
                    <a:pt x="288289" y="258307"/>
                  </a:lnTo>
                  <a:lnTo>
                    <a:pt x="329925" y="280075"/>
                  </a:lnTo>
                  <a:lnTo>
                    <a:pt x="374795" y="300037"/>
                  </a:lnTo>
                  <a:lnTo>
                    <a:pt x="422682" y="318079"/>
                  </a:lnTo>
                  <a:lnTo>
                    <a:pt x="473366" y="334086"/>
                  </a:lnTo>
                  <a:lnTo>
                    <a:pt x="526630" y="347944"/>
                  </a:lnTo>
                  <a:lnTo>
                    <a:pt x="582253" y="359539"/>
                  </a:lnTo>
                  <a:lnTo>
                    <a:pt x="640019" y="368756"/>
                  </a:lnTo>
                  <a:lnTo>
                    <a:pt x="699707" y="375482"/>
                  </a:lnTo>
                  <a:lnTo>
                    <a:pt x="761098" y="379601"/>
                  </a:lnTo>
                  <a:lnTo>
                    <a:pt x="823976" y="381000"/>
                  </a:lnTo>
                </a:path>
              </a:pathLst>
            </a:custGeom>
            <a:ln w="9525">
              <a:solidFill>
                <a:srgbClr val="97B853"/>
              </a:solidFill>
            </a:ln>
          </p:spPr>
          <p:txBody>
            <a:bodyPr wrap="square" lIns="0" tIns="0" rIns="0" bIns="0" rtlCol="0"/>
            <a:lstStyle/>
            <a:p>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3491865" cy="786130"/>
            <a:chOff x="1014983" y="1523"/>
            <a:chExt cx="349186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1819656"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9304" y="153923"/>
              <a:ext cx="860653"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1239393" cy="338455"/>
            </a:xfrm>
            <a:prstGeom prst="rect">
              <a:avLst/>
            </a:prstGeom>
            <a:blipFill>
              <a:blip r:embed="rId8" cstate="print"/>
              <a:stretch>
                <a:fillRect/>
              </a:stretch>
            </a:blipFill>
          </p:spPr>
          <p:txBody>
            <a:bodyPr wrap="square" lIns="0" tIns="0" rIns="0" bIns="0" rtlCol="0"/>
            <a:lstStyle/>
            <a:p>
              <a:endParaRPr/>
            </a:p>
          </p:txBody>
        </p:sp>
      </p:grpSp>
      <p:grpSp>
        <p:nvGrpSpPr>
          <p:cNvPr id="11" name="object 11"/>
          <p:cNvGrpSpPr/>
          <p:nvPr/>
        </p:nvGrpSpPr>
        <p:grpSpPr>
          <a:xfrm>
            <a:off x="42671" y="2021585"/>
            <a:ext cx="4575175" cy="4216400"/>
            <a:chOff x="42671" y="2021585"/>
            <a:chExt cx="4575175" cy="4216400"/>
          </a:xfrm>
        </p:grpSpPr>
        <p:sp>
          <p:nvSpPr>
            <p:cNvPr id="12" name="object 12"/>
            <p:cNvSpPr/>
            <p:nvPr/>
          </p:nvSpPr>
          <p:spPr>
            <a:xfrm>
              <a:off x="68579" y="2031491"/>
              <a:ext cx="4549140" cy="420623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2671" y="2021585"/>
              <a:ext cx="4574286" cy="319125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114299" y="2057399"/>
              <a:ext cx="4457700" cy="411480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14299" y="2057399"/>
              <a:ext cx="4457700" cy="4114800"/>
            </a:xfrm>
            <a:custGeom>
              <a:avLst/>
              <a:gdLst/>
              <a:ahLst/>
              <a:cxnLst/>
              <a:rect l="l" t="t" r="r" b="b"/>
              <a:pathLst>
                <a:path w="4457700" h="4114800">
                  <a:moveTo>
                    <a:pt x="0" y="4114800"/>
                  </a:moveTo>
                  <a:lnTo>
                    <a:pt x="4457700" y="4114800"/>
                  </a:lnTo>
                  <a:lnTo>
                    <a:pt x="4457700" y="0"/>
                  </a:lnTo>
                  <a:lnTo>
                    <a:pt x="0" y="0"/>
                  </a:lnTo>
                  <a:lnTo>
                    <a:pt x="0" y="4114800"/>
                  </a:lnTo>
                  <a:close/>
                </a:path>
              </a:pathLst>
            </a:custGeom>
            <a:ln w="9525">
              <a:solidFill>
                <a:srgbClr val="497DBA"/>
              </a:solidFill>
            </a:ln>
          </p:spPr>
          <p:txBody>
            <a:bodyPr wrap="square" lIns="0" tIns="0" rIns="0" bIns="0" rtlCol="0"/>
            <a:lstStyle/>
            <a:p>
              <a:endParaRPr/>
            </a:p>
          </p:txBody>
        </p:sp>
      </p:grpSp>
      <p:sp>
        <p:nvSpPr>
          <p:cNvPr id="16" name="object 16"/>
          <p:cNvSpPr txBox="1"/>
          <p:nvPr/>
        </p:nvSpPr>
        <p:spPr>
          <a:xfrm>
            <a:off x="193039" y="2083816"/>
            <a:ext cx="4222115" cy="3744615"/>
          </a:xfrm>
          <a:prstGeom prst="rect">
            <a:avLst/>
          </a:prstGeom>
        </p:spPr>
        <p:txBody>
          <a:bodyPr vert="horz" wrap="square" lIns="0" tIns="12700" rIns="0" bIns="0" rtlCol="0">
            <a:spAutoFit/>
          </a:bodyPr>
          <a:lstStyle/>
          <a:p>
            <a:pPr marL="12700">
              <a:lnSpc>
                <a:spcPct val="100000"/>
              </a:lnSpc>
              <a:spcBef>
                <a:spcPts val="100"/>
              </a:spcBef>
            </a:pPr>
            <a:r>
              <a:rPr lang="en-US" sz="1600" b="1" dirty="0">
                <a:latin typeface="Times New Roman"/>
                <a:cs typeface="Times New Roman"/>
              </a:rPr>
              <a:t>&lt;!DOCTYPE html&gt;</a:t>
            </a:r>
          </a:p>
          <a:p>
            <a:pPr marL="12700">
              <a:lnSpc>
                <a:spcPct val="100000"/>
              </a:lnSpc>
              <a:spcBef>
                <a:spcPts val="100"/>
              </a:spcBef>
            </a:pPr>
            <a:r>
              <a:rPr lang="en-US" sz="1600" b="1" dirty="0">
                <a:latin typeface="Times New Roman"/>
                <a:cs typeface="Times New Roman"/>
              </a:rPr>
              <a:t>&lt;html&gt;</a:t>
            </a:r>
          </a:p>
          <a:p>
            <a:pPr marL="12700">
              <a:lnSpc>
                <a:spcPct val="100000"/>
              </a:lnSpc>
              <a:spcBef>
                <a:spcPts val="100"/>
              </a:spcBef>
            </a:pPr>
            <a:r>
              <a:rPr lang="en-US" sz="1600" b="1" dirty="0">
                <a:latin typeface="Times New Roman"/>
                <a:cs typeface="Times New Roman"/>
              </a:rPr>
              <a:t>&lt;head&gt;&lt;meta http-</a:t>
            </a:r>
            <a:r>
              <a:rPr lang="en-US" sz="1600" b="1" dirty="0" err="1">
                <a:latin typeface="Times New Roman"/>
                <a:cs typeface="Times New Roman"/>
              </a:rPr>
              <a:t>equiv</a:t>
            </a:r>
            <a:r>
              <a:rPr lang="en-US" sz="1600" b="1" dirty="0">
                <a:latin typeface="Times New Roman"/>
                <a:cs typeface="Times New Roman"/>
              </a:rPr>
              <a:t>="Content-Type" content="text/html; charset=UTF-8" /&gt;&lt;title&gt;&lt;/title&gt;&lt;head&gt;</a:t>
            </a:r>
          </a:p>
          <a:p>
            <a:pPr marL="12700">
              <a:lnSpc>
                <a:spcPct val="100000"/>
              </a:lnSpc>
              <a:spcBef>
                <a:spcPts val="100"/>
              </a:spcBef>
            </a:pPr>
            <a:r>
              <a:rPr lang="en-US" sz="1600" b="1" dirty="0">
                <a:latin typeface="Times New Roman"/>
                <a:cs typeface="Times New Roman"/>
              </a:rPr>
              <a:t>&lt;body&gt;</a:t>
            </a:r>
          </a:p>
          <a:p>
            <a:pPr marL="12700">
              <a:lnSpc>
                <a:spcPct val="100000"/>
              </a:lnSpc>
            </a:pPr>
            <a:r>
              <a:rPr sz="1600" b="1" dirty="0">
                <a:solidFill>
                  <a:srgbClr val="FF0000"/>
                </a:solidFill>
                <a:latin typeface="Times New Roman"/>
                <a:cs typeface="Times New Roman"/>
              </a:rPr>
              <a:t>&lt;?php</a:t>
            </a:r>
            <a:endParaRPr sz="1600" dirty="0">
              <a:latin typeface="Times New Roman"/>
              <a:cs typeface="Times New Roman"/>
            </a:endParaRPr>
          </a:p>
          <a:p>
            <a:pPr marL="195580">
              <a:lnSpc>
                <a:spcPct val="100000"/>
              </a:lnSpc>
            </a:pPr>
            <a:r>
              <a:rPr sz="1600" b="1" dirty="0">
                <a:solidFill>
                  <a:srgbClr val="C00000"/>
                </a:solidFill>
                <a:latin typeface="Times New Roman"/>
                <a:cs typeface="Times New Roman"/>
              </a:rPr>
              <a:t>define</a:t>
            </a:r>
            <a:r>
              <a:rPr sz="1600" b="1" spc="5" dirty="0">
                <a:solidFill>
                  <a:srgbClr val="C00000"/>
                </a:solidFill>
                <a:latin typeface="Times New Roman"/>
                <a:cs typeface="Times New Roman"/>
              </a:rPr>
              <a:t> </a:t>
            </a:r>
            <a:r>
              <a:rPr sz="1600" b="1" spc="-5" dirty="0">
                <a:latin typeface="Times New Roman"/>
                <a:cs typeface="Times New Roman"/>
              </a:rPr>
              <a:t>("MAX_FILE_SIZE",1000000);</a:t>
            </a:r>
            <a:endParaRPr sz="1600" dirty="0">
              <a:latin typeface="Times New Roman"/>
              <a:cs typeface="Times New Roman"/>
            </a:endParaRPr>
          </a:p>
          <a:p>
            <a:pPr marL="195580">
              <a:lnSpc>
                <a:spcPct val="100000"/>
              </a:lnSpc>
            </a:pPr>
            <a:r>
              <a:rPr sz="1600" b="1" i="1" dirty="0">
                <a:solidFill>
                  <a:srgbClr val="4F6128"/>
                </a:solidFill>
                <a:latin typeface="Times New Roman"/>
                <a:cs typeface="Times New Roman"/>
              </a:rPr>
              <a:t>// Step 1: Checking is method</a:t>
            </a:r>
            <a:r>
              <a:rPr sz="1600" b="1" i="1" spc="-15" dirty="0">
                <a:solidFill>
                  <a:srgbClr val="4F6128"/>
                </a:solidFill>
                <a:latin typeface="Times New Roman"/>
                <a:cs typeface="Times New Roman"/>
              </a:rPr>
              <a:t> </a:t>
            </a:r>
            <a:r>
              <a:rPr sz="1600" b="1" i="1" dirty="0">
                <a:solidFill>
                  <a:srgbClr val="4F6128"/>
                </a:solidFill>
                <a:latin typeface="Times New Roman"/>
                <a:cs typeface="Times New Roman"/>
              </a:rPr>
              <a:t>POST?</a:t>
            </a:r>
            <a:endParaRPr sz="1600" dirty="0">
              <a:latin typeface="Times New Roman"/>
              <a:cs typeface="Times New Roman"/>
            </a:endParaRPr>
          </a:p>
          <a:p>
            <a:pPr marL="12700" marR="175895" indent="182880">
              <a:lnSpc>
                <a:spcPct val="100000"/>
              </a:lnSpc>
            </a:pPr>
            <a:r>
              <a:rPr sz="1600" dirty="0">
                <a:latin typeface="Times New Roman"/>
                <a:cs typeface="Times New Roman"/>
              </a:rPr>
              <a:t>if ( </a:t>
            </a:r>
            <a:r>
              <a:rPr sz="1600" b="1" spc="-5" dirty="0">
                <a:solidFill>
                  <a:srgbClr val="FF0000"/>
                </a:solidFill>
                <a:latin typeface="Times New Roman"/>
                <a:cs typeface="Times New Roman"/>
              </a:rPr>
              <a:t>$_SERVER</a:t>
            </a:r>
            <a:r>
              <a:rPr sz="1600" spc="-5" dirty="0">
                <a:latin typeface="Times New Roman"/>
                <a:cs typeface="Times New Roman"/>
              </a:rPr>
              <a:t>["</a:t>
            </a:r>
            <a:r>
              <a:rPr sz="1600" b="1" spc="-5" dirty="0">
                <a:latin typeface="Times New Roman"/>
                <a:cs typeface="Times New Roman"/>
              </a:rPr>
              <a:t>REQUEST_METHOD</a:t>
            </a:r>
            <a:r>
              <a:rPr sz="1600" spc="-5" dirty="0">
                <a:latin typeface="Times New Roman"/>
                <a:cs typeface="Times New Roman"/>
              </a:rPr>
              <a:t>"]</a:t>
            </a:r>
            <a:r>
              <a:rPr sz="1600" spc="-90" dirty="0">
                <a:latin typeface="Times New Roman"/>
                <a:cs typeface="Times New Roman"/>
              </a:rPr>
              <a:t> </a:t>
            </a:r>
            <a:r>
              <a:rPr sz="1600" dirty="0">
                <a:latin typeface="Times New Roman"/>
                <a:cs typeface="Times New Roman"/>
              </a:rPr>
              <a:t>!=  "</a:t>
            </a:r>
            <a:r>
              <a:rPr sz="1600" b="1" dirty="0">
                <a:latin typeface="Times New Roman"/>
                <a:cs typeface="Times New Roman"/>
              </a:rPr>
              <a:t>POST</a:t>
            </a:r>
            <a:r>
              <a:rPr sz="1600" dirty="0">
                <a:latin typeface="Times New Roman"/>
                <a:cs typeface="Times New Roman"/>
              </a:rPr>
              <a:t>" )</a:t>
            </a:r>
            <a:r>
              <a:rPr sz="1600" spc="-25" dirty="0">
                <a:latin typeface="Times New Roman"/>
                <a:cs typeface="Times New Roman"/>
              </a:rPr>
              <a:t> </a:t>
            </a:r>
            <a:r>
              <a:rPr sz="1600" dirty="0">
                <a:latin typeface="Times New Roman"/>
                <a:cs typeface="Times New Roman"/>
              </a:rPr>
              <a:t>{</a:t>
            </a:r>
          </a:p>
          <a:p>
            <a:pPr marL="378460">
              <a:lnSpc>
                <a:spcPct val="100000"/>
              </a:lnSpc>
            </a:pPr>
            <a:r>
              <a:rPr sz="1600" b="1" dirty="0">
                <a:latin typeface="Times New Roman"/>
                <a:cs typeface="Times New Roman"/>
              </a:rPr>
              <a:t>echo </a:t>
            </a:r>
            <a:r>
              <a:rPr sz="1600" dirty="0">
                <a:latin typeface="Times New Roman"/>
                <a:cs typeface="Times New Roman"/>
              </a:rPr>
              <a:t>'Upload không thành công (not</a:t>
            </a:r>
            <a:r>
              <a:rPr sz="1600" spc="-90" dirty="0">
                <a:latin typeface="Times New Roman"/>
                <a:cs typeface="Times New Roman"/>
              </a:rPr>
              <a:t> </a:t>
            </a:r>
            <a:r>
              <a:rPr sz="1600" dirty="0">
                <a:latin typeface="Times New Roman"/>
                <a:cs typeface="Times New Roman"/>
              </a:rPr>
              <a:t>POST)';</a:t>
            </a:r>
          </a:p>
          <a:p>
            <a:pPr marL="378460">
              <a:lnSpc>
                <a:spcPct val="100000"/>
              </a:lnSpc>
            </a:pPr>
            <a:r>
              <a:rPr sz="1600" b="1" dirty="0">
                <a:solidFill>
                  <a:srgbClr val="974707"/>
                </a:solidFill>
                <a:latin typeface="Times New Roman"/>
                <a:cs typeface="Times New Roman"/>
              </a:rPr>
              <a:t>exit</a:t>
            </a:r>
            <a:r>
              <a:rPr sz="1600" dirty="0">
                <a:latin typeface="Times New Roman"/>
                <a:cs typeface="Times New Roman"/>
              </a:rPr>
              <a:t>(-1);</a:t>
            </a:r>
          </a:p>
          <a:p>
            <a:pPr marL="195580">
              <a:lnSpc>
                <a:spcPct val="100000"/>
              </a:lnSpc>
            </a:pPr>
            <a:r>
              <a:rPr sz="1600" dirty="0">
                <a:latin typeface="Times New Roman"/>
                <a:cs typeface="Times New Roman"/>
              </a:rPr>
              <a:t>} //end</a:t>
            </a:r>
            <a:r>
              <a:rPr sz="1600" spc="-5" dirty="0">
                <a:latin typeface="Times New Roman"/>
                <a:cs typeface="Times New Roman"/>
              </a:rPr>
              <a:t> if</a:t>
            </a:r>
            <a:endParaRPr sz="1600" dirty="0">
              <a:latin typeface="Times New Roman"/>
              <a:cs typeface="Times New Roman"/>
            </a:endParaRPr>
          </a:p>
          <a:p>
            <a:pPr marL="195580">
              <a:lnSpc>
                <a:spcPct val="100000"/>
              </a:lnSpc>
              <a:spcBef>
                <a:spcPts val="5"/>
              </a:spcBef>
            </a:pPr>
            <a:r>
              <a:rPr sz="1600" b="1" i="1" dirty="0">
                <a:solidFill>
                  <a:srgbClr val="4F6128"/>
                </a:solidFill>
                <a:latin typeface="Times New Roman"/>
                <a:cs typeface="Times New Roman"/>
              </a:rPr>
              <a:t>// Step 2: Checking upload</a:t>
            </a:r>
            <a:r>
              <a:rPr sz="1600" b="1" i="1" spc="-30" dirty="0">
                <a:solidFill>
                  <a:srgbClr val="4F6128"/>
                </a:solidFill>
                <a:latin typeface="Times New Roman"/>
                <a:cs typeface="Times New Roman"/>
              </a:rPr>
              <a:t> </a:t>
            </a:r>
            <a:r>
              <a:rPr sz="1600" b="1" i="1" dirty="0">
                <a:solidFill>
                  <a:srgbClr val="4F6128"/>
                </a:solidFill>
                <a:latin typeface="Times New Roman"/>
                <a:cs typeface="Times New Roman"/>
              </a:rPr>
              <a:t>processing.</a:t>
            </a:r>
            <a:endParaRPr sz="1600" dirty="0">
              <a:latin typeface="Times New Roman"/>
              <a:cs typeface="Times New Roman"/>
            </a:endParaRPr>
          </a:p>
        </p:txBody>
      </p:sp>
      <p:grpSp>
        <p:nvGrpSpPr>
          <p:cNvPr id="17" name="object 17"/>
          <p:cNvGrpSpPr/>
          <p:nvPr/>
        </p:nvGrpSpPr>
        <p:grpSpPr>
          <a:xfrm>
            <a:off x="4576571" y="2021585"/>
            <a:ext cx="4567555" cy="4216400"/>
            <a:chOff x="4576571" y="2021585"/>
            <a:chExt cx="4567555" cy="4216400"/>
          </a:xfrm>
        </p:grpSpPr>
        <p:sp>
          <p:nvSpPr>
            <p:cNvPr id="18" name="object 18"/>
            <p:cNvSpPr/>
            <p:nvPr/>
          </p:nvSpPr>
          <p:spPr>
            <a:xfrm>
              <a:off x="4602479" y="2031491"/>
              <a:ext cx="4541520" cy="4206239"/>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4576571" y="2021585"/>
              <a:ext cx="4567428" cy="3435096"/>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4648199" y="2057399"/>
              <a:ext cx="4457700" cy="4114800"/>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648199" y="2057399"/>
              <a:ext cx="4457700" cy="4114800"/>
            </a:xfrm>
            <a:custGeom>
              <a:avLst/>
              <a:gdLst/>
              <a:ahLst/>
              <a:cxnLst/>
              <a:rect l="l" t="t" r="r" b="b"/>
              <a:pathLst>
                <a:path w="4457700" h="4114800">
                  <a:moveTo>
                    <a:pt x="0" y="4114800"/>
                  </a:moveTo>
                  <a:lnTo>
                    <a:pt x="4457700" y="4114800"/>
                  </a:lnTo>
                  <a:lnTo>
                    <a:pt x="4457700" y="0"/>
                  </a:lnTo>
                  <a:lnTo>
                    <a:pt x="0" y="0"/>
                  </a:lnTo>
                  <a:lnTo>
                    <a:pt x="0" y="4114800"/>
                  </a:lnTo>
                  <a:close/>
                </a:path>
              </a:pathLst>
            </a:custGeom>
            <a:ln w="9525">
              <a:solidFill>
                <a:srgbClr val="497DBA"/>
              </a:solidFill>
            </a:ln>
          </p:spPr>
          <p:txBody>
            <a:bodyPr wrap="square" lIns="0" tIns="0" rIns="0" bIns="0" rtlCol="0"/>
            <a:lstStyle/>
            <a:p>
              <a:endParaRPr/>
            </a:p>
          </p:txBody>
        </p:sp>
      </p:grpSp>
      <p:sp>
        <p:nvSpPr>
          <p:cNvPr id="22" name="object 22"/>
          <p:cNvSpPr txBox="1"/>
          <p:nvPr/>
        </p:nvSpPr>
        <p:spPr>
          <a:xfrm>
            <a:off x="4727194" y="2083816"/>
            <a:ext cx="4222115" cy="2721258"/>
          </a:xfrm>
          <a:prstGeom prst="rect">
            <a:avLst/>
          </a:prstGeom>
        </p:spPr>
        <p:txBody>
          <a:bodyPr vert="horz" wrap="square" lIns="0" tIns="12700" rIns="0" bIns="0" rtlCol="0">
            <a:spAutoFit/>
          </a:bodyPr>
          <a:lstStyle/>
          <a:p>
            <a:pPr marL="194945">
              <a:lnSpc>
                <a:spcPct val="100000"/>
              </a:lnSpc>
            </a:pPr>
            <a:endParaRPr lang="en-US" sz="1600" b="1" i="1" dirty="0">
              <a:solidFill>
                <a:srgbClr val="4F6128"/>
              </a:solidFill>
              <a:latin typeface="Times New Roman"/>
              <a:cs typeface="Times New Roman"/>
            </a:endParaRPr>
          </a:p>
          <a:p>
            <a:pPr marL="194945">
              <a:lnSpc>
                <a:spcPct val="100000"/>
              </a:lnSpc>
            </a:pPr>
            <a:endParaRPr lang="en-US" sz="1600" b="1" i="1" dirty="0">
              <a:solidFill>
                <a:srgbClr val="4F6128"/>
              </a:solidFill>
              <a:latin typeface="Times New Roman"/>
              <a:cs typeface="Times New Roman"/>
            </a:endParaRPr>
          </a:p>
          <a:p>
            <a:pPr marL="194945">
              <a:lnSpc>
                <a:spcPct val="100000"/>
              </a:lnSpc>
            </a:pPr>
            <a:endParaRPr lang="en-US" sz="1600" b="1" i="1" dirty="0">
              <a:solidFill>
                <a:srgbClr val="4F6128"/>
              </a:solidFill>
              <a:latin typeface="Times New Roman"/>
              <a:cs typeface="Times New Roman"/>
            </a:endParaRPr>
          </a:p>
          <a:p>
            <a:pPr marL="194945">
              <a:lnSpc>
                <a:spcPct val="100000"/>
              </a:lnSpc>
            </a:pPr>
            <a:r>
              <a:rPr sz="1600" b="1" i="1" dirty="0">
                <a:solidFill>
                  <a:srgbClr val="4F6128"/>
                </a:solidFill>
                <a:latin typeface="Times New Roman"/>
                <a:cs typeface="Times New Roman"/>
              </a:rPr>
              <a:t>// Step 2: Checking upload</a:t>
            </a:r>
            <a:r>
              <a:rPr sz="1600" b="1" i="1" spc="-25" dirty="0">
                <a:solidFill>
                  <a:srgbClr val="4F6128"/>
                </a:solidFill>
                <a:latin typeface="Times New Roman"/>
                <a:cs typeface="Times New Roman"/>
              </a:rPr>
              <a:t> </a:t>
            </a:r>
            <a:r>
              <a:rPr sz="1600" b="1" i="1" dirty="0">
                <a:solidFill>
                  <a:srgbClr val="4F6128"/>
                </a:solidFill>
                <a:latin typeface="Times New Roman"/>
                <a:cs typeface="Times New Roman"/>
              </a:rPr>
              <a:t>processing.</a:t>
            </a:r>
            <a:endParaRPr sz="1600" dirty="0">
              <a:latin typeface="Times New Roman"/>
              <a:cs typeface="Times New Roman"/>
            </a:endParaRPr>
          </a:p>
          <a:p>
            <a:pPr marL="194945">
              <a:lnSpc>
                <a:spcPct val="100000"/>
              </a:lnSpc>
            </a:pPr>
            <a:r>
              <a:rPr sz="1600" dirty="0">
                <a:latin typeface="Times New Roman"/>
                <a:cs typeface="Times New Roman"/>
              </a:rPr>
              <a:t>if ( !</a:t>
            </a:r>
            <a:r>
              <a:rPr sz="1600" b="1" dirty="0">
                <a:solidFill>
                  <a:srgbClr val="974707"/>
                </a:solidFill>
                <a:latin typeface="Times New Roman"/>
                <a:cs typeface="Times New Roman"/>
              </a:rPr>
              <a:t>isset</a:t>
            </a:r>
            <a:r>
              <a:rPr sz="1600" b="1" dirty="0">
                <a:solidFill>
                  <a:srgbClr val="FF0000"/>
                </a:solidFill>
                <a:latin typeface="Times New Roman"/>
                <a:cs typeface="Times New Roman"/>
              </a:rPr>
              <a:t>($_FILES</a:t>
            </a:r>
            <a:r>
              <a:rPr sz="1600" dirty="0">
                <a:latin typeface="Times New Roman"/>
                <a:cs typeface="Times New Roman"/>
              </a:rPr>
              <a:t>["file_upload"]["error"])</a:t>
            </a:r>
            <a:r>
              <a:rPr sz="1600" spc="-10" dirty="0">
                <a:latin typeface="Times New Roman"/>
                <a:cs typeface="Times New Roman"/>
              </a:rPr>
              <a:t> </a:t>
            </a:r>
            <a:r>
              <a:rPr sz="1600" spc="-5" dirty="0">
                <a:latin typeface="Times New Roman"/>
                <a:cs typeface="Times New Roman"/>
              </a:rPr>
              <a:t>||</a:t>
            </a:r>
            <a:endParaRPr sz="1600" dirty="0">
              <a:latin typeface="Times New Roman"/>
              <a:cs typeface="Times New Roman"/>
            </a:endParaRPr>
          </a:p>
          <a:p>
            <a:pPr marL="12700">
              <a:lnSpc>
                <a:spcPct val="100000"/>
              </a:lnSpc>
            </a:pPr>
            <a:r>
              <a:rPr sz="1600" b="1" dirty="0">
                <a:solidFill>
                  <a:srgbClr val="FF0000"/>
                </a:solidFill>
                <a:latin typeface="Times New Roman"/>
                <a:cs typeface="Times New Roman"/>
              </a:rPr>
              <a:t>$_FILES</a:t>
            </a:r>
            <a:r>
              <a:rPr sz="1600" dirty="0">
                <a:latin typeface="Times New Roman"/>
                <a:cs typeface="Times New Roman"/>
              </a:rPr>
              <a:t>["file_upload"]["error"] != 0 )</a:t>
            </a:r>
            <a:r>
              <a:rPr sz="1600" spc="-20" dirty="0">
                <a:latin typeface="Times New Roman"/>
                <a:cs typeface="Times New Roman"/>
              </a:rPr>
              <a:t> </a:t>
            </a:r>
            <a:r>
              <a:rPr sz="1600" dirty="0">
                <a:latin typeface="Times New Roman"/>
                <a:cs typeface="Times New Roman"/>
              </a:rPr>
              <a:t>{</a:t>
            </a:r>
          </a:p>
          <a:p>
            <a:pPr marL="377825">
              <a:lnSpc>
                <a:spcPct val="100000"/>
              </a:lnSpc>
            </a:pPr>
            <a:r>
              <a:rPr sz="1600" dirty="0">
                <a:latin typeface="Times New Roman"/>
                <a:cs typeface="Times New Roman"/>
              </a:rPr>
              <a:t>echo 'Upload không thành công (error</a:t>
            </a:r>
            <a:r>
              <a:rPr sz="1600" spc="-90" dirty="0">
                <a:latin typeface="Times New Roman"/>
                <a:cs typeface="Times New Roman"/>
              </a:rPr>
              <a:t> </a:t>
            </a:r>
            <a:r>
              <a:rPr sz="1600" dirty="0">
                <a:latin typeface="Times New Roman"/>
                <a:cs typeface="Times New Roman"/>
              </a:rPr>
              <a:t>upload</a:t>
            </a:r>
          </a:p>
          <a:p>
            <a:pPr marR="3168015" algn="r">
              <a:lnSpc>
                <a:spcPct val="100000"/>
              </a:lnSpc>
            </a:pPr>
            <a:r>
              <a:rPr sz="1600" dirty="0">
                <a:latin typeface="Times New Roman"/>
                <a:cs typeface="Times New Roman"/>
              </a:rPr>
              <a:t>processing)';</a:t>
            </a:r>
          </a:p>
          <a:p>
            <a:pPr marR="3156585" algn="r">
              <a:lnSpc>
                <a:spcPct val="100000"/>
              </a:lnSpc>
            </a:pPr>
            <a:r>
              <a:rPr sz="1600" b="1" dirty="0">
                <a:solidFill>
                  <a:srgbClr val="974707"/>
                </a:solidFill>
                <a:latin typeface="Times New Roman"/>
                <a:cs typeface="Times New Roman"/>
              </a:rPr>
              <a:t>exit</a:t>
            </a:r>
            <a:r>
              <a:rPr sz="1600" dirty="0">
                <a:latin typeface="Times New Roman"/>
                <a:cs typeface="Times New Roman"/>
              </a:rPr>
              <a:t>(-1);</a:t>
            </a:r>
          </a:p>
          <a:p>
            <a:pPr marL="194945">
              <a:lnSpc>
                <a:spcPct val="100000"/>
              </a:lnSpc>
            </a:pPr>
            <a:r>
              <a:rPr sz="1600" dirty="0">
                <a:latin typeface="Times New Roman"/>
                <a:cs typeface="Times New Roman"/>
              </a:rPr>
              <a:t>} //end</a:t>
            </a:r>
            <a:r>
              <a:rPr sz="1600" spc="-5" dirty="0">
                <a:latin typeface="Times New Roman"/>
                <a:cs typeface="Times New Roman"/>
              </a:rPr>
              <a:t> if</a:t>
            </a:r>
            <a:endParaRPr sz="1600" dirty="0">
              <a:latin typeface="Times New Roman"/>
              <a:cs typeface="Times New Roman"/>
            </a:endParaRPr>
          </a:p>
          <a:p>
            <a:pPr marL="194945">
              <a:lnSpc>
                <a:spcPct val="100000"/>
              </a:lnSpc>
              <a:spcBef>
                <a:spcPts val="5"/>
              </a:spcBef>
            </a:pPr>
            <a:r>
              <a:rPr sz="1600" b="1" i="1" dirty="0">
                <a:solidFill>
                  <a:srgbClr val="4F6128"/>
                </a:solidFill>
                <a:latin typeface="Times New Roman"/>
                <a:cs typeface="Times New Roman"/>
              </a:rPr>
              <a:t>// Step 3: Checking is upload file</a:t>
            </a:r>
            <a:r>
              <a:rPr sz="1600" b="1" i="1" spc="-25" dirty="0">
                <a:solidFill>
                  <a:srgbClr val="4F6128"/>
                </a:solidFill>
                <a:latin typeface="Times New Roman"/>
                <a:cs typeface="Times New Roman"/>
              </a:rPr>
              <a:t> </a:t>
            </a:r>
            <a:r>
              <a:rPr sz="1600" b="1" i="1" dirty="0">
                <a:solidFill>
                  <a:srgbClr val="4F6128"/>
                </a:solidFill>
                <a:latin typeface="Times New Roman"/>
                <a:cs typeface="Times New Roman"/>
              </a:rPr>
              <a:t>size.</a:t>
            </a:r>
            <a:endParaRPr sz="1600" dirty="0">
              <a:latin typeface="Times New Roman"/>
              <a:cs typeface="Times New Roman"/>
            </a:endParaRPr>
          </a:p>
        </p:txBody>
      </p:sp>
      <p:grpSp>
        <p:nvGrpSpPr>
          <p:cNvPr id="23" name="object 23"/>
          <p:cNvGrpSpPr/>
          <p:nvPr/>
        </p:nvGrpSpPr>
        <p:grpSpPr>
          <a:xfrm>
            <a:off x="487680" y="1605533"/>
            <a:ext cx="4697730" cy="5175885"/>
            <a:chOff x="487680" y="1605533"/>
            <a:chExt cx="4697730" cy="5175885"/>
          </a:xfrm>
        </p:grpSpPr>
        <p:sp>
          <p:nvSpPr>
            <p:cNvPr id="24" name="object 24"/>
            <p:cNvSpPr/>
            <p:nvPr/>
          </p:nvSpPr>
          <p:spPr>
            <a:xfrm>
              <a:off x="4113276" y="6191248"/>
              <a:ext cx="1072134" cy="589788"/>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4158995" y="6220968"/>
              <a:ext cx="978407" cy="484631"/>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4158995" y="6220968"/>
              <a:ext cx="978535" cy="485140"/>
            </a:xfrm>
            <a:custGeom>
              <a:avLst/>
              <a:gdLst/>
              <a:ahLst/>
              <a:cxnLst/>
              <a:rect l="l" t="t" r="r" b="b"/>
              <a:pathLst>
                <a:path w="978535" h="485140">
                  <a:moveTo>
                    <a:pt x="0" y="121157"/>
                  </a:moveTo>
                  <a:lnTo>
                    <a:pt x="736091" y="121157"/>
                  </a:lnTo>
                  <a:lnTo>
                    <a:pt x="736091" y="0"/>
                  </a:lnTo>
                  <a:lnTo>
                    <a:pt x="978407" y="242315"/>
                  </a:lnTo>
                  <a:lnTo>
                    <a:pt x="736091" y="484631"/>
                  </a:lnTo>
                  <a:lnTo>
                    <a:pt x="736091" y="363473"/>
                  </a:lnTo>
                  <a:lnTo>
                    <a:pt x="0" y="363473"/>
                  </a:lnTo>
                  <a:lnTo>
                    <a:pt x="0" y="121157"/>
                  </a:lnTo>
                  <a:close/>
                </a:path>
              </a:pathLst>
            </a:custGeom>
            <a:ln w="9525">
              <a:solidFill>
                <a:srgbClr val="97B853"/>
              </a:solidFill>
            </a:ln>
          </p:spPr>
          <p:txBody>
            <a:bodyPr wrap="square" lIns="0" tIns="0" rIns="0" bIns="0" rtlCol="0"/>
            <a:lstStyle/>
            <a:p>
              <a:endParaRPr/>
            </a:p>
          </p:txBody>
        </p:sp>
        <p:sp>
          <p:nvSpPr>
            <p:cNvPr id="27" name="object 27"/>
            <p:cNvSpPr/>
            <p:nvPr/>
          </p:nvSpPr>
          <p:spPr>
            <a:xfrm>
              <a:off x="487680" y="1653539"/>
              <a:ext cx="1082039" cy="396239"/>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507492" y="1605533"/>
              <a:ext cx="1105662" cy="562356"/>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533400" y="1676399"/>
              <a:ext cx="990600" cy="304800"/>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533400" y="1676399"/>
              <a:ext cx="990600" cy="304800"/>
            </a:xfrm>
            <a:custGeom>
              <a:avLst/>
              <a:gdLst/>
              <a:ahLst/>
              <a:cxnLst/>
              <a:rect l="l" t="t" r="r" b="b"/>
              <a:pathLst>
                <a:path w="990600" h="304800">
                  <a:moveTo>
                    <a:pt x="0" y="50800"/>
                  </a:moveTo>
                  <a:lnTo>
                    <a:pt x="3992" y="31021"/>
                  </a:lnTo>
                  <a:lnTo>
                    <a:pt x="14879" y="14874"/>
                  </a:lnTo>
                  <a:lnTo>
                    <a:pt x="31027" y="3990"/>
                  </a:lnTo>
                  <a:lnTo>
                    <a:pt x="50800" y="0"/>
                  </a:lnTo>
                  <a:lnTo>
                    <a:pt x="939800" y="0"/>
                  </a:lnTo>
                  <a:lnTo>
                    <a:pt x="959578" y="3990"/>
                  </a:lnTo>
                  <a:lnTo>
                    <a:pt x="975725" y="14874"/>
                  </a:lnTo>
                  <a:lnTo>
                    <a:pt x="986609" y="31021"/>
                  </a:lnTo>
                  <a:lnTo>
                    <a:pt x="990600" y="50800"/>
                  </a:lnTo>
                  <a:lnTo>
                    <a:pt x="990600" y="254000"/>
                  </a:lnTo>
                  <a:lnTo>
                    <a:pt x="986609" y="273778"/>
                  </a:lnTo>
                  <a:lnTo>
                    <a:pt x="975725" y="289925"/>
                  </a:lnTo>
                  <a:lnTo>
                    <a:pt x="959578" y="300809"/>
                  </a:lnTo>
                  <a:lnTo>
                    <a:pt x="939800" y="304800"/>
                  </a:lnTo>
                  <a:lnTo>
                    <a:pt x="50800" y="304800"/>
                  </a:lnTo>
                  <a:lnTo>
                    <a:pt x="31027" y="300809"/>
                  </a:lnTo>
                  <a:lnTo>
                    <a:pt x="14879" y="289925"/>
                  </a:lnTo>
                  <a:lnTo>
                    <a:pt x="3992" y="273778"/>
                  </a:lnTo>
                  <a:lnTo>
                    <a:pt x="0" y="254000"/>
                  </a:lnTo>
                  <a:lnTo>
                    <a:pt x="0" y="50800"/>
                  </a:lnTo>
                  <a:close/>
                </a:path>
              </a:pathLst>
            </a:custGeom>
            <a:ln w="9525">
              <a:solidFill>
                <a:srgbClr val="BD4A47"/>
              </a:solidFill>
            </a:ln>
          </p:spPr>
          <p:txBody>
            <a:bodyPr wrap="square" lIns="0" tIns="0" rIns="0" bIns="0" rtlCol="0"/>
            <a:lstStyle/>
            <a:p>
              <a:endParaRPr/>
            </a:p>
          </p:txBody>
        </p:sp>
      </p:grpSp>
      <p:sp>
        <p:nvSpPr>
          <p:cNvPr id="31" name="object 31"/>
          <p:cNvSpPr txBox="1"/>
          <p:nvPr/>
        </p:nvSpPr>
        <p:spPr>
          <a:xfrm>
            <a:off x="154939" y="784352"/>
            <a:ext cx="4546600" cy="1188720"/>
          </a:xfrm>
          <a:prstGeom prst="rect">
            <a:avLst/>
          </a:prstGeom>
        </p:spPr>
        <p:txBody>
          <a:bodyPr vert="horz" wrap="square" lIns="0" tIns="12700" rIns="0" bIns="0" rtlCol="0">
            <a:spAutoFit/>
          </a:bodyPr>
          <a:lstStyle/>
          <a:p>
            <a:pPr marL="584200" indent="-342900">
              <a:lnSpc>
                <a:spcPct val="100000"/>
              </a:lnSpc>
              <a:spcBef>
                <a:spcPts val="100"/>
              </a:spcBef>
              <a:buClr>
                <a:srgbClr val="00AF50"/>
              </a:buClr>
              <a:buFont typeface="Wingdings"/>
              <a:buChar char=""/>
              <a:tabLst>
                <a:tab pos="583565" algn="l"/>
                <a:tab pos="5842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upload tập </a:t>
            </a:r>
            <a:r>
              <a:rPr sz="2400" spc="-5" dirty="0">
                <a:latin typeface="Times New Roman"/>
                <a:cs typeface="Times New Roman"/>
              </a:rPr>
              <a:t>tin </a:t>
            </a:r>
            <a:r>
              <a:rPr sz="2400" dirty="0">
                <a:latin typeface="Times New Roman"/>
                <a:cs typeface="Times New Roman"/>
              </a:rPr>
              <a:t>lên</a:t>
            </a:r>
            <a:r>
              <a:rPr sz="2400" spc="-80" dirty="0">
                <a:latin typeface="Times New Roman"/>
                <a:cs typeface="Times New Roman"/>
              </a:rPr>
              <a:t> </a:t>
            </a:r>
            <a:r>
              <a:rPr sz="2400" spc="-20" dirty="0">
                <a:latin typeface="Times New Roman"/>
                <a:cs typeface="Times New Roman"/>
              </a:rPr>
              <a:t>server.</a:t>
            </a:r>
            <a:endParaRPr sz="2400">
              <a:latin typeface="Times New Roman"/>
              <a:cs typeface="Times New Roman"/>
            </a:endParaRPr>
          </a:p>
          <a:p>
            <a:pPr marL="298450" indent="-285750">
              <a:lnSpc>
                <a:spcPct val="100000"/>
              </a:lnSpc>
              <a:spcBef>
                <a:spcPts val="1435"/>
              </a:spcBef>
              <a:buClr>
                <a:srgbClr val="00AF50"/>
              </a:buClr>
              <a:buFont typeface="Wingdings"/>
              <a:buChar char=""/>
              <a:tabLst>
                <a:tab pos="298450" algn="l"/>
              </a:tabLst>
            </a:pPr>
            <a:r>
              <a:rPr sz="1800" dirty="0">
                <a:solidFill>
                  <a:srgbClr val="C00000"/>
                </a:solidFill>
                <a:latin typeface="Times New Roman"/>
                <a:cs typeface="Times New Roman"/>
              </a:rPr>
              <a:t>Xây dựng </a:t>
            </a:r>
            <a:r>
              <a:rPr sz="1800" spc="-5" dirty="0">
                <a:solidFill>
                  <a:srgbClr val="C00000"/>
                </a:solidFill>
                <a:latin typeface="Times New Roman"/>
                <a:cs typeface="Times New Roman"/>
              </a:rPr>
              <a:t>trang xử lý file upload</a:t>
            </a:r>
            <a:r>
              <a:rPr sz="1800" spc="10" dirty="0">
                <a:solidFill>
                  <a:srgbClr val="C00000"/>
                </a:solidFill>
                <a:latin typeface="Times New Roman"/>
                <a:cs typeface="Times New Roman"/>
              </a:rPr>
              <a:t> </a:t>
            </a:r>
            <a:r>
              <a:rPr sz="1800" spc="-5" dirty="0">
                <a:solidFill>
                  <a:srgbClr val="C00000"/>
                </a:solidFill>
                <a:latin typeface="Times New Roman"/>
                <a:cs typeface="Times New Roman"/>
              </a:rPr>
              <a:t>(upload.php)</a:t>
            </a:r>
            <a:endParaRPr sz="1800">
              <a:latin typeface="Times New Roman"/>
              <a:cs typeface="Times New Roman"/>
            </a:endParaRPr>
          </a:p>
          <a:p>
            <a:pPr marL="530225">
              <a:lnSpc>
                <a:spcPct val="100000"/>
              </a:lnSpc>
              <a:spcBef>
                <a:spcPts val="520"/>
              </a:spcBef>
            </a:pPr>
            <a:r>
              <a:rPr sz="1800" b="1" spc="-5" dirty="0">
                <a:solidFill>
                  <a:srgbClr val="FFFFFF"/>
                </a:solidFill>
                <a:latin typeface="Arial"/>
                <a:cs typeface="Arial"/>
              </a:rPr>
              <a:t>Step 1</a:t>
            </a:r>
            <a:endParaRPr sz="1800">
              <a:latin typeface="Arial"/>
              <a:cs typeface="Arial"/>
            </a:endParaRPr>
          </a:p>
        </p:txBody>
      </p:sp>
      <p:grpSp>
        <p:nvGrpSpPr>
          <p:cNvPr id="32" name="object 32"/>
          <p:cNvGrpSpPr/>
          <p:nvPr/>
        </p:nvGrpSpPr>
        <p:grpSpPr>
          <a:xfrm>
            <a:off x="4754879" y="1605533"/>
            <a:ext cx="1125855" cy="562610"/>
            <a:chOff x="4754879" y="1605533"/>
            <a:chExt cx="1125855" cy="562610"/>
          </a:xfrm>
        </p:grpSpPr>
        <p:sp>
          <p:nvSpPr>
            <p:cNvPr id="33" name="object 33"/>
            <p:cNvSpPr/>
            <p:nvPr/>
          </p:nvSpPr>
          <p:spPr>
            <a:xfrm>
              <a:off x="4754879" y="1653539"/>
              <a:ext cx="1082039" cy="396239"/>
            </a:xfrm>
            <a:prstGeom prst="rect">
              <a:avLst/>
            </a:prstGeom>
            <a:blipFill>
              <a:blip r:embed="rId16" cstate="print"/>
              <a:stretch>
                <a:fillRect/>
              </a:stretch>
            </a:blipFill>
          </p:spPr>
          <p:txBody>
            <a:bodyPr wrap="square" lIns="0" tIns="0" rIns="0" bIns="0" rtlCol="0"/>
            <a:lstStyle/>
            <a:p>
              <a:endParaRPr/>
            </a:p>
          </p:txBody>
        </p:sp>
        <p:sp>
          <p:nvSpPr>
            <p:cNvPr id="34" name="object 34"/>
            <p:cNvSpPr/>
            <p:nvPr/>
          </p:nvSpPr>
          <p:spPr>
            <a:xfrm>
              <a:off x="4774691" y="1605533"/>
              <a:ext cx="1105662" cy="562356"/>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4800599" y="1676399"/>
              <a:ext cx="990600" cy="304800"/>
            </a:xfrm>
            <a:prstGeom prst="rect">
              <a:avLst/>
            </a:prstGeom>
            <a:blipFill>
              <a:blip r:embed="rId18" cstate="print"/>
              <a:stretch>
                <a:fillRect/>
              </a:stretch>
            </a:blipFill>
          </p:spPr>
          <p:txBody>
            <a:bodyPr wrap="square" lIns="0" tIns="0" rIns="0" bIns="0" rtlCol="0"/>
            <a:lstStyle/>
            <a:p>
              <a:endParaRPr/>
            </a:p>
          </p:txBody>
        </p:sp>
        <p:sp>
          <p:nvSpPr>
            <p:cNvPr id="36" name="object 36"/>
            <p:cNvSpPr/>
            <p:nvPr/>
          </p:nvSpPr>
          <p:spPr>
            <a:xfrm>
              <a:off x="4800599" y="1676399"/>
              <a:ext cx="990600" cy="304800"/>
            </a:xfrm>
            <a:custGeom>
              <a:avLst/>
              <a:gdLst/>
              <a:ahLst/>
              <a:cxnLst/>
              <a:rect l="l" t="t" r="r" b="b"/>
              <a:pathLst>
                <a:path w="990600" h="304800">
                  <a:moveTo>
                    <a:pt x="0" y="50800"/>
                  </a:moveTo>
                  <a:lnTo>
                    <a:pt x="3990" y="31021"/>
                  </a:lnTo>
                  <a:lnTo>
                    <a:pt x="14874" y="14874"/>
                  </a:lnTo>
                  <a:lnTo>
                    <a:pt x="31021" y="3990"/>
                  </a:lnTo>
                  <a:lnTo>
                    <a:pt x="50800" y="0"/>
                  </a:lnTo>
                  <a:lnTo>
                    <a:pt x="939800" y="0"/>
                  </a:lnTo>
                  <a:lnTo>
                    <a:pt x="959578" y="3990"/>
                  </a:lnTo>
                  <a:lnTo>
                    <a:pt x="975725" y="14874"/>
                  </a:lnTo>
                  <a:lnTo>
                    <a:pt x="986609" y="31021"/>
                  </a:lnTo>
                  <a:lnTo>
                    <a:pt x="990600" y="50800"/>
                  </a:lnTo>
                  <a:lnTo>
                    <a:pt x="990600" y="254000"/>
                  </a:lnTo>
                  <a:lnTo>
                    <a:pt x="986609" y="273778"/>
                  </a:lnTo>
                  <a:lnTo>
                    <a:pt x="975725" y="289925"/>
                  </a:lnTo>
                  <a:lnTo>
                    <a:pt x="959578" y="300809"/>
                  </a:lnTo>
                  <a:lnTo>
                    <a:pt x="939800" y="304800"/>
                  </a:lnTo>
                  <a:lnTo>
                    <a:pt x="50800" y="304800"/>
                  </a:lnTo>
                  <a:lnTo>
                    <a:pt x="31021" y="300809"/>
                  </a:lnTo>
                  <a:lnTo>
                    <a:pt x="14874" y="289925"/>
                  </a:lnTo>
                  <a:lnTo>
                    <a:pt x="3990" y="273778"/>
                  </a:lnTo>
                  <a:lnTo>
                    <a:pt x="0" y="254000"/>
                  </a:lnTo>
                  <a:lnTo>
                    <a:pt x="0" y="50800"/>
                  </a:lnTo>
                  <a:close/>
                </a:path>
              </a:pathLst>
            </a:custGeom>
            <a:ln w="9525">
              <a:solidFill>
                <a:srgbClr val="BD4A47"/>
              </a:solidFill>
            </a:ln>
          </p:spPr>
          <p:txBody>
            <a:bodyPr wrap="square" lIns="0" tIns="0" rIns="0" bIns="0" rtlCol="0"/>
            <a:lstStyle/>
            <a:p>
              <a:endParaRPr/>
            </a:p>
          </p:txBody>
        </p:sp>
      </p:grpSp>
      <p:sp>
        <p:nvSpPr>
          <p:cNvPr id="37" name="object 37"/>
          <p:cNvSpPr txBox="1"/>
          <p:nvPr/>
        </p:nvSpPr>
        <p:spPr>
          <a:xfrm>
            <a:off x="4940300" y="1673097"/>
            <a:ext cx="71183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Arial"/>
                <a:cs typeface="Arial"/>
              </a:rPr>
              <a:t>Step</a:t>
            </a:r>
            <a:r>
              <a:rPr sz="1800" b="1" spc="-65" dirty="0">
                <a:solidFill>
                  <a:srgbClr val="FFFFFF"/>
                </a:solidFill>
                <a:latin typeface="Arial"/>
                <a:cs typeface="Arial"/>
              </a:rPr>
              <a:t> </a:t>
            </a:r>
            <a:r>
              <a:rPr sz="1800" b="1" spc="-5" dirty="0">
                <a:solidFill>
                  <a:srgbClr val="FFFFFF"/>
                </a:solidFill>
                <a:latin typeface="Arial"/>
                <a:cs typeface="Arial"/>
              </a:rPr>
              <a:t>2</a:t>
            </a:r>
            <a:endParaRPr sz="1800">
              <a:latin typeface="Arial"/>
              <a:cs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3491865" cy="786130"/>
            <a:chOff x="1014983" y="1523"/>
            <a:chExt cx="349186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1819656"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9304" y="153923"/>
              <a:ext cx="860653"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1239393" cy="338455"/>
            </a:xfrm>
            <a:prstGeom prst="rect">
              <a:avLst/>
            </a:prstGeom>
            <a:blipFill>
              <a:blip r:embed="rId8" cstate="print"/>
              <a:stretch>
                <a:fillRect/>
              </a:stretch>
            </a:blipFill>
          </p:spPr>
          <p:txBody>
            <a:bodyPr wrap="square" lIns="0" tIns="0" rIns="0" bIns="0" rtlCol="0"/>
            <a:lstStyle/>
            <a:p>
              <a:endParaRPr/>
            </a:p>
          </p:txBody>
        </p:sp>
      </p:grpSp>
      <p:grpSp>
        <p:nvGrpSpPr>
          <p:cNvPr id="11" name="object 11"/>
          <p:cNvGrpSpPr/>
          <p:nvPr/>
        </p:nvGrpSpPr>
        <p:grpSpPr>
          <a:xfrm>
            <a:off x="42671" y="2021585"/>
            <a:ext cx="4617720" cy="4216400"/>
            <a:chOff x="42671" y="2021585"/>
            <a:chExt cx="4617720" cy="4216400"/>
          </a:xfrm>
        </p:grpSpPr>
        <p:sp>
          <p:nvSpPr>
            <p:cNvPr id="12" name="object 12"/>
            <p:cNvSpPr/>
            <p:nvPr/>
          </p:nvSpPr>
          <p:spPr>
            <a:xfrm>
              <a:off x="68579" y="2031491"/>
              <a:ext cx="4549140" cy="420623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2671" y="2021585"/>
              <a:ext cx="4617720" cy="343509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114299" y="2057399"/>
              <a:ext cx="4457700" cy="411480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14299" y="2057399"/>
              <a:ext cx="4457700" cy="4114800"/>
            </a:xfrm>
            <a:custGeom>
              <a:avLst/>
              <a:gdLst/>
              <a:ahLst/>
              <a:cxnLst/>
              <a:rect l="l" t="t" r="r" b="b"/>
              <a:pathLst>
                <a:path w="4457700" h="4114800">
                  <a:moveTo>
                    <a:pt x="0" y="4114800"/>
                  </a:moveTo>
                  <a:lnTo>
                    <a:pt x="4457700" y="4114800"/>
                  </a:lnTo>
                  <a:lnTo>
                    <a:pt x="4457700" y="0"/>
                  </a:lnTo>
                  <a:lnTo>
                    <a:pt x="0" y="0"/>
                  </a:lnTo>
                  <a:lnTo>
                    <a:pt x="0" y="4114800"/>
                  </a:lnTo>
                  <a:close/>
                </a:path>
              </a:pathLst>
            </a:custGeom>
            <a:ln w="9525">
              <a:solidFill>
                <a:srgbClr val="497DBA"/>
              </a:solidFill>
            </a:ln>
          </p:spPr>
          <p:txBody>
            <a:bodyPr wrap="square" lIns="0" tIns="0" rIns="0" bIns="0" rtlCol="0"/>
            <a:lstStyle/>
            <a:p>
              <a:endParaRPr/>
            </a:p>
          </p:txBody>
        </p:sp>
      </p:grpSp>
      <p:sp>
        <p:nvSpPr>
          <p:cNvPr id="16" name="object 16"/>
          <p:cNvSpPr txBox="1"/>
          <p:nvPr/>
        </p:nvSpPr>
        <p:spPr>
          <a:xfrm>
            <a:off x="193039" y="2083816"/>
            <a:ext cx="4264660" cy="2967479"/>
          </a:xfrm>
          <a:prstGeom prst="rect">
            <a:avLst/>
          </a:prstGeom>
        </p:spPr>
        <p:txBody>
          <a:bodyPr vert="horz" wrap="square" lIns="0" tIns="12700" rIns="0" bIns="0" rtlCol="0">
            <a:spAutoFit/>
          </a:bodyPr>
          <a:lstStyle/>
          <a:p>
            <a:pPr marL="195580">
              <a:lnSpc>
                <a:spcPct val="100000"/>
              </a:lnSpc>
            </a:pPr>
            <a:endParaRPr lang="en-US" sz="1600" b="1" i="1" dirty="0">
              <a:solidFill>
                <a:srgbClr val="4F6128"/>
              </a:solidFill>
              <a:latin typeface="Times New Roman"/>
              <a:cs typeface="Times New Roman"/>
            </a:endParaRPr>
          </a:p>
          <a:p>
            <a:pPr marL="195580">
              <a:lnSpc>
                <a:spcPct val="100000"/>
              </a:lnSpc>
            </a:pPr>
            <a:endParaRPr lang="en-US" sz="1600" b="1" i="1" dirty="0">
              <a:solidFill>
                <a:srgbClr val="4F6128"/>
              </a:solidFill>
              <a:latin typeface="Times New Roman"/>
              <a:cs typeface="Times New Roman"/>
            </a:endParaRPr>
          </a:p>
          <a:p>
            <a:pPr marL="195580">
              <a:lnSpc>
                <a:spcPct val="100000"/>
              </a:lnSpc>
            </a:pPr>
            <a:endParaRPr lang="en-US" sz="1600" b="1" i="1" dirty="0">
              <a:solidFill>
                <a:srgbClr val="4F6128"/>
              </a:solidFill>
              <a:latin typeface="Times New Roman"/>
              <a:cs typeface="Times New Roman"/>
            </a:endParaRPr>
          </a:p>
          <a:p>
            <a:pPr marL="195580">
              <a:lnSpc>
                <a:spcPct val="100000"/>
              </a:lnSpc>
            </a:pPr>
            <a:r>
              <a:rPr sz="1600" b="1" i="1" dirty="0">
                <a:solidFill>
                  <a:srgbClr val="4F6128"/>
                </a:solidFill>
                <a:latin typeface="Times New Roman"/>
                <a:cs typeface="Times New Roman"/>
              </a:rPr>
              <a:t>// Step 3: Checking is upload file</a:t>
            </a:r>
            <a:r>
              <a:rPr sz="1600" b="1" i="1" spc="-25" dirty="0">
                <a:solidFill>
                  <a:srgbClr val="4F6128"/>
                </a:solidFill>
                <a:latin typeface="Times New Roman"/>
                <a:cs typeface="Times New Roman"/>
              </a:rPr>
              <a:t> </a:t>
            </a:r>
            <a:r>
              <a:rPr sz="1600" b="1" i="1" dirty="0">
                <a:solidFill>
                  <a:srgbClr val="4F6128"/>
                </a:solidFill>
                <a:latin typeface="Times New Roman"/>
                <a:cs typeface="Times New Roman"/>
              </a:rPr>
              <a:t>size.</a:t>
            </a:r>
            <a:endParaRPr sz="1600" dirty="0">
              <a:latin typeface="Times New Roman"/>
              <a:cs typeface="Times New Roman"/>
            </a:endParaRPr>
          </a:p>
          <a:p>
            <a:pPr marL="195580">
              <a:lnSpc>
                <a:spcPct val="100000"/>
              </a:lnSpc>
            </a:pPr>
            <a:r>
              <a:rPr sz="1600" b="1" spc="-5" dirty="0">
                <a:latin typeface="Times New Roman"/>
                <a:cs typeface="Times New Roman"/>
              </a:rPr>
              <a:t>if </a:t>
            </a:r>
            <a:r>
              <a:rPr sz="1600" dirty="0">
                <a:latin typeface="Times New Roman"/>
                <a:cs typeface="Times New Roman"/>
              </a:rPr>
              <a:t>( </a:t>
            </a:r>
            <a:r>
              <a:rPr sz="1600" b="1" dirty="0">
                <a:solidFill>
                  <a:srgbClr val="FF0000"/>
                </a:solidFill>
                <a:latin typeface="Times New Roman"/>
                <a:cs typeface="Times New Roman"/>
              </a:rPr>
              <a:t>$_FILES</a:t>
            </a:r>
            <a:r>
              <a:rPr sz="1600" dirty="0">
                <a:latin typeface="Times New Roman"/>
                <a:cs typeface="Times New Roman"/>
              </a:rPr>
              <a:t>["file_upload"]["size"]</a:t>
            </a:r>
            <a:r>
              <a:rPr sz="1600" spc="-5" dirty="0">
                <a:latin typeface="Times New Roman"/>
                <a:cs typeface="Times New Roman"/>
              </a:rPr>
              <a:t> </a:t>
            </a:r>
            <a:r>
              <a:rPr sz="1600" dirty="0">
                <a:latin typeface="Times New Roman"/>
                <a:cs typeface="Times New Roman"/>
              </a:rPr>
              <a:t>&gt;</a:t>
            </a:r>
          </a:p>
          <a:p>
            <a:pPr marL="12700">
              <a:lnSpc>
                <a:spcPct val="100000"/>
              </a:lnSpc>
            </a:pPr>
            <a:r>
              <a:rPr sz="1600" b="1" spc="-5" dirty="0">
                <a:latin typeface="Times New Roman"/>
                <a:cs typeface="Times New Roman"/>
              </a:rPr>
              <a:t>$MAX_FILE_SIZE</a:t>
            </a:r>
            <a:r>
              <a:rPr sz="1600" spc="-5" dirty="0">
                <a:latin typeface="Times New Roman"/>
                <a:cs typeface="Times New Roman"/>
              </a:rPr>
              <a:t>)</a:t>
            </a:r>
            <a:r>
              <a:rPr sz="1600" spc="-25" dirty="0">
                <a:latin typeface="Times New Roman"/>
                <a:cs typeface="Times New Roman"/>
              </a:rPr>
              <a:t> </a:t>
            </a:r>
            <a:r>
              <a:rPr sz="1600" dirty="0">
                <a:latin typeface="Times New Roman"/>
                <a:cs typeface="Times New Roman"/>
              </a:rPr>
              <a:t>{</a:t>
            </a:r>
          </a:p>
          <a:p>
            <a:pPr marL="378460">
              <a:lnSpc>
                <a:spcPct val="100000"/>
              </a:lnSpc>
            </a:pPr>
            <a:r>
              <a:rPr sz="1600" b="1" dirty="0">
                <a:latin typeface="Times New Roman"/>
                <a:cs typeface="Times New Roman"/>
              </a:rPr>
              <a:t>echo </a:t>
            </a:r>
            <a:r>
              <a:rPr sz="1600" dirty="0">
                <a:latin typeface="Times New Roman"/>
                <a:cs typeface="Times New Roman"/>
              </a:rPr>
              <a:t>'Upload không thành công (file size</a:t>
            </a:r>
            <a:r>
              <a:rPr sz="1600" spc="-80" dirty="0">
                <a:latin typeface="Times New Roman"/>
                <a:cs typeface="Times New Roman"/>
              </a:rPr>
              <a:t> </a:t>
            </a:r>
            <a:r>
              <a:rPr sz="1600" dirty="0">
                <a:latin typeface="Times New Roman"/>
                <a:cs typeface="Times New Roman"/>
              </a:rPr>
              <a:t>too</a:t>
            </a:r>
          </a:p>
          <a:p>
            <a:pPr marL="12700">
              <a:lnSpc>
                <a:spcPct val="100000"/>
              </a:lnSpc>
            </a:pPr>
            <a:r>
              <a:rPr sz="1600" spc="-10" dirty="0">
                <a:latin typeface="Times New Roman"/>
                <a:cs typeface="Times New Roman"/>
              </a:rPr>
              <a:t>large </a:t>
            </a:r>
            <a:r>
              <a:rPr sz="1600" dirty="0">
                <a:latin typeface="Times New Roman"/>
                <a:cs typeface="Times New Roman"/>
              </a:rPr>
              <a:t>‘.</a:t>
            </a:r>
            <a:r>
              <a:rPr sz="1600" spc="5" dirty="0">
                <a:latin typeface="Times New Roman"/>
                <a:cs typeface="Times New Roman"/>
              </a:rPr>
              <a:t> </a:t>
            </a:r>
            <a:r>
              <a:rPr sz="1600" b="1" dirty="0">
                <a:solidFill>
                  <a:srgbClr val="FF0000"/>
                </a:solidFill>
                <a:latin typeface="Times New Roman"/>
                <a:cs typeface="Times New Roman"/>
              </a:rPr>
              <a:t>$_FILES</a:t>
            </a:r>
            <a:r>
              <a:rPr sz="1600" dirty="0">
                <a:latin typeface="Times New Roman"/>
                <a:cs typeface="Times New Roman"/>
              </a:rPr>
              <a:t>["file_upload"]["size"].")";</a:t>
            </a:r>
          </a:p>
          <a:p>
            <a:pPr marL="378460">
              <a:lnSpc>
                <a:spcPct val="100000"/>
              </a:lnSpc>
            </a:pPr>
            <a:r>
              <a:rPr sz="1600" b="1" dirty="0">
                <a:solidFill>
                  <a:srgbClr val="C00000"/>
                </a:solidFill>
                <a:latin typeface="Times New Roman"/>
                <a:cs typeface="Times New Roman"/>
              </a:rPr>
              <a:t>exit</a:t>
            </a:r>
            <a:r>
              <a:rPr sz="1600" dirty="0">
                <a:latin typeface="Times New Roman"/>
                <a:cs typeface="Times New Roman"/>
              </a:rPr>
              <a:t>(-1);</a:t>
            </a:r>
          </a:p>
          <a:p>
            <a:pPr marL="195580">
              <a:lnSpc>
                <a:spcPct val="100000"/>
              </a:lnSpc>
            </a:pPr>
            <a:r>
              <a:rPr sz="1600" dirty="0">
                <a:latin typeface="Times New Roman"/>
                <a:cs typeface="Times New Roman"/>
              </a:rPr>
              <a:t>}</a:t>
            </a:r>
          </a:p>
          <a:p>
            <a:pPr marL="12700" marR="5080" indent="182880">
              <a:lnSpc>
                <a:spcPct val="100000"/>
              </a:lnSpc>
              <a:spcBef>
                <a:spcPts val="5"/>
              </a:spcBef>
            </a:pPr>
            <a:r>
              <a:rPr sz="1600" b="1" i="1" dirty="0">
                <a:solidFill>
                  <a:srgbClr val="4F6128"/>
                </a:solidFill>
                <a:latin typeface="Times New Roman"/>
                <a:cs typeface="Times New Roman"/>
              </a:rPr>
              <a:t>// Step 4: splite file name and check extension</a:t>
            </a:r>
            <a:r>
              <a:rPr sz="1600" b="1" i="1" spc="-60" dirty="0">
                <a:solidFill>
                  <a:srgbClr val="4F6128"/>
                </a:solidFill>
                <a:latin typeface="Times New Roman"/>
                <a:cs typeface="Times New Roman"/>
              </a:rPr>
              <a:t> </a:t>
            </a:r>
            <a:r>
              <a:rPr sz="1600" b="1" i="1" dirty="0">
                <a:solidFill>
                  <a:srgbClr val="4F6128"/>
                </a:solidFill>
                <a:latin typeface="Times New Roman"/>
                <a:cs typeface="Times New Roman"/>
              </a:rPr>
              <a:t>of  file.</a:t>
            </a:r>
            <a:endParaRPr sz="1600" dirty="0">
              <a:latin typeface="Times New Roman"/>
              <a:cs typeface="Times New Roman"/>
            </a:endParaRPr>
          </a:p>
        </p:txBody>
      </p:sp>
      <p:grpSp>
        <p:nvGrpSpPr>
          <p:cNvPr id="17" name="object 17"/>
          <p:cNvGrpSpPr/>
          <p:nvPr/>
        </p:nvGrpSpPr>
        <p:grpSpPr>
          <a:xfrm>
            <a:off x="4576571" y="2021585"/>
            <a:ext cx="4567555" cy="4216400"/>
            <a:chOff x="4576571" y="2021585"/>
            <a:chExt cx="4567555" cy="4216400"/>
          </a:xfrm>
        </p:grpSpPr>
        <p:sp>
          <p:nvSpPr>
            <p:cNvPr id="18" name="object 18"/>
            <p:cNvSpPr/>
            <p:nvPr/>
          </p:nvSpPr>
          <p:spPr>
            <a:xfrm>
              <a:off x="4602479" y="2031491"/>
              <a:ext cx="4541520" cy="4206239"/>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4576571" y="2021585"/>
              <a:ext cx="4567428" cy="4166616"/>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4648199" y="2057399"/>
              <a:ext cx="4457700" cy="4114800"/>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648199" y="2057399"/>
              <a:ext cx="4457700" cy="4114800"/>
            </a:xfrm>
            <a:custGeom>
              <a:avLst/>
              <a:gdLst/>
              <a:ahLst/>
              <a:cxnLst/>
              <a:rect l="l" t="t" r="r" b="b"/>
              <a:pathLst>
                <a:path w="4457700" h="4114800">
                  <a:moveTo>
                    <a:pt x="0" y="4114800"/>
                  </a:moveTo>
                  <a:lnTo>
                    <a:pt x="4457700" y="4114800"/>
                  </a:lnTo>
                  <a:lnTo>
                    <a:pt x="4457700" y="0"/>
                  </a:lnTo>
                  <a:lnTo>
                    <a:pt x="0" y="0"/>
                  </a:lnTo>
                  <a:lnTo>
                    <a:pt x="0" y="4114800"/>
                  </a:lnTo>
                  <a:close/>
                </a:path>
              </a:pathLst>
            </a:custGeom>
            <a:ln w="9525">
              <a:solidFill>
                <a:srgbClr val="497DBA"/>
              </a:solidFill>
            </a:ln>
          </p:spPr>
          <p:txBody>
            <a:bodyPr wrap="square" lIns="0" tIns="0" rIns="0" bIns="0" rtlCol="0"/>
            <a:lstStyle/>
            <a:p>
              <a:endParaRPr/>
            </a:p>
          </p:txBody>
        </p:sp>
      </p:grpSp>
      <p:sp>
        <p:nvSpPr>
          <p:cNvPr id="22" name="object 22"/>
          <p:cNvSpPr txBox="1"/>
          <p:nvPr/>
        </p:nvSpPr>
        <p:spPr>
          <a:xfrm>
            <a:off x="4727194" y="2083816"/>
            <a:ext cx="4264660" cy="3706143"/>
          </a:xfrm>
          <a:prstGeom prst="rect">
            <a:avLst/>
          </a:prstGeom>
        </p:spPr>
        <p:txBody>
          <a:bodyPr vert="horz" wrap="square" lIns="0" tIns="12700" rIns="0" bIns="0" rtlCol="0">
            <a:spAutoFit/>
          </a:bodyPr>
          <a:lstStyle/>
          <a:p>
            <a:pPr marL="12700" marR="5080" indent="182880">
              <a:lnSpc>
                <a:spcPct val="100000"/>
              </a:lnSpc>
            </a:pPr>
            <a:endParaRPr lang="en-US" sz="1600" b="1" i="1" spc="-5" dirty="0">
              <a:solidFill>
                <a:srgbClr val="4F6128"/>
              </a:solidFill>
              <a:latin typeface="Times New Roman"/>
              <a:cs typeface="Times New Roman"/>
            </a:endParaRPr>
          </a:p>
          <a:p>
            <a:pPr marL="12700" marR="5080" indent="182880">
              <a:lnSpc>
                <a:spcPct val="100000"/>
              </a:lnSpc>
            </a:pPr>
            <a:endParaRPr lang="en-US" sz="1600" b="1" i="1" spc="-5" dirty="0">
              <a:solidFill>
                <a:srgbClr val="4F6128"/>
              </a:solidFill>
              <a:latin typeface="Times New Roman"/>
              <a:cs typeface="Times New Roman"/>
            </a:endParaRPr>
          </a:p>
          <a:p>
            <a:pPr marL="12700" marR="5080" indent="182880">
              <a:lnSpc>
                <a:spcPct val="100000"/>
              </a:lnSpc>
            </a:pPr>
            <a:endParaRPr lang="en-US" sz="1600" b="1" i="1" spc="-5" dirty="0">
              <a:solidFill>
                <a:srgbClr val="4F6128"/>
              </a:solidFill>
              <a:latin typeface="Times New Roman"/>
              <a:cs typeface="Times New Roman"/>
            </a:endParaRPr>
          </a:p>
          <a:p>
            <a:pPr marL="12700" marR="5080" indent="182880">
              <a:lnSpc>
                <a:spcPct val="100000"/>
              </a:lnSpc>
            </a:pPr>
            <a:r>
              <a:rPr sz="1600" b="1" i="1" spc="-5" dirty="0">
                <a:solidFill>
                  <a:srgbClr val="4F6128"/>
                </a:solidFill>
                <a:latin typeface="Times New Roman"/>
                <a:cs typeface="Times New Roman"/>
              </a:rPr>
              <a:t>// </a:t>
            </a:r>
            <a:r>
              <a:rPr sz="1600" b="1" i="1" dirty="0">
                <a:solidFill>
                  <a:srgbClr val="4F6128"/>
                </a:solidFill>
                <a:latin typeface="Times New Roman"/>
                <a:cs typeface="Times New Roman"/>
              </a:rPr>
              <a:t>Step 4: splite file name and check extension</a:t>
            </a:r>
            <a:r>
              <a:rPr sz="1600" b="1" i="1" spc="-50" dirty="0">
                <a:solidFill>
                  <a:srgbClr val="4F6128"/>
                </a:solidFill>
                <a:latin typeface="Times New Roman"/>
                <a:cs typeface="Times New Roman"/>
              </a:rPr>
              <a:t> </a:t>
            </a:r>
            <a:r>
              <a:rPr sz="1600" b="1" i="1" dirty="0">
                <a:solidFill>
                  <a:srgbClr val="4F6128"/>
                </a:solidFill>
                <a:latin typeface="Times New Roman"/>
                <a:cs typeface="Times New Roman"/>
              </a:rPr>
              <a:t>of  file.</a:t>
            </a:r>
            <a:endParaRPr sz="1600" dirty="0">
              <a:latin typeface="Times New Roman"/>
              <a:cs typeface="Times New Roman"/>
            </a:endParaRPr>
          </a:p>
          <a:p>
            <a:pPr marL="194945">
              <a:lnSpc>
                <a:spcPct val="100000"/>
              </a:lnSpc>
            </a:pPr>
            <a:r>
              <a:rPr sz="1600" b="1" dirty="0">
                <a:latin typeface="Times New Roman"/>
                <a:cs typeface="Times New Roman"/>
              </a:rPr>
              <a:t>$temp </a:t>
            </a:r>
            <a:r>
              <a:rPr sz="1600" dirty="0">
                <a:latin typeface="Times New Roman"/>
                <a:cs typeface="Times New Roman"/>
              </a:rPr>
              <a:t>=</a:t>
            </a:r>
            <a:r>
              <a:rPr sz="1600" spc="-10" dirty="0">
                <a:latin typeface="Times New Roman"/>
                <a:cs typeface="Times New Roman"/>
              </a:rPr>
              <a:t> </a:t>
            </a:r>
            <a:r>
              <a:rPr sz="1600" b="1" spc="-5" dirty="0">
                <a:solidFill>
                  <a:srgbClr val="C00000"/>
                </a:solidFill>
                <a:latin typeface="Times New Roman"/>
                <a:cs typeface="Times New Roman"/>
              </a:rPr>
              <a:t>preg_split</a:t>
            </a:r>
            <a:r>
              <a:rPr sz="1600" spc="-5" dirty="0">
                <a:latin typeface="Times New Roman"/>
                <a:cs typeface="Times New Roman"/>
              </a:rPr>
              <a:t>('/[\/\\\\]+/',</a:t>
            </a:r>
            <a:endParaRPr sz="1600" dirty="0">
              <a:latin typeface="Times New Roman"/>
              <a:cs typeface="Times New Roman"/>
            </a:endParaRPr>
          </a:p>
          <a:p>
            <a:pPr marL="12700">
              <a:lnSpc>
                <a:spcPct val="100000"/>
              </a:lnSpc>
            </a:pPr>
            <a:r>
              <a:rPr sz="1600" b="1" dirty="0">
                <a:solidFill>
                  <a:srgbClr val="FF0000"/>
                </a:solidFill>
                <a:latin typeface="Times New Roman"/>
                <a:cs typeface="Times New Roman"/>
              </a:rPr>
              <a:t>$_FILES</a:t>
            </a:r>
            <a:r>
              <a:rPr sz="1600" dirty="0">
                <a:latin typeface="Times New Roman"/>
                <a:cs typeface="Times New Roman"/>
              </a:rPr>
              <a:t>["file_upload"]["name"]);</a:t>
            </a:r>
          </a:p>
          <a:p>
            <a:pPr marL="194945">
              <a:lnSpc>
                <a:spcPct val="100000"/>
              </a:lnSpc>
            </a:pPr>
            <a:r>
              <a:rPr sz="1600" b="1" dirty="0">
                <a:latin typeface="Times New Roman"/>
                <a:cs typeface="Times New Roman"/>
              </a:rPr>
              <a:t>$filename </a:t>
            </a:r>
            <a:r>
              <a:rPr sz="1600" dirty="0">
                <a:latin typeface="Times New Roman"/>
                <a:cs typeface="Times New Roman"/>
              </a:rPr>
              <a:t>= $temp[</a:t>
            </a:r>
            <a:r>
              <a:rPr sz="1600" b="1" dirty="0">
                <a:solidFill>
                  <a:srgbClr val="C00000"/>
                </a:solidFill>
                <a:latin typeface="Times New Roman"/>
                <a:cs typeface="Times New Roman"/>
              </a:rPr>
              <a:t>count</a:t>
            </a:r>
            <a:r>
              <a:rPr sz="1600" dirty="0">
                <a:latin typeface="Times New Roman"/>
                <a:cs typeface="Times New Roman"/>
              </a:rPr>
              <a:t>($temp)-1];</a:t>
            </a:r>
          </a:p>
          <a:p>
            <a:pPr marL="194945">
              <a:lnSpc>
                <a:spcPct val="100000"/>
              </a:lnSpc>
            </a:pPr>
            <a:r>
              <a:rPr sz="1600" dirty="0">
                <a:latin typeface="Times New Roman"/>
                <a:cs typeface="Times New Roman"/>
              </a:rPr>
              <a:t>if ( </a:t>
            </a:r>
            <a:r>
              <a:rPr sz="1600" spc="-5" dirty="0">
                <a:latin typeface="Times New Roman"/>
                <a:cs typeface="Times New Roman"/>
              </a:rPr>
              <a:t>!</a:t>
            </a:r>
            <a:r>
              <a:rPr sz="1600" b="1" spc="-5" dirty="0">
                <a:solidFill>
                  <a:srgbClr val="C00000"/>
                </a:solidFill>
                <a:latin typeface="Times New Roman"/>
                <a:cs typeface="Times New Roman"/>
              </a:rPr>
              <a:t>preg_match</a:t>
            </a:r>
            <a:r>
              <a:rPr sz="1600" spc="-5" dirty="0">
                <a:latin typeface="Times New Roman"/>
                <a:cs typeface="Times New Roman"/>
              </a:rPr>
              <a:t>('/\.(jpg|bmp|gif)$/i',</a:t>
            </a:r>
            <a:r>
              <a:rPr sz="1600" spc="75" dirty="0">
                <a:latin typeface="Times New Roman"/>
                <a:cs typeface="Times New Roman"/>
              </a:rPr>
              <a:t> </a:t>
            </a:r>
            <a:r>
              <a:rPr sz="1600" b="1" dirty="0">
                <a:latin typeface="Times New Roman"/>
                <a:cs typeface="Times New Roman"/>
              </a:rPr>
              <a:t>$filename</a:t>
            </a:r>
            <a:endParaRPr sz="1600" dirty="0">
              <a:latin typeface="Times New Roman"/>
              <a:cs typeface="Times New Roman"/>
            </a:endParaRPr>
          </a:p>
          <a:p>
            <a:pPr marL="12700">
              <a:lnSpc>
                <a:spcPct val="100000"/>
              </a:lnSpc>
            </a:pPr>
            <a:r>
              <a:rPr sz="1600" dirty="0">
                <a:latin typeface="Times New Roman"/>
                <a:cs typeface="Times New Roman"/>
              </a:rPr>
              <a:t>)){</a:t>
            </a:r>
          </a:p>
          <a:p>
            <a:pPr marL="377825" marR="461009">
              <a:lnSpc>
                <a:spcPct val="100000"/>
              </a:lnSpc>
              <a:spcBef>
                <a:spcPts val="5"/>
              </a:spcBef>
            </a:pPr>
            <a:r>
              <a:rPr sz="1600" b="1" dirty="0">
                <a:latin typeface="Times New Roman"/>
                <a:cs typeface="Times New Roman"/>
              </a:rPr>
              <a:t>echo </a:t>
            </a:r>
            <a:r>
              <a:rPr sz="1600" dirty="0">
                <a:latin typeface="Times New Roman"/>
                <a:cs typeface="Times New Roman"/>
              </a:rPr>
              <a:t>'Upload không thành công &lt;br&gt;';  </a:t>
            </a:r>
            <a:r>
              <a:rPr sz="1600" b="1" dirty="0">
                <a:latin typeface="Times New Roman"/>
                <a:cs typeface="Times New Roman"/>
              </a:rPr>
              <a:t>echo </a:t>
            </a:r>
            <a:r>
              <a:rPr sz="1600" spc="-25" dirty="0">
                <a:latin typeface="Times New Roman"/>
                <a:cs typeface="Times New Roman"/>
              </a:rPr>
              <a:t>'Vui </a:t>
            </a:r>
            <a:r>
              <a:rPr sz="1600" dirty="0">
                <a:latin typeface="Times New Roman"/>
                <a:cs typeface="Times New Roman"/>
              </a:rPr>
              <a:t>lòng upload file hình ảnh</a:t>
            </a:r>
            <a:r>
              <a:rPr sz="1600" spc="-50" dirty="0">
                <a:latin typeface="Times New Roman"/>
                <a:cs typeface="Times New Roman"/>
              </a:rPr>
              <a:t> </a:t>
            </a:r>
            <a:r>
              <a:rPr sz="1600" dirty="0">
                <a:latin typeface="Times New Roman"/>
                <a:cs typeface="Times New Roman"/>
              </a:rPr>
              <a:t>&lt;br&gt;';  </a:t>
            </a:r>
            <a:r>
              <a:rPr sz="1600" b="1" dirty="0">
                <a:solidFill>
                  <a:srgbClr val="C00000"/>
                </a:solidFill>
                <a:latin typeface="Times New Roman"/>
                <a:cs typeface="Times New Roman"/>
              </a:rPr>
              <a:t>exit</a:t>
            </a:r>
            <a:r>
              <a:rPr sz="1600" dirty="0">
                <a:latin typeface="Times New Roman"/>
                <a:cs typeface="Times New Roman"/>
              </a:rPr>
              <a:t>(-1);</a:t>
            </a:r>
          </a:p>
          <a:p>
            <a:pPr marL="194945">
              <a:lnSpc>
                <a:spcPct val="100000"/>
              </a:lnSpc>
            </a:pPr>
            <a:r>
              <a:rPr sz="1600" dirty="0">
                <a:latin typeface="Times New Roman"/>
                <a:cs typeface="Times New Roman"/>
              </a:rPr>
              <a:t>} //end</a:t>
            </a:r>
            <a:r>
              <a:rPr sz="1600" spc="-5" dirty="0">
                <a:latin typeface="Times New Roman"/>
                <a:cs typeface="Times New Roman"/>
              </a:rPr>
              <a:t> if</a:t>
            </a:r>
            <a:endParaRPr sz="1600" dirty="0">
              <a:latin typeface="Times New Roman"/>
              <a:cs typeface="Times New Roman"/>
            </a:endParaRPr>
          </a:p>
          <a:p>
            <a:pPr marL="194945">
              <a:lnSpc>
                <a:spcPct val="100000"/>
              </a:lnSpc>
            </a:pPr>
            <a:r>
              <a:rPr sz="1600" b="1" i="1" dirty="0">
                <a:solidFill>
                  <a:srgbClr val="4F6128"/>
                </a:solidFill>
                <a:latin typeface="Times New Roman"/>
                <a:cs typeface="Times New Roman"/>
              </a:rPr>
              <a:t>// Step 5: move upload file to folder of</a:t>
            </a:r>
            <a:r>
              <a:rPr sz="1600" b="1" i="1" spc="-20" dirty="0">
                <a:solidFill>
                  <a:srgbClr val="4F6128"/>
                </a:solidFill>
                <a:latin typeface="Times New Roman"/>
                <a:cs typeface="Times New Roman"/>
              </a:rPr>
              <a:t> </a:t>
            </a:r>
            <a:r>
              <a:rPr sz="1600" b="1" i="1" spc="-15" dirty="0">
                <a:solidFill>
                  <a:srgbClr val="4F6128"/>
                </a:solidFill>
                <a:latin typeface="Times New Roman"/>
                <a:cs typeface="Times New Roman"/>
              </a:rPr>
              <a:t>server.</a:t>
            </a:r>
            <a:endParaRPr sz="1600" dirty="0">
              <a:latin typeface="Times New Roman"/>
              <a:cs typeface="Times New Roman"/>
            </a:endParaRPr>
          </a:p>
        </p:txBody>
      </p:sp>
      <p:grpSp>
        <p:nvGrpSpPr>
          <p:cNvPr id="23" name="object 23"/>
          <p:cNvGrpSpPr/>
          <p:nvPr/>
        </p:nvGrpSpPr>
        <p:grpSpPr>
          <a:xfrm>
            <a:off x="487680" y="1605533"/>
            <a:ext cx="4697730" cy="5175885"/>
            <a:chOff x="487680" y="1605533"/>
            <a:chExt cx="4697730" cy="5175885"/>
          </a:xfrm>
        </p:grpSpPr>
        <p:sp>
          <p:nvSpPr>
            <p:cNvPr id="24" name="object 24"/>
            <p:cNvSpPr/>
            <p:nvPr/>
          </p:nvSpPr>
          <p:spPr>
            <a:xfrm>
              <a:off x="4113276" y="6191248"/>
              <a:ext cx="1072134" cy="589788"/>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4158995" y="6220968"/>
              <a:ext cx="978407" cy="484631"/>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4158995" y="6220968"/>
              <a:ext cx="978535" cy="485140"/>
            </a:xfrm>
            <a:custGeom>
              <a:avLst/>
              <a:gdLst/>
              <a:ahLst/>
              <a:cxnLst/>
              <a:rect l="l" t="t" r="r" b="b"/>
              <a:pathLst>
                <a:path w="978535" h="485140">
                  <a:moveTo>
                    <a:pt x="0" y="121157"/>
                  </a:moveTo>
                  <a:lnTo>
                    <a:pt x="736091" y="121157"/>
                  </a:lnTo>
                  <a:lnTo>
                    <a:pt x="736091" y="0"/>
                  </a:lnTo>
                  <a:lnTo>
                    <a:pt x="978407" y="242315"/>
                  </a:lnTo>
                  <a:lnTo>
                    <a:pt x="736091" y="484631"/>
                  </a:lnTo>
                  <a:lnTo>
                    <a:pt x="736091" y="363473"/>
                  </a:lnTo>
                  <a:lnTo>
                    <a:pt x="0" y="363473"/>
                  </a:lnTo>
                  <a:lnTo>
                    <a:pt x="0" y="121157"/>
                  </a:lnTo>
                  <a:close/>
                </a:path>
              </a:pathLst>
            </a:custGeom>
            <a:ln w="9525">
              <a:solidFill>
                <a:srgbClr val="97B853"/>
              </a:solidFill>
            </a:ln>
          </p:spPr>
          <p:txBody>
            <a:bodyPr wrap="square" lIns="0" tIns="0" rIns="0" bIns="0" rtlCol="0"/>
            <a:lstStyle/>
            <a:p>
              <a:endParaRPr/>
            </a:p>
          </p:txBody>
        </p:sp>
        <p:sp>
          <p:nvSpPr>
            <p:cNvPr id="27" name="object 27"/>
            <p:cNvSpPr/>
            <p:nvPr/>
          </p:nvSpPr>
          <p:spPr>
            <a:xfrm>
              <a:off x="487680" y="1653539"/>
              <a:ext cx="1082039" cy="396239"/>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507492" y="1605533"/>
              <a:ext cx="1105662" cy="562356"/>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533400" y="1676399"/>
              <a:ext cx="990600" cy="304800"/>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533400" y="1676399"/>
              <a:ext cx="990600" cy="304800"/>
            </a:xfrm>
            <a:custGeom>
              <a:avLst/>
              <a:gdLst/>
              <a:ahLst/>
              <a:cxnLst/>
              <a:rect l="l" t="t" r="r" b="b"/>
              <a:pathLst>
                <a:path w="990600" h="304800">
                  <a:moveTo>
                    <a:pt x="0" y="50800"/>
                  </a:moveTo>
                  <a:lnTo>
                    <a:pt x="3992" y="31021"/>
                  </a:lnTo>
                  <a:lnTo>
                    <a:pt x="14879" y="14874"/>
                  </a:lnTo>
                  <a:lnTo>
                    <a:pt x="31027" y="3990"/>
                  </a:lnTo>
                  <a:lnTo>
                    <a:pt x="50800" y="0"/>
                  </a:lnTo>
                  <a:lnTo>
                    <a:pt x="939800" y="0"/>
                  </a:lnTo>
                  <a:lnTo>
                    <a:pt x="959578" y="3990"/>
                  </a:lnTo>
                  <a:lnTo>
                    <a:pt x="975725" y="14874"/>
                  </a:lnTo>
                  <a:lnTo>
                    <a:pt x="986609" y="31021"/>
                  </a:lnTo>
                  <a:lnTo>
                    <a:pt x="990600" y="50800"/>
                  </a:lnTo>
                  <a:lnTo>
                    <a:pt x="990600" y="254000"/>
                  </a:lnTo>
                  <a:lnTo>
                    <a:pt x="986609" y="273778"/>
                  </a:lnTo>
                  <a:lnTo>
                    <a:pt x="975725" y="289925"/>
                  </a:lnTo>
                  <a:lnTo>
                    <a:pt x="959578" y="300809"/>
                  </a:lnTo>
                  <a:lnTo>
                    <a:pt x="939800" y="304800"/>
                  </a:lnTo>
                  <a:lnTo>
                    <a:pt x="50800" y="304800"/>
                  </a:lnTo>
                  <a:lnTo>
                    <a:pt x="31027" y="300809"/>
                  </a:lnTo>
                  <a:lnTo>
                    <a:pt x="14879" y="289925"/>
                  </a:lnTo>
                  <a:lnTo>
                    <a:pt x="3992" y="273778"/>
                  </a:lnTo>
                  <a:lnTo>
                    <a:pt x="0" y="254000"/>
                  </a:lnTo>
                  <a:lnTo>
                    <a:pt x="0" y="50800"/>
                  </a:lnTo>
                  <a:close/>
                </a:path>
              </a:pathLst>
            </a:custGeom>
            <a:ln w="9525">
              <a:solidFill>
                <a:srgbClr val="BD4A47"/>
              </a:solidFill>
            </a:ln>
          </p:spPr>
          <p:txBody>
            <a:bodyPr wrap="square" lIns="0" tIns="0" rIns="0" bIns="0" rtlCol="0"/>
            <a:lstStyle/>
            <a:p>
              <a:endParaRPr/>
            </a:p>
          </p:txBody>
        </p:sp>
      </p:grpSp>
      <p:sp>
        <p:nvSpPr>
          <p:cNvPr id="31" name="object 31"/>
          <p:cNvSpPr txBox="1"/>
          <p:nvPr/>
        </p:nvSpPr>
        <p:spPr>
          <a:xfrm>
            <a:off x="154939" y="784352"/>
            <a:ext cx="4546600" cy="1188720"/>
          </a:xfrm>
          <a:prstGeom prst="rect">
            <a:avLst/>
          </a:prstGeom>
        </p:spPr>
        <p:txBody>
          <a:bodyPr vert="horz" wrap="square" lIns="0" tIns="12700" rIns="0" bIns="0" rtlCol="0">
            <a:spAutoFit/>
          </a:bodyPr>
          <a:lstStyle/>
          <a:p>
            <a:pPr marL="584200" indent="-342900">
              <a:lnSpc>
                <a:spcPct val="100000"/>
              </a:lnSpc>
              <a:spcBef>
                <a:spcPts val="100"/>
              </a:spcBef>
              <a:buClr>
                <a:srgbClr val="00AF50"/>
              </a:buClr>
              <a:buFont typeface="Wingdings"/>
              <a:buChar char=""/>
              <a:tabLst>
                <a:tab pos="583565" algn="l"/>
                <a:tab pos="5842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upload tập </a:t>
            </a:r>
            <a:r>
              <a:rPr sz="2400" spc="-5" dirty="0">
                <a:latin typeface="Times New Roman"/>
                <a:cs typeface="Times New Roman"/>
              </a:rPr>
              <a:t>tin </a:t>
            </a:r>
            <a:r>
              <a:rPr sz="2400" dirty="0">
                <a:latin typeface="Times New Roman"/>
                <a:cs typeface="Times New Roman"/>
              </a:rPr>
              <a:t>lên</a:t>
            </a:r>
            <a:r>
              <a:rPr sz="2400" spc="-80" dirty="0">
                <a:latin typeface="Times New Roman"/>
                <a:cs typeface="Times New Roman"/>
              </a:rPr>
              <a:t> </a:t>
            </a:r>
            <a:r>
              <a:rPr sz="2400" spc="-20" dirty="0">
                <a:latin typeface="Times New Roman"/>
                <a:cs typeface="Times New Roman"/>
              </a:rPr>
              <a:t>server.</a:t>
            </a:r>
            <a:endParaRPr sz="2400">
              <a:latin typeface="Times New Roman"/>
              <a:cs typeface="Times New Roman"/>
            </a:endParaRPr>
          </a:p>
          <a:p>
            <a:pPr marL="298450" indent="-285750">
              <a:lnSpc>
                <a:spcPct val="100000"/>
              </a:lnSpc>
              <a:spcBef>
                <a:spcPts val="1435"/>
              </a:spcBef>
              <a:buClr>
                <a:srgbClr val="00AF50"/>
              </a:buClr>
              <a:buFont typeface="Wingdings"/>
              <a:buChar char=""/>
              <a:tabLst>
                <a:tab pos="298450" algn="l"/>
              </a:tabLst>
            </a:pPr>
            <a:r>
              <a:rPr sz="1800" dirty="0">
                <a:solidFill>
                  <a:srgbClr val="C00000"/>
                </a:solidFill>
                <a:latin typeface="Times New Roman"/>
                <a:cs typeface="Times New Roman"/>
              </a:rPr>
              <a:t>Xây dựng </a:t>
            </a:r>
            <a:r>
              <a:rPr sz="1800" spc="-5" dirty="0">
                <a:solidFill>
                  <a:srgbClr val="C00000"/>
                </a:solidFill>
                <a:latin typeface="Times New Roman"/>
                <a:cs typeface="Times New Roman"/>
              </a:rPr>
              <a:t>trang xử lý file upload</a:t>
            </a:r>
            <a:r>
              <a:rPr sz="1800" spc="10" dirty="0">
                <a:solidFill>
                  <a:srgbClr val="C00000"/>
                </a:solidFill>
                <a:latin typeface="Times New Roman"/>
                <a:cs typeface="Times New Roman"/>
              </a:rPr>
              <a:t> </a:t>
            </a:r>
            <a:r>
              <a:rPr sz="1800" spc="-5" dirty="0">
                <a:solidFill>
                  <a:srgbClr val="C00000"/>
                </a:solidFill>
                <a:latin typeface="Times New Roman"/>
                <a:cs typeface="Times New Roman"/>
              </a:rPr>
              <a:t>(upload.php)</a:t>
            </a:r>
            <a:endParaRPr sz="1800">
              <a:latin typeface="Times New Roman"/>
              <a:cs typeface="Times New Roman"/>
            </a:endParaRPr>
          </a:p>
          <a:p>
            <a:pPr marL="530225">
              <a:lnSpc>
                <a:spcPct val="100000"/>
              </a:lnSpc>
              <a:spcBef>
                <a:spcPts val="520"/>
              </a:spcBef>
            </a:pPr>
            <a:r>
              <a:rPr sz="1800" b="1" spc="-5" dirty="0">
                <a:solidFill>
                  <a:srgbClr val="FFFFFF"/>
                </a:solidFill>
                <a:latin typeface="Arial"/>
                <a:cs typeface="Arial"/>
              </a:rPr>
              <a:t>Step 3</a:t>
            </a:r>
            <a:endParaRPr sz="1800">
              <a:latin typeface="Arial"/>
              <a:cs typeface="Arial"/>
            </a:endParaRPr>
          </a:p>
        </p:txBody>
      </p:sp>
      <p:grpSp>
        <p:nvGrpSpPr>
          <p:cNvPr id="32" name="object 32"/>
          <p:cNvGrpSpPr/>
          <p:nvPr/>
        </p:nvGrpSpPr>
        <p:grpSpPr>
          <a:xfrm>
            <a:off x="4754879" y="1605533"/>
            <a:ext cx="1125855" cy="562610"/>
            <a:chOff x="4754879" y="1605533"/>
            <a:chExt cx="1125855" cy="562610"/>
          </a:xfrm>
        </p:grpSpPr>
        <p:sp>
          <p:nvSpPr>
            <p:cNvPr id="33" name="object 33"/>
            <p:cNvSpPr/>
            <p:nvPr/>
          </p:nvSpPr>
          <p:spPr>
            <a:xfrm>
              <a:off x="4754879" y="1653539"/>
              <a:ext cx="1082039" cy="396239"/>
            </a:xfrm>
            <a:prstGeom prst="rect">
              <a:avLst/>
            </a:prstGeom>
            <a:blipFill>
              <a:blip r:embed="rId16" cstate="print"/>
              <a:stretch>
                <a:fillRect/>
              </a:stretch>
            </a:blipFill>
          </p:spPr>
          <p:txBody>
            <a:bodyPr wrap="square" lIns="0" tIns="0" rIns="0" bIns="0" rtlCol="0"/>
            <a:lstStyle/>
            <a:p>
              <a:endParaRPr/>
            </a:p>
          </p:txBody>
        </p:sp>
        <p:sp>
          <p:nvSpPr>
            <p:cNvPr id="34" name="object 34"/>
            <p:cNvSpPr/>
            <p:nvPr/>
          </p:nvSpPr>
          <p:spPr>
            <a:xfrm>
              <a:off x="4774691" y="1605533"/>
              <a:ext cx="1105662" cy="562356"/>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4800599" y="1676399"/>
              <a:ext cx="990600" cy="304800"/>
            </a:xfrm>
            <a:prstGeom prst="rect">
              <a:avLst/>
            </a:prstGeom>
            <a:blipFill>
              <a:blip r:embed="rId18" cstate="print"/>
              <a:stretch>
                <a:fillRect/>
              </a:stretch>
            </a:blipFill>
          </p:spPr>
          <p:txBody>
            <a:bodyPr wrap="square" lIns="0" tIns="0" rIns="0" bIns="0" rtlCol="0"/>
            <a:lstStyle/>
            <a:p>
              <a:endParaRPr/>
            </a:p>
          </p:txBody>
        </p:sp>
        <p:sp>
          <p:nvSpPr>
            <p:cNvPr id="36" name="object 36"/>
            <p:cNvSpPr/>
            <p:nvPr/>
          </p:nvSpPr>
          <p:spPr>
            <a:xfrm>
              <a:off x="4800599" y="1676399"/>
              <a:ext cx="990600" cy="304800"/>
            </a:xfrm>
            <a:custGeom>
              <a:avLst/>
              <a:gdLst/>
              <a:ahLst/>
              <a:cxnLst/>
              <a:rect l="l" t="t" r="r" b="b"/>
              <a:pathLst>
                <a:path w="990600" h="304800">
                  <a:moveTo>
                    <a:pt x="0" y="50800"/>
                  </a:moveTo>
                  <a:lnTo>
                    <a:pt x="3990" y="31021"/>
                  </a:lnTo>
                  <a:lnTo>
                    <a:pt x="14874" y="14874"/>
                  </a:lnTo>
                  <a:lnTo>
                    <a:pt x="31021" y="3990"/>
                  </a:lnTo>
                  <a:lnTo>
                    <a:pt x="50800" y="0"/>
                  </a:lnTo>
                  <a:lnTo>
                    <a:pt x="939800" y="0"/>
                  </a:lnTo>
                  <a:lnTo>
                    <a:pt x="959578" y="3990"/>
                  </a:lnTo>
                  <a:lnTo>
                    <a:pt x="975725" y="14874"/>
                  </a:lnTo>
                  <a:lnTo>
                    <a:pt x="986609" y="31021"/>
                  </a:lnTo>
                  <a:lnTo>
                    <a:pt x="990600" y="50800"/>
                  </a:lnTo>
                  <a:lnTo>
                    <a:pt x="990600" y="254000"/>
                  </a:lnTo>
                  <a:lnTo>
                    <a:pt x="986609" y="273778"/>
                  </a:lnTo>
                  <a:lnTo>
                    <a:pt x="975725" y="289925"/>
                  </a:lnTo>
                  <a:lnTo>
                    <a:pt x="959578" y="300809"/>
                  </a:lnTo>
                  <a:lnTo>
                    <a:pt x="939800" y="304800"/>
                  </a:lnTo>
                  <a:lnTo>
                    <a:pt x="50800" y="304800"/>
                  </a:lnTo>
                  <a:lnTo>
                    <a:pt x="31021" y="300809"/>
                  </a:lnTo>
                  <a:lnTo>
                    <a:pt x="14874" y="289925"/>
                  </a:lnTo>
                  <a:lnTo>
                    <a:pt x="3990" y="273778"/>
                  </a:lnTo>
                  <a:lnTo>
                    <a:pt x="0" y="254000"/>
                  </a:lnTo>
                  <a:lnTo>
                    <a:pt x="0" y="50800"/>
                  </a:lnTo>
                  <a:close/>
                </a:path>
              </a:pathLst>
            </a:custGeom>
            <a:ln w="9525">
              <a:solidFill>
                <a:srgbClr val="BD4A47"/>
              </a:solidFill>
            </a:ln>
          </p:spPr>
          <p:txBody>
            <a:bodyPr wrap="square" lIns="0" tIns="0" rIns="0" bIns="0" rtlCol="0"/>
            <a:lstStyle/>
            <a:p>
              <a:endParaRPr/>
            </a:p>
          </p:txBody>
        </p:sp>
      </p:grpSp>
      <p:sp>
        <p:nvSpPr>
          <p:cNvPr id="37" name="object 37"/>
          <p:cNvSpPr txBox="1"/>
          <p:nvPr/>
        </p:nvSpPr>
        <p:spPr>
          <a:xfrm>
            <a:off x="4940300" y="1673097"/>
            <a:ext cx="71183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Arial"/>
                <a:cs typeface="Arial"/>
              </a:rPr>
              <a:t>Step</a:t>
            </a:r>
            <a:r>
              <a:rPr sz="1800" b="1" spc="-65" dirty="0">
                <a:solidFill>
                  <a:srgbClr val="FFFFFF"/>
                </a:solidFill>
                <a:latin typeface="Arial"/>
                <a:cs typeface="Arial"/>
              </a:rPr>
              <a:t> </a:t>
            </a:r>
            <a:r>
              <a:rPr sz="1800" b="1" spc="-5" dirty="0">
                <a:solidFill>
                  <a:srgbClr val="FFFFFF"/>
                </a:solidFill>
                <a:latin typeface="Arial"/>
                <a:cs typeface="Arial"/>
              </a:rPr>
              <a:t>4</a:t>
            </a:r>
            <a:endParaRPr sz="1800">
              <a:latin typeface="Arial"/>
              <a:cs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8422" y="1524"/>
            <a:ext cx="8461247" cy="6236207"/>
            <a:chOff x="328422" y="1524"/>
            <a:chExt cx="8461247" cy="6236207"/>
          </a:xfrm>
        </p:grpSpPr>
        <p:sp>
          <p:nvSpPr>
            <p:cNvPr id="4" name="object 4"/>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14983" y="1524"/>
              <a:ext cx="1258062" cy="78562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796033" y="1524"/>
              <a:ext cx="1367790" cy="78562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686811" y="1524"/>
              <a:ext cx="1819656" cy="78562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89304" y="153924"/>
              <a:ext cx="860653" cy="32854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028698" y="255778"/>
              <a:ext cx="814196" cy="296037"/>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934207" y="213360"/>
              <a:ext cx="1239393" cy="338455"/>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54329" y="2031492"/>
              <a:ext cx="8435340" cy="420623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328422" y="2021586"/>
              <a:ext cx="7358633" cy="416661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400050" y="2057399"/>
              <a:ext cx="8343900" cy="411480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400050" y="2057399"/>
              <a:ext cx="8343900" cy="4114800"/>
            </a:xfrm>
            <a:custGeom>
              <a:avLst/>
              <a:gdLst/>
              <a:ahLst/>
              <a:cxnLst/>
              <a:rect l="l" t="t" r="r" b="b"/>
              <a:pathLst>
                <a:path w="8343900" h="4114800">
                  <a:moveTo>
                    <a:pt x="0" y="4114800"/>
                  </a:moveTo>
                  <a:lnTo>
                    <a:pt x="8343900" y="4114800"/>
                  </a:lnTo>
                  <a:lnTo>
                    <a:pt x="8343900" y="0"/>
                  </a:lnTo>
                  <a:lnTo>
                    <a:pt x="0" y="0"/>
                  </a:lnTo>
                  <a:lnTo>
                    <a:pt x="0" y="4114800"/>
                  </a:lnTo>
                  <a:close/>
                </a:path>
              </a:pathLst>
            </a:custGeom>
            <a:ln w="9525">
              <a:solidFill>
                <a:srgbClr val="497DBA"/>
              </a:solidFill>
            </a:ln>
          </p:spPr>
          <p:txBody>
            <a:bodyPr wrap="square" lIns="0" tIns="0" rIns="0" bIns="0" rtlCol="0"/>
            <a:lstStyle/>
            <a:p>
              <a:endParaRPr/>
            </a:p>
          </p:txBody>
        </p:sp>
        <p:sp>
          <p:nvSpPr>
            <p:cNvPr id="16" name="object 16"/>
            <p:cNvSpPr/>
            <p:nvPr/>
          </p:nvSpPr>
          <p:spPr>
            <a:xfrm>
              <a:off x="487680" y="1653540"/>
              <a:ext cx="1082039" cy="396239"/>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507491" y="1605533"/>
              <a:ext cx="1105662" cy="562356"/>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533400" y="1676399"/>
              <a:ext cx="990600" cy="304800"/>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533400" y="1676399"/>
              <a:ext cx="990600" cy="304800"/>
            </a:xfrm>
            <a:custGeom>
              <a:avLst/>
              <a:gdLst/>
              <a:ahLst/>
              <a:cxnLst/>
              <a:rect l="l" t="t" r="r" b="b"/>
              <a:pathLst>
                <a:path w="990600" h="304800">
                  <a:moveTo>
                    <a:pt x="0" y="50800"/>
                  </a:moveTo>
                  <a:lnTo>
                    <a:pt x="3992" y="31021"/>
                  </a:lnTo>
                  <a:lnTo>
                    <a:pt x="14879" y="14874"/>
                  </a:lnTo>
                  <a:lnTo>
                    <a:pt x="31027" y="3990"/>
                  </a:lnTo>
                  <a:lnTo>
                    <a:pt x="50800" y="0"/>
                  </a:lnTo>
                  <a:lnTo>
                    <a:pt x="939800" y="0"/>
                  </a:lnTo>
                  <a:lnTo>
                    <a:pt x="959578" y="3990"/>
                  </a:lnTo>
                  <a:lnTo>
                    <a:pt x="975725" y="14874"/>
                  </a:lnTo>
                  <a:lnTo>
                    <a:pt x="986609" y="31021"/>
                  </a:lnTo>
                  <a:lnTo>
                    <a:pt x="990600" y="50800"/>
                  </a:lnTo>
                  <a:lnTo>
                    <a:pt x="990600" y="254000"/>
                  </a:lnTo>
                  <a:lnTo>
                    <a:pt x="986609" y="273778"/>
                  </a:lnTo>
                  <a:lnTo>
                    <a:pt x="975725" y="289925"/>
                  </a:lnTo>
                  <a:lnTo>
                    <a:pt x="959578" y="300809"/>
                  </a:lnTo>
                  <a:lnTo>
                    <a:pt x="939800" y="304800"/>
                  </a:lnTo>
                  <a:lnTo>
                    <a:pt x="50800" y="304800"/>
                  </a:lnTo>
                  <a:lnTo>
                    <a:pt x="31027" y="300809"/>
                  </a:lnTo>
                  <a:lnTo>
                    <a:pt x="14879" y="289925"/>
                  </a:lnTo>
                  <a:lnTo>
                    <a:pt x="3992" y="273778"/>
                  </a:lnTo>
                  <a:lnTo>
                    <a:pt x="0" y="254000"/>
                  </a:lnTo>
                  <a:lnTo>
                    <a:pt x="0" y="50800"/>
                  </a:lnTo>
                  <a:close/>
                </a:path>
              </a:pathLst>
            </a:custGeom>
            <a:ln w="9525">
              <a:solidFill>
                <a:srgbClr val="BD4A47"/>
              </a:solidFill>
            </a:ln>
          </p:spPr>
          <p:txBody>
            <a:bodyPr wrap="square" lIns="0" tIns="0" rIns="0" bIns="0" rtlCol="0"/>
            <a:lstStyle/>
            <a:p>
              <a:endParaRPr/>
            </a:p>
          </p:txBody>
        </p:sp>
      </p:grpSp>
      <p:sp>
        <p:nvSpPr>
          <p:cNvPr id="20" name="object 20"/>
          <p:cNvSpPr txBox="1"/>
          <p:nvPr/>
        </p:nvSpPr>
        <p:spPr>
          <a:xfrm>
            <a:off x="154939" y="784352"/>
            <a:ext cx="7331075" cy="5119350"/>
          </a:xfrm>
          <a:prstGeom prst="rect">
            <a:avLst/>
          </a:prstGeom>
        </p:spPr>
        <p:txBody>
          <a:bodyPr vert="horz" wrap="square" lIns="0" tIns="12700" rIns="0" bIns="0" rtlCol="0">
            <a:spAutoFit/>
          </a:bodyPr>
          <a:lstStyle/>
          <a:p>
            <a:pPr marL="584200" indent="-342900">
              <a:lnSpc>
                <a:spcPct val="100000"/>
              </a:lnSpc>
              <a:spcBef>
                <a:spcPts val="100"/>
              </a:spcBef>
              <a:buClr>
                <a:srgbClr val="00AF50"/>
              </a:buClr>
              <a:buFont typeface="Wingdings"/>
              <a:buChar char=""/>
              <a:tabLst>
                <a:tab pos="583565" algn="l"/>
                <a:tab pos="5842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upload tập </a:t>
            </a:r>
            <a:r>
              <a:rPr sz="2400" spc="-5" dirty="0">
                <a:latin typeface="Times New Roman"/>
                <a:cs typeface="Times New Roman"/>
              </a:rPr>
              <a:t>tin </a:t>
            </a:r>
            <a:r>
              <a:rPr sz="2400" dirty="0">
                <a:latin typeface="Times New Roman"/>
                <a:cs typeface="Times New Roman"/>
              </a:rPr>
              <a:t>lên</a:t>
            </a:r>
            <a:r>
              <a:rPr sz="2400" spc="-30" dirty="0">
                <a:latin typeface="Times New Roman"/>
                <a:cs typeface="Times New Roman"/>
              </a:rPr>
              <a:t> </a:t>
            </a:r>
            <a:r>
              <a:rPr sz="2400" spc="-20" dirty="0">
                <a:latin typeface="Times New Roman"/>
                <a:cs typeface="Times New Roman"/>
              </a:rPr>
              <a:t>server.</a:t>
            </a:r>
            <a:endParaRPr sz="2400" dirty="0">
              <a:latin typeface="Times New Roman"/>
              <a:cs typeface="Times New Roman"/>
            </a:endParaRPr>
          </a:p>
          <a:p>
            <a:pPr marL="298450" indent="-285750">
              <a:lnSpc>
                <a:spcPct val="100000"/>
              </a:lnSpc>
              <a:spcBef>
                <a:spcPts val="1435"/>
              </a:spcBef>
              <a:buClr>
                <a:srgbClr val="00AF50"/>
              </a:buClr>
              <a:buFont typeface="Wingdings"/>
              <a:buChar char=""/>
              <a:tabLst>
                <a:tab pos="298450" algn="l"/>
              </a:tabLst>
            </a:pPr>
            <a:r>
              <a:rPr sz="1800" dirty="0">
                <a:solidFill>
                  <a:srgbClr val="C00000"/>
                </a:solidFill>
                <a:latin typeface="Times New Roman"/>
                <a:cs typeface="Times New Roman"/>
              </a:rPr>
              <a:t>Xây dựng </a:t>
            </a:r>
            <a:r>
              <a:rPr sz="1800" spc="-5" dirty="0">
                <a:solidFill>
                  <a:srgbClr val="C00000"/>
                </a:solidFill>
                <a:latin typeface="Times New Roman"/>
                <a:cs typeface="Times New Roman"/>
              </a:rPr>
              <a:t>trang xử lý file upload</a:t>
            </a:r>
            <a:r>
              <a:rPr sz="1800" spc="5" dirty="0">
                <a:solidFill>
                  <a:srgbClr val="C00000"/>
                </a:solidFill>
                <a:latin typeface="Times New Roman"/>
                <a:cs typeface="Times New Roman"/>
              </a:rPr>
              <a:t> </a:t>
            </a:r>
            <a:r>
              <a:rPr sz="1800" spc="-5" dirty="0">
                <a:solidFill>
                  <a:srgbClr val="C00000"/>
                </a:solidFill>
                <a:latin typeface="Times New Roman"/>
                <a:cs typeface="Times New Roman"/>
              </a:rPr>
              <a:t>(upload.php)</a:t>
            </a:r>
            <a:endParaRPr sz="1800" dirty="0">
              <a:latin typeface="Times New Roman"/>
              <a:cs typeface="Times New Roman"/>
            </a:endParaRPr>
          </a:p>
          <a:p>
            <a:pPr marL="530225">
              <a:lnSpc>
                <a:spcPct val="100000"/>
              </a:lnSpc>
              <a:spcBef>
                <a:spcPts val="520"/>
              </a:spcBef>
            </a:pPr>
            <a:r>
              <a:rPr sz="1800" b="1" spc="-5" dirty="0">
                <a:solidFill>
                  <a:srgbClr val="FFFFFF"/>
                </a:solidFill>
                <a:latin typeface="Arial"/>
                <a:cs typeface="Arial"/>
              </a:rPr>
              <a:t>Step 5</a:t>
            </a:r>
            <a:endParaRPr sz="1800" dirty="0">
              <a:latin typeface="Arial"/>
              <a:cs typeface="Arial"/>
            </a:endParaRPr>
          </a:p>
          <a:p>
            <a:pPr marL="519430">
              <a:lnSpc>
                <a:spcPct val="100000"/>
              </a:lnSpc>
            </a:pPr>
            <a:endParaRPr lang="en-US" sz="1600" b="1" i="1" dirty="0">
              <a:solidFill>
                <a:srgbClr val="4F6128"/>
              </a:solidFill>
              <a:latin typeface="Times New Roman"/>
              <a:cs typeface="Times New Roman"/>
            </a:endParaRPr>
          </a:p>
          <a:p>
            <a:pPr marL="519430">
              <a:lnSpc>
                <a:spcPct val="100000"/>
              </a:lnSpc>
            </a:pPr>
            <a:endParaRPr lang="en-US" sz="1600" b="1" i="1" dirty="0">
              <a:solidFill>
                <a:srgbClr val="4F6128"/>
              </a:solidFill>
              <a:latin typeface="Times New Roman"/>
              <a:cs typeface="Times New Roman"/>
            </a:endParaRPr>
          </a:p>
          <a:p>
            <a:pPr marL="519430">
              <a:lnSpc>
                <a:spcPct val="100000"/>
              </a:lnSpc>
            </a:pPr>
            <a:endParaRPr lang="en-US" sz="1600" b="1" i="1" dirty="0">
              <a:solidFill>
                <a:srgbClr val="4F6128"/>
              </a:solidFill>
              <a:latin typeface="Times New Roman"/>
              <a:cs typeface="Times New Roman"/>
            </a:endParaRPr>
          </a:p>
          <a:p>
            <a:pPr marL="519430">
              <a:lnSpc>
                <a:spcPct val="100000"/>
              </a:lnSpc>
            </a:pPr>
            <a:endParaRPr lang="en-US" sz="1600" b="1" i="1" dirty="0">
              <a:solidFill>
                <a:srgbClr val="4F6128"/>
              </a:solidFill>
              <a:latin typeface="Times New Roman"/>
              <a:cs typeface="Times New Roman"/>
            </a:endParaRPr>
          </a:p>
          <a:p>
            <a:pPr marL="519430">
              <a:lnSpc>
                <a:spcPct val="100000"/>
              </a:lnSpc>
            </a:pPr>
            <a:r>
              <a:rPr sz="1600" b="1" i="1" dirty="0">
                <a:solidFill>
                  <a:srgbClr val="4F6128"/>
                </a:solidFill>
                <a:latin typeface="Times New Roman"/>
                <a:cs typeface="Times New Roman"/>
              </a:rPr>
              <a:t>// Step 5: move uploaded file to folder of</a:t>
            </a:r>
            <a:r>
              <a:rPr sz="1600" b="1" i="1" spc="-5" dirty="0">
                <a:solidFill>
                  <a:srgbClr val="4F6128"/>
                </a:solidFill>
                <a:latin typeface="Times New Roman"/>
                <a:cs typeface="Times New Roman"/>
              </a:rPr>
              <a:t> </a:t>
            </a:r>
            <a:r>
              <a:rPr sz="1600" b="1" i="1" spc="-10" dirty="0">
                <a:solidFill>
                  <a:srgbClr val="4F6128"/>
                </a:solidFill>
                <a:latin typeface="Times New Roman"/>
                <a:cs typeface="Times New Roman"/>
              </a:rPr>
              <a:t>server.</a:t>
            </a:r>
            <a:endParaRPr sz="1600" dirty="0">
              <a:latin typeface="Times New Roman"/>
              <a:cs typeface="Times New Roman"/>
            </a:endParaRPr>
          </a:p>
          <a:p>
            <a:pPr marL="519430">
              <a:lnSpc>
                <a:spcPct val="100000"/>
              </a:lnSpc>
            </a:pPr>
            <a:r>
              <a:rPr sz="1600" b="1" dirty="0">
                <a:latin typeface="Times New Roman"/>
                <a:cs typeface="Times New Roman"/>
              </a:rPr>
              <a:t>$upload_dir </a:t>
            </a:r>
            <a:r>
              <a:rPr sz="1600" dirty="0">
                <a:latin typeface="Times New Roman"/>
                <a:cs typeface="Times New Roman"/>
              </a:rPr>
              <a:t>=</a:t>
            </a:r>
            <a:r>
              <a:rPr sz="1600" spc="-50" dirty="0">
                <a:latin typeface="Times New Roman"/>
                <a:cs typeface="Times New Roman"/>
              </a:rPr>
              <a:t> </a:t>
            </a:r>
            <a:r>
              <a:rPr sz="1600" dirty="0">
                <a:latin typeface="Times New Roman"/>
                <a:cs typeface="Times New Roman"/>
              </a:rPr>
              <a:t>"upload/";</a:t>
            </a:r>
          </a:p>
          <a:p>
            <a:pPr marL="519430">
              <a:lnSpc>
                <a:spcPct val="100000"/>
              </a:lnSpc>
            </a:pPr>
            <a:r>
              <a:rPr sz="1600" b="1" dirty="0">
                <a:latin typeface="Times New Roman"/>
                <a:cs typeface="Times New Roman"/>
              </a:rPr>
              <a:t>$upload_file </a:t>
            </a:r>
            <a:r>
              <a:rPr sz="1600" dirty="0">
                <a:latin typeface="Times New Roman"/>
                <a:cs typeface="Times New Roman"/>
              </a:rPr>
              <a:t>= $upload_dir .</a:t>
            </a:r>
            <a:r>
              <a:rPr sz="1600" spc="-15" dirty="0">
                <a:latin typeface="Times New Roman"/>
                <a:cs typeface="Times New Roman"/>
              </a:rPr>
              <a:t> </a:t>
            </a:r>
            <a:r>
              <a:rPr sz="1600" b="1" dirty="0">
                <a:latin typeface="Times New Roman"/>
                <a:cs typeface="Times New Roman"/>
              </a:rPr>
              <a:t>$filename</a:t>
            </a:r>
            <a:r>
              <a:rPr sz="1600" dirty="0">
                <a:latin typeface="Times New Roman"/>
                <a:cs typeface="Times New Roman"/>
              </a:rPr>
              <a:t>;</a:t>
            </a:r>
          </a:p>
          <a:p>
            <a:pPr marL="519430">
              <a:lnSpc>
                <a:spcPct val="100000"/>
              </a:lnSpc>
            </a:pPr>
            <a:r>
              <a:rPr sz="1600" b="1" spc="-5" dirty="0">
                <a:latin typeface="Times New Roman"/>
                <a:cs typeface="Times New Roman"/>
              </a:rPr>
              <a:t>if </a:t>
            </a:r>
            <a:r>
              <a:rPr sz="1600" dirty="0">
                <a:latin typeface="Times New Roman"/>
                <a:cs typeface="Times New Roman"/>
              </a:rPr>
              <a:t>( </a:t>
            </a:r>
            <a:r>
              <a:rPr sz="1600" b="1" dirty="0">
                <a:solidFill>
                  <a:srgbClr val="C00000"/>
                </a:solidFill>
                <a:latin typeface="Times New Roman"/>
                <a:cs typeface="Times New Roman"/>
              </a:rPr>
              <a:t>move_uploaded_file</a:t>
            </a:r>
            <a:r>
              <a:rPr sz="1600" b="1" dirty="0">
                <a:solidFill>
                  <a:srgbClr val="FF0000"/>
                </a:solidFill>
                <a:latin typeface="Times New Roman"/>
                <a:cs typeface="Times New Roman"/>
              </a:rPr>
              <a:t>($_FILES</a:t>
            </a:r>
            <a:r>
              <a:rPr sz="1600" dirty="0">
                <a:latin typeface="Times New Roman"/>
                <a:cs typeface="Times New Roman"/>
              </a:rPr>
              <a:t>["file_upload"]["tmp_name"], </a:t>
            </a:r>
            <a:r>
              <a:rPr sz="1600" b="1" dirty="0">
                <a:latin typeface="Times New Roman"/>
                <a:cs typeface="Times New Roman"/>
              </a:rPr>
              <a:t>$upload_file</a:t>
            </a:r>
            <a:r>
              <a:rPr sz="1600" dirty="0">
                <a:latin typeface="Times New Roman"/>
                <a:cs typeface="Times New Roman"/>
              </a:rPr>
              <a:t>) )</a:t>
            </a:r>
            <a:r>
              <a:rPr sz="1600" spc="-25" dirty="0">
                <a:latin typeface="Times New Roman"/>
                <a:cs typeface="Times New Roman"/>
              </a:rPr>
              <a:t> </a:t>
            </a:r>
            <a:r>
              <a:rPr sz="1600" dirty="0">
                <a:latin typeface="Times New Roman"/>
                <a:cs typeface="Times New Roman"/>
              </a:rPr>
              <a:t>{</a:t>
            </a:r>
          </a:p>
          <a:p>
            <a:pPr marL="702310">
              <a:lnSpc>
                <a:spcPct val="100000"/>
              </a:lnSpc>
            </a:pPr>
            <a:r>
              <a:rPr sz="1600" b="1" dirty="0">
                <a:latin typeface="Times New Roman"/>
                <a:cs typeface="Times New Roman"/>
              </a:rPr>
              <a:t>echo </a:t>
            </a:r>
            <a:r>
              <a:rPr sz="1600" dirty="0">
                <a:latin typeface="Times New Roman"/>
                <a:cs typeface="Times New Roman"/>
              </a:rPr>
              <a:t>"Uploaded: </a:t>
            </a:r>
            <a:r>
              <a:rPr sz="1600" b="1" dirty="0">
                <a:solidFill>
                  <a:srgbClr val="FF0000"/>
                </a:solidFill>
                <a:latin typeface="Times New Roman"/>
                <a:cs typeface="Times New Roman"/>
              </a:rPr>
              <a:t>".$_FILES</a:t>
            </a:r>
            <a:r>
              <a:rPr sz="1600" dirty="0">
                <a:latin typeface="Times New Roman"/>
                <a:cs typeface="Times New Roman"/>
              </a:rPr>
              <a:t>["file_upload"]["name"] . "&lt;br</a:t>
            </a:r>
            <a:r>
              <a:rPr sz="1600" spc="-70" dirty="0">
                <a:latin typeface="Times New Roman"/>
                <a:cs typeface="Times New Roman"/>
              </a:rPr>
              <a:t> </a:t>
            </a:r>
            <a:r>
              <a:rPr sz="1600" dirty="0">
                <a:latin typeface="Times New Roman"/>
                <a:cs typeface="Times New Roman"/>
              </a:rPr>
              <a:t>/&gt;";</a:t>
            </a:r>
          </a:p>
          <a:p>
            <a:pPr marL="702310">
              <a:lnSpc>
                <a:spcPct val="100000"/>
              </a:lnSpc>
            </a:pPr>
            <a:r>
              <a:rPr sz="1600" b="1" dirty="0">
                <a:latin typeface="Times New Roman"/>
                <a:cs typeface="Times New Roman"/>
              </a:rPr>
              <a:t>echo </a:t>
            </a:r>
            <a:r>
              <a:rPr sz="1600" spc="-20" dirty="0">
                <a:latin typeface="Times New Roman"/>
                <a:cs typeface="Times New Roman"/>
              </a:rPr>
              <a:t>"Type: </a:t>
            </a:r>
            <a:r>
              <a:rPr sz="1600" b="1" dirty="0">
                <a:solidFill>
                  <a:srgbClr val="FF0000"/>
                </a:solidFill>
                <a:latin typeface="Times New Roman"/>
                <a:cs typeface="Times New Roman"/>
              </a:rPr>
              <a:t>".$_FILES</a:t>
            </a:r>
            <a:r>
              <a:rPr sz="1600" dirty="0">
                <a:latin typeface="Times New Roman"/>
                <a:cs typeface="Times New Roman"/>
              </a:rPr>
              <a:t>["file_upload"]["type"] . "&lt;br</a:t>
            </a:r>
            <a:r>
              <a:rPr sz="1600" spc="-30" dirty="0">
                <a:latin typeface="Times New Roman"/>
                <a:cs typeface="Times New Roman"/>
              </a:rPr>
              <a:t> </a:t>
            </a:r>
            <a:r>
              <a:rPr sz="1600" dirty="0">
                <a:latin typeface="Times New Roman"/>
                <a:cs typeface="Times New Roman"/>
              </a:rPr>
              <a:t>/&gt;";</a:t>
            </a:r>
          </a:p>
          <a:p>
            <a:pPr marL="702310">
              <a:lnSpc>
                <a:spcPct val="100000"/>
              </a:lnSpc>
            </a:pPr>
            <a:r>
              <a:rPr sz="1600" b="1" dirty="0">
                <a:latin typeface="Times New Roman"/>
                <a:cs typeface="Times New Roman"/>
              </a:rPr>
              <a:t>echo </a:t>
            </a:r>
            <a:r>
              <a:rPr sz="1600" dirty="0">
                <a:latin typeface="Times New Roman"/>
                <a:cs typeface="Times New Roman"/>
              </a:rPr>
              <a:t>"Size: ".(</a:t>
            </a:r>
            <a:r>
              <a:rPr sz="1600" b="1" dirty="0">
                <a:solidFill>
                  <a:srgbClr val="FF0000"/>
                </a:solidFill>
                <a:latin typeface="Times New Roman"/>
                <a:cs typeface="Times New Roman"/>
              </a:rPr>
              <a:t>$_FILES</a:t>
            </a:r>
            <a:r>
              <a:rPr sz="1600" dirty="0">
                <a:latin typeface="Times New Roman"/>
                <a:cs typeface="Times New Roman"/>
              </a:rPr>
              <a:t>["file_upload"]["size"] / 1024) . " Kb&lt;br</a:t>
            </a:r>
            <a:r>
              <a:rPr sz="1600" spc="-70" dirty="0">
                <a:latin typeface="Times New Roman"/>
                <a:cs typeface="Times New Roman"/>
              </a:rPr>
              <a:t> </a:t>
            </a:r>
            <a:r>
              <a:rPr sz="1600" dirty="0">
                <a:latin typeface="Times New Roman"/>
                <a:cs typeface="Times New Roman"/>
              </a:rPr>
              <a:t>/&gt;";</a:t>
            </a:r>
          </a:p>
          <a:p>
            <a:pPr marL="702310">
              <a:lnSpc>
                <a:spcPct val="100000"/>
              </a:lnSpc>
            </a:pPr>
            <a:r>
              <a:rPr sz="1600" dirty="0">
                <a:latin typeface="Times New Roman"/>
                <a:cs typeface="Times New Roman"/>
              </a:rPr>
              <a:t>//echo </a:t>
            </a:r>
            <a:r>
              <a:rPr sz="1600" spc="-20" dirty="0">
                <a:latin typeface="Times New Roman"/>
                <a:cs typeface="Times New Roman"/>
              </a:rPr>
              <a:t>"Temp. </a:t>
            </a:r>
            <a:r>
              <a:rPr sz="1600" dirty="0">
                <a:latin typeface="Times New Roman"/>
                <a:cs typeface="Times New Roman"/>
              </a:rPr>
              <a:t>Stored </a:t>
            </a:r>
            <a:r>
              <a:rPr sz="1600" spc="-5" dirty="0">
                <a:latin typeface="Times New Roman"/>
                <a:cs typeface="Times New Roman"/>
              </a:rPr>
              <a:t>in:</a:t>
            </a:r>
            <a:r>
              <a:rPr sz="1600" spc="5" dirty="0">
                <a:latin typeface="Times New Roman"/>
                <a:cs typeface="Times New Roman"/>
              </a:rPr>
              <a:t> </a:t>
            </a:r>
            <a:r>
              <a:rPr sz="1600" dirty="0">
                <a:latin typeface="Times New Roman"/>
                <a:cs typeface="Times New Roman"/>
              </a:rPr>
              <a:t>".</a:t>
            </a:r>
            <a:r>
              <a:rPr sz="1600" b="1" dirty="0">
                <a:solidFill>
                  <a:srgbClr val="FF0000"/>
                </a:solidFill>
                <a:latin typeface="Times New Roman"/>
                <a:cs typeface="Times New Roman"/>
              </a:rPr>
              <a:t>$_FILES</a:t>
            </a:r>
            <a:r>
              <a:rPr sz="1600" dirty="0">
                <a:latin typeface="Times New Roman"/>
                <a:cs typeface="Times New Roman"/>
              </a:rPr>
              <a:t>["myfile"]["tmp_name"];</a:t>
            </a:r>
          </a:p>
          <a:p>
            <a:pPr marL="519430">
              <a:lnSpc>
                <a:spcPct val="100000"/>
              </a:lnSpc>
            </a:pPr>
            <a:r>
              <a:rPr sz="1600" dirty="0">
                <a:latin typeface="Times New Roman"/>
                <a:cs typeface="Times New Roman"/>
              </a:rPr>
              <a:t>} </a:t>
            </a:r>
            <a:r>
              <a:rPr sz="1600" b="1" dirty="0">
                <a:latin typeface="Times New Roman"/>
                <a:cs typeface="Times New Roman"/>
              </a:rPr>
              <a:t>else</a:t>
            </a:r>
            <a:r>
              <a:rPr sz="1600" b="1" spc="-5" dirty="0">
                <a:latin typeface="Times New Roman"/>
                <a:cs typeface="Times New Roman"/>
              </a:rPr>
              <a:t> </a:t>
            </a:r>
            <a:r>
              <a:rPr sz="1600" dirty="0">
                <a:latin typeface="Times New Roman"/>
                <a:cs typeface="Times New Roman"/>
              </a:rPr>
              <a:t>{</a:t>
            </a:r>
          </a:p>
          <a:p>
            <a:pPr marL="702310">
              <a:lnSpc>
                <a:spcPct val="100000"/>
              </a:lnSpc>
            </a:pPr>
            <a:r>
              <a:rPr sz="1600" b="1" dirty="0">
                <a:latin typeface="Times New Roman"/>
                <a:cs typeface="Times New Roman"/>
              </a:rPr>
              <a:t>echo </a:t>
            </a:r>
            <a:r>
              <a:rPr sz="1600" dirty="0">
                <a:latin typeface="Times New Roman"/>
                <a:cs typeface="Times New Roman"/>
              </a:rPr>
              <a:t>'Upload không thành công (error on</a:t>
            </a:r>
            <a:r>
              <a:rPr sz="1600" spc="-75" dirty="0">
                <a:latin typeface="Times New Roman"/>
                <a:cs typeface="Times New Roman"/>
              </a:rPr>
              <a:t> </a:t>
            </a:r>
            <a:r>
              <a:rPr sz="1600" dirty="0">
                <a:latin typeface="Times New Roman"/>
                <a:cs typeface="Times New Roman"/>
              </a:rPr>
              <a:t>server)';</a:t>
            </a:r>
          </a:p>
          <a:p>
            <a:pPr marL="519430">
              <a:lnSpc>
                <a:spcPct val="100000"/>
              </a:lnSpc>
            </a:pPr>
            <a:r>
              <a:rPr sz="1600" dirty="0">
                <a:latin typeface="Times New Roman"/>
                <a:cs typeface="Times New Roman"/>
              </a:rPr>
              <a:t>} //end</a:t>
            </a:r>
            <a:r>
              <a:rPr sz="1600" spc="-5" dirty="0">
                <a:latin typeface="Times New Roman"/>
                <a:cs typeface="Times New Roman"/>
              </a:rPr>
              <a:t> </a:t>
            </a:r>
            <a:r>
              <a:rPr sz="1600" dirty="0">
                <a:latin typeface="Times New Roman"/>
                <a:cs typeface="Times New Roman"/>
              </a:rPr>
              <a:t>if</a:t>
            </a:r>
          </a:p>
          <a:p>
            <a:pPr marL="336550">
              <a:lnSpc>
                <a:spcPct val="100000"/>
              </a:lnSpc>
            </a:pPr>
            <a:r>
              <a:rPr sz="1600" b="1" dirty="0">
                <a:solidFill>
                  <a:srgbClr val="FF0000"/>
                </a:solidFill>
                <a:latin typeface="Times New Roman"/>
                <a:cs typeface="Times New Roman"/>
              </a:rPr>
              <a:t>?&gt;</a:t>
            </a:r>
            <a:endParaRPr sz="1600" dirty="0">
              <a:latin typeface="Times New Roman"/>
              <a:cs typeface="Times New Roman"/>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602730" cy="331787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1</a:t>
            </a:r>
            <a:r>
              <a:rPr sz="2400" dirty="0">
                <a:solidFill>
                  <a:srgbClr val="1F487C"/>
                </a:solidFill>
                <a:latin typeface="Times New Roman"/>
                <a:cs typeface="Times New Roman"/>
              </a:rPr>
              <a:t>: Chọn phát biểu đúng để lấy giá trị của phần</a:t>
            </a:r>
            <a:r>
              <a:rPr sz="2400" spc="-170" dirty="0">
                <a:solidFill>
                  <a:srgbClr val="1F487C"/>
                </a:solidFill>
                <a:latin typeface="Times New Roman"/>
                <a:cs typeface="Times New Roman"/>
              </a:rPr>
              <a:t> </a:t>
            </a:r>
            <a:r>
              <a:rPr sz="2400" dirty="0">
                <a:solidFill>
                  <a:srgbClr val="1F487C"/>
                </a:solidFill>
                <a:latin typeface="Times New Roman"/>
                <a:cs typeface="Times New Roman"/>
              </a:rPr>
              <a:t>tử  có tên </a:t>
            </a:r>
            <a:r>
              <a:rPr sz="2400" spc="-5" dirty="0">
                <a:solidFill>
                  <a:srgbClr val="1F487C"/>
                </a:solidFill>
                <a:latin typeface="Times New Roman"/>
                <a:cs typeface="Times New Roman"/>
              </a:rPr>
              <a:t>“email” </a:t>
            </a:r>
            <a:r>
              <a:rPr sz="2400" dirty="0">
                <a:solidFill>
                  <a:srgbClr val="1F487C"/>
                </a:solidFill>
                <a:latin typeface="Times New Roman"/>
                <a:cs typeface="Times New Roman"/>
              </a:rPr>
              <a:t>trong biểu mẫu </a:t>
            </a:r>
            <a:r>
              <a:rPr sz="2400" spc="-5" dirty="0">
                <a:solidFill>
                  <a:srgbClr val="1F487C"/>
                </a:solidFill>
                <a:latin typeface="Times New Roman"/>
                <a:cs typeface="Times New Roman"/>
              </a:rPr>
              <a:t>HTML</a:t>
            </a:r>
            <a:r>
              <a:rPr sz="2400" spc="-165"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&lt;form </a:t>
            </a:r>
            <a:r>
              <a:rPr sz="2400" spc="-5" dirty="0">
                <a:solidFill>
                  <a:srgbClr val="1F487C"/>
                </a:solidFill>
                <a:latin typeface="Times New Roman"/>
                <a:cs typeface="Times New Roman"/>
              </a:rPr>
              <a:t>action="index.php"</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method="post"&gt;</a:t>
            </a:r>
            <a:endParaRPr sz="2400">
              <a:latin typeface="Times New Roman"/>
              <a:cs typeface="Times New Roman"/>
            </a:endParaRPr>
          </a:p>
          <a:p>
            <a:pPr marL="377825">
              <a:lnSpc>
                <a:spcPct val="100000"/>
              </a:lnSpc>
            </a:pPr>
            <a:r>
              <a:rPr sz="2400" dirty="0">
                <a:solidFill>
                  <a:srgbClr val="1F487C"/>
                </a:solidFill>
                <a:latin typeface="Times New Roman"/>
                <a:cs typeface="Times New Roman"/>
              </a:rPr>
              <a:t>&lt;input </a:t>
            </a:r>
            <a:r>
              <a:rPr sz="2400" spc="-5" dirty="0">
                <a:solidFill>
                  <a:srgbClr val="1F487C"/>
                </a:solidFill>
                <a:latin typeface="Times New Roman"/>
                <a:cs typeface="Times New Roman"/>
              </a:rPr>
              <a:t>type="text"</a:t>
            </a:r>
            <a:r>
              <a:rPr sz="2400" spc="-45" dirty="0">
                <a:solidFill>
                  <a:srgbClr val="1F487C"/>
                </a:solidFill>
                <a:latin typeface="Times New Roman"/>
                <a:cs typeface="Times New Roman"/>
              </a:rPr>
              <a:t> </a:t>
            </a:r>
            <a:r>
              <a:rPr sz="2400" spc="-5" dirty="0">
                <a:solidFill>
                  <a:srgbClr val="1F487C"/>
                </a:solidFill>
                <a:latin typeface="Times New Roman"/>
                <a:cs typeface="Times New Roman"/>
              </a:rPr>
              <a:t>name="email"/&gt;</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&lt;/form&gt;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$_GET['email'],</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$_POST['email']</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$_GET['email'],</a:t>
            </a:r>
            <a:r>
              <a:rPr sz="2400" spc="-15" dirty="0">
                <a:solidFill>
                  <a:srgbClr val="1F487C"/>
                </a:solidFill>
                <a:latin typeface="Times New Roman"/>
                <a:cs typeface="Times New Roman"/>
              </a:rPr>
              <a:t> </a:t>
            </a:r>
            <a:r>
              <a:rPr sz="2400" dirty="0">
                <a:solidFill>
                  <a:srgbClr val="1F487C"/>
                </a:solidFill>
                <a:latin typeface="Times New Roman"/>
                <a:cs typeface="Times New Roman"/>
              </a:rPr>
              <a:t>$_REQUEST['email']</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$_POST['email'],</a:t>
            </a:r>
            <a:r>
              <a:rPr sz="2400" dirty="0">
                <a:solidFill>
                  <a:srgbClr val="1F487C"/>
                </a:solidFill>
                <a:latin typeface="Times New Roman"/>
                <a:cs typeface="Times New Roman"/>
              </a:rPr>
              <a:t> </a:t>
            </a:r>
            <a:r>
              <a:rPr sz="2400" spc="-5" dirty="0">
                <a:solidFill>
                  <a:srgbClr val="1F487C"/>
                </a:solidFill>
                <a:latin typeface="Times New Roman"/>
                <a:cs typeface="Times New Roman"/>
              </a:rPr>
              <a:t>$_REQUEST['email']</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$_POST['email']</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615430" cy="5512435"/>
          </a:xfrm>
          <a:prstGeom prst="rect">
            <a:avLst/>
          </a:prstGeom>
        </p:spPr>
        <p:txBody>
          <a:bodyPr vert="horz" wrap="square" lIns="0" tIns="12700" rIns="0" bIns="0" rtlCol="0">
            <a:spAutoFit/>
          </a:bodyPr>
          <a:lstStyle/>
          <a:p>
            <a:pPr marL="12700" marR="5080" algn="just">
              <a:lnSpc>
                <a:spcPct val="100000"/>
              </a:lnSpc>
              <a:spcBef>
                <a:spcPts val="100"/>
              </a:spcBef>
            </a:pPr>
            <a:r>
              <a:rPr sz="2400" b="1" u="heavy" dirty="0">
                <a:solidFill>
                  <a:srgbClr val="1F487C"/>
                </a:solidFill>
                <a:uFill>
                  <a:solidFill>
                    <a:srgbClr val="1F487C"/>
                  </a:solidFill>
                </a:uFill>
                <a:latin typeface="Times New Roman"/>
                <a:cs typeface="Times New Roman"/>
              </a:rPr>
              <a:t>Câu </a:t>
            </a:r>
            <a:r>
              <a:rPr sz="2400" b="1" u="heavy" spc="-5" dirty="0">
                <a:solidFill>
                  <a:srgbClr val="1F487C"/>
                </a:solidFill>
                <a:uFill>
                  <a:solidFill>
                    <a:srgbClr val="1F487C"/>
                  </a:solidFill>
                </a:uFill>
                <a:latin typeface="Times New Roman"/>
                <a:cs typeface="Times New Roman"/>
              </a:rPr>
              <a:t>2</a:t>
            </a:r>
            <a:r>
              <a:rPr sz="2400" spc="-5" dirty="0">
                <a:solidFill>
                  <a:srgbClr val="1F487C"/>
                </a:solidFill>
                <a:latin typeface="Times New Roman"/>
                <a:cs typeface="Times New Roman"/>
              </a:rPr>
              <a:t>: Cho biết </a:t>
            </a:r>
            <a:r>
              <a:rPr sz="2400" dirty="0">
                <a:solidFill>
                  <a:srgbClr val="1F487C"/>
                </a:solidFill>
                <a:latin typeface="Times New Roman"/>
                <a:cs typeface="Times New Roman"/>
              </a:rPr>
              <a:t>kết </a:t>
            </a:r>
            <a:r>
              <a:rPr sz="2400" spc="-5" dirty="0">
                <a:solidFill>
                  <a:srgbClr val="1F487C"/>
                </a:solidFill>
                <a:latin typeface="Times New Roman"/>
                <a:cs typeface="Times New Roman"/>
              </a:rPr>
              <a:t>quả hiển thị </a:t>
            </a:r>
            <a:r>
              <a:rPr sz="2400" dirty="0">
                <a:solidFill>
                  <a:srgbClr val="1F487C"/>
                </a:solidFill>
                <a:latin typeface="Times New Roman"/>
                <a:cs typeface="Times New Roman"/>
              </a:rPr>
              <a:t>ở </a:t>
            </a:r>
            <a:r>
              <a:rPr sz="2400" spc="-5" dirty="0">
                <a:solidFill>
                  <a:srgbClr val="1F487C"/>
                </a:solidFill>
                <a:latin typeface="Times New Roman"/>
                <a:cs typeface="Times New Roman"/>
              </a:rPr>
              <a:t>trang index.php  </a:t>
            </a:r>
            <a:r>
              <a:rPr sz="2400" dirty="0">
                <a:solidFill>
                  <a:srgbClr val="1F487C"/>
                </a:solidFill>
                <a:latin typeface="Times New Roman"/>
                <a:cs typeface="Times New Roman"/>
              </a:rPr>
              <a:t>nếu người dùng submit form </a:t>
            </a:r>
            <a:r>
              <a:rPr sz="2400" spc="-5" dirty="0">
                <a:solidFill>
                  <a:srgbClr val="1F487C"/>
                </a:solidFill>
                <a:latin typeface="Times New Roman"/>
                <a:cs typeface="Times New Roman"/>
              </a:rPr>
              <a:t>từ trang sau </a:t>
            </a:r>
            <a:r>
              <a:rPr sz="2400" dirty="0">
                <a:solidFill>
                  <a:srgbClr val="1F487C"/>
                </a:solidFill>
                <a:latin typeface="Times New Roman"/>
                <a:cs typeface="Times New Roman"/>
              </a:rPr>
              <a:t>(người dùng  nhập vào hello và world lần lượt cho 2</a:t>
            </a:r>
            <a:r>
              <a:rPr sz="2400" spc="-95" dirty="0">
                <a:solidFill>
                  <a:srgbClr val="1F487C"/>
                </a:solidFill>
                <a:latin typeface="Times New Roman"/>
                <a:cs typeface="Times New Roman"/>
              </a:rPr>
              <a:t> </a:t>
            </a:r>
            <a:r>
              <a:rPr sz="2400" dirty="0">
                <a:solidFill>
                  <a:srgbClr val="1F487C"/>
                </a:solidFill>
                <a:latin typeface="Times New Roman"/>
                <a:cs typeface="Times New Roman"/>
              </a:rPr>
              <a:t>textbox):</a:t>
            </a:r>
            <a:endParaRPr sz="2400">
              <a:latin typeface="Times New Roman"/>
              <a:cs typeface="Times New Roman"/>
            </a:endParaRPr>
          </a:p>
          <a:p>
            <a:pPr marL="12700" algn="just">
              <a:lnSpc>
                <a:spcPct val="100000"/>
              </a:lnSpc>
            </a:pPr>
            <a:r>
              <a:rPr sz="2400" dirty="0">
                <a:solidFill>
                  <a:srgbClr val="1F487C"/>
                </a:solidFill>
                <a:latin typeface="Times New Roman"/>
                <a:cs typeface="Times New Roman"/>
              </a:rPr>
              <a:t>&lt;form </a:t>
            </a:r>
            <a:r>
              <a:rPr sz="2400" spc="-5" dirty="0">
                <a:solidFill>
                  <a:srgbClr val="1F487C"/>
                </a:solidFill>
                <a:latin typeface="Times New Roman"/>
                <a:cs typeface="Times New Roman"/>
              </a:rPr>
              <a:t>action="index.php"</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method="post"&gt;</a:t>
            </a:r>
            <a:endParaRPr sz="2400">
              <a:latin typeface="Times New Roman"/>
              <a:cs typeface="Times New Roman"/>
            </a:endParaRPr>
          </a:p>
          <a:p>
            <a:pPr marL="469900" algn="just">
              <a:lnSpc>
                <a:spcPct val="100000"/>
              </a:lnSpc>
            </a:pPr>
            <a:r>
              <a:rPr sz="2400" dirty="0">
                <a:solidFill>
                  <a:srgbClr val="1F487C"/>
                </a:solidFill>
                <a:latin typeface="Times New Roman"/>
                <a:cs typeface="Times New Roman"/>
              </a:rPr>
              <a:t>&lt;input </a:t>
            </a:r>
            <a:r>
              <a:rPr sz="2400" spc="-5" dirty="0">
                <a:solidFill>
                  <a:srgbClr val="1F487C"/>
                </a:solidFill>
                <a:latin typeface="Times New Roman"/>
                <a:cs typeface="Times New Roman"/>
              </a:rPr>
              <a:t>type="text"</a:t>
            </a:r>
            <a:r>
              <a:rPr sz="2400" spc="-45" dirty="0">
                <a:solidFill>
                  <a:srgbClr val="1F487C"/>
                </a:solidFill>
                <a:latin typeface="Times New Roman"/>
                <a:cs typeface="Times New Roman"/>
              </a:rPr>
              <a:t> </a:t>
            </a:r>
            <a:r>
              <a:rPr sz="2400" spc="-5" dirty="0">
                <a:solidFill>
                  <a:srgbClr val="1F487C"/>
                </a:solidFill>
                <a:latin typeface="Times New Roman"/>
                <a:cs typeface="Times New Roman"/>
              </a:rPr>
              <a:t>name="element[]"&gt;</a:t>
            </a:r>
            <a:endParaRPr sz="2400">
              <a:latin typeface="Times New Roman"/>
              <a:cs typeface="Times New Roman"/>
            </a:endParaRPr>
          </a:p>
          <a:p>
            <a:pPr marL="469900" algn="just">
              <a:lnSpc>
                <a:spcPct val="100000"/>
              </a:lnSpc>
            </a:pPr>
            <a:r>
              <a:rPr sz="2400" dirty="0">
                <a:solidFill>
                  <a:srgbClr val="1F487C"/>
                </a:solidFill>
                <a:latin typeface="Times New Roman"/>
                <a:cs typeface="Times New Roman"/>
              </a:rPr>
              <a:t>&lt;input </a:t>
            </a:r>
            <a:r>
              <a:rPr sz="2400" spc="-5" dirty="0">
                <a:solidFill>
                  <a:srgbClr val="1F487C"/>
                </a:solidFill>
                <a:latin typeface="Times New Roman"/>
                <a:cs typeface="Times New Roman"/>
              </a:rPr>
              <a:t>type="text"</a:t>
            </a:r>
            <a:r>
              <a:rPr sz="2400" spc="-45" dirty="0">
                <a:solidFill>
                  <a:srgbClr val="1F487C"/>
                </a:solidFill>
                <a:latin typeface="Times New Roman"/>
                <a:cs typeface="Times New Roman"/>
              </a:rPr>
              <a:t> </a:t>
            </a:r>
            <a:r>
              <a:rPr sz="2400" spc="-5" dirty="0">
                <a:solidFill>
                  <a:srgbClr val="1F487C"/>
                </a:solidFill>
                <a:latin typeface="Times New Roman"/>
                <a:cs typeface="Times New Roman"/>
              </a:rPr>
              <a:t>name="element[]"&gt;</a:t>
            </a:r>
            <a:endParaRPr sz="2400">
              <a:latin typeface="Times New Roman"/>
              <a:cs typeface="Times New Roman"/>
            </a:endParaRPr>
          </a:p>
          <a:p>
            <a:pPr marL="12700">
              <a:lnSpc>
                <a:spcPct val="100000"/>
              </a:lnSpc>
            </a:pPr>
            <a:r>
              <a:rPr sz="2400" spc="-5" dirty="0">
                <a:solidFill>
                  <a:srgbClr val="1F487C"/>
                </a:solidFill>
                <a:latin typeface="Times New Roman"/>
                <a:cs typeface="Times New Roman"/>
              </a:rPr>
              <a:t>&lt;/form&gt;</a:t>
            </a:r>
            <a:endParaRPr sz="2400">
              <a:latin typeface="Times New Roman"/>
              <a:cs typeface="Times New Roman"/>
            </a:endParaRPr>
          </a:p>
          <a:p>
            <a:pPr marL="469900" indent="-457200">
              <a:lnSpc>
                <a:spcPct val="100000"/>
              </a:lnSpc>
              <a:buFont typeface="Wingdings"/>
              <a:buChar char=""/>
              <a:tabLst>
                <a:tab pos="469265" algn="l"/>
                <a:tab pos="469900" algn="l"/>
              </a:tabLst>
            </a:pPr>
            <a:r>
              <a:rPr sz="2400" b="1" spc="-40" dirty="0">
                <a:solidFill>
                  <a:srgbClr val="1F487C"/>
                </a:solidFill>
                <a:latin typeface="Times New Roman"/>
                <a:cs typeface="Times New Roman"/>
              </a:rPr>
              <a:t>Trang</a:t>
            </a:r>
            <a:r>
              <a:rPr sz="2400" b="1" spc="-10" dirty="0">
                <a:solidFill>
                  <a:srgbClr val="1F487C"/>
                </a:solidFill>
                <a:latin typeface="Times New Roman"/>
                <a:cs typeface="Times New Roman"/>
              </a:rPr>
              <a:t> </a:t>
            </a:r>
            <a:r>
              <a:rPr sz="2400" b="1" spc="-5" dirty="0">
                <a:solidFill>
                  <a:srgbClr val="1F487C"/>
                </a:solidFill>
                <a:latin typeface="Times New Roman"/>
                <a:cs typeface="Times New Roman"/>
              </a:rPr>
              <a:t>index.php</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286385">
              <a:lnSpc>
                <a:spcPct val="100000"/>
              </a:lnSpc>
              <a:spcBef>
                <a:spcPts val="5"/>
              </a:spcBef>
            </a:pPr>
            <a:r>
              <a:rPr sz="2400" dirty="0">
                <a:solidFill>
                  <a:srgbClr val="1F487C"/>
                </a:solidFill>
                <a:latin typeface="Times New Roman"/>
                <a:cs typeface="Times New Roman"/>
              </a:rPr>
              <a:t>echo</a:t>
            </a:r>
            <a:r>
              <a:rPr sz="2400" spc="-15" dirty="0">
                <a:solidFill>
                  <a:srgbClr val="1F487C"/>
                </a:solidFill>
                <a:latin typeface="Times New Roman"/>
                <a:cs typeface="Times New Roman"/>
              </a:rPr>
              <a:t> </a:t>
            </a:r>
            <a:r>
              <a:rPr sz="2400" dirty="0">
                <a:solidFill>
                  <a:srgbClr val="1F487C"/>
                </a:solidFill>
                <a:latin typeface="Times New Roman"/>
                <a:cs typeface="Times New Roman"/>
              </a:rPr>
              <a:t>$_GET['element'];</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Không </a:t>
            </a:r>
            <a:r>
              <a:rPr sz="2400" spc="-5" dirty="0">
                <a:solidFill>
                  <a:srgbClr val="1F487C"/>
                </a:solidFill>
                <a:latin typeface="Times New Roman"/>
                <a:cs typeface="Times New Roman"/>
              </a:rPr>
              <a:t>in </a:t>
            </a:r>
            <a:r>
              <a:rPr sz="2400" dirty="0">
                <a:solidFill>
                  <a:srgbClr val="1F487C"/>
                </a:solidFill>
                <a:latin typeface="Times New Roman"/>
                <a:cs typeface="Times New Roman"/>
              </a:rPr>
              <a:t>gì</a:t>
            </a:r>
            <a:r>
              <a:rPr sz="2400" spc="-10" dirty="0">
                <a:solidFill>
                  <a:srgbClr val="1F487C"/>
                </a:solidFill>
                <a:latin typeface="Times New Roman"/>
                <a:cs typeface="Times New Roman"/>
              </a:rPr>
              <a:t> </a:t>
            </a:r>
            <a:r>
              <a:rPr sz="2400" dirty="0">
                <a:solidFill>
                  <a:srgbClr val="1F487C"/>
                </a:solidFill>
                <a:latin typeface="Times New Roman"/>
                <a:cs typeface="Times New Roman"/>
              </a:rPr>
              <a:t>hết</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In </a:t>
            </a:r>
            <a:r>
              <a:rPr sz="2400" dirty="0">
                <a:solidFill>
                  <a:srgbClr val="1F487C"/>
                </a:solidFill>
                <a:latin typeface="Times New Roman"/>
                <a:cs typeface="Times New Roman"/>
              </a:rPr>
              <a:t>thông báo</a:t>
            </a:r>
            <a:r>
              <a:rPr sz="2400" spc="-10" dirty="0">
                <a:solidFill>
                  <a:srgbClr val="1F487C"/>
                </a:solidFill>
                <a:latin typeface="Times New Roman"/>
                <a:cs typeface="Times New Roman"/>
              </a:rPr>
              <a:t> </a:t>
            </a:r>
            <a:r>
              <a:rPr sz="2400" dirty="0">
                <a:solidFill>
                  <a:srgbClr val="1F487C"/>
                </a:solidFill>
                <a:latin typeface="Times New Roman"/>
                <a:cs typeface="Times New Roman"/>
              </a:rPr>
              <a:t>notice</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In </a:t>
            </a:r>
            <a:r>
              <a:rPr sz="2400" dirty="0">
                <a:solidFill>
                  <a:srgbClr val="1F487C"/>
                </a:solidFill>
                <a:latin typeface="Times New Roman"/>
                <a:cs typeface="Times New Roman"/>
              </a:rPr>
              <a:t>mảng</a:t>
            </a:r>
            <a:r>
              <a:rPr sz="2400" spc="-5" dirty="0">
                <a:solidFill>
                  <a:srgbClr val="1F487C"/>
                </a:solidFill>
                <a:latin typeface="Times New Roman"/>
                <a:cs typeface="Times New Roman"/>
              </a:rPr>
              <a:t> </a:t>
            </a:r>
            <a:r>
              <a:rPr sz="2400" dirty="0">
                <a:solidFill>
                  <a:srgbClr val="1F487C"/>
                </a:solidFill>
                <a:latin typeface="Times New Roman"/>
                <a:cs typeface="Times New Roman"/>
              </a:rPr>
              <a:t>array</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helloworld</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341745" cy="258635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3</a:t>
            </a:r>
            <a:r>
              <a:rPr sz="2400" dirty="0">
                <a:solidFill>
                  <a:srgbClr val="1F487C"/>
                </a:solidFill>
                <a:latin typeface="Times New Roman"/>
                <a:cs typeface="Times New Roman"/>
              </a:rPr>
              <a:t>: Câu </a:t>
            </a:r>
            <a:r>
              <a:rPr sz="2400" spc="-5" dirty="0">
                <a:solidFill>
                  <a:srgbClr val="1F487C"/>
                </a:solidFill>
                <a:latin typeface="Times New Roman"/>
                <a:cs typeface="Times New Roman"/>
              </a:rPr>
              <a:t>lệnh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đúng </a:t>
            </a:r>
            <a:r>
              <a:rPr sz="2400" dirty="0">
                <a:solidFill>
                  <a:srgbClr val="1F487C"/>
                </a:solidFill>
                <a:latin typeface="Times New Roman"/>
                <a:cs typeface="Times New Roman"/>
              </a:rPr>
              <a:t>để xuất từ “user” của</a:t>
            </a:r>
            <a:r>
              <a:rPr sz="2400" spc="-105" dirty="0">
                <a:solidFill>
                  <a:srgbClr val="1F487C"/>
                </a:solidFill>
                <a:latin typeface="Times New Roman"/>
                <a:cs typeface="Times New Roman"/>
              </a:rPr>
              <a:t> </a:t>
            </a:r>
            <a:r>
              <a:rPr sz="2400" dirty="0">
                <a:solidFill>
                  <a:srgbClr val="1F487C"/>
                </a:solidFill>
                <a:latin typeface="Times New Roman"/>
                <a:cs typeface="Times New Roman"/>
              </a:rPr>
              <a:t>địa  chỉ </a:t>
            </a:r>
            <a:r>
              <a:rPr sz="2400" spc="-5" dirty="0">
                <a:solidFill>
                  <a:srgbClr val="1F487C"/>
                </a:solidFill>
                <a:latin typeface="Times New Roman"/>
                <a:cs typeface="Times New Roman"/>
              </a:rPr>
              <a:t>URL sau:  http://localhost:8080/index.php?user=admin</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$_REQUEST["user"];</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$_REQUEST[0];</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$_GET["user"];</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428105" cy="222059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4</a:t>
            </a:r>
            <a:r>
              <a:rPr sz="2400" dirty="0">
                <a:solidFill>
                  <a:srgbClr val="1F487C"/>
                </a:solidFill>
                <a:latin typeface="Times New Roman"/>
                <a:cs typeface="Times New Roman"/>
              </a:rPr>
              <a:t>: </a:t>
            </a:r>
            <a:r>
              <a:rPr sz="2400" spc="-20" dirty="0">
                <a:solidFill>
                  <a:srgbClr val="1F487C"/>
                </a:solidFill>
                <a:latin typeface="Times New Roman"/>
                <a:cs typeface="Times New Roman"/>
              </a:rPr>
              <a:t>Trong </a:t>
            </a:r>
            <a:r>
              <a:rPr sz="2400" spc="-75" dirty="0">
                <a:solidFill>
                  <a:srgbClr val="1F487C"/>
                </a:solidFill>
                <a:latin typeface="Times New Roman"/>
                <a:cs typeface="Times New Roman"/>
              </a:rPr>
              <a:t>PHP, </a:t>
            </a:r>
            <a:r>
              <a:rPr sz="2400" dirty="0">
                <a:solidFill>
                  <a:srgbClr val="1F487C"/>
                </a:solidFill>
                <a:latin typeface="Times New Roman"/>
                <a:cs typeface="Times New Roman"/>
              </a:rPr>
              <a:t>nếu 2 phần tử cùng tên</a:t>
            </a:r>
            <a:r>
              <a:rPr sz="2400" spc="-15" dirty="0">
                <a:solidFill>
                  <a:srgbClr val="1F487C"/>
                </a:solidFill>
                <a:latin typeface="Times New Roman"/>
                <a:cs typeface="Times New Roman"/>
              </a:rPr>
              <a:t> </a:t>
            </a:r>
            <a:r>
              <a:rPr sz="2400" dirty="0">
                <a:solidFill>
                  <a:srgbClr val="1F487C"/>
                </a:solidFill>
                <a:latin typeface="Times New Roman"/>
                <a:cs typeface="Times New Roman"/>
              </a:rPr>
              <a:t>thì:</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PHP </a:t>
            </a:r>
            <a:r>
              <a:rPr sz="2400" dirty="0">
                <a:solidFill>
                  <a:srgbClr val="1F487C"/>
                </a:solidFill>
                <a:latin typeface="Times New Roman"/>
                <a:cs typeface="Times New Roman"/>
              </a:rPr>
              <a:t>xuất thông báo</a:t>
            </a:r>
            <a:r>
              <a:rPr sz="2400" spc="-95" dirty="0">
                <a:solidFill>
                  <a:srgbClr val="1F487C"/>
                </a:solidFill>
                <a:latin typeface="Times New Roman"/>
                <a:cs typeface="Times New Roman"/>
              </a:rPr>
              <a:t> </a:t>
            </a:r>
            <a:r>
              <a:rPr sz="2400" dirty="0">
                <a:solidFill>
                  <a:srgbClr val="1F487C"/>
                </a:solidFill>
                <a:latin typeface="Times New Roman"/>
                <a:cs typeface="Times New Roman"/>
              </a:rPr>
              <a:t>lỗi</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PHP </a:t>
            </a:r>
            <a:r>
              <a:rPr sz="2400" dirty="0">
                <a:solidFill>
                  <a:srgbClr val="1F487C"/>
                </a:solidFill>
                <a:latin typeface="Times New Roman"/>
                <a:cs typeface="Times New Roman"/>
              </a:rPr>
              <a:t>kết hợp 2 phần tử thành một</a:t>
            </a:r>
            <a:r>
              <a:rPr sz="2400" spc="-155" dirty="0">
                <a:solidFill>
                  <a:srgbClr val="1F487C"/>
                </a:solidFill>
                <a:latin typeface="Times New Roman"/>
                <a:cs typeface="Times New Roman"/>
              </a:rPr>
              <a:t> </a:t>
            </a:r>
            <a:r>
              <a:rPr sz="2400" dirty="0">
                <a:solidFill>
                  <a:srgbClr val="1F487C"/>
                </a:solidFill>
                <a:latin typeface="Times New Roman"/>
                <a:cs typeface="Times New Roman"/>
              </a:rPr>
              <a:t>mảng</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Phần </a:t>
            </a:r>
            <a:r>
              <a:rPr sz="2400" dirty="0">
                <a:solidFill>
                  <a:srgbClr val="1F487C"/>
                </a:solidFill>
                <a:latin typeface="Times New Roman"/>
                <a:cs typeface="Times New Roman"/>
              </a:rPr>
              <a:t>tử </a:t>
            </a:r>
            <a:r>
              <a:rPr sz="2400" spc="-5" dirty="0">
                <a:solidFill>
                  <a:srgbClr val="1F487C"/>
                </a:solidFill>
                <a:latin typeface="Times New Roman"/>
                <a:cs typeface="Times New Roman"/>
              </a:rPr>
              <a:t>thứ </a:t>
            </a:r>
            <a:r>
              <a:rPr sz="2400" dirty="0">
                <a:solidFill>
                  <a:srgbClr val="1F487C"/>
                </a:solidFill>
                <a:latin typeface="Times New Roman"/>
                <a:cs typeface="Times New Roman"/>
              </a:rPr>
              <a:t>hai tự động được đổi thành tên</a:t>
            </a:r>
            <a:r>
              <a:rPr sz="2400" spc="-114" dirty="0">
                <a:solidFill>
                  <a:srgbClr val="1F487C"/>
                </a:solidFill>
                <a:latin typeface="Times New Roman"/>
                <a:cs typeface="Times New Roman"/>
              </a:rPr>
              <a:t> </a:t>
            </a:r>
            <a:r>
              <a:rPr sz="2400" dirty="0">
                <a:solidFill>
                  <a:srgbClr val="1F487C"/>
                </a:solidFill>
                <a:latin typeface="Times New Roman"/>
                <a:cs typeface="Times New Roman"/>
              </a:rPr>
              <a:t>mới</a:t>
            </a:r>
            <a:endParaRPr sz="2400">
              <a:latin typeface="Times New Roman"/>
              <a:cs typeface="Times New Roman"/>
            </a:endParaRPr>
          </a:p>
          <a:p>
            <a:pPr marL="469900" marR="5080" indent="-457200">
              <a:lnSpc>
                <a:spcPct val="100000"/>
              </a:lnSpc>
              <a:buAutoNum type="alphaUcPeriod"/>
              <a:tabLst>
                <a:tab pos="469265" algn="l"/>
                <a:tab pos="469900" algn="l"/>
              </a:tabLst>
            </a:pPr>
            <a:r>
              <a:rPr sz="2400" spc="-5" dirty="0">
                <a:solidFill>
                  <a:srgbClr val="1F487C"/>
                </a:solidFill>
                <a:latin typeface="Times New Roman"/>
                <a:cs typeface="Times New Roman"/>
              </a:rPr>
              <a:t>Giá </a:t>
            </a:r>
            <a:r>
              <a:rPr sz="2400" dirty="0">
                <a:solidFill>
                  <a:srgbClr val="1F487C"/>
                </a:solidFill>
                <a:latin typeface="Times New Roman"/>
                <a:cs typeface="Times New Roman"/>
              </a:rPr>
              <a:t>trị của phần tử thứ hai chồng lên phần tử</a:t>
            </a:r>
            <a:r>
              <a:rPr sz="2400" spc="-165" dirty="0">
                <a:solidFill>
                  <a:srgbClr val="1F487C"/>
                </a:solidFill>
                <a:latin typeface="Times New Roman"/>
                <a:cs typeface="Times New Roman"/>
              </a:rPr>
              <a:t> </a:t>
            </a:r>
            <a:r>
              <a:rPr sz="2400" dirty="0">
                <a:solidFill>
                  <a:srgbClr val="1F487C"/>
                </a:solidFill>
                <a:latin typeface="Times New Roman"/>
                <a:cs typeface="Times New Roman"/>
              </a:rPr>
              <a:t>thứ  nhất</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433185" cy="185483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5</a:t>
            </a:r>
            <a:r>
              <a:rPr sz="2400" dirty="0">
                <a:solidFill>
                  <a:srgbClr val="1F487C"/>
                </a:solidFill>
                <a:latin typeface="Times New Roman"/>
                <a:cs typeface="Times New Roman"/>
              </a:rPr>
              <a:t>: </a:t>
            </a:r>
            <a:r>
              <a:rPr sz="2400" spc="-5" dirty="0">
                <a:solidFill>
                  <a:srgbClr val="1F487C"/>
                </a:solidFill>
                <a:latin typeface="Times New Roman"/>
                <a:cs typeface="Times New Roman"/>
              </a:rPr>
              <a:t>Dữ </a:t>
            </a:r>
            <a:r>
              <a:rPr sz="2400" dirty="0">
                <a:solidFill>
                  <a:srgbClr val="1F487C"/>
                </a:solidFill>
                <a:latin typeface="Times New Roman"/>
                <a:cs typeface="Times New Roman"/>
              </a:rPr>
              <a:t>liệu </a:t>
            </a:r>
            <a:r>
              <a:rPr sz="2400" spc="-5" dirty="0">
                <a:solidFill>
                  <a:srgbClr val="1F487C"/>
                </a:solidFill>
                <a:latin typeface="Times New Roman"/>
                <a:cs typeface="Times New Roman"/>
              </a:rPr>
              <a:t>session </a:t>
            </a:r>
            <a:r>
              <a:rPr sz="2400" dirty="0">
                <a:solidFill>
                  <a:srgbClr val="1F487C"/>
                </a:solidFill>
                <a:latin typeface="Times New Roman"/>
                <a:cs typeface="Times New Roman"/>
              </a:rPr>
              <a:t>được lưu trữ mặc định</a:t>
            </a:r>
            <a:r>
              <a:rPr sz="2400" spc="-135" dirty="0">
                <a:solidFill>
                  <a:srgbClr val="1F487C"/>
                </a:solidFill>
                <a:latin typeface="Times New Roman"/>
                <a:cs typeface="Times New Roman"/>
              </a:rPr>
              <a:t> </a:t>
            </a:r>
            <a:r>
              <a:rPr sz="2400" dirty="0">
                <a:solidFill>
                  <a:srgbClr val="1F487C"/>
                </a:solidFill>
                <a:latin typeface="Times New Roman"/>
                <a:cs typeface="Times New Roman"/>
              </a:rPr>
              <a:t>trong:</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Tập </a:t>
            </a:r>
            <a:r>
              <a:rPr sz="2400" spc="-5" dirty="0">
                <a:solidFill>
                  <a:srgbClr val="1F487C"/>
                </a:solidFill>
                <a:latin typeface="Times New Roman"/>
                <a:cs typeface="Times New Roman"/>
              </a:rPr>
              <a:t>tin </a:t>
            </a:r>
            <a:r>
              <a:rPr sz="2400" dirty="0">
                <a:solidFill>
                  <a:srgbClr val="1F487C"/>
                </a:solidFill>
                <a:latin typeface="Times New Roman"/>
                <a:cs typeface="Times New Roman"/>
              </a:rPr>
              <a:t>hệ thống</a:t>
            </a:r>
            <a:r>
              <a:rPr sz="2400" spc="-15" dirty="0">
                <a:solidFill>
                  <a:srgbClr val="1F487C"/>
                </a:solidFill>
                <a:latin typeface="Times New Roman"/>
                <a:cs typeface="Times New Roman"/>
              </a:rPr>
              <a:t> </a:t>
            </a:r>
            <a:r>
              <a:rPr sz="2400" spc="-10" dirty="0">
                <a:solidFill>
                  <a:srgbClr val="1F487C"/>
                </a:solidFill>
                <a:latin typeface="Times New Roman"/>
                <a:cs typeface="Times New Roman"/>
              </a:rPr>
              <a:t>PHP</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Cơ </a:t>
            </a:r>
            <a:r>
              <a:rPr sz="2400" spc="-5" dirty="0">
                <a:solidFill>
                  <a:srgbClr val="1F487C"/>
                </a:solidFill>
                <a:latin typeface="Times New Roman"/>
                <a:cs typeface="Times New Roman"/>
              </a:rPr>
              <a:t>sở </a:t>
            </a:r>
            <a:r>
              <a:rPr sz="2400" dirty="0">
                <a:solidFill>
                  <a:srgbClr val="1F487C"/>
                </a:solidFill>
                <a:latin typeface="Times New Roman"/>
                <a:cs typeface="Times New Roman"/>
              </a:rPr>
              <a:t>dữ liệu</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Bộ nhớ</a:t>
            </a:r>
            <a:r>
              <a:rPr sz="2400" spc="-5" dirty="0">
                <a:solidFill>
                  <a:srgbClr val="1F487C"/>
                </a:solidFill>
                <a:latin typeface="Times New Roman"/>
                <a:cs typeface="Times New Roman"/>
              </a:rPr>
              <a:t> </a:t>
            </a:r>
            <a:r>
              <a:rPr sz="2400" dirty="0">
                <a:solidFill>
                  <a:srgbClr val="1F487C"/>
                </a:solidFill>
                <a:latin typeface="Times New Roman"/>
                <a:cs typeface="Times New Roman"/>
              </a:rPr>
              <a:t>ảo</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457950" cy="2220595"/>
          </a:xfrm>
          <a:prstGeom prst="rect">
            <a:avLst/>
          </a:prstGeom>
        </p:spPr>
        <p:txBody>
          <a:bodyPr vert="horz" wrap="square" lIns="0" tIns="12700" rIns="0" bIns="0" rtlCol="0">
            <a:spAutoFit/>
          </a:bodyPr>
          <a:lstStyle/>
          <a:p>
            <a:pPr marL="12700" marR="349885">
              <a:lnSpc>
                <a:spcPct val="100000"/>
              </a:lnSpc>
              <a:spcBef>
                <a:spcPts val="100"/>
              </a:spcBef>
            </a:pPr>
            <a:r>
              <a:rPr sz="2400" b="1" u="heavy" dirty="0">
                <a:solidFill>
                  <a:srgbClr val="1F487C"/>
                </a:solidFill>
                <a:uFill>
                  <a:solidFill>
                    <a:srgbClr val="1F487C"/>
                  </a:solidFill>
                </a:uFill>
                <a:latin typeface="Times New Roman"/>
                <a:cs typeface="Times New Roman"/>
              </a:rPr>
              <a:t>Câu 6</a:t>
            </a:r>
            <a:r>
              <a:rPr sz="2400" dirty="0">
                <a:solidFill>
                  <a:srgbClr val="1F487C"/>
                </a:solidFill>
                <a:latin typeface="Times New Roman"/>
                <a:cs typeface="Times New Roman"/>
              </a:rPr>
              <a:t>: Hàm </a:t>
            </a:r>
            <a:r>
              <a:rPr sz="2400" spc="-5" dirty="0">
                <a:solidFill>
                  <a:srgbClr val="1F487C"/>
                </a:solidFill>
                <a:latin typeface="Times New Roman"/>
                <a:cs typeface="Times New Roman"/>
              </a:rPr>
              <a:t>isset($_GET["user"]) sẽ </a:t>
            </a:r>
            <a:r>
              <a:rPr sz="2400" dirty="0">
                <a:solidFill>
                  <a:srgbClr val="1F487C"/>
                </a:solidFill>
                <a:latin typeface="Times New Roman"/>
                <a:cs typeface="Times New Roman"/>
              </a:rPr>
              <a:t>trả về </a:t>
            </a:r>
            <a:r>
              <a:rPr sz="2400" spc="-5" dirty="0">
                <a:solidFill>
                  <a:srgbClr val="1F487C"/>
                </a:solidFill>
                <a:latin typeface="Times New Roman"/>
                <a:cs typeface="Times New Roman"/>
              </a:rPr>
              <a:t>giá </a:t>
            </a:r>
            <a:r>
              <a:rPr sz="2400" dirty="0">
                <a:solidFill>
                  <a:srgbClr val="1F487C"/>
                </a:solidFill>
                <a:latin typeface="Times New Roman"/>
                <a:cs typeface="Times New Roman"/>
              </a:rPr>
              <a:t>trị  “TRUE”</a:t>
            </a:r>
            <a:r>
              <a:rPr sz="2400" spc="-20" dirty="0">
                <a:solidFill>
                  <a:srgbClr val="1F487C"/>
                </a:solidFill>
                <a:latin typeface="Times New Roman"/>
                <a:cs typeface="Times New Roman"/>
              </a:rPr>
              <a:t> </a:t>
            </a:r>
            <a:r>
              <a:rPr sz="2400" dirty="0">
                <a:solidFill>
                  <a:srgbClr val="1F487C"/>
                </a:solidFill>
                <a:latin typeface="Times New Roman"/>
                <a:cs typeface="Times New Roman"/>
              </a:rPr>
              <a:t>nếu:</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Biến $_GET[“user”] là rỗng “</a:t>
            </a:r>
            <a:r>
              <a:rPr sz="2400" spc="-45"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Biến $_GET[“user”] được nạp </a:t>
            </a:r>
            <a:r>
              <a:rPr sz="2400" spc="-5" dirty="0">
                <a:solidFill>
                  <a:srgbClr val="1F487C"/>
                </a:solidFill>
                <a:latin typeface="Times New Roman"/>
                <a:cs typeface="Times New Roman"/>
              </a:rPr>
              <a:t>một </a:t>
            </a:r>
            <a:r>
              <a:rPr sz="2400" dirty="0">
                <a:solidFill>
                  <a:srgbClr val="1F487C"/>
                </a:solidFill>
                <a:latin typeface="Times New Roman"/>
                <a:cs typeface="Times New Roman"/>
              </a:rPr>
              <a:t>giá trị nào</a:t>
            </a:r>
            <a:r>
              <a:rPr sz="2400" spc="-135" dirty="0">
                <a:solidFill>
                  <a:srgbClr val="1F487C"/>
                </a:solidFill>
                <a:latin typeface="Times New Roman"/>
                <a:cs typeface="Times New Roman"/>
              </a:rPr>
              <a:t> </a:t>
            </a:r>
            <a:r>
              <a:rPr sz="2400" dirty="0">
                <a:solidFill>
                  <a:srgbClr val="1F487C"/>
                </a:solidFill>
                <a:latin typeface="Times New Roman"/>
                <a:cs typeface="Times New Roman"/>
              </a:rPr>
              <a:t>đó</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Biến $_GET[“user”] được khởi</a:t>
            </a:r>
            <a:r>
              <a:rPr sz="2400" spc="-30" dirty="0">
                <a:solidFill>
                  <a:srgbClr val="1F487C"/>
                </a:solidFill>
                <a:latin typeface="Times New Roman"/>
                <a:cs typeface="Times New Roman"/>
              </a:rPr>
              <a:t> </a:t>
            </a:r>
            <a:r>
              <a:rPr sz="2400" dirty="0">
                <a:solidFill>
                  <a:srgbClr val="1F487C"/>
                </a:solidFill>
                <a:latin typeface="Times New Roman"/>
                <a:cs typeface="Times New Roman"/>
              </a:rPr>
              <a:t>tạo</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2544445" cy="786130"/>
            <a:chOff x="1014983" y="1523"/>
            <a:chExt cx="2544445" cy="786130"/>
          </a:xfrm>
        </p:grpSpPr>
        <p:sp>
          <p:nvSpPr>
            <p:cNvPr id="4" name="object 4"/>
            <p:cNvSpPr/>
            <p:nvPr/>
          </p:nvSpPr>
          <p:spPr>
            <a:xfrm>
              <a:off x="1014983" y="1523"/>
              <a:ext cx="25443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0261" y="153923"/>
              <a:ext cx="2237867" cy="329057"/>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383540" y="686562"/>
            <a:ext cx="7310755" cy="897890"/>
          </a:xfrm>
          <a:prstGeom prst="rect">
            <a:avLst/>
          </a:prstGeom>
        </p:spPr>
        <p:txBody>
          <a:bodyPr vert="horz" wrap="square" lIns="0" tIns="82550" rIns="0" bIns="0" rtlCol="0">
            <a:spAutoFit/>
          </a:bodyPr>
          <a:lstStyle/>
          <a:p>
            <a:pPr marL="12700">
              <a:lnSpc>
                <a:spcPct val="100000"/>
              </a:lnSpc>
              <a:spcBef>
                <a:spcPts val="650"/>
              </a:spcBef>
            </a:pPr>
            <a:r>
              <a:rPr sz="2400" b="1" spc="-5" dirty="0">
                <a:solidFill>
                  <a:srgbClr val="FF0000"/>
                </a:solidFill>
                <a:latin typeface="Times New Roman"/>
                <a:cs typeface="Times New Roman"/>
              </a:rPr>
              <a:t>b. Cú pháp </a:t>
            </a:r>
            <a:r>
              <a:rPr sz="2400" b="1" dirty="0">
                <a:solidFill>
                  <a:srgbClr val="FF0000"/>
                </a:solidFill>
                <a:latin typeface="Times New Roman"/>
                <a:cs typeface="Times New Roman"/>
              </a:rPr>
              <a:t>và </a:t>
            </a:r>
            <a:r>
              <a:rPr sz="2400" b="1" spc="-5" dirty="0">
                <a:solidFill>
                  <a:srgbClr val="FF0000"/>
                </a:solidFill>
                <a:latin typeface="Times New Roman"/>
                <a:cs typeface="Times New Roman"/>
              </a:rPr>
              <a:t>quy</a:t>
            </a:r>
            <a:r>
              <a:rPr sz="2400" b="1" dirty="0">
                <a:solidFill>
                  <a:srgbClr val="FF0000"/>
                </a:solidFill>
                <a:latin typeface="Times New Roman"/>
                <a:cs typeface="Times New Roman"/>
              </a:rPr>
              <a:t> </a:t>
            </a:r>
            <a:r>
              <a:rPr sz="2400" b="1" spc="-5" dirty="0">
                <a:solidFill>
                  <a:srgbClr val="FF0000"/>
                </a:solidFill>
                <a:latin typeface="Times New Roman"/>
                <a:cs typeface="Times New Roman"/>
              </a:rPr>
              <a:t>ước</a:t>
            </a:r>
            <a:endParaRPr sz="2400">
              <a:latin typeface="Times New Roman"/>
              <a:cs typeface="Times New Roman"/>
            </a:endParaRPr>
          </a:p>
          <a:p>
            <a:pPr marL="584200" indent="-342900">
              <a:lnSpc>
                <a:spcPct val="100000"/>
              </a:lnSpc>
              <a:spcBef>
                <a:spcPts val="555"/>
              </a:spcBef>
              <a:buClr>
                <a:srgbClr val="00AF50"/>
              </a:buClr>
              <a:buFont typeface="Wingdings"/>
              <a:buChar char=""/>
              <a:tabLst>
                <a:tab pos="583565" algn="l"/>
                <a:tab pos="584200" algn="l"/>
              </a:tabLst>
            </a:pPr>
            <a:r>
              <a:rPr sz="2400" dirty="0">
                <a:latin typeface="Times New Roman"/>
                <a:cs typeface="Times New Roman"/>
              </a:rPr>
              <a:t>Các phương pháp nhúng code </a:t>
            </a:r>
            <a:r>
              <a:rPr sz="2400" spc="-5" dirty="0">
                <a:latin typeface="Times New Roman"/>
                <a:cs typeface="Times New Roman"/>
              </a:rPr>
              <a:t>PHP </a:t>
            </a:r>
            <a:r>
              <a:rPr sz="2400" dirty="0">
                <a:latin typeface="Times New Roman"/>
                <a:cs typeface="Times New Roman"/>
              </a:rPr>
              <a:t>trong trang</a:t>
            </a:r>
            <a:r>
              <a:rPr sz="2400" spc="-185" dirty="0">
                <a:latin typeface="Times New Roman"/>
                <a:cs typeface="Times New Roman"/>
              </a:rPr>
              <a:t> </a:t>
            </a:r>
            <a:r>
              <a:rPr sz="2400" spc="-5" dirty="0">
                <a:latin typeface="Times New Roman"/>
                <a:cs typeface="Times New Roman"/>
              </a:rPr>
              <a:t>HTML:</a:t>
            </a:r>
            <a:endParaRPr sz="2400">
              <a:latin typeface="Times New Roman"/>
              <a:cs typeface="Times New Roman"/>
            </a:endParaRPr>
          </a:p>
        </p:txBody>
      </p:sp>
      <p:sp>
        <p:nvSpPr>
          <p:cNvPr id="8" name="object 8"/>
          <p:cNvSpPr txBox="1"/>
          <p:nvPr/>
        </p:nvSpPr>
        <p:spPr>
          <a:xfrm>
            <a:off x="612140" y="4302252"/>
            <a:ext cx="7995920" cy="2312035"/>
          </a:xfrm>
          <a:prstGeom prst="rect">
            <a:avLst/>
          </a:prstGeom>
        </p:spPr>
        <p:txBody>
          <a:bodyPr vert="horz" wrap="square" lIns="0" tIns="12700" rIns="0" bIns="0" rtlCol="0">
            <a:spAutoFit/>
          </a:bodyPr>
          <a:lstStyle/>
          <a:p>
            <a:pPr marL="355600" marR="5080" indent="-342900">
              <a:lnSpc>
                <a:spcPct val="100000"/>
              </a:lnSpc>
              <a:spcBef>
                <a:spcPts val="100"/>
              </a:spcBef>
              <a:buClr>
                <a:srgbClr val="00AF50"/>
              </a:buClr>
              <a:buFont typeface="Wingdings"/>
              <a:buChar char=""/>
              <a:tabLst>
                <a:tab pos="354965" algn="l"/>
                <a:tab pos="355600" algn="l"/>
              </a:tabLst>
            </a:pPr>
            <a:r>
              <a:rPr sz="2400" dirty="0">
                <a:latin typeface="Times New Roman"/>
                <a:cs typeface="Times New Roman"/>
              </a:rPr>
              <a:t>Quy ước </a:t>
            </a:r>
            <a:r>
              <a:rPr sz="2400" spc="-5" dirty="0">
                <a:latin typeface="Times New Roman"/>
                <a:cs typeface="Times New Roman"/>
              </a:rPr>
              <a:t>viết </a:t>
            </a:r>
            <a:r>
              <a:rPr sz="2400" dirty="0">
                <a:latin typeface="Times New Roman"/>
                <a:cs typeface="Times New Roman"/>
              </a:rPr>
              <a:t>code </a:t>
            </a:r>
            <a:r>
              <a:rPr sz="2400" spc="-5" dirty="0">
                <a:latin typeface="Times New Roman"/>
                <a:cs typeface="Times New Roman"/>
              </a:rPr>
              <a:t>PHP </a:t>
            </a:r>
            <a:r>
              <a:rPr sz="2400" dirty="0">
                <a:latin typeface="Times New Roman"/>
                <a:cs typeface="Times New Roman"/>
              </a:rPr>
              <a:t>tương </a:t>
            </a:r>
            <a:r>
              <a:rPr sz="2400" spc="-5" dirty="0">
                <a:latin typeface="Times New Roman"/>
                <a:cs typeface="Times New Roman"/>
              </a:rPr>
              <a:t>tự </a:t>
            </a:r>
            <a:r>
              <a:rPr sz="2400" dirty="0">
                <a:latin typeface="Times New Roman"/>
                <a:cs typeface="Times New Roman"/>
              </a:rPr>
              <a:t>ngôn ngữ C: kết </a:t>
            </a:r>
            <a:r>
              <a:rPr sz="2400" spc="-5" dirty="0">
                <a:latin typeface="Times New Roman"/>
                <a:cs typeface="Times New Roman"/>
              </a:rPr>
              <a:t>thúc </a:t>
            </a:r>
            <a:r>
              <a:rPr sz="2400" dirty="0">
                <a:latin typeface="Times New Roman"/>
                <a:cs typeface="Times New Roman"/>
              </a:rPr>
              <a:t>câu  lệnh dùng dấu chấm phẩy </a:t>
            </a:r>
            <a:r>
              <a:rPr sz="2400" spc="-5" dirty="0">
                <a:latin typeface="Times New Roman"/>
                <a:cs typeface="Times New Roman"/>
              </a:rPr>
              <a:t>“</a:t>
            </a:r>
            <a:r>
              <a:rPr sz="2400" b="1" spc="-5" dirty="0">
                <a:latin typeface="Times New Roman"/>
                <a:cs typeface="Times New Roman"/>
              </a:rPr>
              <a:t>;</a:t>
            </a:r>
            <a:r>
              <a:rPr sz="2400" spc="-5" dirty="0">
                <a:latin typeface="Times New Roman"/>
                <a:cs typeface="Times New Roman"/>
              </a:rPr>
              <a:t>” </a:t>
            </a:r>
            <a:r>
              <a:rPr sz="2400" dirty="0">
                <a:latin typeface="Times New Roman"/>
                <a:cs typeface="Times New Roman"/>
              </a:rPr>
              <a:t>, phân biệt chữ hoa,</a:t>
            </a:r>
            <a:r>
              <a:rPr sz="2400" spc="-135" dirty="0">
                <a:latin typeface="Times New Roman"/>
                <a:cs typeface="Times New Roman"/>
              </a:rPr>
              <a:t> </a:t>
            </a:r>
            <a:r>
              <a:rPr sz="2400" dirty="0">
                <a:latin typeface="Times New Roman"/>
                <a:cs typeface="Times New Roman"/>
              </a:rPr>
              <a:t>thường,…</a:t>
            </a:r>
          </a:p>
          <a:p>
            <a:pPr marL="355600" indent="-342900">
              <a:lnSpc>
                <a:spcPct val="100000"/>
              </a:lnSpc>
              <a:spcBef>
                <a:spcPts val="1200"/>
              </a:spcBef>
              <a:buClr>
                <a:srgbClr val="00AF50"/>
              </a:buClr>
              <a:buFont typeface="Wingdings"/>
              <a:buChar char=""/>
              <a:tabLst>
                <a:tab pos="354965" algn="l"/>
                <a:tab pos="355600" algn="l"/>
              </a:tabLst>
            </a:pPr>
            <a:r>
              <a:rPr sz="2400" spc="-5" dirty="0">
                <a:latin typeface="Times New Roman"/>
                <a:cs typeface="Times New Roman"/>
              </a:rPr>
              <a:t>Ghi </a:t>
            </a:r>
            <a:r>
              <a:rPr sz="2400" dirty="0">
                <a:latin typeface="Times New Roman"/>
                <a:cs typeface="Times New Roman"/>
              </a:rPr>
              <a:t>chú trong</a:t>
            </a:r>
            <a:r>
              <a:rPr sz="2400" spc="-10" dirty="0">
                <a:latin typeface="Times New Roman"/>
                <a:cs typeface="Times New Roman"/>
              </a:rPr>
              <a:t> </a:t>
            </a:r>
            <a:r>
              <a:rPr sz="2400" spc="-5" dirty="0">
                <a:latin typeface="Times New Roman"/>
                <a:cs typeface="Times New Roman"/>
              </a:rPr>
              <a:t>PHP:</a:t>
            </a:r>
            <a:endParaRPr sz="2400" dirty="0">
              <a:latin typeface="Times New Roman"/>
              <a:cs typeface="Times New Roman"/>
            </a:endParaRPr>
          </a:p>
          <a:p>
            <a:pPr marL="812800" lvl="1" indent="-342900">
              <a:lnSpc>
                <a:spcPct val="100000"/>
              </a:lnSpc>
              <a:spcBef>
                <a:spcPts val="1200"/>
              </a:spcBef>
              <a:buClr>
                <a:srgbClr val="622422"/>
              </a:buClr>
              <a:buFont typeface="Courier New"/>
              <a:buChar char="o"/>
              <a:tabLst>
                <a:tab pos="812800" algn="l"/>
              </a:tabLst>
            </a:pPr>
            <a:r>
              <a:rPr sz="2400" b="1" spc="-5" dirty="0">
                <a:latin typeface="Times New Roman"/>
                <a:cs typeface="Times New Roman"/>
              </a:rPr>
              <a:t>// ghi chú</a:t>
            </a:r>
            <a:r>
              <a:rPr sz="2400" b="1" spc="-10" dirty="0">
                <a:latin typeface="Times New Roman"/>
                <a:cs typeface="Times New Roman"/>
              </a:rPr>
              <a:t> </a:t>
            </a:r>
            <a:r>
              <a:rPr sz="2400" b="1" spc="-5" dirty="0">
                <a:latin typeface="Times New Roman"/>
                <a:cs typeface="Times New Roman"/>
              </a:rPr>
              <a:t>đơn</a:t>
            </a:r>
            <a:endParaRPr sz="2400" dirty="0">
              <a:latin typeface="Times New Roman"/>
              <a:cs typeface="Times New Roman"/>
            </a:endParaRPr>
          </a:p>
          <a:p>
            <a:pPr marL="812800" lvl="1" indent="-342900">
              <a:lnSpc>
                <a:spcPct val="100000"/>
              </a:lnSpc>
              <a:spcBef>
                <a:spcPts val="1200"/>
              </a:spcBef>
              <a:buClr>
                <a:srgbClr val="622422"/>
              </a:buClr>
              <a:buFont typeface="Courier New"/>
              <a:buChar char="o"/>
              <a:tabLst>
                <a:tab pos="812800" algn="l"/>
              </a:tabLst>
            </a:pPr>
            <a:r>
              <a:rPr sz="2400" b="1" spc="-5" dirty="0">
                <a:latin typeface="Times New Roman"/>
                <a:cs typeface="Times New Roman"/>
              </a:rPr>
              <a:t>/* đoạn ghi chú</a:t>
            </a:r>
            <a:r>
              <a:rPr sz="2400" b="1" spc="5" dirty="0">
                <a:latin typeface="Times New Roman"/>
                <a:cs typeface="Times New Roman"/>
              </a:rPr>
              <a:t> </a:t>
            </a:r>
            <a:r>
              <a:rPr sz="2400" b="1" dirty="0">
                <a:latin typeface="Times New Roman"/>
                <a:cs typeface="Times New Roman"/>
              </a:rPr>
              <a:t>*/</a:t>
            </a:r>
            <a:endParaRPr sz="2400" dirty="0">
              <a:latin typeface="Times New Roman"/>
              <a:cs typeface="Times New Roman"/>
            </a:endParaRPr>
          </a:p>
        </p:txBody>
      </p:sp>
      <p:graphicFrame>
        <p:nvGraphicFramePr>
          <p:cNvPr id="9" name="object 9"/>
          <p:cNvGraphicFramePr>
            <a:graphicFrameLocks noGrp="1"/>
          </p:cNvGraphicFramePr>
          <p:nvPr>
            <p:extLst>
              <p:ext uri="{D42A27DB-BD31-4B8C-83A1-F6EECF244321}">
                <p14:modId xmlns:p14="http://schemas.microsoft.com/office/powerpoint/2010/main" val="4161503966"/>
              </p:ext>
            </p:extLst>
          </p:nvPr>
        </p:nvGraphicFramePr>
        <p:xfrm>
          <a:off x="1040917" y="1670050"/>
          <a:ext cx="7125970" cy="2560318"/>
        </p:xfrm>
        <a:graphic>
          <a:graphicData uri="http://schemas.openxmlformats.org/drawingml/2006/table">
            <a:tbl>
              <a:tblPr firstRow="1" bandRow="1">
                <a:tableStyleId>{2D5ABB26-0587-4C30-8999-92F81FD0307C}</a:tableStyleId>
              </a:tblPr>
              <a:tblGrid>
                <a:gridCol w="2867660">
                  <a:extLst>
                    <a:ext uri="{9D8B030D-6E8A-4147-A177-3AD203B41FA5}">
                      <a16:colId xmlns:a16="http://schemas.microsoft.com/office/drawing/2014/main" val="20000"/>
                    </a:ext>
                  </a:extLst>
                </a:gridCol>
                <a:gridCol w="189611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457200">
                <a:tc>
                  <a:txBody>
                    <a:bodyPr/>
                    <a:lstStyle/>
                    <a:p>
                      <a:pPr algn="ctr">
                        <a:lnSpc>
                          <a:spcPct val="100000"/>
                        </a:lnSpc>
                        <a:spcBef>
                          <a:spcPts val="275"/>
                        </a:spcBef>
                      </a:pPr>
                      <a:r>
                        <a:rPr sz="2400" b="1" dirty="0">
                          <a:latin typeface="Times New Roman"/>
                          <a:cs typeface="Times New Roman"/>
                        </a:rPr>
                        <a:t>Thẻ</a:t>
                      </a:r>
                      <a:r>
                        <a:rPr sz="2400" b="1" spc="-10" dirty="0">
                          <a:latin typeface="Times New Roman"/>
                          <a:cs typeface="Times New Roman"/>
                        </a:rPr>
                        <a:t> </a:t>
                      </a:r>
                      <a:r>
                        <a:rPr sz="2400" b="1" dirty="0">
                          <a:latin typeface="Times New Roman"/>
                          <a:cs typeface="Times New Roman"/>
                        </a:rPr>
                        <a:t>mở</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ct val="100000"/>
                        </a:lnSpc>
                        <a:spcBef>
                          <a:spcPts val="275"/>
                        </a:spcBef>
                      </a:pPr>
                      <a:r>
                        <a:rPr sz="2400" b="1" dirty="0">
                          <a:latin typeface="Times New Roman"/>
                          <a:cs typeface="Times New Roman"/>
                        </a:rPr>
                        <a:t>Thẻ</a:t>
                      </a:r>
                      <a:r>
                        <a:rPr sz="2400" b="1" spc="-20" dirty="0">
                          <a:latin typeface="Times New Roman"/>
                          <a:cs typeface="Times New Roman"/>
                        </a:rPr>
                        <a:t> </a:t>
                      </a:r>
                      <a:r>
                        <a:rPr sz="2400" b="1" spc="-5" dirty="0">
                          <a:latin typeface="Times New Roman"/>
                          <a:cs typeface="Times New Roman"/>
                        </a:rPr>
                        <a:t>đóng</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marL="660400">
                        <a:lnSpc>
                          <a:spcPct val="100000"/>
                        </a:lnSpc>
                        <a:spcBef>
                          <a:spcPts val="275"/>
                        </a:spcBef>
                      </a:pPr>
                      <a:r>
                        <a:rPr sz="2400" b="1" spc="-5" dirty="0">
                          <a:latin typeface="Times New Roman"/>
                          <a:cs typeface="Times New Roman"/>
                        </a:rPr>
                        <a:t>Ghi</a:t>
                      </a:r>
                      <a:r>
                        <a:rPr sz="2400" b="1" spc="-10" dirty="0">
                          <a:latin typeface="Times New Roman"/>
                          <a:cs typeface="Times New Roman"/>
                        </a:rPr>
                        <a:t> </a:t>
                      </a:r>
                      <a:r>
                        <a:rPr sz="2400" b="1" spc="-5" dirty="0">
                          <a:latin typeface="Times New Roman"/>
                          <a:cs typeface="Times New Roman"/>
                        </a:rPr>
                        <a:t>chú</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0"/>
                  </a:ext>
                </a:extLst>
              </a:tr>
              <a:tr h="1310639">
                <a:tc>
                  <a:txBody>
                    <a:bodyPr/>
                    <a:lstStyle/>
                    <a:p>
                      <a:pPr>
                        <a:lnSpc>
                          <a:spcPct val="100000"/>
                        </a:lnSpc>
                      </a:pPr>
                      <a:endParaRPr sz="2200">
                        <a:latin typeface="Times New Roman"/>
                        <a:cs typeface="Times New Roman"/>
                      </a:endParaRPr>
                    </a:p>
                    <a:p>
                      <a:pPr algn="ctr">
                        <a:lnSpc>
                          <a:spcPct val="100000"/>
                        </a:lnSpc>
                        <a:spcBef>
                          <a:spcPts val="1365"/>
                        </a:spcBef>
                      </a:pPr>
                      <a:r>
                        <a:rPr sz="2000" spc="-5" dirty="0">
                          <a:latin typeface="Times New Roman"/>
                          <a:cs typeface="Times New Roman"/>
                        </a:rPr>
                        <a:t>&lt;?</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200">
                        <a:latin typeface="Times New Roman"/>
                        <a:cs typeface="Times New Roman"/>
                      </a:endParaRPr>
                    </a:p>
                    <a:p>
                      <a:pPr algn="ctr">
                        <a:lnSpc>
                          <a:spcPct val="100000"/>
                        </a:lnSpc>
                        <a:spcBef>
                          <a:spcPts val="1365"/>
                        </a:spcBef>
                      </a:pPr>
                      <a:r>
                        <a:rPr sz="2000" spc="-5" dirty="0">
                          <a:latin typeface="Times New Roman"/>
                          <a:cs typeface="Times New Roman"/>
                        </a:rPr>
                        <a:t>?&gt;</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83185" algn="just">
                        <a:lnSpc>
                          <a:spcPct val="100000"/>
                        </a:lnSpc>
                        <a:spcBef>
                          <a:spcPts val="295"/>
                        </a:spcBef>
                      </a:pPr>
                      <a:r>
                        <a:rPr sz="2000" spc="-5" dirty="0">
                          <a:latin typeface="Times New Roman"/>
                          <a:cs typeface="Times New Roman"/>
                        </a:rPr>
                        <a:t>Cần </a:t>
                      </a:r>
                      <a:r>
                        <a:rPr sz="2000" dirty="0">
                          <a:latin typeface="Times New Roman"/>
                          <a:cs typeface="Times New Roman"/>
                        </a:rPr>
                        <a:t>cấu </a:t>
                      </a:r>
                      <a:r>
                        <a:rPr sz="2000" spc="-5" dirty="0">
                          <a:latin typeface="Times New Roman"/>
                          <a:cs typeface="Times New Roman"/>
                        </a:rPr>
                        <a:t>hình server  cho phép hỗ trợ  shorthand-support </a:t>
                      </a:r>
                      <a:r>
                        <a:rPr sz="2000" spc="-5" dirty="0">
                          <a:latin typeface="Symbol"/>
                          <a:cs typeface="Symbol"/>
                        </a:rPr>
                        <a:t></a:t>
                      </a:r>
                      <a:r>
                        <a:rPr sz="2000" spc="-5" dirty="0">
                          <a:latin typeface="Times New Roman"/>
                          <a:cs typeface="Times New Roman"/>
                        </a:rPr>
                        <a:t> </a:t>
                      </a:r>
                      <a:r>
                        <a:rPr sz="2000" b="1" spc="-5" dirty="0">
                          <a:latin typeface="Times New Roman"/>
                          <a:cs typeface="Times New Roman"/>
                        </a:rPr>
                        <a:t>ít</a:t>
                      </a:r>
                      <a:r>
                        <a:rPr sz="2000" b="1" spc="-20" dirty="0">
                          <a:latin typeface="Times New Roman"/>
                          <a:cs typeface="Times New Roman"/>
                        </a:rPr>
                        <a:t> </a:t>
                      </a:r>
                      <a:r>
                        <a:rPr sz="2000" b="1" spc="-10" dirty="0">
                          <a:latin typeface="Times New Roman"/>
                          <a:cs typeface="Times New Roman"/>
                        </a:rPr>
                        <a:t>dùng</a:t>
                      </a:r>
                      <a:endParaRPr sz="2000">
                        <a:latin typeface="Times New Roman"/>
                        <a:cs typeface="Times New Roman"/>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96240">
                <a:tc>
                  <a:txBody>
                    <a:bodyPr/>
                    <a:lstStyle/>
                    <a:p>
                      <a:pPr algn="ctr">
                        <a:lnSpc>
                          <a:spcPct val="100000"/>
                        </a:lnSpc>
                        <a:spcBef>
                          <a:spcPts val="290"/>
                        </a:spcBef>
                      </a:pPr>
                      <a:r>
                        <a:rPr sz="2000" dirty="0">
                          <a:latin typeface="Times New Roman"/>
                          <a:cs typeface="Times New Roman"/>
                        </a:rPr>
                        <a:t>&lt;?php</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0"/>
                        </a:spcBef>
                      </a:pPr>
                      <a:r>
                        <a:rPr sz="2000" spc="-5" dirty="0">
                          <a:latin typeface="Times New Roman"/>
                          <a:cs typeface="Times New Roman"/>
                        </a:rPr>
                        <a:t>?&gt;</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90"/>
                        </a:spcBef>
                      </a:pPr>
                      <a:r>
                        <a:rPr sz="2000" b="1" spc="-5" dirty="0">
                          <a:latin typeface="Times New Roman"/>
                          <a:cs typeface="Times New Roman"/>
                        </a:rPr>
                        <a:t>Thường</a:t>
                      </a:r>
                      <a:r>
                        <a:rPr sz="2000" b="1" spc="5" dirty="0">
                          <a:latin typeface="Times New Roman"/>
                          <a:cs typeface="Times New Roman"/>
                        </a:rPr>
                        <a:t> </a:t>
                      </a:r>
                      <a:r>
                        <a:rPr sz="2000" b="1" spc="-10" dirty="0">
                          <a:latin typeface="Times New Roman"/>
                          <a:cs typeface="Times New Roman"/>
                        </a:rPr>
                        <a:t>dùng</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96239">
                <a:tc>
                  <a:txBody>
                    <a:bodyPr/>
                    <a:lstStyle/>
                    <a:p>
                      <a:pPr algn="ctr">
                        <a:lnSpc>
                          <a:spcPct val="100000"/>
                        </a:lnSpc>
                        <a:spcBef>
                          <a:spcPts val="290"/>
                        </a:spcBef>
                      </a:pPr>
                      <a:r>
                        <a:rPr sz="2000" spc="-5" dirty="0">
                          <a:latin typeface="Times New Roman"/>
                          <a:cs typeface="Times New Roman"/>
                        </a:rPr>
                        <a:t>&lt;script</a:t>
                      </a:r>
                      <a:r>
                        <a:rPr sz="2000" spc="-35" dirty="0">
                          <a:latin typeface="Times New Roman"/>
                          <a:cs typeface="Times New Roman"/>
                        </a:rPr>
                        <a:t> </a:t>
                      </a:r>
                      <a:r>
                        <a:rPr sz="2000" spc="-5" dirty="0">
                          <a:latin typeface="Times New Roman"/>
                          <a:cs typeface="Times New Roman"/>
                        </a:rPr>
                        <a:t>language="php"&gt;</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0"/>
                        </a:spcBef>
                      </a:pPr>
                      <a:r>
                        <a:rPr sz="2000" spc="-5" dirty="0">
                          <a:latin typeface="Times New Roman"/>
                          <a:cs typeface="Times New Roman"/>
                        </a:rPr>
                        <a:t>&lt;script&gt;</a:t>
                      </a:r>
                      <a:endParaRPr sz="20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90"/>
                        </a:spcBef>
                      </a:pPr>
                      <a:r>
                        <a:rPr sz="2000" b="1" spc="-5" dirty="0">
                          <a:latin typeface="Times New Roman"/>
                          <a:cs typeface="Times New Roman"/>
                        </a:rPr>
                        <a:t>ít</a:t>
                      </a:r>
                      <a:r>
                        <a:rPr sz="2000" b="1" spc="-20" dirty="0">
                          <a:latin typeface="Times New Roman"/>
                          <a:cs typeface="Times New Roman"/>
                        </a:rPr>
                        <a:t> </a:t>
                      </a:r>
                      <a:r>
                        <a:rPr sz="2000" b="1" spc="-10" dirty="0">
                          <a:latin typeface="Times New Roman"/>
                          <a:cs typeface="Times New Roman"/>
                        </a:rPr>
                        <a:t>dùng</a:t>
                      </a:r>
                      <a:endParaRPr sz="2000" dirty="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43533" y="0"/>
              <a:ext cx="788670" cy="785622"/>
            </a:xfrm>
            <a:prstGeom prst="rect">
              <a:avLst/>
            </a:prstGeom>
            <a:blipFill>
              <a:blip r:embed="rId3" cstate="print"/>
              <a:stretch>
                <a:fillRect/>
              </a:stretch>
            </a:blipFill>
          </p:spPr>
          <p:txBody>
            <a:bodyPr wrap="square" lIns="0" tIns="0" rIns="0" bIns="0" rtlCol="0"/>
            <a:lstStyle/>
            <a:p>
              <a:endParaRPr/>
            </a:p>
          </p:txBody>
        </p:sp>
      </p:grpSp>
      <p:grpSp>
        <p:nvGrpSpPr>
          <p:cNvPr id="5" name="object 5"/>
          <p:cNvGrpSpPr/>
          <p:nvPr/>
        </p:nvGrpSpPr>
        <p:grpSpPr>
          <a:xfrm>
            <a:off x="1085291" y="1523"/>
            <a:ext cx="2969895" cy="786130"/>
            <a:chOff x="1085291" y="1523"/>
            <a:chExt cx="2969895" cy="786130"/>
          </a:xfrm>
        </p:grpSpPr>
        <p:sp>
          <p:nvSpPr>
            <p:cNvPr id="6" name="object 6"/>
            <p:cNvSpPr/>
            <p:nvPr/>
          </p:nvSpPr>
          <p:spPr>
            <a:xfrm>
              <a:off x="1240536" y="1523"/>
              <a:ext cx="2814066" cy="78562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8" name="object 8"/>
            <p:cNvSpPr/>
            <p:nvPr/>
          </p:nvSpPr>
          <p:spPr>
            <a:xfrm>
              <a:off x="1133843" y="320674"/>
              <a:ext cx="192925" cy="14859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1" name="object 11"/>
          <p:cNvGrpSpPr/>
          <p:nvPr/>
        </p:nvGrpSpPr>
        <p:grpSpPr>
          <a:xfrm>
            <a:off x="7770876" y="188213"/>
            <a:ext cx="917575" cy="916940"/>
            <a:chOff x="7770876" y="188213"/>
            <a:chExt cx="917575" cy="916940"/>
          </a:xfrm>
        </p:grpSpPr>
        <p:sp>
          <p:nvSpPr>
            <p:cNvPr id="12" name="object 12"/>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5" name="object 15"/>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8" name="object 18"/>
          <p:cNvSpPr txBox="1"/>
          <p:nvPr/>
        </p:nvSpPr>
        <p:spPr>
          <a:xfrm>
            <a:off x="2336292" y="1165352"/>
            <a:ext cx="6566534" cy="551243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7</a:t>
            </a:r>
            <a:r>
              <a:rPr sz="2400" dirty="0">
                <a:solidFill>
                  <a:srgbClr val="1F487C"/>
                </a:solidFill>
                <a:latin typeface="Times New Roman"/>
                <a:cs typeface="Times New Roman"/>
              </a:rPr>
              <a:t>: </a:t>
            </a:r>
            <a:r>
              <a:rPr sz="2400" spc="-5" dirty="0">
                <a:solidFill>
                  <a:srgbClr val="1F487C"/>
                </a:solidFill>
                <a:latin typeface="Times New Roman"/>
                <a:cs typeface="Times New Roman"/>
              </a:rPr>
              <a:t>Giả sử tại </a:t>
            </a:r>
            <a:r>
              <a:rPr sz="2400" dirty="0">
                <a:solidFill>
                  <a:srgbClr val="1F487C"/>
                </a:solidFill>
                <a:latin typeface="Times New Roman"/>
                <a:cs typeface="Times New Roman"/>
              </a:rPr>
              <a:t>client browser đang lưu </a:t>
            </a:r>
            <a:r>
              <a:rPr sz="2400" spc="-5" dirty="0">
                <a:solidFill>
                  <a:srgbClr val="1F487C"/>
                </a:solidFill>
                <a:latin typeface="Times New Roman"/>
                <a:cs typeface="Times New Roman"/>
              </a:rPr>
              <a:t>trữ </a:t>
            </a:r>
            <a:r>
              <a:rPr sz="2400" dirty="0">
                <a:solidFill>
                  <a:srgbClr val="1F487C"/>
                </a:solidFill>
                <a:latin typeface="Times New Roman"/>
                <a:cs typeface="Times New Roman"/>
              </a:rPr>
              <a:t>cookie  có tên ngaytruycap và lưu giá trị = “30042012”, chọn  câu </a:t>
            </a:r>
            <a:r>
              <a:rPr sz="2400" spc="-5" dirty="0">
                <a:solidFill>
                  <a:srgbClr val="1F487C"/>
                </a:solidFill>
                <a:latin typeface="Times New Roman"/>
                <a:cs typeface="Times New Roman"/>
              </a:rPr>
              <a:t>lệnh </a:t>
            </a:r>
            <a:r>
              <a:rPr sz="2400" dirty="0">
                <a:solidFill>
                  <a:srgbClr val="1F487C"/>
                </a:solidFill>
                <a:latin typeface="Times New Roman"/>
                <a:cs typeface="Times New Roman"/>
              </a:rPr>
              <a:t>cần thay thế cho từ </a:t>
            </a:r>
            <a:r>
              <a:rPr sz="2400" b="1" u="heavy" spc="-5" dirty="0">
                <a:solidFill>
                  <a:srgbClr val="1F487C"/>
                </a:solidFill>
                <a:uFill>
                  <a:solidFill>
                    <a:srgbClr val="1F487C"/>
                  </a:solidFill>
                </a:uFill>
                <a:latin typeface="Times New Roman"/>
                <a:cs typeface="Times New Roman"/>
              </a:rPr>
              <a:t>key</a:t>
            </a:r>
            <a:r>
              <a:rPr sz="2400" b="1" spc="-5" dirty="0">
                <a:solidFill>
                  <a:srgbClr val="1F487C"/>
                </a:solidFill>
                <a:latin typeface="Times New Roman"/>
                <a:cs typeface="Times New Roman"/>
              </a:rPr>
              <a:t> </a:t>
            </a:r>
            <a:r>
              <a:rPr sz="2400" spc="-5" dirty="0">
                <a:solidFill>
                  <a:srgbClr val="1F487C"/>
                </a:solidFill>
                <a:latin typeface="Times New Roman"/>
                <a:cs typeface="Times New Roman"/>
              </a:rPr>
              <a:t>sao </a:t>
            </a:r>
            <a:r>
              <a:rPr sz="2400" dirty="0">
                <a:solidFill>
                  <a:srgbClr val="1F487C"/>
                </a:solidFill>
                <a:latin typeface="Times New Roman"/>
                <a:cs typeface="Times New Roman"/>
              </a:rPr>
              <a:t>cho đoạn mã</a:t>
            </a:r>
            <a:r>
              <a:rPr sz="2400" spc="-130" dirty="0">
                <a:solidFill>
                  <a:srgbClr val="1F487C"/>
                </a:solidFill>
                <a:latin typeface="Times New Roman"/>
                <a:cs typeface="Times New Roman"/>
              </a:rPr>
              <a:t> </a:t>
            </a:r>
            <a:r>
              <a:rPr sz="2400" spc="-5" dirty="0">
                <a:solidFill>
                  <a:srgbClr val="1F487C"/>
                </a:solidFill>
                <a:latin typeface="Times New Roman"/>
                <a:cs typeface="Times New Roman"/>
              </a:rPr>
              <a:t>sau  </a:t>
            </a:r>
            <a:r>
              <a:rPr sz="2400" dirty="0">
                <a:solidFill>
                  <a:srgbClr val="1F487C"/>
                </a:solidFill>
                <a:latin typeface="Times New Roman"/>
                <a:cs typeface="Times New Roman"/>
              </a:rPr>
              <a:t>xuất ra:</a:t>
            </a:r>
            <a:r>
              <a:rPr sz="2400" spc="-25" dirty="0">
                <a:solidFill>
                  <a:srgbClr val="1F487C"/>
                </a:solidFill>
                <a:latin typeface="Times New Roman"/>
                <a:cs typeface="Times New Roman"/>
              </a:rPr>
              <a:t> </a:t>
            </a:r>
            <a:r>
              <a:rPr sz="2400" dirty="0">
                <a:solidFill>
                  <a:srgbClr val="1F487C"/>
                </a:solidFill>
                <a:latin typeface="Times New Roman"/>
                <a:cs typeface="Times New Roman"/>
              </a:rPr>
              <a:t>2012</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377825">
              <a:lnSpc>
                <a:spcPct val="100000"/>
              </a:lnSpc>
            </a:pPr>
            <a:r>
              <a:rPr sz="2400" dirty="0">
                <a:solidFill>
                  <a:srgbClr val="1F487C"/>
                </a:solidFill>
                <a:latin typeface="Times New Roman"/>
                <a:cs typeface="Times New Roman"/>
              </a:rPr>
              <a:t>if (isset($_COOKIE['ngaytruycap']))</a:t>
            </a:r>
            <a:r>
              <a:rPr sz="2400" spc="-10"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743585">
              <a:lnSpc>
                <a:spcPct val="100000"/>
              </a:lnSpc>
            </a:pPr>
            <a:r>
              <a:rPr sz="2400" b="1" u="heavy" spc="-5" dirty="0">
                <a:solidFill>
                  <a:srgbClr val="1F487C"/>
                </a:solidFill>
                <a:uFill>
                  <a:solidFill>
                    <a:srgbClr val="1F487C"/>
                  </a:solidFill>
                </a:uFill>
                <a:latin typeface="Times New Roman"/>
                <a:cs typeface="Times New Roman"/>
              </a:rPr>
              <a:t>key</a:t>
            </a:r>
            <a:endParaRPr sz="2400">
              <a:latin typeface="Times New Roman"/>
              <a:cs typeface="Times New Roman"/>
            </a:endParaRPr>
          </a:p>
          <a:p>
            <a:pPr marL="377825">
              <a:lnSpc>
                <a:spcPct val="100000"/>
              </a:lnSpc>
            </a:pPr>
            <a:r>
              <a:rPr sz="2400" dirty="0">
                <a:solidFill>
                  <a:srgbClr val="1F487C"/>
                </a:solidFill>
                <a:latin typeface="Times New Roman"/>
                <a:cs typeface="Times New Roman"/>
              </a:rPr>
              <a:t>}</a:t>
            </a:r>
            <a:endParaRPr sz="2400">
              <a:latin typeface="Times New Roman"/>
              <a:cs typeface="Times New Roman"/>
            </a:endParaRPr>
          </a:p>
          <a:p>
            <a:pPr marL="377825">
              <a:lnSpc>
                <a:spcPct val="100000"/>
              </a:lnSpc>
            </a:pPr>
            <a:r>
              <a:rPr sz="2400" spc="-5" dirty="0">
                <a:solidFill>
                  <a:srgbClr val="1F487C"/>
                </a:solidFill>
                <a:latin typeface="Times New Roman"/>
                <a:cs typeface="Times New Roman"/>
              </a:rPr>
              <a:t>else</a:t>
            </a:r>
            <a:endParaRPr sz="2400">
              <a:latin typeface="Times New Roman"/>
              <a:cs typeface="Times New Roman"/>
            </a:endParaRPr>
          </a:p>
          <a:p>
            <a:pPr marL="743585">
              <a:lnSpc>
                <a:spcPct val="100000"/>
              </a:lnSpc>
              <a:spcBef>
                <a:spcPts val="5"/>
              </a:spcBef>
            </a:pPr>
            <a:r>
              <a:rPr sz="2400" dirty="0">
                <a:solidFill>
                  <a:srgbClr val="1F487C"/>
                </a:solidFill>
                <a:latin typeface="Times New Roman"/>
                <a:cs typeface="Times New Roman"/>
              </a:rPr>
              <a:t>echo </a:t>
            </a:r>
            <a:r>
              <a:rPr sz="2400" spc="-5" dirty="0">
                <a:solidFill>
                  <a:srgbClr val="1F487C"/>
                </a:solidFill>
                <a:latin typeface="Times New Roman"/>
                <a:cs typeface="Times New Roman"/>
              </a:rPr>
              <a:t>"khong </a:t>
            </a:r>
            <a:r>
              <a:rPr sz="2400" dirty="0">
                <a:solidFill>
                  <a:srgbClr val="1F487C"/>
                </a:solidFill>
                <a:latin typeface="Times New Roman"/>
                <a:cs typeface="Times New Roman"/>
              </a:rPr>
              <a:t>lay</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duoc";</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5" dirty="0">
                <a:solidFill>
                  <a:srgbClr val="1F487C"/>
                </a:solidFill>
                <a:latin typeface="Times New Roman"/>
                <a:cs typeface="Times New Roman"/>
              </a:rPr>
              <a:t> </a:t>
            </a:r>
            <a:r>
              <a:rPr sz="2400" dirty="0">
                <a:solidFill>
                  <a:srgbClr val="1F487C"/>
                </a:solidFill>
                <a:latin typeface="Times New Roman"/>
                <a:cs typeface="Times New Roman"/>
              </a:rPr>
              <a:t>$_COOKIE(['ngaytruycap'],4);</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0" dirty="0">
                <a:solidFill>
                  <a:srgbClr val="1F487C"/>
                </a:solidFill>
                <a:latin typeface="Times New Roman"/>
                <a:cs typeface="Times New Roman"/>
              </a:rPr>
              <a:t> </a:t>
            </a:r>
            <a:r>
              <a:rPr sz="2400" dirty="0">
                <a:solidFill>
                  <a:srgbClr val="1F487C"/>
                </a:solidFill>
                <a:latin typeface="Times New Roman"/>
                <a:cs typeface="Times New Roman"/>
              </a:rPr>
              <a:t>substr($_COOKIE['ngaytruycap'],4,4);</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0" dirty="0">
                <a:solidFill>
                  <a:srgbClr val="1F487C"/>
                </a:solidFill>
                <a:latin typeface="Times New Roman"/>
                <a:cs typeface="Times New Roman"/>
              </a:rPr>
              <a:t> </a:t>
            </a:r>
            <a:r>
              <a:rPr sz="2400" dirty="0">
                <a:solidFill>
                  <a:srgbClr val="1F487C"/>
                </a:solidFill>
                <a:latin typeface="Times New Roman"/>
                <a:cs typeface="Times New Roman"/>
              </a:rPr>
              <a:t>substr($_COOKIE['ngaytruycap'],4);</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0" dirty="0">
                <a:solidFill>
                  <a:srgbClr val="1F487C"/>
                </a:solidFill>
                <a:latin typeface="Times New Roman"/>
                <a:cs typeface="Times New Roman"/>
              </a:rPr>
              <a:t> </a:t>
            </a:r>
            <a:r>
              <a:rPr sz="2400" dirty="0">
                <a:solidFill>
                  <a:srgbClr val="1F487C"/>
                </a:solidFill>
                <a:latin typeface="Times New Roman"/>
                <a:cs typeface="Times New Roman"/>
              </a:rPr>
              <a:t>substr($_COOKIE['ngaytruycap'],3,4);</a:t>
            </a:r>
            <a:endParaRPr sz="2400">
              <a:latin typeface="Times New Roman"/>
              <a:cs typeface="Times New Roman"/>
            </a:endParaRPr>
          </a:p>
        </p:txBody>
      </p:sp>
      <p:sp>
        <p:nvSpPr>
          <p:cNvPr id="19" name="object 19"/>
          <p:cNvSpPr/>
          <p:nvPr/>
        </p:nvSpPr>
        <p:spPr>
          <a:xfrm>
            <a:off x="117475" y="3451301"/>
            <a:ext cx="2139950" cy="2814066"/>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593840" cy="258635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8</a:t>
            </a:r>
            <a:r>
              <a:rPr sz="2400" dirty="0">
                <a:solidFill>
                  <a:srgbClr val="1F487C"/>
                </a:solidFill>
                <a:latin typeface="Times New Roman"/>
                <a:cs typeface="Times New Roman"/>
              </a:rPr>
              <a:t>: Câu </a:t>
            </a:r>
            <a:r>
              <a:rPr sz="2400" spc="-5" dirty="0">
                <a:solidFill>
                  <a:srgbClr val="1F487C"/>
                </a:solidFill>
                <a:latin typeface="Times New Roman"/>
                <a:cs typeface="Times New Roman"/>
              </a:rPr>
              <a:t>lệnh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đúng </a:t>
            </a:r>
            <a:r>
              <a:rPr sz="2400" dirty="0">
                <a:solidFill>
                  <a:srgbClr val="1F487C"/>
                </a:solidFill>
                <a:latin typeface="Times New Roman"/>
                <a:cs typeface="Times New Roman"/>
              </a:rPr>
              <a:t>để xuất từ “admin” của</a:t>
            </a:r>
            <a:r>
              <a:rPr sz="2400" spc="-125" dirty="0">
                <a:solidFill>
                  <a:srgbClr val="1F487C"/>
                </a:solidFill>
                <a:latin typeface="Times New Roman"/>
                <a:cs typeface="Times New Roman"/>
              </a:rPr>
              <a:t> </a:t>
            </a:r>
            <a:r>
              <a:rPr sz="2400" dirty="0">
                <a:solidFill>
                  <a:srgbClr val="1F487C"/>
                </a:solidFill>
                <a:latin typeface="Times New Roman"/>
                <a:cs typeface="Times New Roman"/>
              </a:rPr>
              <a:t>địa  chỉ </a:t>
            </a:r>
            <a:r>
              <a:rPr sz="2400" spc="-5" dirty="0">
                <a:solidFill>
                  <a:srgbClr val="1F487C"/>
                </a:solidFill>
                <a:latin typeface="Times New Roman"/>
                <a:cs typeface="Times New Roman"/>
              </a:rPr>
              <a:t>URL sau:  http://localhost:8080/index.php?user=admin</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$_REQUEST["user"];</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$_GET["user"];</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$_REQUEST[0];</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Cả a và b đều</a:t>
            </a:r>
            <a:r>
              <a:rPr sz="2400" spc="-20" dirty="0">
                <a:solidFill>
                  <a:srgbClr val="1F487C"/>
                </a:solidFill>
                <a:latin typeface="Times New Roman"/>
                <a:cs typeface="Times New Roman"/>
              </a:rPr>
              <a:t> </a:t>
            </a:r>
            <a:r>
              <a:rPr sz="2400" dirty="0">
                <a:solidFill>
                  <a:srgbClr val="1F487C"/>
                </a:solidFill>
                <a:latin typeface="Times New Roman"/>
                <a:cs typeface="Times New Roman"/>
              </a:rPr>
              <a:t>đúng</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8399"/>
            <a:ext cx="6350000" cy="5238115"/>
          </a:xfrm>
          <a:prstGeom prst="rect">
            <a:avLst/>
          </a:prstGeom>
        </p:spPr>
        <p:txBody>
          <a:bodyPr vert="horz" wrap="square" lIns="0" tIns="12700" rIns="0" bIns="0" rtlCol="0">
            <a:spAutoFit/>
          </a:bodyPr>
          <a:lstStyle/>
          <a:p>
            <a:pPr marL="12700">
              <a:lnSpc>
                <a:spcPct val="100000"/>
              </a:lnSpc>
              <a:spcBef>
                <a:spcPts val="100"/>
              </a:spcBef>
            </a:pPr>
            <a:r>
              <a:rPr sz="1800" b="1" u="heavy" dirty="0">
                <a:solidFill>
                  <a:srgbClr val="1F487C"/>
                </a:solidFill>
                <a:uFill>
                  <a:solidFill>
                    <a:srgbClr val="1F487C"/>
                  </a:solidFill>
                </a:uFill>
                <a:latin typeface="Times New Roman"/>
                <a:cs typeface="Times New Roman"/>
              </a:rPr>
              <a:t>Câu </a:t>
            </a:r>
            <a:r>
              <a:rPr sz="1800" b="1" u="heavy" spc="-5" dirty="0">
                <a:solidFill>
                  <a:srgbClr val="1F487C"/>
                </a:solidFill>
                <a:uFill>
                  <a:solidFill>
                    <a:srgbClr val="1F487C"/>
                  </a:solidFill>
                </a:uFill>
                <a:latin typeface="Times New Roman"/>
                <a:cs typeface="Times New Roman"/>
              </a:rPr>
              <a:t>9</a:t>
            </a:r>
            <a:r>
              <a:rPr sz="1800" spc="-5" dirty="0">
                <a:solidFill>
                  <a:srgbClr val="1F487C"/>
                </a:solidFill>
                <a:latin typeface="Times New Roman"/>
                <a:cs typeface="Times New Roman"/>
              </a:rPr>
              <a:t>: </a:t>
            </a:r>
            <a:r>
              <a:rPr sz="1800" dirty="0">
                <a:solidFill>
                  <a:srgbClr val="1F487C"/>
                </a:solidFill>
                <a:latin typeface="Times New Roman"/>
                <a:cs typeface="Times New Roman"/>
              </a:rPr>
              <a:t>Cho </a:t>
            </a:r>
            <a:r>
              <a:rPr sz="1800" spc="-5" dirty="0">
                <a:solidFill>
                  <a:srgbClr val="1F487C"/>
                </a:solidFill>
                <a:latin typeface="Times New Roman"/>
                <a:cs typeface="Times New Roman"/>
              </a:rPr>
              <a:t>biết </a:t>
            </a:r>
            <a:r>
              <a:rPr sz="1800" dirty="0">
                <a:solidFill>
                  <a:srgbClr val="1F487C"/>
                </a:solidFill>
                <a:latin typeface="Times New Roman"/>
                <a:cs typeface="Times New Roman"/>
              </a:rPr>
              <a:t>kết quả của </a:t>
            </a:r>
            <a:r>
              <a:rPr sz="1800" spc="-5" dirty="0">
                <a:solidFill>
                  <a:srgbClr val="1F487C"/>
                </a:solidFill>
                <a:latin typeface="Times New Roman"/>
                <a:cs typeface="Times New Roman"/>
              </a:rPr>
              <a:t>trang index.php sau </a:t>
            </a:r>
            <a:r>
              <a:rPr sz="1800" dirty="0">
                <a:solidFill>
                  <a:srgbClr val="1F487C"/>
                </a:solidFill>
                <a:latin typeface="Times New Roman"/>
                <a:cs typeface="Times New Roman"/>
              </a:rPr>
              <a:t>khi </a:t>
            </a:r>
            <a:r>
              <a:rPr sz="1800" spc="-5" dirty="0">
                <a:solidFill>
                  <a:srgbClr val="1F487C"/>
                </a:solidFill>
                <a:latin typeface="Times New Roman"/>
                <a:cs typeface="Times New Roman"/>
              </a:rPr>
              <a:t>submit </a:t>
            </a:r>
            <a:r>
              <a:rPr sz="1800" dirty="0">
                <a:solidFill>
                  <a:srgbClr val="1F487C"/>
                </a:solidFill>
                <a:latin typeface="Times New Roman"/>
                <a:cs typeface="Times New Roman"/>
              </a:rPr>
              <a:t>form</a:t>
            </a:r>
            <a:r>
              <a:rPr sz="1800" spc="10" dirty="0">
                <a:solidFill>
                  <a:srgbClr val="1F487C"/>
                </a:solidFill>
                <a:latin typeface="Times New Roman"/>
                <a:cs typeface="Times New Roman"/>
              </a:rPr>
              <a:t> </a:t>
            </a:r>
            <a:r>
              <a:rPr sz="1800" spc="-5" dirty="0">
                <a:solidFill>
                  <a:srgbClr val="1F487C"/>
                </a:solidFill>
                <a:latin typeface="Times New Roman"/>
                <a:cs typeface="Times New Roman"/>
              </a:rPr>
              <a:t>sau</a:t>
            </a:r>
            <a:endParaRPr sz="1800">
              <a:latin typeface="Times New Roman"/>
              <a:cs typeface="Times New Roman"/>
            </a:endParaRPr>
          </a:p>
          <a:p>
            <a:pPr marL="12700">
              <a:lnSpc>
                <a:spcPct val="100000"/>
              </a:lnSpc>
            </a:pPr>
            <a:r>
              <a:rPr sz="1800" spc="-5" dirty="0">
                <a:solidFill>
                  <a:srgbClr val="1F487C"/>
                </a:solidFill>
                <a:latin typeface="Times New Roman"/>
                <a:cs typeface="Times New Roman"/>
              </a:rPr>
              <a:t>(textbox </a:t>
            </a:r>
            <a:r>
              <a:rPr sz="1800" dirty="0">
                <a:solidFill>
                  <a:srgbClr val="1F487C"/>
                </a:solidFill>
                <a:latin typeface="Times New Roman"/>
                <a:cs typeface="Times New Roman"/>
              </a:rPr>
              <a:t>user không nhập dữ</a:t>
            </a:r>
            <a:r>
              <a:rPr sz="1800" spc="-5" dirty="0">
                <a:solidFill>
                  <a:srgbClr val="1F487C"/>
                </a:solidFill>
                <a:latin typeface="Times New Roman"/>
                <a:cs typeface="Times New Roman"/>
              </a:rPr>
              <a:t> </a:t>
            </a:r>
            <a:r>
              <a:rPr sz="1800" dirty="0">
                <a:solidFill>
                  <a:srgbClr val="1F487C"/>
                </a:solidFill>
                <a:latin typeface="Times New Roman"/>
                <a:cs typeface="Times New Roman"/>
              </a:rPr>
              <a:t>liệu):</a:t>
            </a:r>
            <a:endParaRPr sz="1800">
              <a:latin typeface="Times New Roman"/>
              <a:cs typeface="Times New Roman"/>
            </a:endParaRPr>
          </a:p>
          <a:p>
            <a:pPr marL="12700">
              <a:lnSpc>
                <a:spcPct val="100000"/>
              </a:lnSpc>
            </a:pPr>
            <a:r>
              <a:rPr sz="1800" dirty="0">
                <a:solidFill>
                  <a:srgbClr val="1F487C"/>
                </a:solidFill>
                <a:latin typeface="Times New Roman"/>
                <a:cs typeface="Times New Roman"/>
              </a:rPr>
              <a:t>&lt;form </a:t>
            </a:r>
            <a:r>
              <a:rPr sz="1800" spc="-5" dirty="0">
                <a:solidFill>
                  <a:srgbClr val="1F487C"/>
                </a:solidFill>
                <a:latin typeface="Times New Roman"/>
                <a:cs typeface="Times New Roman"/>
              </a:rPr>
              <a:t>action="index.php"</a:t>
            </a:r>
            <a:r>
              <a:rPr sz="1800" spc="15" dirty="0">
                <a:solidFill>
                  <a:srgbClr val="1F487C"/>
                </a:solidFill>
                <a:latin typeface="Times New Roman"/>
                <a:cs typeface="Times New Roman"/>
              </a:rPr>
              <a:t> </a:t>
            </a:r>
            <a:r>
              <a:rPr sz="1800" spc="-5" dirty="0">
                <a:solidFill>
                  <a:srgbClr val="1F487C"/>
                </a:solidFill>
                <a:latin typeface="Times New Roman"/>
                <a:cs typeface="Times New Roman"/>
              </a:rPr>
              <a:t>method="post"&gt;</a:t>
            </a:r>
            <a:endParaRPr sz="1800">
              <a:latin typeface="Times New Roman"/>
              <a:cs typeface="Times New Roman"/>
            </a:endParaRPr>
          </a:p>
          <a:p>
            <a:pPr marL="469900">
              <a:lnSpc>
                <a:spcPct val="100000"/>
              </a:lnSpc>
            </a:pPr>
            <a:r>
              <a:rPr sz="1800" dirty="0">
                <a:solidFill>
                  <a:srgbClr val="1F487C"/>
                </a:solidFill>
                <a:latin typeface="Times New Roman"/>
                <a:cs typeface="Times New Roman"/>
              </a:rPr>
              <a:t>&lt;input </a:t>
            </a:r>
            <a:r>
              <a:rPr sz="1800" spc="-5" dirty="0">
                <a:solidFill>
                  <a:srgbClr val="1F487C"/>
                </a:solidFill>
                <a:latin typeface="Times New Roman"/>
                <a:cs typeface="Times New Roman"/>
              </a:rPr>
              <a:t>type="text"</a:t>
            </a:r>
            <a:r>
              <a:rPr sz="1800" spc="5" dirty="0">
                <a:solidFill>
                  <a:srgbClr val="1F487C"/>
                </a:solidFill>
                <a:latin typeface="Times New Roman"/>
                <a:cs typeface="Times New Roman"/>
              </a:rPr>
              <a:t> </a:t>
            </a:r>
            <a:r>
              <a:rPr sz="1800" spc="-5" dirty="0">
                <a:solidFill>
                  <a:srgbClr val="1F487C"/>
                </a:solidFill>
                <a:latin typeface="Times New Roman"/>
                <a:cs typeface="Times New Roman"/>
              </a:rPr>
              <a:t>name=“user"&gt;</a:t>
            </a:r>
            <a:endParaRPr sz="1800">
              <a:latin typeface="Times New Roman"/>
              <a:cs typeface="Times New Roman"/>
            </a:endParaRPr>
          </a:p>
          <a:p>
            <a:pPr marL="12700">
              <a:lnSpc>
                <a:spcPct val="100000"/>
              </a:lnSpc>
            </a:pPr>
            <a:r>
              <a:rPr sz="1800" dirty="0">
                <a:solidFill>
                  <a:srgbClr val="1F487C"/>
                </a:solidFill>
                <a:latin typeface="Times New Roman"/>
                <a:cs typeface="Times New Roman"/>
              </a:rPr>
              <a:t>&lt;/form&gt;</a:t>
            </a:r>
            <a:endParaRPr sz="1800">
              <a:latin typeface="Times New Roman"/>
              <a:cs typeface="Times New Roman"/>
            </a:endParaRPr>
          </a:p>
          <a:p>
            <a:pPr marL="469900" indent="-457200">
              <a:lnSpc>
                <a:spcPct val="100000"/>
              </a:lnSpc>
              <a:buFont typeface="Wingdings"/>
              <a:buChar char=""/>
              <a:tabLst>
                <a:tab pos="469265" algn="l"/>
                <a:tab pos="469900" algn="l"/>
              </a:tabLst>
            </a:pPr>
            <a:r>
              <a:rPr sz="1800" b="1" spc="-30" dirty="0">
                <a:solidFill>
                  <a:srgbClr val="1F487C"/>
                </a:solidFill>
                <a:latin typeface="Times New Roman"/>
                <a:cs typeface="Times New Roman"/>
              </a:rPr>
              <a:t>Trang</a:t>
            </a:r>
            <a:r>
              <a:rPr sz="1800" b="1" spc="-5" dirty="0">
                <a:solidFill>
                  <a:srgbClr val="1F487C"/>
                </a:solidFill>
                <a:latin typeface="Times New Roman"/>
                <a:cs typeface="Times New Roman"/>
              </a:rPr>
              <a:t> index.php</a:t>
            </a:r>
            <a:endParaRPr sz="1800">
              <a:latin typeface="Times New Roman"/>
              <a:cs typeface="Times New Roman"/>
            </a:endParaRPr>
          </a:p>
          <a:p>
            <a:pPr marL="241300" indent="-228600">
              <a:lnSpc>
                <a:spcPct val="100000"/>
              </a:lnSpc>
              <a:buAutoNum type="arabicPeriod"/>
              <a:tabLst>
                <a:tab pos="241300" algn="l"/>
              </a:tabLst>
            </a:pPr>
            <a:r>
              <a:rPr sz="1800" spc="-5" dirty="0">
                <a:solidFill>
                  <a:srgbClr val="1F487C"/>
                </a:solidFill>
                <a:latin typeface="Times New Roman"/>
                <a:cs typeface="Times New Roman"/>
              </a:rPr>
              <a:t>&lt;?php</a:t>
            </a:r>
            <a:endParaRPr sz="1800">
              <a:latin typeface="Times New Roman"/>
              <a:cs typeface="Times New Roman"/>
            </a:endParaRPr>
          </a:p>
          <a:p>
            <a:pPr marL="561340" indent="-548640">
              <a:lnSpc>
                <a:spcPct val="100000"/>
              </a:lnSpc>
              <a:buAutoNum type="arabicPeriod"/>
              <a:tabLst>
                <a:tab pos="560705" algn="l"/>
                <a:tab pos="561340" algn="l"/>
              </a:tabLst>
            </a:pPr>
            <a:r>
              <a:rPr sz="1800" spc="-5" dirty="0">
                <a:solidFill>
                  <a:srgbClr val="1F487C"/>
                </a:solidFill>
                <a:latin typeface="Times New Roman"/>
                <a:cs typeface="Times New Roman"/>
              </a:rPr>
              <a:t>if(isset($_SERVER["REQUEST_METHOD"]))</a:t>
            </a:r>
            <a:endParaRPr sz="1800">
              <a:latin typeface="Times New Roman"/>
              <a:cs typeface="Times New Roman"/>
            </a:endParaRPr>
          </a:p>
          <a:p>
            <a:pPr marL="835660" indent="-822960">
              <a:lnSpc>
                <a:spcPct val="100000"/>
              </a:lnSpc>
              <a:buAutoNum type="arabicPeriod"/>
              <a:tabLst>
                <a:tab pos="835025" algn="l"/>
                <a:tab pos="835660" algn="l"/>
              </a:tabLst>
            </a:pPr>
            <a:r>
              <a:rPr sz="1800" dirty="0">
                <a:solidFill>
                  <a:srgbClr val="1F487C"/>
                </a:solidFill>
                <a:latin typeface="Times New Roman"/>
                <a:cs typeface="Times New Roman"/>
              </a:rPr>
              <a:t>echo</a:t>
            </a:r>
            <a:r>
              <a:rPr sz="1800" spc="-5" dirty="0">
                <a:solidFill>
                  <a:srgbClr val="1F487C"/>
                </a:solidFill>
                <a:latin typeface="Times New Roman"/>
                <a:cs typeface="Times New Roman"/>
              </a:rPr>
              <a:t> </a:t>
            </a:r>
            <a:r>
              <a:rPr sz="1800" spc="-15" dirty="0">
                <a:solidFill>
                  <a:srgbClr val="1F487C"/>
                </a:solidFill>
                <a:latin typeface="Times New Roman"/>
                <a:cs typeface="Times New Roman"/>
              </a:rPr>
              <a:t>"True";</a:t>
            </a:r>
            <a:endParaRPr sz="1800">
              <a:latin typeface="Times New Roman"/>
              <a:cs typeface="Times New Roman"/>
            </a:endParaRPr>
          </a:p>
          <a:p>
            <a:pPr marL="561340" indent="-548640">
              <a:lnSpc>
                <a:spcPct val="100000"/>
              </a:lnSpc>
              <a:buAutoNum type="arabicPeriod"/>
              <a:tabLst>
                <a:tab pos="560705" algn="l"/>
                <a:tab pos="561340" algn="l"/>
              </a:tabLst>
            </a:pPr>
            <a:r>
              <a:rPr sz="1800" spc="-5" dirty="0">
                <a:solidFill>
                  <a:srgbClr val="1F487C"/>
                </a:solidFill>
                <a:latin typeface="Times New Roman"/>
                <a:cs typeface="Times New Roman"/>
              </a:rPr>
              <a:t>else</a:t>
            </a:r>
            <a:endParaRPr sz="1800">
              <a:latin typeface="Times New Roman"/>
              <a:cs typeface="Times New Roman"/>
            </a:endParaRPr>
          </a:p>
          <a:p>
            <a:pPr marL="835660" indent="-822960">
              <a:lnSpc>
                <a:spcPct val="100000"/>
              </a:lnSpc>
              <a:spcBef>
                <a:spcPts val="5"/>
              </a:spcBef>
              <a:buAutoNum type="arabicPeriod"/>
              <a:tabLst>
                <a:tab pos="835025" algn="l"/>
                <a:tab pos="835660" algn="l"/>
              </a:tabLst>
            </a:pPr>
            <a:r>
              <a:rPr sz="1800" dirty="0">
                <a:solidFill>
                  <a:srgbClr val="1F487C"/>
                </a:solidFill>
                <a:latin typeface="Times New Roman"/>
                <a:cs typeface="Times New Roman"/>
              </a:rPr>
              <a:t>echo</a:t>
            </a:r>
            <a:r>
              <a:rPr sz="1800" spc="-5" dirty="0">
                <a:solidFill>
                  <a:srgbClr val="1F487C"/>
                </a:solidFill>
                <a:latin typeface="Times New Roman"/>
                <a:cs typeface="Times New Roman"/>
              </a:rPr>
              <a:t> "False";</a:t>
            </a:r>
            <a:endParaRPr sz="1800">
              <a:latin typeface="Times New Roman"/>
              <a:cs typeface="Times New Roman"/>
            </a:endParaRPr>
          </a:p>
          <a:p>
            <a:pPr marL="561340" indent="-548640">
              <a:lnSpc>
                <a:spcPct val="100000"/>
              </a:lnSpc>
              <a:buAutoNum type="arabicPeriod"/>
              <a:tabLst>
                <a:tab pos="560705" algn="l"/>
                <a:tab pos="561340" algn="l"/>
              </a:tabLst>
            </a:pPr>
            <a:r>
              <a:rPr sz="1800" spc="-10" dirty="0">
                <a:solidFill>
                  <a:srgbClr val="1F487C"/>
                </a:solidFill>
                <a:latin typeface="Times New Roman"/>
                <a:cs typeface="Times New Roman"/>
              </a:rPr>
              <a:t>if(isset($_SERVER["user"]))</a:t>
            </a:r>
            <a:endParaRPr sz="1800">
              <a:latin typeface="Times New Roman"/>
              <a:cs typeface="Times New Roman"/>
            </a:endParaRPr>
          </a:p>
          <a:p>
            <a:pPr marL="835660" indent="-822960">
              <a:lnSpc>
                <a:spcPct val="100000"/>
              </a:lnSpc>
              <a:buAutoNum type="arabicPeriod"/>
              <a:tabLst>
                <a:tab pos="835025" algn="l"/>
                <a:tab pos="835660" algn="l"/>
              </a:tabLst>
            </a:pPr>
            <a:r>
              <a:rPr sz="1800" dirty="0">
                <a:solidFill>
                  <a:srgbClr val="1F487C"/>
                </a:solidFill>
                <a:latin typeface="Times New Roman"/>
                <a:cs typeface="Times New Roman"/>
              </a:rPr>
              <a:t>echo</a:t>
            </a:r>
            <a:r>
              <a:rPr sz="1800" spc="-5" dirty="0">
                <a:solidFill>
                  <a:srgbClr val="1F487C"/>
                </a:solidFill>
                <a:latin typeface="Times New Roman"/>
                <a:cs typeface="Times New Roman"/>
              </a:rPr>
              <a:t> </a:t>
            </a:r>
            <a:r>
              <a:rPr sz="1800" spc="-15" dirty="0">
                <a:solidFill>
                  <a:srgbClr val="1F487C"/>
                </a:solidFill>
                <a:latin typeface="Times New Roman"/>
                <a:cs typeface="Times New Roman"/>
              </a:rPr>
              <a:t>"True";</a:t>
            </a:r>
            <a:endParaRPr sz="1800">
              <a:latin typeface="Times New Roman"/>
              <a:cs typeface="Times New Roman"/>
            </a:endParaRPr>
          </a:p>
          <a:p>
            <a:pPr marL="561340" indent="-548640">
              <a:lnSpc>
                <a:spcPct val="100000"/>
              </a:lnSpc>
              <a:buAutoNum type="arabicPeriod"/>
              <a:tabLst>
                <a:tab pos="560705" algn="l"/>
                <a:tab pos="561340" algn="l"/>
              </a:tabLst>
            </a:pPr>
            <a:r>
              <a:rPr sz="1800" spc="-5" dirty="0">
                <a:solidFill>
                  <a:srgbClr val="1F487C"/>
                </a:solidFill>
                <a:latin typeface="Times New Roman"/>
                <a:cs typeface="Times New Roman"/>
              </a:rPr>
              <a:t>else</a:t>
            </a:r>
            <a:endParaRPr sz="1800">
              <a:latin typeface="Times New Roman"/>
              <a:cs typeface="Times New Roman"/>
            </a:endParaRPr>
          </a:p>
          <a:p>
            <a:pPr marL="835660" indent="-822960">
              <a:lnSpc>
                <a:spcPct val="100000"/>
              </a:lnSpc>
              <a:buAutoNum type="arabicPeriod"/>
              <a:tabLst>
                <a:tab pos="835025" algn="l"/>
                <a:tab pos="835660" algn="l"/>
                <a:tab pos="2207260" algn="l"/>
              </a:tabLst>
            </a:pPr>
            <a:r>
              <a:rPr sz="1800" dirty="0">
                <a:solidFill>
                  <a:srgbClr val="1F487C"/>
                </a:solidFill>
                <a:latin typeface="Times New Roman"/>
                <a:cs typeface="Times New Roman"/>
              </a:rPr>
              <a:t>echo</a:t>
            </a:r>
            <a:r>
              <a:rPr sz="1800" spc="10" dirty="0">
                <a:solidFill>
                  <a:srgbClr val="1F487C"/>
                </a:solidFill>
                <a:latin typeface="Times New Roman"/>
                <a:cs typeface="Times New Roman"/>
              </a:rPr>
              <a:t> </a:t>
            </a:r>
            <a:r>
              <a:rPr sz="1800" spc="-5" dirty="0">
                <a:solidFill>
                  <a:srgbClr val="1F487C"/>
                </a:solidFill>
                <a:latin typeface="Times New Roman"/>
                <a:cs typeface="Times New Roman"/>
              </a:rPr>
              <a:t>"False";	?&gt;</a:t>
            </a:r>
            <a:endParaRPr sz="1800">
              <a:latin typeface="Times New Roman"/>
              <a:cs typeface="Times New Roman"/>
            </a:endParaRPr>
          </a:p>
          <a:p>
            <a:pPr marL="927100" lvl="1" indent="-457200">
              <a:lnSpc>
                <a:spcPct val="100000"/>
              </a:lnSpc>
              <a:buAutoNum type="alphaUcPeriod"/>
              <a:tabLst>
                <a:tab pos="926465" algn="l"/>
                <a:tab pos="927100" algn="l"/>
              </a:tabLst>
            </a:pPr>
            <a:r>
              <a:rPr sz="1800" spc="-5" dirty="0">
                <a:solidFill>
                  <a:srgbClr val="1F487C"/>
                </a:solidFill>
                <a:latin typeface="Times New Roman"/>
                <a:cs typeface="Times New Roman"/>
              </a:rPr>
              <a:t>FalseFalse</a:t>
            </a:r>
            <a:endParaRPr sz="1800">
              <a:latin typeface="Times New Roman"/>
              <a:cs typeface="Times New Roman"/>
            </a:endParaRPr>
          </a:p>
          <a:p>
            <a:pPr marL="927100" lvl="1" indent="-457200">
              <a:lnSpc>
                <a:spcPct val="100000"/>
              </a:lnSpc>
              <a:buAutoNum type="alphaUcPeriod"/>
              <a:tabLst>
                <a:tab pos="926465" algn="l"/>
                <a:tab pos="927100" algn="l"/>
              </a:tabLst>
            </a:pPr>
            <a:r>
              <a:rPr sz="1800" spc="-10" dirty="0">
                <a:solidFill>
                  <a:srgbClr val="1F487C"/>
                </a:solidFill>
                <a:latin typeface="Times New Roman"/>
                <a:cs typeface="Times New Roman"/>
              </a:rPr>
              <a:t>FalseTrue;</a:t>
            </a:r>
            <a:endParaRPr sz="1800">
              <a:latin typeface="Times New Roman"/>
              <a:cs typeface="Times New Roman"/>
            </a:endParaRPr>
          </a:p>
          <a:p>
            <a:pPr marL="927100" lvl="1" indent="-457200">
              <a:lnSpc>
                <a:spcPct val="100000"/>
              </a:lnSpc>
              <a:buAutoNum type="alphaUcPeriod"/>
              <a:tabLst>
                <a:tab pos="926465" algn="l"/>
                <a:tab pos="927100" algn="l"/>
              </a:tabLst>
            </a:pPr>
            <a:r>
              <a:rPr sz="1800" spc="-10" dirty="0">
                <a:solidFill>
                  <a:srgbClr val="1F487C"/>
                </a:solidFill>
                <a:latin typeface="Times New Roman"/>
                <a:cs typeface="Times New Roman"/>
              </a:rPr>
              <a:t>TrueFalse</a:t>
            </a:r>
            <a:endParaRPr sz="1800">
              <a:latin typeface="Times New Roman"/>
              <a:cs typeface="Times New Roman"/>
            </a:endParaRPr>
          </a:p>
          <a:p>
            <a:pPr marL="927100" lvl="1" indent="-457200">
              <a:lnSpc>
                <a:spcPct val="100000"/>
              </a:lnSpc>
              <a:buAutoNum type="alphaUcPeriod"/>
              <a:tabLst>
                <a:tab pos="926465" algn="l"/>
                <a:tab pos="927100" algn="l"/>
              </a:tabLst>
            </a:pPr>
            <a:r>
              <a:rPr sz="1800" spc="-5" dirty="0">
                <a:solidFill>
                  <a:srgbClr val="1F487C"/>
                </a:solidFill>
                <a:latin typeface="Times New Roman"/>
                <a:cs typeface="Times New Roman"/>
              </a:rPr>
              <a:t>Đoạn </a:t>
            </a:r>
            <a:r>
              <a:rPr sz="1800" dirty="0">
                <a:solidFill>
                  <a:srgbClr val="1F487C"/>
                </a:solidFill>
                <a:latin typeface="Times New Roman"/>
                <a:cs typeface="Times New Roman"/>
              </a:rPr>
              <a:t>lệnh sai ở dòng</a:t>
            </a:r>
            <a:r>
              <a:rPr sz="1800" spc="-20" dirty="0">
                <a:solidFill>
                  <a:srgbClr val="1F487C"/>
                </a:solidFill>
                <a:latin typeface="Times New Roman"/>
                <a:cs typeface="Times New Roman"/>
              </a:rPr>
              <a:t> </a:t>
            </a:r>
            <a:r>
              <a:rPr sz="1800" dirty="0">
                <a:solidFill>
                  <a:srgbClr val="1F487C"/>
                </a:solidFill>
                <a:latin typeface="Times New Roman"/>
                <a:cs typeface="Times New Roman"/>
              </a:rPr>
              <a:t>6</a:t>
            </a:r>
            <a:endParaRPr sz="18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099810" cy="222059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10</a:t>
            </a:r>
            <a:r>
              <a:rPr sz="2400" dirty="0">
                <a:solidFill>
                  <a:srgbClr val="1F487C"/>
                </a:solidFill>
                <a:latin typeface="Times New Roman"/>
                <a:cs typeface="Times New Roman"/>
              </a:rPr>
              <a:t>: </a:t>
            </a:r>
            <a:r>
              <a:rPr sz="2400" spc="-5" dirty="0">
                <a:solidFill>
                  <a:srgbClr val="1F487C"/>
                </a:solidFill>
                <a:latin typeface="Times New Roman"/>
                <a:cs typeface="Times New Roman"/>
              </a:rPr>
              <a:t>Sử </a:t>
            </a:r>
            <a:r>
              <a:rPr sz="2400" dirty="0">
                <a:solidFill>
                  <a:srgbClr val="1F487C"/>
                </a:solidFill>
                <a:latin typeface="Times New Roman"/>
                <a:cs typeface="Times New Roman"/>
              </a:rPr>
              <a:t>dụng phương </a:t>
            </a:r>
            <a:r>
              <a:rPr sz="2400" spc="-5" dirty="0">
                <a:solidFill>
                  <a:srgbClr val="1F487C"/>
                </a:solidFill>
                <a:latin typeface="Times New Roman"/>
                <a:cs typeface="Times New Roman"/>
              </a:rPr>
              <a:t>pháp </a:t>
            </a:r>
            <a:r>
              <a:rPr sz="2400" dirty="0">
                <a:solidFill>
                  <a:srgbClr val="1F487C"/>
                </a:solidFill>
                <a:latin typeface="Times New Roman"/>
                <a:cs typeface="Times New Roman"/>
              </a:rPr>
              <a:t>nào để </a:t>
            </a:r>
            <a:r>
              <a:rPr sz="2400" spc="-5" dirty="0">
                <a:solidFill>
                  <a:srgbClr val="1F487C"/>
                </a:solidFill>
                <a:latin typeface="Times New Roman"/>
                <a:cs typeface="Times New Roman"/>
              </a:rPr>
              <a:t>trao </a:t>
            </a:r>
            <a:r>
              <a:rPr sz="2400" dirty="0">
                <a:solidFill>
                  <a:srgbClr val="1F487C"/>
                </a:solidFill>
                <a:latin typeface="Times New Roman"/>
                <a:cs typeface="Times New Roman"/>
              </a:rPr>
              <a:t>đổi</a:t>
            </a:r>
            <a:r>
              <a:rPr sz="2400" spc="-80" dirty="0">
                <a:solidFill>
                  <a:srgbClr val="1F487C"/>
                </a:solidFill>
                <a:latin typeface="Times New Roman"/>
                <a:cs typeface="Times New Roman"/>
              </a:rPr>
              <a:t> </a:t>
            </a:r>
            <a:r>
              <a:rPr sz="2400" dirty="0">
                <a:solidFill>
                  <a:srgbClr val="1F487C"/>
                </a:solidFill>
                <a:latin typeface="Times New Roman"/>
                <a:cs typeface="Times New Roman"/>
              </a:rPr>
              <a:t>dữ  liệu giữa các trang </a:t>
            </a:r>
            <a:r>
              <a:rPr sz="2400" spc="-5" dirty="0">
                <a:solidFill>
                  <a:srgbClr val="1F487C"/>
                </a:solidFill>
                <a:latin typeface="Times New Roman"/>
                <a:cs typeface="Times New Roman"/>
              </a:rPr>
              <a:t>(webpage) trong </a:t>
            </a:r>
            <a:r>
              <a:rPr sz="2400" dirty="0">
                <a:solidFill>
                  <a:srgbClr val="1F487C"/>
                </a:solidFill>
                <a:latin typeface="Times New Roman"/>
                <a:cs typeface="Times New Roman"/>
              </a:rPr>
              <a:t>một</a:t>
            </a:r>
            <a:r>
              <a:rPr sz="2400" spc="-120" dirty="0">
                <a:solidFill>
                  <a:srgbClr val="1F487C"/>
                </a:solidFill>
                <a:latin typeface="Times New Roman"/>
                <a:cs typeface="Times New Roman"/>
              </a:rPr>
              <a:t> </a:t>
            </a:r>
            <a:r>
              <a:rPr sz="2400" spc="-5" dirty="0">
                <a:solidFill>
                  <a:srgbClr val="1F487C"/>
                </a:solidFill>
                <a:latin typeface="Times New Roman"/>
                <a:cs typeface="Times New Roman"/>
              </a:rPr>
              <a:t>website:</a:t>
            </a:r>
            <a:endParaRPr sz="2400">
              <a:latin typeface="Times New Roman"/>
              <a:cs typeface="Times New Roman"/>
            </a:endParaRPr>
          </a:p>
          <a:p>
            <a:pPr marL="927100" indent="-457200">
              <a:lnSpc>
                <a:spcPct val="100000"/>
              </a:lnSpc>
              <a:buAutoNum type="alphaUcPeriod"/>
              <a:tabLst>
                <a:tab pos="926465" algn="l"/>
                <a:tab pos="927100" algn="l"/>
              </a:tabLst>
            </a:pPr>
            <a:r>
              <a:rPr sz="2400" spc="-35" dirty="0">
                <a:solidFill>
                  <a:srgbClr val="1F487C"/>
                </a:solidFill>
                <a:latin typeface="Times New Roman"/>
                <a:cs typeface="Times New Roman"/>
              </a:rPr>
              <a:t>$_GET, </a:t>
            </a:r>
            <a:r>
              <a:rPr sz="2400" spc="-5" dirty="0">
                <a:solidFill>
                  <a:srgbClr val="1F487C"/>
                </a:solidFill>
                <a:latin typeface="Times New Roman"/>
                <a:cs typeface="Times New Roman"/>
              </a:rPr>
              <a:t>$_POST </a:t>
            </a:r>
            <a:r>
              <a:rPr sz="2400" dirty="0">
                <a:solidFill>
                  <a:srgbClr val="1F487C"/>
                </a:solidFill>
                <a:latin typeface="Times New Roman"/>
                <a:cs typeface="Times New Roman"/>
              </a:rPr>
              <a:t>và</a:t>
            </a:r>
            <a:r>
              <a:rPr sz="2400" spc="-5" dirty="0">
                <a:solidFill>
                  <a:srgbClr val="1F487C"/>
                </a:solidFill>
                <a:latin typeface="Times New Roman"/>
                <a:cs typeface="Times New Roman"/>
              </a:rPr>
              <a:t> $_REQUEST</a:t>
            </a:r>
            <a:endParaRPr sz="2400">
              <a:latin typeface="Times New Roman"/>
              <a:cs typeface="Times New Roman"/>
            </a:endParaRPr>
          </a:p>
          <a:p>
            <a:pPr marL="927100" indent="-457200">
              <a:lnSpc>
                <a:spcPct val="100000"/>
              </a:lnSpc>
              <a:buAutoNum type="alphaUcPeriod"/>
              <a:tabLst>
                <a:tab pos="926465" algn="l"/>
                <a:tab pos="927100" algn="l"/>
              </a:tabLst>
            </a:pPr>
            <a:r>
              <a:rPr sz="2400" spc="-5" dirty="0">
                <a:solidFill>
                  <a:srgbClr val="1F487C"/>
                </a:solidFill>
                <a:latin typeface="Times New Roman"/>
                <a:cs typeface="Times New Roman"/>
              </a:rPr>
              <a:t>$_SESSION </a:t>
            </a:r>
            <a:r>
              <a:rPr sz="2400" dirty="0">
                <a:solidFill>
                  <a:srgbClr val="1F487C"/>
                </a:solidFill>
                <a:latin typeface="Times New Roman"/>
                <a:cs typeface="Times New Roman"/>
              </a:rPr>
              <a:t>và</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$_COOKIE</a:t>
            </a:r>
            <a:endParaRPr sz="2400">
              <a:latin typeface="Times New Roman"/>
              <a:cs typeface="Times New Roman"/>
            </a:endParaRPr>
          </a:p>
          <a:p>
            <a:pPr marL="927100" indent="-457200">
              <a:lnSpc>
                <a:spcPct val="100000"/>
              </a:lnSpc>
              <a:buAutoNum type="alphaUcPeriod"/>
              <a:tabLst>
                <a:tab pos="926465" algn="l"/>
                <a:tab pos="927100" algn="l"/>
              </a:tabLst>
            </a:pPr>
            <a:r>
              <a:rPr sz="2400" dirty="0">
                <a:solidFill>
                  <a:srgbClr val="1F487C"/>
                </a:solidFill>
                <a:latin typeface="Times New Roman"/>
                <a:cs typeface="Times New Roman"/>
              </a:rPr>
              <a:t>Cơ </a:t>
            </a:r>
            <a:r>
              <a:rPr sz="2400" spc="-5" dirty="0">
                <a:solidFill>
                  <a:srgbClr val="1F487C"/>
                </a:solidFill>
                <a:latin typeface="Times New Roman"/>
                <a:cs typeface="Times New Roman"/>
              </a:rPr>
              <a:t>sở </a:t>
            </a:r>
            <a:r>
              <a:rPr sz="2400" dirty="0">
                <a:solidFill>
                  <a:srgbClr val="1F487C"/>
                </a:solidFill>
                <a:latin typeface="Times New Roman"/>
                <a:cs typeface="Times New Roman"/>
              </a:rPr>
              <a:t>dữ</a:t>
            </a:r>
            <a:r>
              <a:rPr sz="2400" spc="-5" dirty="0">
                <a:solidFill>
                  <a:srgbClr val="1F487C"/>
                </a:solidFill>
                <a:latin typeface="Times New Roman"/>
                <a:cs typeface="Times New Roman"/>
              </a:rPr>
              <a:t> </a:t>
            </a:r>
            <a:r>
              <a:rPr sz="2400" dirty="0">
                <a:solidFill>
                  <a:srgbClr val="1F487C"/>
                </a:solidFill>
                <a:latin typeface="Times New Roman"/>
                <a:cs typeface="Times New Roman"/>
              </a:rPr>
              <a:t>liệu</a:t>
            </a:r>
            <a:endParaRPr sz="2400">
              <a:latin typeface="Times New Roman"/>
              <a:cs typeface="Times New Roman"/>
            </a:endParaRPr>
          </a:p>
          <a:p>
            <a:pPr marL="927100" indent="-457200">
              <a:lnSpc>
                <a:spcPct val="100000"/>
              </a:lnSpc>
              <a:buAutoNum type="alphaUcPeriod"/>
              <a:tabLst>
                <a:tab pos="926465" algn="l"/>
                <a:tab pos="927100" algn="l"/>
              </a:tabLst>
            </a:pPr>
            <a:r>
              <a:rPr sz="2400" dirty="0">
                <a:solidFill>
                  <a:srgbClr val="1F487C"/>
                </a:solidFill>
                <a:latin typeface="Times New Roman"/>
                <a:cs typeface="Times New Roman"/>
              </a:rPr>
              <a:t>Tất cả đều</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35558" y="126492"/>
            <a:ext cx="1770380" cy="441325"/>
            <a:chOff x="1035558" y="126492"/>
            <a:chExt cx="1770380" cy="441325"/>
          </a:xfrm>
        </p:grpSpPr>
        <p:sp>
          <p:nvSpPr>
            <p:cNvPr id="4" name="object 4"/>
            <p:cNvSpPr/>
            <p:nvPr/>
          </p:nvSpPr>
          <p:spPr>
            <a:xfrm>
              <a:off x="1035558" y="126492"/>
              <a:ext cx="1770126" cy="44119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68374" y="159257"/>
              <a:ext cx="1704289" cy="375793"/>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p:nvPr/>
        </p:nvSpPr>
        <p:spPr>
          <a:xfrm>
            <a:off x="535940" y="1044447"/>
            <a:ext cx="8090534" cy="3439160"/>
          </a:xfrm>
          <a:prstGeom prst="rect">
            <a:avLst/>
          </a:prstGeom>
        </p:spPr>
        <p:txBody>
          <a:bodyPr vert="horz" wrap="square" lIns="0" tIns="12065" rIns="0" bIns="0" rtlCol="0">
            <a:spAutoFit/>
          </a:bodyPr>
          <a:lstStyle/>
          <a:p>
            <a:pPr marL="456565" indent="-444500">
              <a:lnSpc>
                <a:spcPct val="100000"/>
              </a:lnSpc>
              <a:spcBef>
                <a:spcPts val="95"/>
              </a:spcBef>
              <a:buAutoNum type="arabicPeriod"/>
              <a:tabLst>
                <a:tab pos="457200" algn="l"/>
              </a:tabLst>
            </a:pPr>
            <a:r>
              <a:rPr sz="3200" spc="-5" dirty="0">
                <a:latin typeface="Times New Roman"/>
                <a:cs typeface="Times New Roman"/>
              </a:rPr>
              <a:t>Giới</a:t>
            </a:r>
            <a:r>
              <a:rPr sz="3200" spc="-10" dirty="0">
                <a:latin typeface="Times New Roman"/>
                <a:cs typeface="Times New Roman"/>
              </a:rPr>
              <a:t> </a:t>
            </a:r>
            <a:r>
              <a:rPr sz="3200" spc="-5" dirty="0">
                <a:latin typeface="Times New Roman"/>
                <a:cs typeface="Times New Roman"/>
              </a:rPr>
              <a:t>thiệu</a:t>
            </a:r>
            <a:endParaRPr sz="3200">
              <a:latin typeface="Times New Roman"/>
              <a:cs typeface="Times New Roman"/>
            </a:endParaRPr>
          </a:p>
          <a:p>
            <a:pPr>
              <a:lnSpc>
                <a:spcPct val="100000"/>
              </a:lnSpc>
              <a:spcBef>
                <a:spcPts val="45"/>
              </a:spcBef>
              <a:buFont typeface="Times New Roman"/>
              <a:buAutoNum type="arabicPeriod"/>
            </a:pPr>
            <a:endParaRPr sz="3300">
              <a:latin typeface="Times New Roman"/>
              <a:cs typeface="Times New Roman"/>
            </a:endParaRPr>
          </a:p>
          <a:p>
            <a:pPr marL="456565" indent="-444500">
              <a:lnSpc>
                <a:spcPct val="100000"/>
              </a:lnSpc>
              <a:buAutoNum type="arabicPeriod"/>
              <a:tabLst>
                <a:tab pos="457200" algn="l"/>
              </a:tabLst>
            </a:pPr>
            <a:r>
              <a:rPr sz="3200" spc="-5" dirty="0">
                <a:latin typeface="Times New Roman"/>
                <a:cs typeface="Times New Roman"/>
              </a:rPr>
              <a:t>Các vấn đề cơ </a:t>
            </a:r>
            <a:r>
              <a:rPr sz="3200" dirty="0">
                <a:latin typeface="Times New Roman"/>
                <a:cs typeface="Times New Roman"/>
              </a:rPr>
              <a:t>bản </a:t>
            </a:r>
            <a:r>
              <a:rPr sz="3200" spc="-5" dirty="0">
                <a:latin typeface="Times New Roman"/>
                <a:cs typeface="Times New Roman"/>
              </a:rPr>
              <a:t>hướng đối tượng trong</a:t>
            </a:r>
            <a:r>
              <a:rPr sz="3200" spc="55" dirty="0">
                <a:latin typeface="Times New Roman"/>
                <a:cs typeface="Times New Roman"/>
              </a:rPr>
              <a:t> </a:t>
            </a:r>
            <a:r>
              <a:rPr sz="3200" spc="-10" dirty="0">
                <a:latin typeface="Times New Roman"/>
                <a:cs typeface="Times New Roman"/>
              </a:rPr>
              <a:t>PHP</a:t>
            </a:r>
            <a:endParaRPr sz="3200">
              <a:latin typeface="Times New Roman"/>
              <a:cs typeface="Times New Roman"/>
            </a:endParaRPr>
          </a:p>
          <a:p>
            <a:pPr>
              <a:lnSpc>
                <a:spcPct val="100000"/>
              </a:lnSpc>
              <a:spcBef>
                <a:spcPts val="45"/>
              </a:spcBef>
              <a:buFont typeface="Times New Roman"/>
              <a:buAutoNum type="arabicPeriod"/>
            </a:pPr>
            <a:endParaRPr sz="3300">
              <a:latin typeface="Times New Roman"/>
              <a:cs typeface="Times New Roman"/>
            </a:endParaRPr>
          </a:p>
          <a:p>
            <a:pPr marL="456565" indent="-444500">
              <a:lnSpc>
                <a:spcPct val="100000"/>
              </a:lnSpc>
              <a:buAutoNum type="arabicPeriod"/>
              <a:tabLst>
                <a:tab pos="457200" algn="l"/>
              </a:tabLst>
            </a:pPr>
            <a:r>
              <a:rPr sz="3200" spc="-5" dirty="0">
                <a:latin typeface="Times New Roman"/>
                <a:cs typeface="Times New Roman"/>
              </a:rPr>
              <a:t>Lớp abstract và lớp</a:t>
            </a:r>
            <a:r>
              <a:rPr sz="3200" spc="15" dirty="0">
                <a:latin typeface="Times New Roman"/>
                <a:cs typeface="Times New Roman"/>
              </a:rPr>
              <a:t> </a:t>
            </a:r>
            <a:r>
              <a:rPr sz="3200" spc="-5" dirty="0">
                <a:latin typeface="Times New Roman"/>
                <a:cs typeface="Times New Roman"/>
              </a:rPr>
              <a:t>interfaces</a:t>
            </a:r>
            <a:endParaRPr sz="3200">
              <a:latin typeface="Times New Roman"/>
              <a:cs typeface="Times New Roman"/>
            </a:endParaRPr>
          </a:p>
          <a:p>
            <a:pPr>
              <a:lnSpc>
                <a:spcPct val="100000"/>
              </a:lnSpc>
              <a:spcBef>
                <a:spcPts val="50"/>
              </a:spcBef>
              <a:buFont typeface="Times New Roman"/>
              <a:buAutoNum type="arabicPeriod"/>
            </a:pPr>
            <a:endParaRPr sz="3300">
              <a:latin typeface="Times New Roman"/>
              <a:cs typeface="Times New Roman"/>
            </a:endParaRPr>
          </a:p>
          <a:p>
            <a:pPr marL="456565" indent="-444500">
              <a:lnSpc>
                <a:spcPct val="100000"/>
              </a:lnSpc>
              <a:buAutoNum type="arabicPeriod"/>
              <a:tabLst>
                <a:tab pos="457200" algn="l"/>
              </a:tabLst>
            </a:pPr>
            <a:r>
              <a:rPr sz="3200" spc="-5" dirty="0">
                <a:latin typeface="Times New Roman"/>
                <a:cs typeface="Times New Roman"/>
              </a:rPr>
              <a:t>Hàm include </a:t>
            </a:r>
            <a:r>
              <a:rPr sz="3200" dirty="0">
                <a:latin typeface="Times New Roman"/>
                <a:cs typeface="Times New Roman"/>
              </a:rPr>
              <a:t>và </a:t>
            </a:r>
            <a:r>
              <a:rPr sz="3200" spc="-5" dirty="0">
                <a:latin typeface="Times New Roman"/>
                <a:cs typeface="Times New Roman"/>
              </a:rPr>
              <a:t>require</a:t>
            </a:r>
            <a:endParaRPr sz="3200">
              <a:latin typeface="Times New Roman"/>
              <a:cs typeface="Times New Roman"/>
            </a:endParaRPr>
          </a:p>
        </p:txBody>
      </p:sp>
      <p:sp>
        <p:nvSpPr>
          <p:cNvPr id="7" name="object 7"/>
          <p:cNvSpPr/>
          <p:nvPr/>
        </p:nvSpPr>
        <p:spPr>
          <a:xfrm>
            <a:off x="7772400" y="23622"/>
            <a:ext cx="1143000" cy="638555"/>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Declaring a</a:t>
            </a:r>
            <a:r>
              <a:rPr sz="1600" b="1" spc="-90" dirty="0">
                <a:latin typeface="Times New Roman"/>
                <a:cs typeface="Times New Roman"/>
              </a:rPr>
              <a:t> </a:t>
            </a:r>
            <a:r>
              <a:rPr sz="1600" b="1" dirty="0">
                <a:latin typeface="Times New Roman"/>
                <a:cs typeface="Times New Roman"/>
              </a:rPr>
              <a:t>Class</a:t>
            </a:r>
            <a:endParaRPr sz="1600" dirty="0">
              <a:latin typeface="Times New Roman"/>
              <a:cs typeface="Times New Roman"/>
            </a:endParaRPr>
          </a:p>
        </p:txBody>
      </p:sp>
      <p:grpSp>
        <p:nvGrpSpPr>
          <p:cNvPr id="7" name="object 7"/>
          <p:cNvGrpSpPr/>
          <p:nvPr/>
        </p:nvGrpSpPr>
        <p:grpSpPr>
          <a:xfrm>
            <a:off x="2090927" y="771144"/>
            <a:ext cx="6871334" cy="5848350"/>
            <a:chOff x="2090927" y="771144"/>
            <a:chExt cx="6871334" cy="5848350"/>
          </a:xfrm>
        </p:grpSpPr>
        <p:sp>
          <p:nvSpPr>
            <p:cNvPr id="8" name="object 8"/>
            <p:cNvSpPr/>
            <p:nvPr/>
          </p:nvSpPr>
          <p:spPr>
            <a:xfrm>
              <a:off x="2164079" y="812292"/>
              <a:ext cx="6797802" cy="580720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090927" y="771144"/>
              <a:ext cx="3634740" cy="291693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210180" y="838581"/>
              <a:ext cx="6705600" cy="571500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21018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2" name="object 12"/>
          <p:cNvSpPr txBox="1"/>
          <p:nvPr/>
        </p:nvSpPr>
        <p:spPr>
          <a:xfrm>
            <a:off x="2288794" y="860298"/>
            <a:ext cx="3226435"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khai báo</a:t>
            </a:r>
            <a:r>
              <a:rPr sz="2400" b="1" u="heavy" spc="-45"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lớp</a:t>
            </a:r>
            <a:r>
              <a:rPr sz="2400" spc="-5" dirty="0">
                <a:latin typeface="Times New Roman"/>
                <a:cs typeface="Times New Roman"/>
              </a:rPr>
              <a:t>:</a:t>
            </a:r>
            <a:endParaRPr sz="2400">
              <a:latin typeface="Times New Roman"/>
              <a:cs typeface="Times New Roman"/>
            </a:endParaRPr>
          </a:p>
        </p:txBody>
      </p:sp>
      <p:sp>
        <p:nvSpPr>
          <p:cNvPr id="13" name="object 13"/>
          <p:cNvSpPr txBox="1"/>
          <p:nvPr/>
        </p:nvSpPr>
        <p:spPr>
          <a:xfrm>
            <a:off x="2288794" y="3055365"/>
            <a:ext cx="1115695" cy="391160"/>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Ví</a:t>
            </a:r>
            <a:r>
              <a:rPr sz="2400" b="1" u="heavy" spc="-8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dụ</a:t>
            </a:r>
            <a:r>
              <a:rPr sz="2400" spc="-5" dirty="0">
                <a:latin typeface="Times New Roman"/>
                <a:cs typeface="Times New Roman"/>
              </a:rPr>
              <a:t>:</a:t>
            </a:r>
            <a:endParaRPr sz="2400">
              <a:latin typeface="Times New Roman"/>
              <a:cs typeface="Times New Roman"/>
            </a:endParaRPr>
          </a:p>
        </p:txBody>
      </p:sp>
      <p:grpSp>
        <p:nvGrpSpPr>
          <p:cNvPr id="14" name="object 14"/>
          <p:cNvGrpSpPr/>
          <p:nvPr/>
        </p:nvGrpSpPr>
        <p:grpSpPr>
          <a:xfrm>
            <a:off x="2496311" y="1304544"/>
            <a:ext cx="6046470" cy="1819910"/>
            <a:chOff x="2496311" y="1304544"/>
            <a:chExt cx="6046470" cy="1819910"/>
          </a:xfrm>
        </p:grpSpPr>
        <p:sp>
          <p:nvSpPr>
            <p:cNvPr id="15" name="object 15"/>
            <p:cNvSpPr/>
            <p:nvPr/>
          </p:nvSpPr>
          <p:spPr>
            <a:xfrm>
              <a:off x="2583179" y="1345692"/>
              <a:ext cx="5959602" cy="1661922"/>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496311" y="1304544"/>
              <a:ext cx="3175254" cy="1819656"/>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2629280" y="1371981"/>
              <a:ext cx="5867400" cy="1569720"/>
            </a:xfrm>
            <a:prstGeom prst="rect">
              <a:avLst/>
            </a:prstGeom>
            <a:blipFill>
              <a:blip r:embed="rId7" cstate="print"/>
              <a:stretch>
                <a:fillRect/>
              </a:stretch>
            </a:blipFill>
          </p:spPr>
          <p:txBody>
            <a:bodyPr wrap="square" lIns="0" tIns="0" rIns="0" bIns="0" rtlCol="0"/>
            <a:lstStyle/>
            <a:p>
              <a:endParaRPr/>
            </a:p>
          </p:txBody>
        </p:sp>
      </p:grpSp>
      <p:sp>
        <p:nvSpPr>
          <p:cNvPr id="18" name="object 18"/>
          <p:cNvSpPr txBox="1"/>
          <p:nvPr/>
        </p:nvSpPr>
        <p:spPr>
          <a:xfrm>
            <a:off x="2629280" y="1371980"/>
            <a:ext cx="5867400" cy="1569720"/>
          </a:xfrm>
          <a:prstGeom prst="rect">
            <a:avLst/>
          </a:prstGeom>
          <a:ln w="9905">
            <a:solidFill>
              <a:srgbClr val="97B853"/>
            </a:solidFill>
          </a:ln>
        </p:spPr>
        <p:txBody>
          <a:bodyPr vert="horz" wrap="square" lIns="0" tIns="34925" rIns="0" bIns="0" rtlCol="0">
            <a:spAutoFit/>
          </a:bodyPr>
          <a:lstStyle/>
          <a:p>
            <a:pPr marL="90805">
              <a:lnSpc>
                <a:spcPct val="100000"/>
              </a:lnSpc>
              <a:spcBef>
                <a:spcPts val="275"/>
              </a:spcBef>
            </a:pPr>
            <a:r>
              <a:rPr sz="2400" dirty="0">
                <a:latin typeface="Times New Roman"/>
                <a:cs typeface="Times New Roman"/>
              </a:rPr>
              <a:t>class</a:t>
            </a:r>
            <a:r>
              <a:rPr sz="2400" spc="-15" dirty="0">
                <a:latin typeface="Times New Roman"/>
                <a:cs typeface="Times New Roman"/>
              </a:rPr>
              <a:t> </a:t>
            </a:r>
            <a:r>
              <a:rPr sz="2400" dirty="0">
                <a:latin typeface="Times New Roman"/>
                <a:cs typeface="Times New Roman"/>
              </a:rPr>
              <a:t>&lt;Tên_lớp&gt;{</a:t>
            </a:r>
            <a:endParaRPr sz="2400">
              <a:latin typeface="Times New Roman"/>
              <a:cs typeface="Times New Roman"/>
            </a:endParaRPr>
          </a:p>
          <a:p>
            <a:pPr marL="456565">
              <a:lnSpc>
                <a:spcPct val="100000"/>
              </a:lnSpc>
            </a:pPr>
            <a:r>
              <a:rPr sz="2400" dirty="0">
                <a:latin typeface="Times New Roman"/>
                <a:cs typeface="Times New Roman"/>
              </a:rPr>
              <a:t>// </a:t>
            </a:r>
            <a:r>
              <a:rPr sz="2400" spc="-65" dirty="0">
                <a:latin typeface="Times New Roman"/>
                <a:cs typeface="Times New Roman"/>
              </a:rPr>
              <a:t>Your </a:t>
            </a:r>
            <a:r>
              <a:rPr sz="2400" dirty="0">
                <a:latin typeface="Times New Roman"/>
                <a:cs typeface="Times New Roman"/>
              </a:rPr>
              <a:t>code </a:t>
            </a:r>
            <a:r>
              <a:rPr sz="2400" spc="-5" dirty="0">
                <a:latin typeface="Times New Roman"/>
                <a:cs typeface="Times New Roman"/>
              </a:rPr>
              <a:t>is</a:t>
            </a:r>
            <a:r>
              <a:rPr sz="2400" spc="-55" dirty="0">
                <a:latin typeface="Times New Roman"/>
                <a:cs typeface="Times New Roman"/>
              </a:rPr>
              <a:t> </a:t>
            </a:r>
            <a:r>
              <a:rPr sz="2400" dirty="0">
                <a:latin typeface="Times New Roman"/>
                <a:cs typeface="Times New Roman"/>
              </a:rPr>
              <a:t>here</a:t>
            </a:r>
            <a:endParaRPr sz="2400">
              <a:latin typeface="Times New Roman"/>
              <a:cs typeface="Times New Roman"/>
            </a:endParaRPr>
          </a:p>
          <a:p>
            <a:pPr marL="456565">
              <a:lnSpc>
                <a:spcPct val="100000"/>
              </a:lnSpc>
            </a:pPr>
            <a:r>
              <a:rPr sz="2400" dirty="0">
                <a:latin typeface="Times New Roman"/>
                <a:cs typeface="Times New Roman"/>
              </a:rPr>
              <a:t>…</a:t>
            </a:r>
            <a:endParaRPr sz="2400">
              <a:latin typeface="Times New Roman"/>
              <a:cs typeface="Times New Roman"/>
            </a:endParaRPr>
          </a:p>
          <a:p>
            <a:pPr marL="90805">
              <a:lnSpc>
                <a:spcPct val="100000"/>
              </a:lnSpc>
            </a:pPr>
            <a:r>
              <a:rPr sz="2400" dirty="0">
                <a:latin typeface="Times New Roman"/>
                <a:cs typeface="Times New Roman"/>
              </a:rPr>
              <a:t>}</a:t>
            </a:r>
            <a:endParaRPr sz="2400">
              <a:latin typeface="Times New Roman"/>
              <a:cs typeface="Times New Roman"/>
            </a:endParaRPr>
          </a:p>
        </p:txBody>
      </p:sp>
      <p:grpSp>
        <p:nvGrpSpPr>
          <p:cNvPr id="19" name="object 19"/>
          <p:cNvGrpSpPr/>
          <p:nvPr/>
        </p:nvGrpSpPr>
        <p:grpSpPr>
          <a:xfrm>
            <a:off x="2496311" y="3438144"/>
            <a:ext cx="6046470" cy="1819910"/>
            <a:chOff x="2496311" y="3438144"/>
            <a:chExt cx="6046470" cy="1819910"/>
          </a:xfrm>
        </p:grpSpPr>
        <p:sp>
          <p:nvSpPr>
            <p:cNvPr id="20" name="object 20"/>
            <p:cNvSpPr/>
            <p:nvPr/>
          </p:nvSpPr>
          <p:spPr>
            <a:xfrm>
              <a:off x="2583179" y="3479292"/>
              <a:ext cx="5959602" cy="1661922"/>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2496311" y="3438144"/>
              <a:ext cx="4901184" cy="1819655"/>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2629280" y="3505581"/>
              <a:ext cx="5867400" cy="1569720"/>
            </a:xfrm>
            <a:prstGeom prst="rect">
              <a:avLst/>
            </a:prstGeom>
            <a:blipFill>
              <a:blip r:embed="rId9" cstate="print"/>
              <a:stretch>
                <a:fillRect/>
              </a:stretch>
            </a:blipFill>
          </p:spPr>
          <p:txBody>
            <a:bodyPr wrap="square" lIns="0" tIns="0" rIns="0" bIns="0" rtlCol="0"/>
            <a:lstStyle/>
            <a:p>
              <a:endParaRPr/>
            </a:p>
          </p:txBody>
        </p:sp>
      </p:grpSp>
      <p:sp>
        <p:nvSpPr>
          <p:cNvPr id="23" name="object 23"/>
          <p:cNvSpPr txBox="1"/>
          <p:nvPr/>
        </p:nvSpPr>
        <p:spPr>
          <a:xfrm>
            <a:off x="2629280" y="3505580"/>
            <a:ext cx="5867400" cy="1569720"/>
          </a:xfrm>
          <a:prstGeom prst="rect">
            <a:avLst/>
          </a:prstGeom>
          <a:ln w="9905">
            <a:solidFill>
              <a:srgbClr val="000000"/>
            </a:solidFill>
          </a:ln>
        </p:spPr>
        <p:txBody>
          <a:bodyPr vert="horz" wrap="square" lIns="0" tIns="34925" rIns="0" bIns="0" rtlCol="0">
            <a:spAutoFit/>
          </a:bodyPr>
          <a:lstStyle/>
          <a:p>
            <a:pPr marL="90805">
              <a:lnSpc>
                <a:spcPct val="100000"/>
              </a:lnSpc>
              <a:spcBef>
                <a:spcPts val="275"/>
              </a:spcBef>
            </a:pPr>
            <a:r>
              <a:rPr sz="2400" b="1" spc="-5" dirty="0">
                <a:latin typeface="Times New Roman"/>
                <a:cs typeface="Times New Roman"/>
              </a:rPr>
              <a:t>class </a:t>
            </a:r>
            <a:r>
              <a:rPr sz="2400" dirty="0">
                <a:latin typeface="Times New Roman"/>
                <a:cs typeface="Times New Roman"/>
              </a:rPr>
              <a:t>foo</a:t>
            </a:r>
            <a:r>
              <a:rPr sz="2400" spc="-5" dirty="0">
                <a:latin typeface="Times New Roman"/>
                <a:cs typeface="Times New Roman"/>
              </a:rPr>
              <a:t> </a:t>
            </a:r>
            <a:r>
              <a:rPr sz="2400" b="1" spc="-5" dirty="0">
                <a:latin typeface="Times New Roman"/>
                <a:cs typeface="Times New Roman"/>
              </a:rPr>
              <a:t>{</a:t>
            </a:r>
            <a:endParaRPr sz="2400">
              <a:latin typeface="Times New Roman"/>
              <a:cs typeface="Times New Roman"/>
            </a:endParaRPr>
          </a:p>
          <a:p>
            <a:pPr marL="1005205">
              <a:lnSpc>
                <a:spcPct val="100000"/>
              </a:lnSpc>
            </a:pPr>
            <a:r>
              <a:rPr sz="2400" b="1" spc="-5" dirty="0">
                <a:latin typeface="Times New Roman"/>
                <a:cs typeface="Times New Roman"/>
              </a:rPr>
              <a:t>const </a:t>
            </a:r>
            <a:r>
              <a:rPr sz="2400" dirty="0">
                <a:latin typeface="Times New Roman"/>
                <a:cs typeface="Times New Roman"/>
              </a:rPr>
              <a:t>BAR = </a:t>
            </a:r>
            <a:r>
              <a:rPr sz="2400" spc="-5" dirty="0">
                <a:latin typeface="Times New Roman"/>
                <a:cs typeface="Times New Roman"/>
              </a:rPr>
              <a:t>"Hello</a:t>
            </a:r>
            <a:r>
              <a:rPr sz="2400" spc="-55" dirty="0">
                <a:latin typeface="Times New Roman"/>
                <a:cs typeface="Times New Roman"/>
              </a:rPr>
              <a:t> </a:t>
            </a:r>
            <a:r>
              <a:rPr sz="2400" spc="-30" dirty="0">
                <a:latin typeface="Times New Roman"/>
                <a:cs typeface="Times New Roman"/>
              </a:rPr>
              <a:t>World";</a:t>
            </a:r>
            <a:endParaRPr sz="2400">
              <a:latin typeface="Times New Roman"/>
              <a:cs typeface="Times New Roman"/>
            </a:endParaRPr>
          </a:p>
          <a:p>
            <a:pPr marL="90805">
              <a:lnSpc>
                <a:spcPct val="100000"/>
              </a:lnSpc>
            </a:pPr>
            <a:r>
              <a:rPr sz="2400" b="1" spc="-5" dirty="0">
                <a:latin typeface="Times New Roman"/>
                <a:cs typeface="Times New Roman"/>
              </a:rPr>
              <a:t>}</a:t>
            </a:r>
            <a:endParaRPr sz="2400">
              <a:latin typeface="Times New Roman"/>
              <a:cs typeface="Times New Roman"/>
            </a:endParaRPr>
          </a:p>
          <a:p>
            <a:pPr marL="90805">
              <a:lnSpc>
                <a:spcPct val="100000"/>
              </a:lnSpc>
            </a:pPr>
            <a:r>
              <a:rPr sz="2400" b="1" spc="-5" dirty="0">
                <a:latin typeface="Times New Roman"/>
                <a:cs typeface="Times New Roman"/>
              </a:rPr>
              <a:t>echo</a:t>
            </a:r>
            <a:r>
              <a:rPr sz="2400" b="1" spc="-10" dirty="0">
                <a:latin typeface="Times New Roman"/>
                <a:cs typeface="Times New Roman"/>
              </a:rPr>
              <a:t> </a:t>
            </a:r>
            <a:r>
              <a:rPr sz="2400" spc="-5" dirty="0">
                <a:latin typeface="Times New Roman"/>
                <a:cs typeface="Times New Roman"/>
              </a:rPr>
              <a:t>foo::</a:t>
            </a:r>
            <a:r>
              <a:rPr sz="2400" b="1" spc="-5" dirty="0">
                <a:latin typeface="Times New Roman"/>
                <a:cs typeface="Times New Roman"/>
              </a:rPr>
              <a:t>BAR</a:t>
            </a:r>
            <a:r>
              <a:rPr sz="2400" spc="-5" dirty="0">
                <a:latin typeface="Times New Roman"/>
                <a:cs typeface="Times New Roman"/>
              </a:rPr>
              <a:t>;</a:t>
            </a:r>
            <a:endParaRPr sz="2400">
              <a:latin typeface="Times New Roman"/>
              <a:cs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7750" y="121157"/>
            <a:ext cx="5223510" cy="463550"/>
            <a:chOff x="1047750" y="121157"/>
            <a:chExt cx="5223510" cy="463550"/>
          </a:xfrm>
        </p:grpSpPr>
        <p:sp>
          <p:nvSpPr>
            <p:cNvPr id="3" name="object 3"/>
            <p:cNvSpPr/>
            <p:nvPr/>
          </p:nvSpPr>
          <p:spPr>
            <a:xfrm>
              <a:off x="1047750" y="121157"/>
              <a:ext cx="5223510" cy="4632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5158613" cy="397891"/>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Declaring a</a:t>
            </a:r>
            <a:r>
              <a:rPr sz="1600" b="1" spc="-90" dirty="0">
                <a:latin typeface="Times New Roman"/>
                <a:cs typeface="Times New Roman"/>
              </a:rPr>
              <a:t> </a:t>
            </a:r>
            <a:r>
              <a:rPr sz="1600" b="1" dirty="0">
                <a:latin typeface="Times New Roman"/>
                <a:cs typeface="Times New Roman"/>
              </a:rPr>
              <a:t>Class</a:t>
            </a:r>
            <a:endParaRPr sz="1600">
              <a:latin typeface="Times New Roman"/>
              <a:cs typeface="Times New Roman"/>
            </a:endParaRPr>
          </a:p>
        </p:txBody>
      </p:sp>
      <p:sp>
        <p:nvSpPr>
          <p:cNvPr id="6" name="object 6"/>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grpSp>
        <p:nvGrpSpPr>
          <p:cNvPr id="7" name="object 7"/>
          <p:cNvGrpSpPr/>
          <p:nvPr/>
        </p:nvGrpSpPr>
        <p:grpSpPr>
          <a:xfrm>
            <a:off x="2090927" y="771144"/>
            <a:ext cx="6871334" cy="5848350"/>
            <a:chOff x="2090927" y="771144"/>
            <a:chExt cx="6871334" cy="5848350"/>
          </a:xfrm>
        </p:grpSpPr>
        <p:sp>
          <p:nvSpPr>
            <p:cNvPr id="8" name="object 8"/>
            <p:cNvSpPr/>
            <p:nvPr/>
          </p:nvSpPr>
          <p:spPr>
            <a:xfrm>
              <a:off x="2164079" y="812292"/>
              <a:ext cx="6797802" cy="580720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090927" y="771144"/>
              <a:ext cx="4950714" cy="482193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210180" y="838581"/>
              <a:ext cx="6705600" cy="571500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21018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2" name="object 12"/>
          <p:cNvSpPr txBox="1"/>
          <p:nvPr/>
        </p:nvSpPr>
        <p:spPr>
          <a:xfrm>
            <a:off x="2288794" y="860298"/>
            <a:ext cx="4290060"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khai báo lớp kế</a:t>
            </a:r>
            <a:r>
              <a:rPr sz="2400" b="1" u="heavy" spc="-4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thừa</a:t>
            </a:r>
            <a:r>
              <a:rPr sz="2400" dirty="0">
                <a:latin typeface="Times New Roman"/>
                <a:cs typeface="Times New Roman"/>
              </a:rPr>
              <a:t>:</a:t>
            </a:r>
            <a:endParaRPr sz="2400">
              <a:latin typeface="Times New Roman"/>
              <a:cs typeface="Times New Roman"/>
            </a:endParaRPr>
          </a:p>
        </p:txBody>
      </p:sp>
      <p:sp>
        <p:nvSpPr>
          <p:cNvPr id="13" name="object 13"/>
          <p:cNvSpPr txBox="1"/>
          <p:nvPr/>
        </p:nvSpPr>
        <p:spPr>
          <a:xfrm>
            <a:off x="2288794" y="4960620"/>
            <a:ext cx="4542155" cy="391160"/>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a:t>
            </a:r>
            <a:r>
              <a:rPr sz="2400" b="1" u="heavy" dirty="0">
                <a:uFill>
                  <a:solidFill>
                    <a:srgbClr val="000000"/>
                  </a:solidFill>
                </a:uFill>
                <a:latin typeface="Times New Roman"/>
                <a:cs typeface="Times New Roman"/>
              </a:rPr>
              <a:t>xác </a:t>
            </a:r>
            <a:r>
              <a:rPr sz="2400" b="1" u="heavy" spc="-5" dirty="0">
                <a:uFill>
                  <a:solidFill>
                    <a:srgbClr val="000000"/>
                  </a:solidFill>
                </a:uFill>
                <a:latin typeface="Times New Roman"/>
                <a:cs typeface="Times New Roman"/>
              </a:rPr>
              <a:t>định </a:t>
            </a:r>
            <a:r>
              <a:rPr sz="2400" b="1" u="heavy" dirty="0">
                <a:uFill>
                  <a:solidFill>
                    <a:srgbClr val="000000"/>
                  </a:solidFill>
                </a:uFill>
                <a:latin typeface="Times New Roman"/>
                <a:cs typeface="Times New Roman"/>
              </a:rPr>
              <a:t>lớp </a:t>
            </a:r>
            <a:r>
              <a:rPr sz="2400" b="1" u="heavy" spc="-5" dirty="0">
                <a:uFill>
                  <a:solidFill>
                    <a:srgbClr val="000000"/>
                  </a:solidFill>
                </a:uFill>
                <a:latin typeface="Times New Roman"/>
                <a:cs typeface="Times New Roman"/>
              </a:rPr>
              <a:t>đối</a:t>
            </a:r>
            <a:r>
              <a:rPr sz="2400" b="1" u="heavy" spc="-5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tượng</a:t>
            </a:r>
            <a:r>
              <a:rPr sz="2400" spc="-5" dirty="0">
                <a:latin typeface="Times New Roman"/>
                <a:cs typeface="Times New Roman"/>
              </a:rPr>
              <a:t>:</a:t>
            </a:r>
            <a:endParaRPr sz="2400">
              <a:latin typeface="Times New Roman"/>
              <a:cs typeface="Times New Roman"/>
            </a:endParaRPr>
          </a:p>
        </p:txBody>
      </p:sp>
      <p:grpSp>
        <p:nvGrpSpPr>
          <p:cNvPr id="14" name="object 14"/>
          <p:cNvGrpSpPr/>
          <p:nvPr/>
        </p:nvGrpSpPr>
        <p:grpSpPr>
          <a:xfrm>
            <a:off x="2542032" y="1251203"/>
            <a:ext cx="6000750" cy="3854450"/>
            <a:chOff x="2542032" y="1251203"/>
            <a:chExt cx="6000750" cy="3854450"/>
          </a:xfrm>
        </p:grpSpPr>
        <p:sp>
          <p:nvSpPr>
            <p:cNvPr id="15" name="object 15"/>
            <p:cNvSpPr/>
            <p:nvPr/>
          </p:nvSpPr>
          <p:spPr>
            <a:xfrm>
              <a:off x="2583180" y="1269491"/>
              <a:ext cx="5959602" cy="3749802"/>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2542032" y="1251203"/>
              <a:ext cx="4216908" cy="3854196"/>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2629281" y="1295780"/>
              <a:ext cx="5867400" cy="3657600"/>
            </a:xfrm>
            <a:prstGeom prst="rect">
              <a:avLst/>
            </a:prstGeom>
            <a:blipFill>
              <a:blip r:embed="rId10" cstate="print"/>
              <a:stretch>
                <a:fillRect/>
              </a:stretch>
            </a:blipFill>
          </p:spPr>
          <p:txBody>
            <a:bodyPr wrap="square" lIns="0" tIns="0" rIns="0" bIns="0" rtlCol="0"/>
            <a:lstStyle/>
            <a:p>
              <a:endParaRPr/>
            </a:p>
          </p:txBody>
        </p:sp>
      </p:grpSp>
      <p:sp>
        <p:nvSpPr>
          <p:cNvPr id="18" name="object 18"/>
          <p:cNvSpPr txBox="1"/>
          <p:nvPr/>
        </p:nvSpPr>
        <p:spPr>
          <a:xfrm>
            <a:off x="2629280" y="1295780"/>
            <a:ext cx="5867400" cy="3657600"/>
          </a:xfrm>
          <a:prstGeom prst="rect">
            <a:avLst/>
          </a:prstGeom>
          <a:ln w="9905">
            <a:solidFill>
              <a:srgbClr val="97B853"/>
            </a:solidFill>
          </a:ln>
        </p:spPr>
        <p:txBody>
          <a:bodyPr vert="horz" wrap="square" lIns="0" tIns="37465" rIns="0" bIns="0" rtlCol="0">
            <a:spAutoFit/>
          </a:bodyPr>
          <a:lstStyle/>
          <a:p>
            <a:pPr marL="90805">
              <a:lnSpc>
                <a:spcPct val="100000"/>
              </a:lnSpc>
              <a:spcBef>
                <a:spcPts val="295"/>
              </a:spcBef>
            </a:pPr>
            <a:r>
              <a:rPr sz="1800" b="1" spc="-5" dirty="0">
                <a:latin typeface="Times New Roman"/>
                <a:cs typeface="Times New Roman"/>
              </a:rPr>
              <a:t>class </a:t>
            </a:r>
            <a:r>
              <a:rPr sz="1800" dirty="0">
                <a:latin typeface="Times New Roman"/>
                <a:cs typeface="Times New Roman"/>
              </a:rPr>
              <a:t>a {</a:t>
            </a:r>
            <a:endParaRPr sz="1800">
              <a:latin typeface="Times New Roman"/>
              <a:cs typeface="Times New Roman"/>
            </a:endParaRPr>
          </a:p>
          <a:p>
            <a:pPr marL="365125" marR="1908175">
              <a:lnSpc>
                <a:spcPct val="100000"/>
              </a:lnSpc>
            </a:pPr>
            <a:r>
              <a:rPr sz="1800" dirty="0">
                <a:solidFill>
                  <a:srgbClr val="C00000"/>
                </a:solidFill>
                <a:latin typeface="Times New Roman"/>
                <a:cs typeface="Times New Roman"/>
              </a:rPr>
              <a:t>function </a:t>
            </a:r>
            <a:r>
              <a:rPr sz="1800" spc="-5" dirty="0">
                <a:latin typeface="Times New Roman"/>
                <a:cs typeface="Times New Roman"/>
              </a:rPr>
              <a:t>test(){ </a:t>
            </a:r>
            <a:r>
              <a:rPr sz="1800" b="1" dirty="0">
                <a:latin typeface="Times New Roman"/>
                <a:cs typeface="Times New Roman"/>
              </a:rPr>
              <a:t>echo </a:t>
            </a:r>
            <a:r>
              <a:rPr sz="1800" spc="-5" dirty="0">
                <a:latin typeface="Times New Roman"/>
                <a:cs typeface="Times New Roman"/>
              </a:rPr>
              <a:t>"a::test called";}  </a:t>
            </a:r>
            <a:r>
              <a:rPr sz="1800" dirty="0">
                <a:solidFill>
                  <a:srgbClr val="C00000"/>
                </a:solidFill>
                <a:latin typeface="Times New Roman"/>
                <a:cs typeface="Times New Roman"/>
              </a:rPr>
              <a:t>function </a:t>
            </a:r>
            <a:r>
              <a:rPr sz="1800" spc="-5" dirty="0">
                <a:latin typeface="Times New Roman"/>
                <a:cs typeface="Times New Roman"/>
              </a:rPr>
              <a:t>func(){</a:t>
            </a:r>
            <a:r>
              <a:rPr sz="1800" b="1" spc="-5" dirty="0">
                <a:latin typeface="Times New Roman"/>
                <a:cs typeface="Times New Roman"/>
              </a:rPr>
              <a:t>echo </a:t>
            </a:r>
            <a:r>
              <a:rPr sz="1800" spc="-5" dirty="0">
                <a:latin typeface="Times New Roman"/>
                <a:cs typeface="Times New Roman"/>
              </a:rPr>
              <a:t>"a::func</a:t>
            </a:r>
            <a:r>
              <a:rPr sz="1800" spc="5" dirty="0">
                <a:latin typeface="Times New Roman"/>
                <a:cs typeface="Times New Roman"/>
              </a:rPr>
              <a:t> </a:t>
            </a:r>
            <a:r>
              <a:rPr sz="1800" spc="-5" dirty="0">
                <a:latin typeface="Times New Roman"/>
                <a:cs typeface="Times New Roman"/>
              </a:rPr>
              <a:t>called";}</a:t>
            </a:r>
            <a:endParaRPr sz="1800">
              <a:latin typeface="Times New Roman"/>
              <a:cs typeface="Times New Roman"/>
            </a:endParaRPr>
          </a:p>
          <a:p>
            <a:pPr marL="90805">
              <a:lnSpc>
                <a:spcPct val="100000"/>
              </a:lnSpc>
              <a:spcBef>
                <a:spcPts val="5"/>
              </a:spcBef>
            </a:pPr>
            <a:r>
              <a:rPr sz="1800" dirty="0">
                <a:latin typeface="Times New Roman"/>
                <a:cs typeface="Times New Roman"/>
              </a:rPr>
              <a:t>}</a:t>
            </a:r>
            <a:endParaRPr sz="1800">
              <a:latin typeface="Times New Roman"/>
              <a:cs typeface="Times New Roman"/>
            </a:endParaRPr>
          </a:p>
          <a:p>
            <a:pPr marL="90805">
              <a:lnSpc>
                <a:spcPct val="100000"/>
              </a:lnSpc>
            </a:pPr>
            <a:r>
              <a:rPr sz="1800" b="1" spc="-5" dirty="0">
                <a:latin typeface="Times New Roman"/>
                <a:cs typeface="Times New Roman"/>
              </a:rPr>
              <a:t>class </a:t>
            </a:r>
            <a:r>
              <a:rPr sz="1800" dirty="0">
                <a:latin typeface="Times New Roman"/>
                <a:cs typeface="Times New Roman"/>
              </a:rPr>
              <a:t>b </a:t>
            </a:r>
            <a:r>
              <a:rPr sz="1800" b="1" spc="-5" dirty="0">
                <a:solidFill>
                  <a:srgbClr val="FF0000"/>
                </a:solidFill>
                <a:latin typeface="Times New Roman"/>
                <a:cs typeface="Times New Roman"/>
              </a:rPr>
              <a:t>extends </a:t>
            </a:r>
            <a:r>
              <a:rPr sz="1800" dirty="0">
                <a:latin typeface="Times New Roman"/>
                <a:cs typeface="Times New Roman"/>
              </a:rPr>
              <a:t>a</a:t>
            </a:r>
            <a:r>
              <a:rPr sz="1800" spc="5" dirty="0">
                <a:latin typeface="Times New Roman"/>
                <a:cs typeface="Times New Roman"/>
              </a:rPr>
              <a:t> </a:t>
            </a:r>
            <a:r>
              <a:rPr sz="1800" dirty="0">
                <a:latin typeface="Times New Roman"/>
                <a:cs typeface="Times New Roman"/>
              </a:rPr>
              <a:t>{</a:t>
            </a:r>
            <a:endParaRPr sz="1800">
              <a:latin typeface="Times New Roman"/>
              <a:cs typeface="Times New Roman"/>
            </a:endParaRPr>
          </a:p>
          <a:p>
            <a:pPr marL="365125">
              <a:lnSpc>
                <a:spcPct val="100000"/>
              </a:lnSpc>
            </a:pPr>
            <a:r>
              <a:rPr sz="1800" dirty="0">
                <a:solidFill>
                  <a:srgbClr val="C00000"/>
                </a:solidFill>
                <a:latin typeface="Times New Roman"/>
                <a:cs typeface="Times New Roman"/>
              </a:rPr>
              <a:t>function </a:t>
            </a:r>
            <a:r>
              <a:rPr sz="1800" spc="-5" dirty="0">
                <a:latin typeface="Times New Roman"/>
                <a:cs typeface="Times New Roman"/>
              </a:rPr>
              <a:t>test(){</a:t>
            </a:r>
            <a:r>
              <a:rPr sz="1800" b="1" spc="-5" dirty="0">
                <a:latin typeface="Times New Roman"/>
                <a:cs typeface="Times New Roman"/>
              </a:rPr>
              <a:t>echo </a:t>
            </a:r>
            <a:r>
              <a:rPr sz="1800" spc="-5" dirty="0">
                <a:latin typeface="Times New Roman"/>
                <a:cs typeface="Times New Roman"/>
              </a:rPr>
              <a:t>"b::test</a:t>
            </a:r>
            <a:r>
              <a:rPr sz="1800" spc="5" dirty="0">
                <a:latin typeface="Times New Roman"/>
                <a:cs typeface="Times New Roman"/>
              </a:rPr>
              <a:t> </a:t>
            </a:r>
            <a:r>
              <a:rPr sz="1800" spc="-5" dirty="0">
                <a:latin typeface="Times New Roman"/>
                <a:cs typeface="Times New Roman"/>
              </a:rPr>
              <a:t>called";}</a:t>
            </a:r>
            <a:endParaRPr sz="1800">
              <a:latin typeface="Times New Roman"/>
              <a:cs typeface="Times New Roman"/>
            </a:endParaRPr>
          </a:p>
          <a:p>
            <a:pPr marL="90805">
              <a:lnSpc>
                <a:spcPct val="100000"/>
              </a:lnSpc>
            </a:pPr>
            <a:r>
              <a:rPr sz="1800" dirty="0">
                <a:latin typeface="Times New Roman"/>
                <a:cs typeface="Times New Roman"/>
              </a:rPr>
              <a:t>}</a:t>
            </a:r>
            <a:endParaRPr sz="1800">
              <a:latin typeface="Times New Roman"/>
              <a:cs typeface="Times New Roman"/>
            </a:endParaRPr>
          </a:p>
          <a:p>
            <a:pPr marL="90805">
              <a:lnSpc>
                <a:spcPct val="100000"/>
              </a:lnSpc>
            </a:pPr>
            <a:r>
              <a:rPr sz="1800" b="1" spc="-5" dirty="0">
                <a:latin typeface="Times New Roman"/>
                <a:cs typeface="Times New Roman"/>
              </a:rPr>
              <a:t>class </a:t>
            </a:r>
            <a:r>
              <a:rPr sz="1800" dirty="0">
                <a:latin typeface="Times New Roman"/>
                <a:cs typeface="Times New Roman"/>
              </a:rPr>
              <a:t>c </a:t>
            </a:r>
            <a:r>
              <a:rPr sz="1800" b="1" spc="-5" dirty="0">
                <a:solidFill>
                  <a:srgbClr val="FF0000"/>
                </a:solidFill>
                <a:latin typeface="Times New Roman"/>
                <a:cs typeface="Times New Roman"/>
              </a:rPr>
              <a:t>extends </a:t>
            </a:r>
            <a:r>
              <a:rPr sz="1800" dirty="0">
                <a:latin typeface="Times New Roman"/>
                <a:cs typeface="Times New Roman"/>
              </a:rPr>
              <a:t>b {</a:t>
            </a:r>
            <a:endParaRPr sz="1800">
              <a:latin typeface="Times New Roman"/>
              <a:cs typeface="Times New Roman"/>
            </a:endParaRPr>
          </a:p>
          <a:p>
            <a:pPr marL="365125">
              <a:lnSpc>
                <a:spcPct val="100000"/>
              </a:lnSpc>
            </a:pPr>
            <a:r>
              <a:rPr sz="1800" dirty="0">
                <a:solidFill>
                  <a:srgbClr val="C00000"/>
                </a:solidFill>
                <a:latin typeface="Times New Roman"/>
                <a:cs typeface="Times New Roman"/>
              </a:rPr>
              <a:t>function</a:t>
            </a:r>
            <a:r>
              <a:rPr sz="1800" spc="-5" dirty="0">
                <a:solidFill>
                  <a:srgbClr val="C00000"/>
                </a:solidFill>
                <a:latin typeface="Times New Roman"/>
                <a:cs typeface="Times New Roman"/>
              </a:rPr>
              <a:t> </a:t>
            </a:r>
            <a:r>
              <a:rPr sz="1800" spc="-5" dirty="0">
                <a:latin typeface="Times New Roman"/>
                <a:cs typeface="Times New Roman"/>
              </a:rPr>
              <a:t>test(){</a:t>
            </a:r>
            <a:r>
              <a:rPr sz="1800" b="1" spc="-5" dirty="0">
                <a:solidFill>
                  <a:srgbClr val="1F487C"/>
                </a:solidFill>
                <a:latin typeface="Times New Roman"/>
                <a:cs typeface="Times New Roman"/>
              </a:rPr>
              <a:t>parent::</a:t>
            </a:r>
            <a:r>
              <a:rPr sz="1800" spc="-5" dirty="0">
                <a:latin typeface="Times New Roman"/>
                <a:cs typeface="Times New Roman"/>
              </a:rPr>
              <a:t>test();}</a:t>
            </a:r>
            <a:endParaRPr sz="1800">
              <a:latin typeface="Times New Roman"/>
              <a:cs typeface="Times New Roman"/>
            </a:endParaRPr>
          </a:p>
          <a:p>
            <a:pPr marL="90805">
              <a:lnSpc>
                <a:spcPct val="100000"/>
              </a:lnSpc>
            </a:pPr>
            <a:r>
              <a:rPr sz="1800" dirty="0">
                <a:latin typeface="Times New Roman"/>
                <a:cs typeface="Times New Roman"/>
              </a:rPr>
              <a:t>}</a:t>
            </a:r>
            <a:endParaRPr sz="1800">
              <a:latin typeface="Times New Roman"/>
              <a:cs typeface="Times New Roman"/>
            </a:endParaRPr>
          </a:p>
          <a:p>
            <a:pPr marL="90805">
              <a:lnSpc>
                <a:spcPct val="100000"/>
              </a:lnSpc>
            </a:pPr>
            <a:r>
              <a:rPr sz="1800" b="1" spc="-5" dirty="0">
                <a:latin typeface="Times New Roman"/>
                <a:cs typeface="Times New Roman"/>
              </a:rPr>
              <a:t>class </a:t>
            </a:r>
            <a:r>
              <a:rPr sz="1800" dirty="0">
                <a:latin typeface="Times New Roman"/>
                <a:cs typeface="Times New Roman"/>
              </a:rPr>
              <a:t>d </a:t>
            </a:r>
            <a:r>
              <a:rPr sz="1800" b="1" spc="-5" dirty="0">
                <a:solidFill>
                  <a:srgbClr val="FF0000"/>
                </a:solidFill>
                <a:latin typeface="Times New Roman"/>
                <a:cs typeface="Times New Roman"/>
              </a:rPr>
              <a:t>extends </a:t>
            </a:r>
            <a:r>
              <a:rPr sz="1800" dirty="0">
                <a:latin typeface="Times New Roman"/>
                <a:cs typeface="Times New Roman"/>
              </a:rPr>
              <a:t>c</a:t>
            </a:r>
            <a:r>
              <a:rPr sz="1800" spc="5" dirty="0">
                <a:latin typeface="Times New Roman"/>
                <a:cs typeface="Times New Roman"/>
              </a:rPr>
              <a:t> </a:t>
            </a:r>
            <a:r>
              <a:rPr sz="1800" dirty="0">
                <a:latin typeface="Times New Roman"/>
                <a:cs typeface="Times New Roman"/>
              </a:rPr>
              <a:t>{</a:t>
            </a:r>
            <a:endParaRPr sz="1800">
              <a:latin typeface="Times New Roman"/>
              <a:cs typeface="Times New Roman"/>
            </a:endParaRPr>
          </a:p>
          <a:p>
            <a:pPr marL="365125">
              <a:lnSpc>
                <a:spcPct val="100000"/>
              </a:lnSpc>
            </a:pPr>
            <a:r>
              <a:rPr sz="1800" dirty="0">
                <a:solidFill>
                  <a:srgbClr val="C00000"/>
                </a:solidFill>
                <a:latin typeface="Times New Roman"/>
                <a:cs typeface="Times New Roman"/>
              </a:rPr>
              <a:t>function</a:t>
            </a:r>
            <a:r>
              <a:rPr sz="1800" spc="-5" dirty="0">
                <a:solidFill>
                  <a:srgbClr val="C00000"/>
                </a:solidFill>
                <a:latin typeface="Times New Roman"/>
                <a:cs typeface="Times New Roman"/>
              </a:rPr>
              <a:t> </a:t>
            </a:r>
            <a:r>
              <a:rPr sz="1800" spc="-5" dirty="0">
                <a:latin typeface="Times New Roman"/>
                <a:cs typeface="Times New Roman"/>
              </a:rPr>
              <a:t>test(){</a:t>
            </a:r>
            <a:r>
              <a:rPr sz="1800" b="1" spc="-5" dirty="0">
                <a:solidFill>
                  <a:srgbClr val="1F487C"/>
                </a:solidFill>
                <a:latin typeface="Times New Roman"/>
                <a:cs typeface="Times New Roman"/>
              </a:rPr>
              <a:t>b::</a:t>
            </a:r>
            <a:r>
              <a:rPr sz="1800" spc="-5" dirty="0">
                <a:latin typeface="Times New Roman"/>
                <a:cs typeface="Times New Roman"/>
              </a:rPr>
              <a:t>test();}</a:t>
            </a:r>
            <a:endParaRPr sz="1800">
              <a:latin typeface="Times New Roman"/>
              <a:cs typeface="Times New Roman"/>
            </a:endParaRPr>
          </a:p>
          <a:p>
            <a:pPr marL="90805">
              <a:lnSpc>
                <a:spcPct val="100000"/>
              </a:lnSpc>
            </a:pPr>
            <a:r>
              <a:rPr sz="1800" dirty="0">
                <a:latin typeface="Times New Roman"/>
                <a:cs typeface="Times New Roman"/>
              </a:rPr>
              <a:t>}</a:t>
            </a:r>
            <a:endParaRPr sz="1800">
              <a:latin typeface="Times New Roman"/>
              <a:cs typeface="Times New Roman"/>
            </a:endParaRPr>
          </a:p>
        </p:txBody>
      </p:sp>
      <p:grpSp>
        <p:nvGrpSpPr>
          <p:cNvPr id="19" name="object 19"/>
          <p:cNvGrpSpPr/>
          <p:nvPr/>
        </p:nvGrpSpPr>
        <p:grpSpPr>
          <a:xfrm>
            <a:off x="2564892" y="5366003"/>
            <a:ext cx="6000750" cy="1111250"/>
            <a:chOff x="2564892" y="5366003"/>
            <a:chExt cx="6000750" cy="1111250"/>
          </a:xfrm>
        </p:grpSpPr>
        <p:sp>
          <p:nvSpPr>
            <p:cNvPr id="20" name="object 20"/>
            <p:cNvSpPr/>
            <p:nvPr/>
          </p:nvSpPr>
          <p:spPr>
            <a:xfrm>
              <a:off x="2606040" y="5384291"/>
              <a:ext cx="5959602" cy="1015746"/>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2564892" y="5366003"/>
              <a:ext cx="4899659" cy="1110996"/>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2652141" y="5410580"/>
              <a:ext cx="5867400" cy="923544"/>
            </a:xfrm>
            <a:prstGeom prst="rect">
              <a:avLst/>
            </a:prstGeom>
            <a:blipFill>
              <a:blip r:embed="rId13" cstate="print"/>
              <a:stretch>
                <a:fillRect/>
              </a:stretch>
            </a:blipFill>
          </p:spPr>
          <p:txBody>
            <a:bodyPr wrap="square" lIns="0" tIns="0" rIns="0" bIns="0" rtlCol="0"/>
            <a:lstStyle/>
            <a:p>
              <a:endParaRPr/>
            </a:p>
          </p:txBody>
        </p:sp>
      </p:grpSp>
      <p:sp>
        <p:nvSpPr>
          <p:cNvPr id="23" name="object 23"/>
          <p:cNvSpPr txBox="1"/>
          <p:nvPr/>
        </p:nvSpPr>
        <p:spPr>
          <a:xfrm>
            <a:off x="2652141" y="5410580"/>
            <a:ext cx="5867400" cy="923925"/>
          </a:xfrm>
          <a:prstGeom prst="rect">
            <a:avLst/>
          </a:prstGeom>
          <a:ln w="9905">
            <a:solidFill>
              <a:srgbClr val="000000"/>
            </a:solidFill>
          </a:ln>
        </p:spPr>
        <p:txBody>
          <a:bodyPr vert="horz" wrap="square" lIns="0" tIns="38100" rIns="0" bIns="0" rtlCol="0">
            <a:spAutoFit/>
          </a:bodyPr>
          <a:lstStyle/>
          <a:p>
            <a:pPr marL="90805">
              <a:lnSpc>
                <a:spcPct val="100000"/>
              </a:lnSpc>
              <a:spcBef>
                <a:spcPts val="300"/>
              </a:spcBef>
            </a:pPr>
            <a:r>
              <a:rPr sz="1800" b="1" dirty="0">
                <a:latin typeface="Times New Roman"/>
                <a:cs typeface="Times New Roman"/>
              </a:rPr>
              <a:t>if </a:t>
            </a:r>
            <a:r>
              <a:rPr sz="1800" dirty="0">
                <a:latin typeface="Times New Roman"/>
                <a:cs typeface="Times New Roman"/>
              </a:rPr>
              <a:t>($obj </a:t>
            </a:r>
            <a:r>
              <a:rPr sz="1800" b="1" spc="-5" dirty="0">
                <a:solidFill>
                  <a:srgbClr val="FF0000"/>
                </a:solidFill>
                <a:latin typeface="Times New Roman"/>
                <a:cs typeface="Times New Roman"/>
              </a:rPr>
              <a:t>instanceof </a:t>
            </a:r>
            <a:r>
              <a:rPr sz="1800" spc="-5" dirty="0">
                <a:latin typeface="Times New Roman"/>
                <a:cs typeface="Times New Roman"/>
              </a:rPr>
              <a:t>MyClass)</a:t>
            </a:r>
            <a:r>
              <a:rPr sz="1800" dirty="0">
                <a:latin typeface="Times New Roman"/>
                <a:cs typeface="Times New Roman"/>
              </a:rPr>
              <a:t> {</a:t>
            </a:r>
            <a:endParaRPr sz="1800">
              <a:latin typeface="Times New Roman"/>
              <a:cs typeface="Times New Roman"/>
            </a:endParaRPr>
          </a:p>
          <a:p>
            <a:pPr marL="1005840">
              <a:lnSpc>
                <a:spcPct val="100000"/>
              </a:lnSpc>
            </a:pPr>
            <a:r>
              <a:rPr sz="1800" b="1" spc="-5" dirty="0">
                <a:latin typeface="Times New Roman"/>
                <a:cs typeface="Times New Roman"/>
              </a:rPr>
              <a:t>echo </a:t>
            </a:r>
            <a:r>
              <a:rPr sz="1800" spc="-5" dirty="0">
                <a:latin typeface="Times New Roman"/>
                <a:cs typeface="Times New Roman"/>
              </a:rPr>
              <a:t>"\$obj is </a:t>
            </a:r>
            <a:r>
              <a:rPr sz="1800" dirty="0">
                <a:latin typeface="Times New Roman"/>
                <a:cs typeface="Times New Roman"/>
              </a:rPr>
              <a:t>an </a:t>
            </a:r>
            <a:r>
              <a:rPr sz="1800" spc="-5" dirty="0">
                <a:latin typeface="Times New Roman"/>
                <a:cs typeface="Times New Roman"/>
              </a:rPr>
              <a:t>instance </a:t>
            </a:r>
            <a:r>
              <a:rPr sz="1800" dirty="0">
                <a:latin typeface="Times New Roman"/>
                <a:cs typeface="Times New Roman"/>
              </a:rPr>
              <a:t>of</a:t>
            </a:r>
            <a:r>
              <a:rPr sz="1800" spc="25" dirty="0">
                <a:latin typeface="Times New Roman"/>
                <a:cs typeface="Times New Roman"/>
              </a:rPr>
              <a:t> </a:t>
            </a:r>
            <a:r>
              <a:rPr sz="1800" spc="-5" dirty="0">
                <a:latin typeface="Times New Roman"/>
                <a:cs typeface="Times New Roman"/>
              </a:rPr>
              <a:t>MyClass";</a:t>
            </a:r>
            <a:endParaRPr sz="1800">
              <a:latin typeface="Times New Roman"/>
              <a:cs typeface="Times New Roman"/>
            </a:endParaRPr>
          </a:p>
          <a:p>
            <a:pPr marL="90805">
              <a:lnSpc>
                <a:spcPct val="100000"/>
              </a:lnSpc>
            </a:pPr>
            <a:r>
              <a:rPr sz="1800" dirty="0">
                <a:latin typeface="Times New Roman"/>
                <a:cs typeface="Times New Roman"/>
              </a:rPr>
              <a:t>}</a:t>
            </a:r>
            <a:endParaRPr sz="1800">
              <a:latin typeface="Times New Roman"/>
              <a:cs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47750" y="121157"/>
            <a:ext cx="5223510" cy="463550"/>
            <a:chOff x="1047750" y="121157"/>
            <a:chExt cx="5223510" cy="463550"/>
          </a:xfrm>
        </p:grpSpPr>
        <p:sp>
          <p:nvSpPr>
            <p:cNvPr id="4" name="object 4"/>
            <p:cNvSpPr/>
            <p:nvPr/>
          </p:nvSpPr>
          <p:spPr>
            <a:xfrm>
              <a:off x="1047750" y="121157"/>
              <a:ext cx="5223510" cy="4632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0261" y="153923"/>
              <a:ext cx="5158613" cy="397891"/>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Declaring a</a:t>
            </a:r>
            <a:r>
              <a:rPr sz="1600" b="1" spc="-90" dirty="0">
                <a:latin typeface="Times New Roman"/>
                <a:cs typeface="Times New Roman"/>
              </a:rPr>
              <a:t> </a:t>
            </a:r>
            <a:r>
              <a:rPr sz="1600" b="1" dirty="0">
                <a:latin typeface="Times New Roman"/>
                <a:cs typeface="Times New Roman"/>
              </a:rPr>
              <a:t>Class</a:t>
            </a:r>
            <a:endParaRPr sz="1600">
              <a:latin typeface="Times New Roman"/>
              <a:cs typeface="Times New Roman"/>
            </a:endParaRPr>
          </a:p>
        </p:txBody>
      </p:sp>
      <p:sp>
        <p:nvSpPr>
          <p:cNvPr id="7" name="object 7"/>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8" name="object 8"/>
          <p:cNvSpPr/>
          <p:nvPr/>
        </p:nvSpPr>
        <p:spPr>
          <a:xfrm>
            <a:off x="7772400" y="23622"/>
            <a:ext cx="1143000" cy="638555"/>
          </a:xfrm>
          <a:prstGeom prst="rect">
            <a:avLst/>
          </a:prstGeom>
          <a:blipFill>
            <a:blip r:embed="rId5" cstate="print"/>
            <a:stretch>
              <a:fillRect/>
            </a:stretch>
          </a:blipFill>
        </p:spPr>
        <p:txBody>
          <a:bodyPr wrap="square" lIns="0" tIns="0" rIns="0" bIns="0" rtlCol="0"/>
          <a:lstStyle/>
          <a:p>
            <a:endParaRPr/>
          </a:p>
        </p:txBody>
      </p:sp>
      <p:grpSp>
        <p:nvGrpSpPr>
          <p:cNvPr id="9" name="object 9"/>
          <p:cNvGrpSpPr/>
          <p:nvPr/>
        </p:nvGrpSpPr>
        <p:grpSpPr>
          <a:xfrm>
            <a:off x="2087117" y="771144"/>
            <a:ext cx="6871334" cy="5848350"/>
            <a:chOff x="2087117" y="771144"/>
            <a:chExt cx="6871334" cy="5848350"/>
          </a:xfrm>
        </p:grpSpPr>
        <p:sp>
          <p:nvSpPr>
            <p:cNvPr id="10" name="object 10"/>
            <p:cNvSpPr/>
            <p:nvPr/>
          </p:nvSpPr>
          <p:spPr>
            <a:xfrm>
              <a:off x="2160269" y="812292"/>
              <a:ext cx="6797802" cy="580720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087117" y="771144"/>
              <a:ext cx="6655308" cy="255117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2206370" y="838581"/>
              <a:ext cx="6705600" cy="5715000"/>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220637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4" name="object 14"/>
          <p:cNvSpPr txBox="1"/>
          <p:nvPr/>
        </p:nvSpPr>
        <p:spPr>
          <a:xfrm>
            <a:off x="2285238" y="860298"/>
            <a:ext cx="3340735"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a:t>
            </a:r>
            <a:r>
              <a:rPr sz="2400" b="1" u="heavy" dirty="0">
                <a:uFill>
                  <a:solidFill>
                    <a:srgbClr val="000000"/>
                  </a:solidFill>
                </a:uFill>
                <a:latin typeface="Times New Roman"/>
                <a:cs typeface="Times New Roman"/>
              </a:rPr>
              <a:t>tạo </a:t>
            </a:r>
            <a:r>
              <a:rPr sz="2400" b="1" u="heavy" spc="-5" dirty="0">
                <a:uFill>
                  <a:solidFill>
                    <a:srgbClr val="000000"/>
                  </a:solidFill>
                </a:uFill>
                <a:latin typeface="Times New Roman"/>
                <a:cs typeface="Times New Roman"/>
              </a:rPr>
              <a:t>đối</a:t>
            </a:r>
            <a:r>
              <a:rPr sz="2400" b="1" u="heavy" spc="-5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tượng</a:t>
            </a:r>
            <a:r>
              <a:rPr sz="2400" spc="-5" dirty="0">
                <a:latin typeface="Times New Roman"/>
                <a:cs typeface="Times New Roman"/>
              </a:rPr>
              <a:t>:</a:t>
            </a:r>
            <a:endParaRPr sz="2400">
              <a:latin typeface="Times New Roman"/>
              <a:cs typeface="Times New Roman"/>
            </a:endParaRPr>
          </a:p>
        </p:txBody>
      </p:sp>
      <p:sp>
        <p:nvSpPr>
          <p:cNvPr id="15" name="object 15"/>
          <p:cNvSpPr txBox="1"/>
          <p:nvPr/>
        </p:nvSpPr>
        <p:spPr>
          <a:xfrm>
            <a:off x="2285238" y="1958085"/>
            <a:ext cx="6170295" cy="1122680"/>
          </a:xfrm>
          <a:prstGeom prst="rect">
            <a:avLst/>
          </a:prstGeom>
        </p:spPr>
        <p:txBody>
          <a:bodyPr vert="horz" wrap="square" lIns="0" tIns="12700" rIns="0" bIns="0" rtlCol="0">
            <a:spAutoFit/>
          </a:bodyPr>
          <a:lstStyle/>
          <a:p>
            <a:pPr marL="469900" marR="5080" indent="-635">
              <a:lnSpc>
                <a:spcPct val="100000"/>
              </a:lnSpc>
              <a:spcBef>
                <a:spcPts val="100"/>
              </a:spcBef>
            </a:pPr>
            <a:r>
              <a:rPr sz="2400" u="heavy" spc="-600" dirty="0">
                <a:solidFill>
                  <a:srgbClr val="FF0000"/>
                </a:solidFill>
                <a:uFill>
                  <a:solidFill>
                    <a:srgbClr val="FF0000"/>
                  </a:solidFill>
                </a:uFill>
                <a:latin typeface="Times New Roman"/>
                <a:cs typeface="Times New Roman"/>
              </a:rPr>
              <a:t> </a:t>
            </a:r>
            <a:r>
              <a:rPr sz="2400" b="1" u="heavy" dirty="0">
                <a:solidFill>
                  <a:srgbClr val="FF0000"/>
                </a:solidFill>
                <a:uFill>
                  <a:solidFill>
                    <a:srgbClr val="FF0000"/>
                  </a:solidFill>
                </a:uFill>
                <a:latin typeface="Times New Roman"/>
                <a:cs typeface="Times New Roman"/>
              </a:rPr>
              <a:t>Lưu </a:t>
            </a:r>
            <a:r>
              <a:rPr sz="2400" b="1" u="heavy" spc="-5" dirty="0">
                <a:solidFill>
                  <a:srgbClr val="FF0000"/>
                </a:solidFill>
                <a:uFill>
                  <a:solidFill>
                    <a:srgbClr val="FF0000"/>
                  </a:solidFill>
                </a:uFill>
                <a:latin typeface="Times New Roman"/>
                <a:cs typeface="Times New Roman"/>
              </a:rPr>
              <a:t>ý</a:t>
            </a:r>
            <a:r>
              <a:rPr sz="2400" spc="-5" dirty="0">
                <a:latin typeface="Times New Roman"/>
                <a:cs typeface="Times New Roman"/>
              </a:rPr>
              <a:t>: </a:t>
            </a:r>
            <a:r>
              <a:rPr sz="2400" dirty="0">
                <a:latin typeface="Times New Roman"/>
                <a:cs typeface="Times New Roman"/>
              </a:rPr>
              <a:t>các đối </a:t>
            </a:r>
            <a:r>
              <a:rPr sz="2400" spc="-5" dirty="0">
                <a:latin typeface="Times New Roman"/>
                <a:cs typeface="Times New Roman"/>
              </a:rPr>
              <a:t>tượng </a:t>
            </a:r>
            <a:r>
              <a:rPr sz="2400" dirty="0">
                <a:latin typeface="Times New Roman"/>
                <a:cs typeface="Times New Roman"/>
              </a:rPr>
              <a:t>trong </a:t>
            </a:r>
            <a:r>
              <a:rPr sz="2400" spc="-5" dirty="0">
                <a:latin typeface="Times New Roman"/>
                <a:cs typeface="Times New Roman"/>
              </a:rPr>
              <a:t>PHP </a:t>
            </a:r>
            <a:r>
              <a:rPr sz="2400" dirty="0">
                <a:latin typeface="Times New Roman"/>
                <a:cs typeface="Times New Roman"/>
              </a:rPr>
              <a:t>được </a:t>
            </a:r>
            <a:r>
              <a:rPr sz="2400" spc="-5" dirty="0">
                <a:latin typeface="Times New Roman"/>
                <a:cs typeface="Times New Roman"/>
              </a:rPr>
              <a:t>sử</a:t>
            </a:r>
            <a:r>
              <a:rPr sz="2400" spc="-160" dirty="0">
                <a:latin typeface="Times New Roman"/>
                <a:cs typeface="Times New Roman"/>
              </a:rPr>
              <a:t> </a:t>
            </a:r>
            <a:r>
              <a:rPr sz="2400" dirty="0">
                <a:latin typeface="Times New Roman"/>
                <a:cs typeface="Times New Roman"/>
              </a:rPr>
              <a:t>dụng  theo dạng tham</a:t>
            </a:r>
            <a:r>
              <a:rPr sz="2400" spc="-35" dirty="0">
                <a:latin typeface="Times New Roman"/>
                <a:cs typeface="Times New Roman"/>
              </a:rPr>
              <a:t> </a:t>
            </a:r>
            <a:r>
              <a:rPr sz="2400" dirty="0">
                <a:latin typeface="Times New Roman"/>
                <a:cs typeface="Times New Roman"/>
              </a:rPr>
              <a:t>chiếu</a:t>
            </a:r>
            <a:endParaRPr sz="2400">
              <a:latin typeface="Times New Roman"/>
              <a:cs typeface="Times New Roman"/>
            </a:endParaRPr>
          </a:p>
          <a:p>
            <a:pPr marL="297815" indent="-285750">
              <a:lnSpc>
                <a:spcPct val="100000"/>
              </a:lnSpc>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Ví</a:t>
            </a:r>
            <a:r>
              <a:rPr sz="2400" b="1" u="heavy" spc="-1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dụ</a:t>
            </a:r>
            <a:r>
              <a:rPr sz="2400" spc="-5" dirty="0">
                <a:latin typeface="Times New Roman"/>
                <a:cs typeface="Times New Roman"/>
              </a:rPr>
              <a:t>:</a:t>
            </a:r>
            <a:endParaRPr sz="2400">
              <a:latin typeface="Times New Roman"/>
              <a:cs typeface="Times New Roman"/>
            </a:endParaRPr>
          </a:p>
        </p:txBody>
      </p:sp>
      <p:grpSp>
        <p:nvGrpSpPr>
          <p:cNvPr id="16" name="object 16"/>
          <p:cNvGrpSpPr/>
          <p:nvPr/>
        </p:nvGrpSpPr>
        <p:grpSpPr>
          <a:xfrm>
            <a:off x="2496311" y="1304544"/>
            <a:ext cx="6046470" cy="722630"/>
            <a:chOff x="2496311" y="1304544"/>
            <a:chExt cx="6046470" cy="722630"/>
          </a:xfrm>
        </p:grpSpPr>
        <p:sp>
          <p:nvSpPr>
            <p:cNvPr id="17" name="object 17"/>
            <p:cNvSpPr/>
            <p:nvPr/>
          </p:nvSpPr>
          <p:spPr>
            <a:xfrm>
              <a:off x="2583179" y="1345692"/>
              <a:ext cx="5959602" cy="553974"/>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496311" y="1304544"/>
              <a:ext cx="4910328" cy="722376"/>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629280" y="1371981"/>
              <a:ext cx="5867400" cy="461772"/>
            </a:xfrm>
            <a:prstGeom prst="rect">
              <a:avLst/>
            </a:prstGeom>
            <a:blipFill>
              <a:blip r:embed="rId11" cstate="print"/>
              <a:stretch>
                <a:fillRect/>
              </a:stretch>
            </a:blipFill>
          </p:spPr>
          <p:txBody>
            <a:bodyPr wrap="square" lIns="0" tIns="0" rIns="0" bIns="0" rtlCol="0"/>
            <a:lstStyle/>
            <a:p>
              <a:endParaRPr/>
            </a:p>
          </p:txBody>
        </p:sp>
      </p:grpSp>
      <p:sp>
        <p:nvSpPr>
          <p:cNvPr id="20" name="object 20"/>
          <p:cNvSpPr txBox="1"/>
          <p:nvPr/>
        </p:nvSpPr>
        <p:spPr>
          <a:xfrm>
            <a:off x="2629280" y="1371980"/>
            <a:ext cx="5867400" cy="462280"/>
          </a:xfrm>
          <a:prstGeom prst="rect">
            <a:avLst/>
          </a:prstGeom>
          <a:ln w="9905">
            <a:solidFill>
              <a:srgbClr val="97B853"/>
            </a:solidFill>
          </a:ln>
        </p:spPr>
        <p:txBody>
          <a:bodyPr vert="horz" wrap="square" lIns="0" tIns="34925" rIns="0" bIns="0" rtlCol="0">
            <a:spAutoFit/>
          </a:bodyPr>
          <a:lstStyle/>
          <a:p>
            <a:pPr marL="90805">
              <a:lnSpc>
                <a:spcPct val="100000"/>
              </a:lnSpc>
              <a:spcBef>
                <a:spcPts val="275"/>
              </a:spcBef>
            </a:pPr>
            <a:r>
              <a:rPr sz="2400" spc="-5" dirty="0">
                <a:latin typeface="Times New Roman"/>
                <a:cs typeface="Times New Roman"/>
              </a:rPr>
              <a:t>$myClassInstance = new</a:t>
            </a:r>
            <a:r>
              <a:rPr sz="2400" spc="-15" dirty="0">
                <a:latin typeface="Times New Roman"/>
                <a:cs typeface="Times New Roman"/>
              </a:rPr>
              <a:t> </a:t>
            </a:r>
            <a:r>
              <a:rPr sz="2400" spc="-5" dirty="0">
                <a:latin typeface="Times New Roman"/>
                <a:cs typeface="Times New Roman"/>
              </a:rPr>
              <a:t>myClass();</a:t>
            </a:r>
            <a:endParaRPr sz="2400">
              <a:latin typeface="Times New Roman"/>
              <a:cs typeface="Times New Roman"/>
            </a:endParaRPr>
          </a:p>
        </p:txBody>
      </p:sp>
      <p:grpSp>
        <p:nvGrpSpPr>
          <p:cNvPr id="21" name="object 21"/>
          <p:cNvGrpSpPr/>
          <p:nvPr/>
        </p:nvGrpSpPr>
        <p:grpSpPr>
          <a:xfrm>
            <a:off x="2496311" y="3163823"/>
            <a:ext cx="6046470" cy="1819910"/>
            <a:chOff x="2496311" y="3163823"/>
            <a:chExt cx="6046470" cy="1819910"/>
          </a:xfrm>
        </p:grpSpPr>
        <p:sp>
          <p:nvSpPr>
            <p:cNvPr id="22" name="object 22"/>
            <p:cNvSpPr/>
            <p:nvPr/>
          </p:nvSpPr>
          <p:spPr>
            <a:xfrm>
              <a:off x="2583179" y="3204971"/>
              <a:ext cx="5959602" cy="1661921"/>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2496311" y="3163823"/>
              <a:ext cx="5766053" cy="1819656"/>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2629280" y="3231260"/>
              <a:ext cx="5867400" cy="1569720"/>
            </a:xfrm>
            <a:prstGeom prst="rect">
              <a:avLst/>
            </a:prstGeom>
            <a:blipFill>
              <a:blip r:embed="rId14" cstate="print"/>
              <a:stretch>
                <a:fillRect/>
              </a:stretch>
            </a:blipFill>
          </p:spPr>
          <p:txBody>
            <a:bodyPr wrap="square" lIns="0" tIns="0" rIns="0" bIns="0" rtlCol="0"/>
            <a:lstStyle/>
            <a:p>
              <a:endParaRPr/>
            </a:p>
          </p:txBody>
        </p:sp>
      </p:grpSp>
      <p:sp>
        <p:nvSpPr>
          <p:cNvPr id="25" name="object 25"/>
          <p:cNvSpPr txBox="1"/>
          <p:nvPr/>
        </p:nvSpPr>
        <p:spPr>
          <a:xfrm>
            <a:off x="2629280" y="3231260"/>
            <a:ext cx="5867400" cy="1569720"/>
          </a:xfrm>
          <a:prstGeom prst="rect">
            <a:avLst/>
          </a:prstGeom>
          <a:ln w="9905">
            <a:solidFill>
              <a:srgbClr val="000000"/>
            </a:solidFill>
          </a:ln>
        </p:spPr>
        <p:txBody>
          <a:bodyPr vert="horz" wrap="square" lIns="0" tIns="34925" rIns="0" bIns="0" rtlCol="0">
            <a:spAutoFit/>
          </a:bodyPr>
          <a:lstStyle/>
          <a:p>
            <a:pPr marL="90805">
              <a:lnSpc>
                <a:spcPct val="100000"/>
              </a:lnSpc>
              <a:spcBef>
                <a:spcPts val="275"/>
              </a:spcBef>
            </a:pPr>
            <a:r>
              <a:rPr sz="2400" spc="-5" dirty="0">
                <a:latin typeface="Times New Roman"/>
                <a:cs typeface="Times New Roman"/>
              </a:rPr>
              <a:t>$myClassInstance = new</a:t>
            </a:r>
            <a:r>
              <a:rPr sz="2400" spc="-15" dirty="0">
                <a:latin typeface="Times New Roman"/>
                <a:cs typeface="Times New Roman"/>
              </a:rPr>
              <a:t> </a:t>
            </a:r>
            <a:r>
              <a:rPr sz="2400" spc="-5" dirty="0">
                <a:latin typeface="Times New Roman"/>
                <a:cs typeface="Times New Roman"/>
              </a:rPr>
              <a:t>myClass();</a:t>
            </a:r>
            <a:endParaRPr sz="2400">
              <a:latin typeface="Times New Roman"/>
              <a:cs typeface="Times New Roman"/>
            </a:endParaRPr>
          </a:p>
          <a:p>
            <a:pPr marL="90805">
              <a:lnSpc>
                <a:spcPct val="100000"/>
              </a:lnSpc>
            </a:pPr>
            <a:r>
              <a:rPr sz="2400" dirty="0">
                <a:latin typeface="Times New Roman"/>
                <a:cs typeface="Times New Roman"/>
              </a:rPr>
              <a:t>$copyInstance =</a:t>
            </a:r>
            <a:r>
              <a:rPr sz="2400" spc="-30" dirty="0">
                <a:latin typeface="Times New Roman"/>
                <a:cs typeface="Times New Roman"/>
              </a:rPr>
              <a:t> </a:t>
            </a:r>
            <a:r>
              <a:rPr sz="2400" spc="-5" dirty="0">
                <a:latin typeface="Times New Roman"/>
                <a:cs typeface="Times New Roman"/>
              </a:rPr>
              <a:t>$myClassInstance();</a:t>
            </a:r>
            <a:endParaRPr sz="2400">
              <a:latin typeface="Times New Roman"/>
              <a:cs typeface="Times New Roman"/>
            </a:endParaRPr>
          </a:p>
          <a:p>
            <a:pPr marL="90805" marR="523875">
              <a:lnSpc>
                <a:spcPct val="100000"/>
              </a:lnSpc>
            </a:pPr>
            <a:r>
              <a:rPr sz="2400" dirty="0">
                <a:solidFill>
                  <a:srgbClr val="C00000"/>
                </a:solidFill>
                <a:latin typeface="Times New Roman"/>
                <a:cs typeface="Times New Roman"/>
              </a:rPr>
              <a:t>// Cả 2 biến $myInstance và</a:t>
            </a:r>
            <a:r>
              <a:rPr sz="2400" spc="-135" dirty="0">
                <a:solidFill>
                  <a:srgbClr val="C00000"/>
                </a:solidFill>
                <a:latin typeface="Times New Roman"/>
                <a:cs typeface="Times New Roman"/>
              </a:rPr>
              <a:t> </a:t>
            </a:r>
            <a:r>
              <a:rPr sz="2400" dirty="0">
                <a:solidFill>
                  <a:srgbClr val="C00000"/>
                </a:solidFill>
                <a:latin typeface="Times New Roman"/>
                <a:cs typeface="Times New Roman"/>
              </a:rPr>
              <a:t>$copyInstance  cùng trỏ </a:t>
            </a:r>
            <a:r>
              <a:rPr sz="2400" spc="-5" dirty="0">
                <a:solidFill>
                  <a:srgbClr val="C00000"/>
                </a:solidFill>
                <a:latin typeface="Times New Roman"/>
                <a:cs typeface="Times New Roman"/>
              </a:rPr>
              <a:t>tới </a:t>
            </a:r>
            <a:r>
              <a:rPr sz="2400" dirty="0">
                <a:solidFill>
                  <a:srgbClr val="C00000"/>
                </a:solidFill>
                <a:latin typeface="Times New Roman"/>
                <a:cs typeface="Times New Roman"/>
              </a:rPr>
              <a:t>một đối </a:t>
            </a:r>
            <a:r>
              <a:rPr sz="2400" spc="-5" dirty="0">
                <a:solidFill>
                  <a:srgbClr val="C00000"/>
                </a:solidFill>
                <a:latin typeface="Times New Roman"/>
                <a:cs typeface="Times New Roman"/>
              </a:rPr>
              <a:t>tượng </a:t>
            </a:r>
            <a:r>
              <a:rPr sz="2400" dirty="0">
                <a:solidFill>
                  <a:srgbClr val="C00000"/>
                </a:solidFill>
                <a:latin typeface="Times New Roman"/>
                <a:cs typeface="Times New Roman"/>
              </a:rPr>
              <a:t>thuộc</a:t>
            </a:r>
            <a:r>
              <a:rPr sz="2400" spc="-85" dirty="0">
                <a:solidFill>
                  <a:srgbClr val="C00000"/>
                </a:solidFill>
                <a:latin typeface="Times New Roman"/>
                <a:cs typeface="Times New Roman"/>
              </a:rPr>
              <a:t> </a:t>
            </a:r>
            <a:r>
              <a:rPr sz="2400" dirty="0">
                <a:solidFill>
                  <a:srgbClr val="C00000"/>
                </a:solidFill>
                <a:latin typeface="Times New Roman"/>
                <a:cs typeface="Times New Roman"/>
              </a:rPr>
              <a:t>myClass.</a:t>
            </a:r>
            <a:endParaRPr sz="2400">
              <a:latin typeface="Times New Roman"/>
              <a:cs typeface="Times New Roman"/>
            </a:endParaRPr>
          </a:p>
        </p:txBody>
      </p:sp>
      <p:grpSp>
        <p:nvGrpSpPr>
          <p:cNvPr id="26" name="object 26"/>
          <p:cNvGrpSpPr/>
          <p:nvPr/>
        </p:nvGrpSpPr>
        <p:grpSpPr>
          <a:xfrm>
            <a:off x="3288029" y="5158740"/>
            <a:ext cx="2092960" cy="585470"/>
            <a:chOff x="3288029" y="5158740"/>
            <a:chExt cx="2092960" cy="585470"/>
          </a:xfrm>
        </p:grpSpPr>
        <p:sp>
          <p:nvSpPr>
            <p:cNvPr id="27" name="object 27"/>
            <p:cNvSpPr/>
            <p:nvPr/>
          </p:nvSpPr>
          <p:spPr>
            <a:xfrm>
              <a:off x="3307079" y="5158740"/>
              <a:ext cx="2073402" cy="549402"/>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3288029" y="5181600"/>
              <a:ext cx="2019300" cy="562356"/>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3353180" y="5181981"/>
              <a:ext cx="1981200" cy="4572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3353180" y="5181981"/>
              <a:ext cx="1981200" cy="457200"/>
            </a:xfrm>
            <a:custGeom>
              <a:avLst/>
              <a:gdLst/>
              <a:ahLst/>
              <a:cxnLst/>
              <a:rect l="l" t="t" r="r" b="b"/>
              <a:pathLst>
                <a:path w="1981200" h="457200">
                  <a:moveTo>
                    <a:pt x="0" y="76200"/>
                  </a:moveTo>
                  <a:lnTo>
                    <a:pt x="5994" y="46559"/>
                  </a:lnTo>
                  <a:lnTo>
                    <a:pt x="22336" y="22336"/>
                  </a:lnTo>
                  <a:lnTo>
                    <a:pt x="46559" y="5994"/>
                  </a:lnTo>
                  <a:lnTo>
                    <a:pt x="76200" y="0"/>
                  </a:lnTo>
                  <a:lnTo>
                    <a:pt x="1905000" y="0"/>
                  </a:lnTo>
                  <a:lnTo>
                    <a:pt x="1934640" y="5994"/>
                  </a:lnTo>
                  <a:lnTo>
                    <a:pt x="1958863" y="22336"/>
                  </a:lnTo>
                  <a:lnTo>
                    <a:pt x="1975205" y="46559"/>
                  </a:lnTo>
                  <a:lnTo>
                    <a:pt x="1981200" y="76200"/>
                  </a:lnTo>
                  <a:lnTo>
                    <a:pt x="1981200" y="381000"/>
                  </a:lnTo>
                  <a:lnTo>
                    <a:pt x="1975205" y="410662"/>
                  </a:lnTo>
                  <a:lnTo>
                    <a:pt x="1958863" y="434882"/>
                  </a:lnTo>
                  <a:lnTo>
                    <a:pt x="1934640" y="451212"/>
                  </a:lnTo>
                  <a:lnTo>
                    <a:pt x="1905000" y="457200"/>
                  </a:lnTo>
                  <a:lnTo>
                    <a:pt x="76200" y="457200"/>
                  </a:lnTo>
                  <a:lnTo>
                    <a:pt x="46559" y="451212"/>
                  </a:lnTo>
                  <a:lnTo>
                    <a:pt x="22336" y="434882"/>
                  </a:lnTo>
                  <a:lnTo>
                    <a:pt x="5994" y="410662"/>
                  </a:lnTo>
                  <a:lnTo>
                    <a:pt x="0" y="381000"/>
                  </a:lnTo>
                  <a:lnTo>
                    <a:pt x="0" y="76200"/>
                  </a:lnTo>
                  <a:close/>
                </a:path>
              </a:pathLst>
            </a:custGeom>
            <a:ln w="9906">
              <a:solidFill>
                <a:srgbClr val="F69240"/>
              </a:solidFill>
            </a:ln>
          </p:spPr>
          <p:txBody>
            <a:bodyPr wrap="square" lIns="0" tIns="0" rIns="0" bIns="0" rtlCol="0"/>
            <a:lstStyle/>
            <a:p>
              <a:endParaRPr/>
            </a:p>
          </p:txBody>
        </p:sp>
      </p:grpSp>
      <p:sp>
        <p:nvSpPr>
          <p:cNvPr id="31" name="object 31"/>
          <p:cNvSpPr txBox="1"/>
          <p:nvPr/>
        </p:nvSpPr>
        <p:spPr>
          <a:xfrm>
            <a:off x="3454146" y="5247894"/>
            <a:ext cx="1688464"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imes New Roman"/>
                <a:cs typeface="Times New Roman"/>
              </a:rPr>
              <a:t>$myClassInstance</a:t>
            </a:r>
            <a:endParaRPr sz="1800">
              <a:latin typeface="Times New Roman"/>
              <a:cs typeface="Times New Roman"/>
            </a:endParaRPr>
          </a:p>
        </p:txBody>
      </p:sp>
      <p:grpSp>
        <p:nvGrpSpPr>
          <p:cNvPr id="32" name="object 32"/>
          <p:cNvGrpSpPr/>
          <p:nvPr/>
        </p:nvGrpSpPr>
        <p:grpSpPr>
          <a:xfrm>
            <a:off x="3288029" y="5844540"/>
            <a:ext cx="2092960" cy="585470"/>
            <a:chOff x="3288029" y="5844540"/>
            <a:chExt cx="2092960" cy="585470"/>
          </a:xfrm>
        </p:grpSpPr>
        <p:sp>
          <p:nvSpPr>
            <p:cNvPr id="33" name="object 33"/>
            <p:cNvSpPr/>
            <p:nvPr/>
          </p:nvSpPr>
          <p:spPr>
            <a:xfrm>
              <a:off x="3307079" y="5844540"/>
              <a:ext cx="2073402" cy="549402"/>
            </a:xfrm>
            <a:prstGeom prst="rect">
              <a:avLst/>
            </a:prstGeom>
            <a:blipFill>
              <a:blip r:embed="rId15" cstate="print"/>
              <a:stretch>
                <a:fillRect/>
              </a:stretch>
            </a:blipFill>
          </p:spPr>
          <p:txBody>
            <a:bodyPr wrap="square" lIns="0" tIns="0" rIns="0" bIns="0" rtlCol="0"/>
            <a:lstStyle/>
            <a:p>
              <a:endParaRPr/>
            </a:p>
          </p:txBody>
        </p:sp>
        <p:sp>
          <p:nvSpPr>
            <p:cNvPr id="34" name="object 34"/>
            <p:cNvSpPr/>
            <p:nvPr/>
          </p:nvSpPr>
          <p:spPr>
            <a:xfrm>
              <a:off x="3288029" y="5867400"/>
              <a:ext cx="1734312" cy="562356"/>
            </a:xfrm>
            <a:prstGeom prst="rect">
              <a:avLst/>
            </a:prstGeom>
            <a:blipFill>
              <a:blip r:embed="rId18" cstate="print"/>
              <a:stretch>
                <a:fillRect/>
              </a:stretch>
            </a:blipFill>
          </p:spPr>
          <p:txBody>
            <a:bodyPr wrap="square" lIns="0" tIns="0" rIns="0" bIns="0" rtlCol="0"/>
            <a:lstStyle/>
            <a:p>
              <a:endParaRPr/>
            </a:p>
          </p:txBody>
        </p:sp>
        <p:sp>
          <p:nvSpPr>
            <p:cNvPr id="35" name="object 35"/>
            <p:cNvSpPr/>
            <p:nvPr/>
          </p:nvSpPr>
          <p:spPr>
            <a:xfrm>
              <a:off x="3353180" y="5867781"/>
              <a:ext cx="1981200" cy="457200"/>
            </a:xfrm>
            <a:prstGeom prst="rect">
              <a:avLst/>
            </a:prstGeom>
            <a:blipFill>
              <a:blip r:embed="rId17" cstate="print"/>
              <a:stretch>
                <a:fillRect/>
              </a:stretch>
            </a:blipFill>
          </p:spPr>
          <p:txBody>
            <a:bodyPr wrap="square" lIns="0" tIns="0" rIns="0" bIns="0" rtlCol="0"/>
            <a:lstStyle/>
            <a:p>
              <a:endParaRPr/>
            </a:p>
          </p:txBody>
        </p:sp>
        <p:sp>
          <p:nvSpPr>
            <p:cNvPr id="36" name="object 36"/>
            <p:cNvSpPr/>
            <p:nvPr/>
          </p:nvSpPr>
          <p:spPr>
            <a:xfrm>
              <a:off x="3353180" y="5867781"/>
              <a:ext cx="1981200" cy="457200"/>
            </a:xfrm>
            <a:custGeom>
              <a:avLst/>
              <a:gdLst/>
              <a:ahLst/>
              <a:cxnLst/>
              <a:rect l="l" t="t" r="r" b="b"/>
              <a:pathLst>
                <a:path w="1981200" h="457200">
                  <a:moveTo>
                    <a:pt x="0" y="76200"/>
                  </a:moveTo>
                  <a:lnTo>
                    <a:pt x="5994" y="46537"/>
                  </a:lnTo>
                  <a:lnTo>
                    <a:pt x="22336" y="22317"/>
                  </a:lnTo>
                  <a:lnTo>
                    <a:pt x="46559" y="5987"/>
                  </a:lnTo>
                  <a:lnTo>
                    <a:pt x="76200" y="0"/>
                  </a:lnTo>
                  <a:lnTo>
                    <a:pt x="1905000" y="0"/>
                  </a:lnTo>
                  <a:lnTo>
                    <a:pt x="1934640" y="5987"/>
                  </a:lnTo>
                  <a:lnTo>
                    <a:pt x="1958863" y="22317"/>
                  </a:lnTo>
                  <a:lnTo>
                    <a:pt x="1975205" y="46537"/>
                  </a:lnTo>
                  <a:lnTo>
                    <a:pt x="1981200" y="76200"/>
                  </a:lnTo>
                  <a:lnTo>
                    <a:pt x="1981200" y="381000"/>
                  </a:lnTo>
                  <a:lnTo>
                    <a:pt x="1975205" y="410662"/>
                  </a:lnTo>
                  <a:lnTo>
                    <a:pt x="1958863" y="434882"/>
                  </a:lnTo>
                  <a:lnTo>
                    <a:pt x="1934640" y="451212"/>
                  </a:lnTo>
                  <a:lnTo>
                    <a:pt x="1905000" y="457200"/>
                  </a:lnTo>
                  <a:lnTo>
                    <a:pt x="76200" y="457200"/>
                  </a:lnTo>
                  <a:lnTo>
                    <a:pt x="46559" y="451212"/>
                  </a:lnTo>
                  <a:lnTo>
                    <a:pt x="22336" y="434882"/>
                  </a:lnTo>
                  <a:lnTo>
                    <a:pt x="5994" y="410662"/>
                  </a:lnTo>
                  <a:lnTo>
                    <a:pt x="0" y="381000"/>
                  </a:lnTo>
                  <a:lnTo>
                    <a:pt x="0" y="76200"/>
                  </a:lnTo>
                  <a:close/>
                </a:path>
              </a:pathLst>
            </a:custGeom>
            <a:ln w="9906">
              <a:solidFill>
                <a:srgbClr val="F69240"/>
              </a:solidFill>
            </a:ln>
          </p:spPr>
          <p:txBody>
            <a:bodyPr wrap="square" lIns="0" tIns="0" rIns="0" bIns="0" rtlCol="0"/>
            <a:lstStyle/>
            <a:p>
              <a:endParaRPr/>
            </a:p>
          </p:txBody>
        </p:sp>
      </p:grpSp>
      <p:sp>
        <p:nvSpPr>
          <p:cNvPr id="37" name="object 37"/>
          <p:cNvSpPr txBox="1"/>
          <p:nvPr/>
        </p:nvSpPr>
        <p:spPr>
          <a:xfrm>
            <a:off x="3454146" y="5934202"/>
            <a:ext cx="13462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imes New Roman"/>
                <a:cs typeface="Times New Roman"/>
              </a:rPr>
              <a:t>$copyInstance</a:t>
            </a:r>
            <a:endParaRPr sz="1800">
              <a:latin typeface="Times New Roman"/>
              <a:cs typeface="Times New Roman"/>
            </a:endParaRPr>
          </a:p>
        </p:txBody>
      </p:sp>
      <p:grpSp>
        <p:nvGrpSpPr>
          <p:cNvPr id="38" name="object 38"/>
          <p:cNvGrpSpPr/>
          <p:nvPr/>
        </p:nvGrpSpPr>
        <p:grpSpPr>
          <a:xfrm>
            <a:off x="6540881" y="5245480"/>
            <a:ext cx="1701800" cy="1053465"/>
            <a:chOff x="6540881" y="5245480"/>
            <a:chExt cx="1701800" cy="1053465"/>
          </a:xfrm>
        </p:grpSpPr>
        <p:sp>
          <p:nvSpPr>
            <p:cNvPr id="39" name="object 39"/>
            <p:cNvSpPr/>
            <p:nvPr/>
          </p:nvSpPr>
          <p:spPr>
            <a:xfrm>
              <a:off x="6553581" y="5258180"/>
              <a:ext cx="1676400" cy="1028065"/>
            </a:xfrm>
            <a:custGeom>
              <a:avLst/>
              <a:gdLst/>
              <a:ahLst/>
              <a:cxnLst/>
              <a:rect l="l" t="t" r="r" b="b"/>
              <a:pathLst>
                <a:path w="1676400" h="1028064">
                  <a:moveTo>
                    <a:pt x="1341120" y="0"/>
                  </a:moveTo>
                  <a:lnTo>
                    <a:pt x="335279" y="0"/>
                  </a:lnTo>
                  <a:lnTo>
                    <a:pt x="0" y="513969"/>
                  </a:lnTo>
                  <a:lnTo>
                    <a:pt x="335279" y="1027938"/>
                  </a:lnTo>
                  <a:lnTo>
                    <a:pt x="1341120" y="1027938"/>
                  </a:lnTo>
                  <a:lnTo>
                    <a:pt x="1676400" y="513969"/>
                  </a:lnTo>
                  <a:lnTo>
                    <a:pt x="1341120" y="0"/>
                  </a:lnTo>
                  <a:close/>
                </a:path>
              </a:pathLst>
            </a:custGeom>
            <a:solidFill>
              <a:srgbClr val="4F81BC"/>
            </a:solidFill>
          </p:spPr>
          <p:txBody>
            <a:bodyPr wrap="square" lIns="0" tIns="0" rIns="0" bIns="0" rtlCol="0"/>
            <a:lstStyle/>
            <a:p>
              <a:endParaRPr/>
            </a:p>
          </p:txBody>
        </p:sp>
        <p:sp>
          <p:nvSpPr>
            <p:cNvPr id="40" name="object 40"/>
            <p:cNvSpPr/>
            <p:nvPr/>
          </p:nvSpPr>
          <p:spPr>
            <a:xfrm>
              <a:off x="6553581" y="5258180"/>
              <a:ext cx="1676400" cy="1028065"/>
            </a:xfrm>
            <a:custGeom>
              <a:avLst/>
              <a:gdLst/>
              <a:ahLst/>
              <a:cxnLst/>
              <a:rect l="l" t="t" r="r" b="b"/>
              <a:pathLst>
                <a:path w="1676400" h="1028064">
                  <a:moveTo>
                    <a:pt x="0" y="513969"/>
                  </a:moveTo>
                  <a:lnTo>
                    <a:pt x="335279" y="0"/>
                  </a:lnTo>
                  <a:lnTo>
                    <a:pt x="1341120" y="0"/>
                  </a:lnTo>
                  <a:lnTo>
                    <a:pt x="1676400" y="513969"/>
                  </a:lnTo>
                  <a:lnTo>
                    <a:pt x="1341120" y="1027938"/>
                  </a:lnTo>
                  <a:lnTo>
                    <a:pt x="335279" y="1027938"/>
                  </a:lnTo>
                  <a:lnTo>
                    <a:pt x="0" y="513969"/>
                  </a:lnTo>
                  <a:close/>
                </a:path>
              </a:pathLst>
            </a:custGeom>
            <a:ln w="25146">
              <a:solidFill>
                <a:srgbClr val="385D89"/>
              </a:solidFill>
            </a:ln>
          </p:spPr>
          <p:txBody>
            <a:bodyPr wrap="square" lIns="0" tIns="0" rIns="0" bIns="0" rtlCol="0"/>
            <a:lstStyle/>
            <a:p>
              <a:endParaRPr/>
            </a:p>
          </p:txBody>
        </p:sp>
      </p:grpSp>
      <p:sp>
        <p:nvSpPr>
          <p:cNvPr id="41" name="object 41"/>
          <p:cNvSpPr txBox="1"/>
          <p:nvPr/>
        </p:nvSpPr>
        <p:spPr>
          <a:xfrm>
            <a:off x="6985507" y="5614670"/>
            <a:ext cx="812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imes New Roman"/>
                <a:cs typeface="Times New Roman"/>
              </a:rPr>
              <a:t>myC</a:t>
            </a:r>
            <a:r>
              <a:rPr sz="1800" spc="-10" dirty="0">
                <a:solidFill>
                  <a:srgbClr val="FFFFFF"/>
                </a:solidFill>
                <a:latin typeface="Times New Roman"/>
                <a:cs typeface="Times New Roman"/>
              </a:rPr>
              <a:t>l</a:t>
            </a:r>
            <a:r>
              <a:rPr sz="1800" spc="-5" dirty="0">
                <a:solidFill>
                  <a:srgbClr val="FFFFFF"/>
                </a:solidFill>
                <a:latin typeface="Times New Roman"/>
                <a:cs typeface="Times New Roman"/>
              </a:rPr>
              <a:t>ass</a:t>
            </a:r>
            <a:endParaRPr sz="1800">
              <a:latin typeface="Times New Roman"/>
              <a:cs typeface="Times New Roman"/>
            </a:endParaRPr>
          </a:p>
        </p:txBody>
      </p:sp>
      <p:sp>
        <p:nvSpPr>
          <p:cNvPr id="42" name="object 42"/>
          <p:cNvSpPr txBox="1"/>
          <p:nvPr/>
        </p:nvSpPr>
        <p:spPr>
          <a:xfrm>
            <a:off x="7064247" y="4978907"/>
            <a:ext cx="558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Times New Roman"/>
                <a:cs typeface="Times New Roman"/>
              </a:rPr>
              <a:t>0fx01</a:t>
            </a:r>
            <a:endParaRPr sz="1800">
              <a:latin typeface="Times New Roman"/>
              <a:cs typeface="Times New Roman"/>
            </a:endParaRPr>
          </a:p>
        </p:txBody>
      </p:sp>
      <p:grpSp>
        <p:nvGrpSpPr>
          <p:cNvPr id="43" name="object 43"/>
          <p:cNvGrpSpPr/>
          <p:nvPr/>
        </p:nvGrpSpPr>
        <p:grpSpPr>
          <a:xfrm>
            <a:off x="5292852" y="5221985"/>
            <a:ext cx="1662430" cy="1108075"/>
            <a:chOff x="5292852" y="5221985"/>
            <a:chExt cx="1662430" cy="1108075"/>
          </a:xfrm>
        </p:grpSpPr>
        <p:sp>
          <p:nvSpPr>
            <p:cNvPr id="44" name="object 44"/>
            <p:cNvSpPr/>
            <p:nvPr/>
          </p:nvSpPr>
          <p:spPr>
            <a:xfrm>
              <a:off x="5292852" y="5221985"/>
              <a:ext cx="1661922" cy="422147"/>
            </a:xfrm>
            <a:prstGeom prst="rect">
              <a:avLst/>
            </a:prstGeom>
            <a:blipFill>
              <a:blip r:embed="rId19" cstate="print"/>
              <a:stretch>
                <a:fillRect/>
              </a:stretch>
            </a:blipFill>
          </p:spPr>
          <p:txBody>
            <a:bodyPr wrap="square" lIns="0" tIns="0" rIns="0" bIns="0" rtlCol="0"/>
            <a:lstStyle/>
            <a:p>
              <a:endParaRPr/>
            </a:p>
          </p:txBody>
        </p:sp>
        <p:sp>
          <p:nvSpPr>
            <p:cNvPr id="45" name="object 45"/>
            <p:cNvSpPr/>
            <p:nvPr/>
          </p:nvSpPr>
          <p:spPr>
            <a:xfrm>
              <a:off x="5334000" y="5324621"/>
              <a:ext cx="1410335" cy="171450"/>
            </a:xfrm>
            <a:custGeom>
              <a:avLst/>
              <a:gdLst/>
              <a:ahLst/>
              <a:cxnLst/>
              <a:rect l="l" t="t" r="r" b="b"/>
              <a:pathLst>
                <a:path w="1410334" h="171450">
                  <a:moveTo>
                    <a:pt x="1334026" y="85578"/>
                  </a:moveTo>
                  <a:lnTo>
                    <a:pt x="1248028" y="135743"/>
                  </a:lnTo>
                  <a:lnTo>
                    <a:pt x="1242421" y="140795"/>
                  </a:lnTo>
                  <a:lnTo>
                    <a:pt x="1239266" y="147395"/>
                  </a:lnTo>
                  <a:lnTo>
                    <a:pt x="1238777" y="154709"/>
                  </a:lnTo>
                  <a:lnTo>
                    <a:pt x="1241171" y="161905"/>
                  </a:lnTo>
                  <a:lnTo>
                    <a:pt x="1246223" y="167512"/>
                  </a:lnTo>
                  <a:lnTo>
                    <a:pt x="1252823" y="170668"/>
                  </a:lnTo>
                  <a:lnTo>
                    <a:pt x="1260137" y="171156"/>
                  </a:lnTo>
                  <a:lnTo>
                    <a:pt x="1267332" y="168763"/>
                  </a:lnTo>
                  <a:lnTo>
                    <a:pt x="1377194" y="104628"/>
                  </a:lnTo>
                  <a:lnTo>
                    <a:pt x="1371980" y="104628"/>
                  </a:lnTo>
                  <a:lnTo>
                    <a:pt x="1371980" y="102088"/>
                  </a:lnTo>
                  <a:lnTo>
                    <a:pt x="1362328" y="102088"/>
                  </a:lnTo>
                  <a:lnTo>
                    <a:pt x="1334026" y="85578"/>
                  </a:lnTo>
                  <a:close/>
                </a:path>
                <a:path w="1410334" h="171450">
                  <a:moveTo>
                    <a:pt x="1301369" y="66528"/>
                  </a:moveTo>
                  <a:lnTo>
                    <a:pt x="0" y="66528"/>
                  </a:lnTo>
                  <a:lnTo>
                    <a:pt x="0" y="104628"/>
                  </a:lnTo>
                  <a:lnTo>
                    <a:pt x="1301369" y="104628"/>
                  </a:lnTo>
                  <a:lnTo>
                    <a:pt x="1334026" y="85578"/>
                  </a:lnTo>
                  <a:lnTo>
                    <a:pt x="1301369" y="66528"/>
                  </a:lnTo>
                  <a:close/>
                </a:path>
                <a:path w="1410334" h="171450">
                  <a:moveTo>
                    <a:pt x="1377194" y="66528"/>
                  </a:moveTo>
                  <a:lnTo>
                    <a:pt x="1371980" y="66528"/>
                  </a:lnTo>
                  <a:lnTo>
                    <a:pt x="1371980" y="104628"/>
                  </a:lnTo>
                  <a:lnTo>
                    <a:pt x="1377194" y="104628"/>
                  </a:lnTo>
                  <a:lnTo>
                    <a:pt x="1409827" y="85578"/>
                  </a:lnTo>
                  <a:lnTo>
                    <a:pt x="1377194" y="66528"/>
                  </a:lnTo>
                  <a:close/>
                </a:path>
                <a:path w="1410334" h="171450">
                  <a:moveTo>
                    <a:pt x="1362328" y="69068"/>
                  </a:moveTo>
                  <a:lnTo>
                    <a:pt x="1334026" y="85578"/>
                  </a:lnTo>
                  <a:lnTo>
                    <a:pt x="1362328" y="102088"/>
                  </a:lnTo>
                  <a:lnTo>
                    <a:pt x="1362328" y="69068"/>
                  </a:lnTo>
                  <a:close/>
                </a:path>
                <a:path w="1410334" h="171450">
                  <a:moveTo>
                    <a:pt x="1371980" y="69068"/>
                  </a:moveTo>
                  <a:lnTo>
                    <a:pt x="1362328" y="69068"/>
                  </a:lnTo>
                  <a:lnTo>
                    <a:pt x="1362328" y="102088"/>
                  </a:lnTo>
                  <a:lnTo>
                    <a:pt x="1371980" y="102088"/>
                  </a:lnTo>
                  <a:lnTo>
                    <a:pt x="1371980" y="69068"/>
                  </a:lnTo>
                  <a:close/>
                </a:path>
                <a:path w="1410334" h="171450">
                  <a:moveTo>
                    <a:pt x="1260137" y="0"/>
                  </a:moveTo>
                  <a:lnTo>
                    <a:pt x="1252823" y="488"/>
                  </a:lnTo>
                  <a:lnTo>
                    <a:pt x="1246223" y="3643"/>
                  </a:lnTo>
                  <a:lnTo>
                    <a:pt x="1241171" y="9251"/>
                  </a:lnTo>
                  <a:lnTo>
                    <a:pt x="1238777" y="16446"/>
                  </a:lnTo>
                  <a:lnTo>
                    <a:pt x="1239265" y="23760"/>
                  </a:lnTo>
                  <a:lnTo>
                    <a:pt x="1242421" y="30360"/>
                  </a:lnTo>
                  <a:lnTo>
                    <a:pt x="1248028" y="35413"/>
                  </a:lnTo>
                  <a:lnTo>
                    <a:pt x="1334026" y="85578"/>
                  </a:lnTo>
                  <a:lnTo>
                    <a:pt x="1362328" y="69068"/>
                  </a:lnTo>
                  <a:lnTo>
                    <a:pt x="1371980" y="69068"/>
                  </a:lnTo>
                  <a:lnTo>
                    <a:pt x="1371980" y="66528"/>
                  </a:lnTo>
                  <a:lnTo>
                    <a:pt x="1377194" y="66528"/>
                  </a:lnTo>
                  <a:lnTo>
                    <a:pt x="1267332" y="2393"/>
                  </a:lnTo>
                  <a:lnTo>
                    <a:pt x="1260137" y="0"/>
                  </a:lnTo>
                  <a:close/>
                </a:path>
              </a:pathLst>
            </a:custGeom>
            <a:solidFill>
              <a:srgbClr val="C0504D"/>
            </a:solidFill>
          </p:spPr>
          <p:txBody>
            <a:bodyPr wrap="square" lIns="0" tIns="0" rIns="0" bIns="0" rtlCol="0"/>
            <a:lstStyle/>
            <a:p>
              <a:endParaRPr/>
            </a:p>
          </p:txBody>
        </p:sp>
        <p:sp>
          <p:nvSpPr>
            <p:cNvPr id="46" name="object 46"/>
            <p:cNvSpPr/>
            <p:nvPr/>
          </p:nvSpPr>
          <p:spPr>
            <a:xfrm>
              <a:off x="5292852" y="5907785"/>
              <a:ext cx="1661922" cy="422147"/>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5334000" y="6010426"/>
              <a:ext cx="1410335" cy="171450"/>
            </a:xfrm>
            <a:custGeom>
              <a:avLst/>
              <a:gdLst/>
              <a:ahLst/>
              <a:cxnLst/>
              <a:rect l="l" t="t" r="r" b="b"/>
              <a:pathLst>
                <a:path w="1410334" h="171450">
                  <a:moveTo>
                    <a:pt x="1334113" y="85573"/>
                  </a:moveTo>
                  <a:lnTo>
                    <a:pt x="1248028" y="135789"/>
                  </a:lnTo>
                  <a:lnTo>
                    <a:pt x="1242421" y="140822"/>
                  </a:lnTo>
                  <a:lnTo>
                    <a:pt x="1239266" y="147400"/>
                  </a:lnTo>
                  <a:lnTo>
                    <a:pt x="1238777" y="154688"/>
                  </a:lnTo>
                  <a:lnTo>
                    <a:pt x="1241171" y="161849"/>
                  </a:lnTo>
                  <a:lnTo>
                    <a:pt x="1246223" y="167497"/>
                  </a:lnTo>
                  <a:lnTo>
                    <a:pt x="1252823" y="170670"/>
                  </a:lnTo>
                  <a:lnTo>
                    <a:pt x="1260137" y="171147"/>
                  </a:lnTo>
                  <a:lnTo>
                    <a:pt x="1267332" y="168707"/>
                  </a:lnTo>
                  <a:lnTo>
                    <a:pt x="1377174" y="104623"/>
                  </a:lnTo>
                  <a:lnTo>
                    <a:pt x="1371980" y="104623"/>
                  </a:lnTo>
                  <a:lnTo>
                    <a:pt x="1371980" y="102032"/>
                  </a:lnTo>
                  <a:lnTo>
                    <a:pt x="1362328" y="102032"/>
                  </a:lnTo>
                  <a:lnTo>
                    <a:pt x="1334113" y="85573"/>
                  </a:lnTo>
                  <a:close/>
                </a:path>
                <a:path w="1410334" h="171450">
                  <a:moveTo>
                    <a:pt x="1301456" y="66523"/>
                  </a:moveTo>
                  <a:lnTo>
                    <a:pt x="0" y="66523"/>
                  </a:lnTo>
                  <a:lnTo>
                    <a:pt x="0" y="104623"/>
                  </a:lnTo>
                  <a:lnTo>
                    <a:pt x="1301456" y="104623"/>
                  </a:lnTo>
                  <a:lnTo>
                    <a:pt x="1334113" y="85573"/>
                  </a:lnTo>
                  <a:lnTo>
                    <a:pt x="1301456" y="66523"/>
                  </a:lnTo>
                  <a:close/>
                </a:path>
                <a:path w="1410334" h="171450">
                  <a:moveTo>
                    <a:pt x="1377174" y="66523"/>
                  </a:moveTo>
                  <a:lnTo>
                    <a:pt x="1371980" y="66523"/>
                  </a:lnTo>
                  <a:lnTo>
                    <a:pt x="1371980" y="104623"/>
                  </a:lnTo>
                  <a:lnTo>
                    <a:pt x="1377174" y="104623"/>
                  </a:lnTo>
                  <a:lnTo>
                    <a:pt x="1409827" y="85573"/>
                  </a:lnTo>
                  <a:lnTo>
                    <a:pt x="1377174" y="66523"/>
                  </a:lnTo>
                  <a:close/>
                </a:path>
                <a:path w="1410334" h="171450">
                  <a:moveTo>
                    <a:pt x="1362328" y="69114"/>
                  </a:moveTo>
                  <a:lnTo>
                    <a:pt x="1334113" y="85573"/>
                  </a:lnTo>
                  <a:lnTo>
                    <a:pt x="1362328" y="102032"/>
                  </a:lnTo>
                  <a:lnTo>
                    <a:pt x="1362328" y="69114"/>
                  </a:lnTo>
                  <a:close/>
                </a:path>
                <a:path w="1410334" h="171450">
                  <a:moveTo>
                    <a:pt x="1371980" y="69114"/>
                  </a:moveTo>
                  <a:lnTo>
                    <a:pt x="1362328" y="69114"/>
                  </a:lnTo>
                  <a:lnTo>
                    <a:pt x="1362328" y="102032"/>
                  </a:lnTo>
                  <a:lnTo>
                    <a:pt x="1371980" y="102032"/>
                  </a:lnTo>
                  <a:lnTo>
                    <a:pt x="1371980" y="69114"/>
                  </a:lnTo>
                  <a:close/>
                </a:path>
                <a:path w="1410334" h="171450">
                  <a:moveTo>
                    <a:pt x="1260137" y="0"/>
                  </a:moveTo>
                  <a:lnTo>
                    <a:pt x="1252823" y="477"/>
                  </a:lnTo>
                  <a:lnTo>
                    <a:pt x="1246223" y="3650"/>
                  </a:lnTo>
                  <a:lnTo>
                    <a:pt x="1241171" y="9297"/>
                  </a:lnTo>
                  <a:lnTo>
                    <a:pt x="1238777" y="16459"/>
                  </a:lnTo>
                  <a:lnTo>
                    <a:pt x="1239265" y="23747"/>
                  </a:lnTo>
                  <a:lnTo>
                    <a:pt x="1242421" y="30325"/>
                  </a:lnTo>
                  <a:lnTo>
                    <a:pt x="1248028" y="35357"/>
                  </a:lnTo>
                  <a:lnTo>
                    <a:pt x="1334113" y="85573"/>
                  </a:lnTo>
                  <a:lnTo>
                    <a:pt x="1362328" y="69114"/>
                  </a:lnTo>
                  <a:lnTo>
                    <a:pt x="1371980" y="69114"/>
                  </a:lnTo>
                  <a:lnTo>
                    <a:pt x="1371980" y="66523"/>
                  </a:lnTo>
                  <a:lnTo>
                    <a:pt x="1377174" y="66523"/>
                  </a:lnTo>
                  <a:lnTo>
                    <a:pt x="1267332" y="2439"/>
                  </a:lnTo>
                  <a:lnTo>
                    <a:pt x="1260137" y="0"/>
                  </a:lnTo>
                  <a:close/>
                </a:path>
              </a:pathLst>
            </a:custGeom>
            <a:solidFill>
              <a:srgbClr val="C0504D"/>
            </a:solidFill>
          </p:spPr>
          <p:txBody>
            <a:bodyPr wrap="square" lIns="0" tIns="0" rIns="0" bIns="0" rtlCol="0"/>
            <a:lstStyle/>
            <a:p>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7750" y="121157"/>
            <a:ext cx="5223510" cy="463550"/>
            <a:chOff x="1047750" y="121157"/>
            <a:chExt cx="5223510" cy="463550"/>
          </a:xfrm>
        </p:grpSpPr>
        <p:sp>
          <p:nvSpPr>
            <p:cNvPr id="3" name="object 3"/>
            <p:cNvSpPr/>
            <p:nvPr/>
          </p:nvSpPr>
          <p:spPr>
            <a:xfrm>
              <a:off x="1047750" y="121157"/>
              <a:ext cx="5223510" cy="4632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5158613" cy="397891"/>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Declaring a</a:t>
            </a:r>
            <a:r>
              <a:rPr sz="1600" b="1" spc="-90" dirty="0">
                <a:latin typeface="Times New Roman"/>
                <a:cs typeface="Times New Roman"/>
              </a:rPr>
              <a:t> </a:t>
            </a:r>
            <a:r>
              <a:rPr sz="1600" b="1" dirty="0">
                <a:latin typeface="Times New Roman"/>
                <a:cs typeface="Times New Roman"/>
              </a:rPr>
              <a:t>Class</a:t>
            </a:r>
            <a:endParaRPr sz="1600">
              <a:latin typeface="Times New Roman"/>
              <a:cs typeface="Times New Roman"/>
            </a:endParaRPr>
          </a:p>
        </p:txBody>
      </p:sp>
      <p:sp>
        <p:nvSpPr>
          <p:cNvPr id="6" name="object 6"/>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7" name="object 7"/>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grpSp>
        <p:nvGrpSpPr>
          <p:cNvPr id="8" name="object 8"/>
          <p:cNvGrpSpPr/>
          <p:nvPr/>
        </p:nvGrpSpPr>
        <p:grpSpPr>
          <a:xfrm>
            <a:off x="2087117" y="771144"/>
            <a:ext cx="6871334" cy="5848350"/>
            <a:chOff x="2087117" y="771144"/>
            <a:chExt cx="6871334" cy="5848350"/>
          </a:xfrm>
        </p:grpSpPr>
        <p:sp>
          <p:nvSpPr>
            <p:cNvPr id="9" name="object 9"/>
            <p:cNvSpPr/>
            <p:nvPr/>
          </p:nvSpPr>
          <p:spPr>
            <a:xfrm>
              <a:off x="2160269" y="812292"/>
              <a:ext cx="6797802" cy="580720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87117" y="771144"/>
              <a:ext cx="4284726" cy="72237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206370" y="838581"/>
              <a:ext cx="6705600" cy="571500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220637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3" name="object 13"/>
          <p:cNvSpPr txBox="1"/>
          <p:nvPr/>
        </p:nvSpPr>
        <p:spPr>
          <a:xfrm>
            <a:off x="2285238" y="860298"/>
            <a:ext cx="3876675"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Phương </a:t>
            </a:r>
            <a:r>
              <a:rPr sz="2400" b="1" u="heavy" dirty="0">
                <a:uFill>
                  <a:solidFill>
                    <a:srgbClr val="000000"/>
                  </a:solidFill>
                </a:uFill>
                <a:latin typeface="Times New Roman"/>
                <a:cs typeface="Times New Roman"/>
              </a:rPr>
              <a:t>thức và </a:t>
            </a:r>
            <a:r>
              <a:rPr sz="2400" b="1" u="heavy" spc="-5" dirty="0">
                <a:uFill>
                  <a:solidFill>
                    <a:srgbClr val="000000"/>
                  </a:solidFill>
                </a:uFill>
                <a:latin typeface="Times New Roman"/>
                <a:cs typeface="Times New Roman"/>
              </a:rPr>
              <a:t>thuộc</a:t>
            </a:r>
            <a:r>
              <a:rPr sz="2400" b="1" u="heavy" spc="-5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tính</a:t>
            </a:r>
            <a:r>
              <a:rPr sz="2400" spc="-5" dirty="0">
                <a:latin typeface="Times New Roman"/>
                <a:cs typeface="Times New Roman"/>
              </a:rPr>
              <a:t>:</a:t>
            </a:r>
            <a:endParaRPr sz="2400">
              <a:latin typeface="Times New Roman"/>
              <a:cs typeface="Times New Roman"/>
            </a:endParaRPr>
          </a:p>
        </p:txBody>
      </p:sp>
      <p:grpSp>
        <p:nvGrpSpPr>
          <p:cNvPr id="14" name="object 14"/>
          <p:cNvGrpSpPr/>
          <p:nvPr/>
        </p:nvGrpSpPr>
        <p:grpSpPr>
          <a:xfrm>
            <a:off x="2496311" y="1228344"/>
            <a:ext cx="6061075" cy="3282950"/>
            <a:chOff x="2496311" y="1228344"/>
            <a:chExt cx="6061075" cy="3282950"/>
          </a:xfrm>
        </p:grpSpPr>
        <p:sp>
          <p:nvSpPr>
            <p:cNvPr id="15" name="object 15"/>
            <p:cNvSpPr/>
            <p:nvPr/>
          </p:nvSpPr>
          <p:spPr>
            <a:xfrm>
              <a:off x="2583179" y="1269492"/>
              <a:ext cx="5959602" cy="3139439"/>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2496311" y="1228344"/>
              <a:ext cx="6060947" cy="3282696"/>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2629280" y="1295781"/>
              <a:ext cx="5867400" cy="3047238"/>
            </a:xfrm>
            <a:prstGeom prst="rect">
              <a:avLst/>
            </a:prstGeom>
            <a:blipFill>
              <a:blip r:embed="rId10" cstate="print"/>
              <a:stretch>
                <a:fillRect/>
              </a:stretch>
            </a:blipFill>
          </p:spPr>
          <p:txBody>
            <a:bodyPr wrap="square" lIns="0" tIns="0" rIns="0" bIns="0" rtlCol="0"/>
            <a:lstStyle/>
            <a:p>
              <a:endParaRPr/>
            </a:p>
          </p:txBody>
        </p:sp>
      </p:grpSp>
      <p:sp>
        <p:nvSpPr>
          <p:cNvPr id="18" name="object 18"/>
          <p:cNvSpPr txBox="1"/>
          <p:nvPr/>
        </p:nvSpPr>
        <p:spPr>
          <a:xfrm>
            <a:off x="2629280" y="1295780"/>
            <a:ext cx="5867400" cy="3047365"/>
          </a:xfrm>
          <a:prstGeom prst="rect">
            <a:avLst/>
          </a:prstGeom>
          <a:ln w="9905">
            <a:solidFill>
              <a:srgbClr val="000000"/>
            </a:solidFill>
          </a:ln>
        </p:spPr>
        <p:txBody>
          <a:bodyPr vert="horz" wrap="square" lIns="0" tIns="34925" rIns="0" bIns="0" rtlCol="0">
            <a:spAutoFit/>
          </a:bodyPr>
          <a:lstStyle/>
          <a:p>
            <a:pPr marL="90805">
              <a:lnSpc>
                <a:spcPct val="100000"/>
              </a:lnSpc>
              <a:spcBef>
                <a:spcPts val="275"/>
              </a:spcBef>
            </a:pPr>
            <a:r>
              <a:rPr sz="2400" b="1" spc="-5" dirty="0">
                <a:latin typeface="Times New Roman"/>
                <a:cs typeface="Times New Roman"/>
              </a:rPr>
              <a:t>class </a:t>
            </a:r>
            <a:r>
              <a:rPr sz="2400" dirty="0">
                <a:latin typeface="Times New Roman"/>
                <a:cs typeface="Times New Roman"/>
              </a:rPr>
              <a:t>myClass {</a:t>
            </a:r>
            <a:endParaRPr sz="2400">
              <a:latin typeface="Times New Roman"/>
              <a:cs typeface="Times New Roman"/>
            </a:endParaRPr>
          </a:p>
          <a:p>
            <a:pPr marL="365125">
              <a:lnSpc>
                <a:spcPct val="100000"/>
              </a:lnSpc>
            </a:pPr>
            <a:r>
              <a:rPr sz="2400" dirty="0">
                <a:solidFill>
                  <a:srgbClr val="C00000"/>
                </a:solidFill>
                <a:latin typeface="Times New Roman"/>
                <a:cs typeface="Times New Roman"/>
              </a:rPr>
              <a:t>function </a:t>
            </a:r>
            <a:r>
              <a:rPr sz="2400" dirty="0">
                <a:latin typeface="Times New Roman"/>
                <a:cs typeface="Times New Roman"/>
              </a:rPr>
              <a:t>myFunction()</a:t>
            </a:r>
            <a:r>
              <a:rPr sz="2400" spc="-40"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639445">
              <a:lnSpc>
                <a:spcPct val="100000"/>
              </a:lnSpc>
            </a:pPr>
            <a:r>
              <a:rPr sz="2400" b="1" spc="-5" dirty="0">
                <a:latin typeface="Times New Roman"/>
                <a:cs typeface="Times New Roman"/>
              </a:rPr>
              <a:t>echo </a:t>
            </a:r>
            <a:r>
              <a:rPr sz="2400" spc="-65" dirty="0">
                <a:latin typeface="Times New Roman"/>
                <a:cs typeface="Times New Roman"/>
              </a:rPr>
              <a:t>"You </a:t>
            </a:r>
            <a:r>
              <a:rPr sz="2400" dirty="0">
                <a:latin typeface="Times New Roman"/>
                <a:cs typeface="Times New Roman"/>
              </a:rPr>
              <a:t>called</a:t>
            </a:r>
            <a:r>
              <a:rPr sz="2400" spc="60" dirty="0">
                <a:latin typeface="Times New Roman"/>
                <a:cs typeface="Times New Roman"/>
              </a:rPr>
              <a:t> </a:t>
            </a:r>
            <a:r>
              <a:rPr sz="2400" spc="-5" dirty="0">
                <a:latin typeface="Times New Roman"/>
                <a:cs typeface="Times New Roman"/>
              </a:rPr>
              <a:t>myClass::myFunction";</a:t>
            </a:r>
            <a:endParaRPr sz="2400">
              <a:latin typeface="Times New Roman"/>
              <a:cs typeface="Times New Roman"/>
            </a:endParaRPr>
          </a:p>
          <a:p>
            <a:pPr marL="365125">
              <a:lnSpc>
                <a:spcPct val="100000"/>
              </a:lnSpc>
            </a:pPr>
            <a:r>
              <a:rPr sz="2400" dirty="0">
                <a:latin typeface="Times New Roman"/>
                <a:cs typeface="Times New Roman"/>
              </a:rPr>
              <a:t>}</a:t>
            </a:r>
            <a:endParaRPr sz="2400">
              <a:latin typeface="Times New Roman"/>
              <a:cs typeface="Times New Roman"/>
            </a:endParaRPr>
          </a:p>
          <a:p>
            <a:pPr marL="90805">
              <a:lnSpc>
                <a:spcPct val="100000"/>
              </a:lnSpc>
            </a:pPr>
            <a:r>
              <a:rPr sz="2400" dirty="0">
                <a:latin typeface="Times New Roman"/>
                <a:cs typeface="Times New Roman"/>
              </a:rPr>
              <a:t>}</a:t>
            </a:r>
            <a:endParaRPr sz="2400">
              <a:latin typeface="Times New Roman"/>
              <a:cs typeface="Times New Roman"/>
            </a:endParaRPr>
          </a:p>
          <a:p>
            <a:pPr marL="90805">
              <a:lnSpc>
                <a:spcPct val="100000"/>
              </a:lnSpc>
            </a:pPr>
            <a:r>
              <a:rPr sz="2400" i="1" dirty="0">
                <a:solidFill>
                  <a:srgbClr val="4F6128"/>
                </a:solidFill>
                <a:latin typeface="Times New Roman"/>
                <a:cs typeface="Times New Roman"/>
              </a:rPr>
              <a:t>// </a:t>
            </a:r>
            <a:r>
              <a:rPr sz="2400" i="1" spc="-5" dirty="0">
                <a:solidFill>
                  <a:srgbClr val="4F6128"/>
                </a:solidFill>
                <a:latin typeface="Times New Roman"/>
                <a:cs typeface="Times New Roman"/>
              </a:rPr>
              <a:t>Access </a:t>
            </a:r>
            <a:r>
              <a:rPr sz="2400" i="1" dirty="0">
                <a:solidFill>
                  <a:srgbClr val="4F6128"/>
                </a:solidFill>
                <a:latin typeface="Times New Roman"/>
                <a:cs typeface="Times New Roman"/>
              </a:rPr>
              <a:t>methods of </a:t>
            </a:r>
            <a:r>
              <a:rPr sz="2400" i="1" spc="-5" dirty="0">
                <a:solidFill>
                  <a:srgbClr val="4F6128"/>
                </a:solidFill>
                <a:latin typeface="Times New Roman"/>
                <a:cs typeface="Times New Roman"/>
              </a:rPr>
              <a:t>class</a:t>
            </a:r>
            <a:r>
              <a:rPr sz="2400" i="1" spc="-65" dirty="0">
                <a:solidFill>
                  <a:srgbClr val="4F6128"/>
                </a:solidFill>
                <a:latin typeface="Times New Roman"/>
                <a:cs typeface="Times New Roman"/>
              </a:rPr>
              <a:t> </a:t>
            </a:r>
            <a:r>
              <a:rPr sz="2400" i="1" spc="-5" dirty="0">
                <a:solidFill>
                  <a:srgbClr val="4F6128"/>
                </a:solidFill>
                <a:latin typeface="Times New Roman"/>
                <a:cs typeface="Times New Roman"/>
              </a:rPr>
              <a:t>myClass</a:t>
            </a:r>
            <a:endParaRPr sz="2400">
              <a:latin typeface="Times New Roman"/>
              <a:cs typeface="Times New Roman"/>
            </a:endParaRPr>
          </a:p>
          <a:p>
            <a:pPr marL="90805">
              <a:lnSpc>
                <a:spcPct val="100000"/>
              </a:lnSpc>
            </a:pPr>
            <a:r>
              <a:rPr sz="2400" dirty="0">
                <a:latin typeface="Times New Roman"/>
                <a:cs typeface="Times New Roman"/>
              </a:rPr>
              <a:t>$obj = </a:t>
            </a:r>
            <a:r>
              <a:rPr sz="2400" spc="-5" dirty="0">
                <a:latin typeface="Times New Roman"/>
                <a:cs typeface="Times New Roman"/>
              </a:rPr>
              <a:t>new</a:t>
            </a:r>
            <a:r>
              <a:rPr sz="2400" spc="-20" dirty="0">
                <a:latin typeface="Times New Roman"/>
                <a:cs typeface="Times New Roman"/>
              </a:rPr>
              <a:t> </a:t>
            </a:r>
            <a:r>
              <a:rPr sz="2400" dirty="0">
                <a:latin typeface="Times New Roman"/>
                <a:cs typeface="Times New Roman"/>
              </a:rPr>
              <a:t>myClass();</a:t>
            </a:r>
            <a:endParaRPr sz="2400">
              <a:latin typeface="Times New Roman"/>
              <a:cs typeface="Times New Roman"/>
            </a:endParaRPr>
          </a:p>
          <a:p>
            <a:pPr marL="90805">
              <a:lnSpc>
                <a:spcPct val="100000"/>
              </a:lnSpc>
            </a:pPr>
            <a:r>
              <a:rPr sz="2400" dirty="0">
                <a:latin typeface="Times New Roman"/>
                <a:cs typeface="Times New Roman"/>
              </a:rPr>
              <a:t>$obj </a:t>
            </a:r>
            <a:r>
              <a:rPr sz="2400" spc="-5" dirty="0">
                <a:latin typeface="Times New Roman"/>
                <a:cs typeface="Times New Roman"/>
              </a:rPr>
              <a:t>-&gt;</a:t>
            </a:r>
            <a:r>
              <a:rPr sz="2400" spc="-15" dirty="0">
                <a:latin typeface="Times New Roman"/>
                <a:cs typeface="Times New Roman"/>
              </a:rPr>
              <a:t> </a:t>
            </a:r>
            <a:r>
              <a:rPr sz="2400" spc="-5" dirty="0">
                <a:latin typeface="Times New Roman"/>
                <a:cs typeface="Times New Roman"/>
              </a:rPr>
              <a:t>myFunction();</a:t>
            </a:r>
            <a:endParaRPr sz="2400">
              <a:latin typeface="Times New Roman"/>
              <a:cs typeface="Times New Roman"/>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47750" y="121157"/>
            <a:ext cx="5223510" cy="463550"/>
            <a:chOff x="1047750" y="121157"/>
            <a:chExt cx="5223510" cy="463550"/>
          </a:xfrm>
        </p:grpSpPr>
        <p:sp>
          <p:nvSpPr>
            <p:cNvPr id="4" name="object 4"/>
            <p:cNvSpPr/>
            <p:nvPr/>
          </p:nvSpPr>
          <p:spPr>
            <a:xfrm>
              <a:off x="1047750" y="121157"/>
              <a:ext cx="5223510" cy="4632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0261" y="153923"/>
              <a:ext cx="5158613" cy="397891"/>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Declaring a</a:t>
            </a:r>
            <a:r>
              <a:rPr sz="1600" b="1" spc="-90" dirty="0">
                <a:latin typeface="Times New Roman"/>
                <a:cs typeface="Times New Roman"/>
              </a:rPr>
              <a:t> </a:t>
            </a:r>
            <a:r>
              <a:rPr sz="1600" b="1" dirty="0">
                <a:latin typeface="Times New Roman"/>
                <a:cs typeface="Times New Roman"/>
              </a:rPr>
              <a:t>Class</a:t>
            </a:r>
            <a:endParaRPr sz="1600">
              <a:latin typeface="Times New Roman"/>
              <a:cs typeface="Times New Roman"/>
            </a:endParaRPr>
          </a:p>
        </p:txBody>
      </p:sp>
      <p:sp>
        <p:nvSpPr>
          <p:cNvPr id="7" name="object 7"/>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8" name="object 8"/>
          <p:cNvSpPr/>
          <p:nvPr/>
        </p:nvSpPr>
        <p:spPr>
          <a:xfrm>
            <a:off x="7772400" y="23622"/>
            <a:ext cx="1143000" cy="638555"/>
          </a:xfrm>
          <a:prstGeom prst="rect">
            <a:avLst/>
          </a:prstGeom>
          <a:blipFill>
            <a:blip r:embed="rId5" cstate="print"/>
            <a:stretch>
              <a:fillRect/>
            </a:stretch>
          </a:blipFill>
        </p:spPr>
        <p:txBody>
          <a:bodyPr wrap="square" lIns="0" tIns="0" rIns="0" bIns="0" rtlCol="0"/>
          <a:lstStyle/>
          <a:p>
            <a:endParaRPr/>
          </a:p>
        </p:txBody>
      </p:sp>
      <p:grpSp>
        <p:nvGrpSpPr>
          <p:cNvPr id="9" name="object 9"/>
          <p:cNvGrpSpPr/>
          <p:nvPr/>
        </p:nvGrpSpPr>
        <p:grpSpPr>
          <a:xfrm>
            <a:off x="2087117" y="771144"/>
            <a:ext cx="6871334" cy="5848350"/>
            <a:chOff x="2087117" y="771144"/>
            <a:chExt cx="6871334" cy="5848350"/>
          </a:xfrm>
        </p:grpSpPr>
        <p:sp>
          <p:nvSpPr>
            <p:cNvPr id="10" name="object 10"/>
            <p:cNvSpPr/>
            <p:nvPr/>
          </p:nvSpPr>
          <p:spPr>
            <a:xfrm>
              <a:off x="2160269" y="812292"/>
              <a:ext cx="6797802" cy="580720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087117" y="771144"/>
              <a:ext cx="2515361" cy="72237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2206370" y="838581"/>
              <a:ext cx="6705600" cy="5715000"/>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220637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sp>
          <p:nvSpPr>
            <p:cNvPr id="14" name="object 14"/>
            <p:cNvSpPr/>
            <p:nvPr/>
          </p:nvSpPr>
          <p:spPr>
            <a:xfrm>
              <a:off x="2583179" y="1269492"/>
              <a:ext cx="5959602" cy="4247387"/>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2496311" y="1228344"/>
              <a:ext cx="4842510" cy="4379976"/>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2629280" y="1295781"/>
              <a:ext cx="5867400" cy="4155186"/>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2629280" y="1295781"/>
              <a:ext cx="5867400" cy="4155440"/>
            </a:xfrm>
            <a:custGeom>
              <a:avLst/>
              <a:gdLst/>
              <a:ahLst/>
              <a:cxnLst/>
              <a:rect l="l" t="t" r="r" b="b"/>
              <a:pathLst>
                <a:path w="5867400" h="4155440">
                  <a:moveTo>
                    <a:pt x="0" y="4155186"/>
                  </a:moveTo>
                  <a:lnTo>
                    <a:pt x="5867400" y="4155186"/>
                  </a:lnTo>
                  <a:lnTo>
                    <a:pt x="5867400" y="0"/>
                  </a:lnTo>
                  <a:lnTo>
                    <a:pt x="0" y="0"/>
                  </a:lnTo>
                  <a:lnTo>
                    <a:pt x="0" y="4155186"/>
                  </a:lnTo>
                  <a:close/>
                </a:path>
              </a:pathLst>
            </a:custGeom>
            <a:ln w="9906">
              <a:solidFill>
                <a:srgbClr val="000000"/>
              </a:solidFill>
            </a:ln>
          </p:spPr>
          <p:txBody>
            <a:bodyPr wrap="square" lIns="0" tIns="0" rIns="0" bIns="0" rtlCol="0"/>
            <a:lstStyle/>
            <a:p>
              <a:endParaRPr/>
            </a:p>
          </p:txBody>
        </p:sp>
      </p:grpSp>
      <p:sp>
        <p:nvSpPr>
          <p:cNvPr id="18" name="object 18"/>
          <p:cNvSpPr txBox="1"/>
          <p:nvPr/>
        </p:nvSpPr>
        <p:spPr>
          <a:xfrm>
            <a:off x="2285238" y="768578"/>
            <a:ext cx="4843145" cy="4598670"/>
          </a:xfrm>
          <a:prstGeom prst="rect">
            <a:avLst/>
          </a:prstGeom>
        </p:spPr>
        <p:txBody>
          <a:bodyPr vert="horz" wrap="square" lIns="0" tIns="104775" rIns="0" bIns="0" rtlCol="0">
            <a:spAutoFit/>
          </a:bodyPr>
          <a:lstStyle/>
          <a:p>
            <a:pPr marL="297815" indent="-285750">
              <a:lnSpc>
                <a:spcPct val="100000"/>
              </a:lnSpc>
              <a:spcBef>
                <a:spcPts val="825"/>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Con </a:t>
            </a:r>
            <a:r>
              <a:rPr sz="2400" b="1" u="heavy" dirty="0">
                <a:uFill>
                  <a:solidFill>
                    <a:srgbClr val="000000"/>
                  </a:solidFill>
                </a:uFill>
                <a:latin typeface="Times New Roman"/>
                <a:cs typeface="Times New Roman"/>
              </a:rPr>
              <a:t>trỏ</a:t>
            </a:r>
            <a:r>
              <a:rPr sz="2400" b="1" u="heavy" spc="-70" dirty="0">
                <a:uFill>
                  <a:solidFill>
                    <a:srgbClr val="000000"/>
                  </a:solidFill>
                </a:uFill>
                <a:latin typeface="Times New Roman"/>
                <a:cs typeface="Times New Roman"/>
              </a:rPr>
              <a:t> </a:t>
            </a:r>
            <a:r>
              <a:rPr sz="2400" b="1" u="heavy" spc="-5" dirty="0">
                <a:solidFill>
                  <a:srgbClr val="FF0000"/>
                </a:solidFill>
                <a:uFill>
                  <a:solidFill>
                    <a:srgbClr val="000000"/>
                  </a:solidFill>
                </a:uFill>
                <a:latin typeface="Times New Roman"/>
                <a:cs typeface="Times New Roman"/>
              </a:rPr>
              <a:t>$this</a:t>
            </a:r>
            <a:r>
              <a:rPr sz="2400" spc="-5" dirty="0">
                <a:latin typeface="Times New Roman"/>
                <a:cs typeface="Times New Roman"/>
              </a:rPr>
              <a:t>:</a:t>
            </a:r>
            <a:endParaRPr sz="2400">
              <a:latin typeface="Times New Roman"/>
              <a:cs typeface="Times New Roman"/>
            </a:endParaRPr>
          </a:p>
          <a:p>
            <a:pPr marL="434975">
              <a:lnSpc>
                <a:spcPct val="100000"/>
              </a:lnSpc>
              <a:spcBef>
                <a:spcPts val="720"/>
              </a:spcBef>
            </a:pPr>
            <a:r>
              <a:rPr sz="2400" b="1" spc="-5" dirty="0">
                <a:latin typeface="Times New Roman"/>
                <a:cs typeface="Times New Roman"/>
              </a:rPr>
              <a:t>class </a:t>
            </a:r>
            <a:r>
              <a:rPr sz="2400" dirty="0">
                <a:latin typeface="Times New Roman"/>
                <a:cs typeface="Times New Roman"/>
              </a:rPr>
              <a:t>myClass</a:t>
            </a:r>
            <a:r>
              <a:rPr sz="2400" spc="-75"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709295">
              <a:lnSpc>
                <a:spcPct val="100000"/>
              </a:lnSpc>
            </a:pPr>
            <a:r>
              <a:rPr sz="2400" dirty="0">
                <a:solidFill>
                  <a:srgbClr val="C00000"/>
                </a:solidFill>
                <a:latin typeface="Times New Roman"/>
                <a:cs typeface="Times New Roman"/>
              </a:rPr>
              <a:t>function </a:t>
            </a:r>
            <a:r>
              <a:rPr sz="2400" spc="-5" dirty="0">
                <a:latin typeface="Times New Roman"/>
                <a:cs typeface="Times New Roman"/>
              </a:rPr>
              <a:t>myFunction($data)</a:t>
            </a:r>
            <a:r>
              <a:rPr sz="2400" spc="-40"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983615">
              <a:lnSpc>
                <a:spcPct val="100000"/>
              </a:lnSpc>
            </a:pPr>
            <a:r>
              <a:rPr sz="2400" b="1" spc="-5" dirty="0">
                <a:latin typeface="Times New Roman"/>
                <a:cs typeface="Times New Roman"/>
              </a:rPr>
              <a:t>echo </a:t>
            </a:r>
            <a:r>
              <a:rPr sz="2400" spc="-5" dirty="0">
                <a:latin typeface="Times New Roman"/>
                <a:cs typeface="Times New Roman"/>
              </a:rPr>
              <a:t>"The value is</a:t>
            </a:r>
            <a:r>
              <a:rPr sz="2400" spc="-25" dirty="0">
                <a:latin typeface="Times New Roman"/>
                <a:cs typeface="Times New Roman"/>
              </a:rPr>
              <a:t> </a:t>
            </a:r>
            <a:r>
              <a:rPr sz="2400" dirty="0">
                <a:latin typeface="Times New Roman"/>
                <a:cs typeface="Times New Roman"/>
              </a:rPr>
              <a:t>$data";</a:t>
            </a:r>
            <a:endParaRPr sz="2400">
              <a:latin typeface="Times New Roman"/>
              <a:cs typeface="Times New Roman"/>
            </a:endParaRPr>
          </a:p>
          <a:p>
            <a:pPr marL="709295">
              <a:lnSpc>
                <a:spcPct val="100000"/>
              </a:lnSpc>
            </a:pPr>
            <a:r>
              <a:rPr sz="2400" dirty="0">
                <a:latin typeface="Times New Roman"/>
                <a:cs typeface="Times New Roman"/>
              </a:rPr>
              <a:t>}</a:t>
            </a:r>
            <a:endParaRPr sz="2400">
              <a:latin typeface="Times New Roman"/>
              <a:cs typeface="Times New Roman"/>
            </a:endParaRPr>
          </a:p>
          <a:p>
            <a:pPr marL="709295">
              <a:lnSpc>
                <a:spcPct val="100000"/>
              </a:lnSpc>
            </a:pPr>
            <a:r>
              <a:rPr sz="2400" dirty="0">
                <a:solidFill>
                  <a:srgbClr val="C00000"/>
                </a:solidFill>
                <a:latin typeface="Times New Roman"/>
                <a:cs typeface="Times New Roman"/>
              </a:rPr>
              <a:t>function </a:t>
            </a:r>
            <a:r>
              <a:rPr sz="2400" spc="-5" dirty="0">
                <a:latin typeface="Times New Roman"/>
                <a:cs typeface="Times New Roman"/>
              </a:rPr>
              <a:t>callMyFunction($data)</a:t>
            </a:r>
            <a:r>
              <a:rPr sz="2400" spc="-40"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983615">
              <a:lnSpc>
                <a:spcPct val="100000"/>
              </a:lnSpc>
            </a:pPr>
            <a:r>
              <a:rPr sz="2400" i="1" spc="-5" dirty="0">
                <a:solidFill>
                  <a:srgbClr val="4F6128"/>
                </a:solidFill>
                <a:latin typeface="Times New Roman"/>
                <a:cs typeface="Times New Roman"/>
              </a:rPr>
              <a:t>// </a:t>
            </a:r>
            <a:r>
              <a:rPr sz="2400" i="1" dirty="0">
                <a:solidFill>
                  <a:srgbClr val="4F6128"/>
                </a:solidFill>
                <a:latin typeface="Times New Roman"/>
                <a:cs typeface="Times New Roman"/>
              </a:rPr>
              <a:t>Call</a:t>
            </a:r>
            <a:r>
              <a:rPr sz="2400" i="1" spc="-30" dirty="0">
                <a:solidFill>
                  <a:srgbClr val="4F6128"/>
                </a:solidFill>
                <a:latin typeface="Times New Roman"/>
                <a:cs typeface="Times New Roman"/>
              </a:rPr>
              <a:t> </a:t>
            </a:r>
            <a:r>
              <a:rPr sz="2400" i="1" dirty="0">
                <a:solidFill>
                  <a:srgbClr val="4F6128"/>
                </a:solidFill>
                <a:latin typeface="Times New Roman"/>
                <a:cs typeface="Times New Roman"/>
              </a:rPr>
              <a:t>myFunction()</a:t>
            </a:r>
            <a:endParaRPr sz="2400">
              <a:latin typeface="Times New Roman"/>
              <a:cs typeface="Times New Roman"/>
            </a:endParaRPr>
          </a:p>
          <a:p>
            <a:pPr marL="983615">
              <a:lnSpc>
                <a:spcPct val="100000"/>
              </a:lnSpc>
            </a:pPr>
            <a:r>
              <a:rPr sz="2400" spc="-5" dirty="0">
                <a:solidFill>
                  <a:srgbClr val="FF0000"/>
                </a:solidFill>
                <a:latin typeface="Times New Roman"/>
                <a:cs typeface="Times New Roman"/>
              </a:rPr>
              <a:t>$this</a:t>
            </a:r>
            <a:r>
              <a:rPr sz="2400" spc="-5" dirty="0">
                <a:latin typeface="Times New Roman"/>
                <a:cs typeface="Times New Roman"/>
              </a:rPr>
              <a:t>-&gt;myFunction($data);</a:t>
            </a:r>
            <a:endParaRPr sz="2400">
              <a:latin typeface="Times New Roman"/>
              <a:cs typeface="Times New Roman"/>
            </a:endParaRPr>
          </a:p>
          <a:p>
            <a:pPr marL="709295">
              <a:lnSpc>
                <a:spcPct val="100000"/>
              </a:lnSpc>
            </a:pPr>
            <a:r>
              <a:rPr sz="2400" dirty="0">
                <a:latin typeface="Times New Roman"/>
                <a:cs typeface="Times New Roman"/>
              </a:rPr>
              <a:t>}</a:t>
            </a:r>
            <a:endParaRPr sz="2400">
              <a:latin typeface="Times New Roman"/>
              <a:cs typeface="Times New Roman"/>
            </a:endParaRPr>
          </a:p>
          <a:p>
            <a:pPr marL="434975">
              <a:lnSpc>
                <a:spcPct val="100000"/>
              </a:lnSpc>
            </a:pPr>
            <a:r>
              <a:rPr sz="2400" dirty="0">
                <a:latin typeface="Times New Roman"/>
                <a:cs typeface="Times New Roman"/>
              </a:rPr>
              <a:t>}</a:t>
            </a:r>
            <a:endParaRPr sz="2400">
              <a:latin typeface="Times New Roman"/>
              <a:cs typeface="Times New Roman"/>
            </a:endParaRPr>
          </a:p>
          <a:p>
            <a:pPr marL="434975">
              <a:lnSpc>
                <a:spcPct val="100000"/>
              </a:lnSpc>
            </a:pPr>
            <a:r>
              <a:rPr sz="2400" dirty="0">
                <a:latin typeface="Times New Roman"/>
                <a:cs typeface="Times New Roman"/>
              </a:rPr>
              <a:t>$obj = </a:t>
            </a:r>
            <a:r>
              <a:rPr sz="2400" spc="-5" dirty="0">
                <a:latin typeface="Times New Roman"/>
                <a:cs typeface="Times New Roman"/>
              </a:rPr>
              <a:t>new</a:t>
            </a:r>
            <a:r>
              <a:rPr sz="2400" spc="-20" dirty="0">
                <a:latin typeface="Times New Roman"/>
                <a:cs typeface="Times New Roman"/>
              </a:rPr>
              <a:t> </a:t>
            </a:r>
            <a:r>
              <a:rPr sz="2400" dirty="0">
                <a:latin typeface="Times New Roman"/>
                <a:cs typeface="Times New Roman"/>
              </a:rPr>
              <a:t>myClass();</a:t>
            </a:r>
            <a:endParaRPr sz="2400">
              <a:latin typeface="Times New Roman"/>
              <a:cs typeface="Times New Roman"/>
            </a:endParaRPr>
          </a:p>
          <a:p>
            <a:pPr marL="434975">
              <a:lnSpc>
                <a:spcPct val="100000"/>
              </a:lnSpc>
            </a:pPr>
            <a:r>
              <a:rPr sz="2400" spc="-5" dirty="0">
                <a:latin typeface="Times New Roman"/>
                <a:cs typeface="Times New Roman"/>
              </a:rPr>
              <a:t>$obj-&gt;callMyFunction(123);</a:t>
            </a:r>
            <a:endParaRPr sz="24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a. Kiểu </a:t>
            </a:r>
            <a:r>
              <a:rPr spc="-5" dirty="0">
                <a:solidFill>
                  <a:schemeClr val="tx1"/>
                </a:solidFill>
              </a:rPr>
              <a:t>dữ</a:t>
            </a:r>
            <a:r>
              <a:rPr spc="-105" dirty="0">
                <a:solidFill>
                  <a:schemeClr val="tx1"/>
                </a:solidFill>
              </a:rPr>
              <a:t> </a:t>
            </a:r>
            <a:r>
              <a:rPr dirty="0">
                <a:solidFill>
                  <a:schemeClr val="tx1"/>
                </a:solidFill>
              </a:rPr>
              <a:t>liệu</a:t>
            </a:r>
          </a:p>
        </p:txBody>
      </p:sp>
      <p:sp>
        <p:nvSpPr>
          <p:cNvPr id="6" name="object 6"/>
          <p:cNvSpPr txBox="1"/>
          <p:nvPr/>
        </p:nvSpPr>
        <p:spPr>
          <a:xfrm>
            <a:off x="612140" y="1193038"/>
            <a:ext cx="7919720" cy="4194175"/>
          </a:xfrm>
          <a:prstGeom prst="rect">
            <a:avLst/>
          </a:prstGeom>
        </p:spPr>
        <p:txBody>
          <a:bodyPr vert="horz" wrap="square" lIns="0" tIns="12700" rIns="0" bIns="0" rtlCol="0">
            <a:spAutoFit/>
          </a:bodyPr>
          <a:lstStyle/>
          <a:p>
            <a:pPr marL="355600" marR="5080" indent="-342900">
              <a:lnSpc>
                <a:spcPct val="100000"/>
              </a:lnSpc>
              <a:spcBef>
                <a:spcPts val="100"/>
              </a:spcBef>
              <a:buClr>
                <a:srgbClr val="00AF50"/>
              </a:buClr>
              <a:buFont typeface="Wingdings"/>
              <a:buChar char=""/>
              <a:tabLst>
                <a:tab pos="354965" algn="l"/>
                <a:tab pos="355600" algn="l"/>
              </a:tabLst>
            </a:pPr>
            <a:r>
              <a:rPr sz="2400" spc="-5" dirty="0">
                <a:latin typeface="Times New Roman"/>
                <a:cs typeface="Times New Roman"/>
              </a:rPr>
              <a:t>Kiểu </a:t>
            </a:r>
            <a:r>
              <a:rPr sz="2400" dirty="0">
                <a:latin typeface="Times New Roman"/>
                <a:cs typeface="Times New Roman"/>
              </a:rPr>
              <a:t>dữ </a:t>
            </a:r>
            <a:r>
              <a:rPr sz="2400" spc="-5" dirty="0">
                <a:latin typeface="Times New Roman"/>
                <a:cs typeface="Times New Roman"/>
              </a:rPr>
              <a:t>liệu </a:t>
            </a:r>
            <a:r>
              <a:rPr sz="2400" dirty="0">
                <a:latin typeface="Times New Roman"/>
                <a:cs typeface="Times New Roman"/>
              </a:rPr>
              <a:t>trong PHP khá đa dạng, được chia </a:t>
            </a:r>
            <a:r>
              <a:rPr sz="2400" spc="-5" dirty="0">
                <a:latin typeface="Times New Roman"/>
                <a:cs typeface="Times New Roman"/>
              </a:rPr>
              <a:t>thành </a:t>
            </a:r>
            <a:r>
              <a:rPr sz="2400" dirty="0">
                <a:latin typeface="Times New Roman"/>
                <a:cs typeface="Times New Roman"/>
              </a:rPr>
              <a:t>2 nhóm  chính</a:t>
            </a:r>
            <a:r>
              <a:rPr sz="2400" spc="-10" dirty="0">
                <a:latin typeface="Times New Roman"/>
                <a:cs typeface="Times New Roman"/>
              </a:rPr>
              <a:t> </a:t>
            </a:r>
            <a:r>
              <a:rPr sz="2400" spc="-5" dirty="0">
                <a:latin typeface="Times New Roman"/>
                <a:cs typeface="Times New Roman"/>
              </a:rPr>
              <a:t>sau:</a:t>
            </a:r>
            <a:endParaRPr sz="2400">
              <a:latin typeface="Times New Roman"/>
              <a:cs typeface="Times New Roman"/>
            </a:endParaRPr>
          </a:p>
          <a:p>
            <a:pPr marL="1270000" lvl="1" indent="-343535">
              <a:lnSpc>
                <a:spcPct val="100000"/>
              </a:lnSpc>
              <a:spcBef>
                <a:spcPts val="300"/>
              </a:spcBef>
              <a:buClr>
                <a:srgbClr val="C00000"/>
              </a:buClr>
              <a:buFont typeface="Wingdings"/>
              <a:buChar char=""/>
              <a:tabLst>
                <a:tab pos="1270635" algn="l"/>
              </a:tabLst>
            </a:pPr>
            <a:r>
              <a:rPr sz="2400" b="1" dirty="0">
                <a:latin typeface="Times New Roman"/>
                <a:cs typeface="Times New Roman"/>
              </a:rPr>
              <a:t>Scalar </a:t>
            </a:r>
            <a:r>
              <a:rPr sz="2400" dirty="0">
                <a:latin typeface="Times New Roman"/>
                <a:cs typeface="Times New Roman"/>
              </a:rPr>
              <a:t>(cơ bản): boolean, int, float,</a:t>
            </a:r>
            <a:r>
              <a:rPr sz="2400" spc="-70" dirty="0">
                <a:latin typeface="Times New Roman"/>
                <a:cs typeface="Times New Roman"/>
              </a:rPr>
              <a:t> </a:t>
            </a:r>
            <a:r>
              <a:rPr sz="2400" spc="-5" dirty="0">
                <a:latin typeface="Times New Roman"/>
                <a:cs typeface="Times New Roman"/>
              </a:rPr>
              <a:t>string,..</a:t>
            </a:r>
            <a:endParaRPr sz="2400">
              <a:latin typeface="Times New Roman"/>
              <a:cs typeface="Times New Roman"/>
            </a:endParaRPr>
          </a:p>
          <a:p>
            <a:pPr marL="1270000" lvl="1" indent="-343535">
              <a:lnSpc>
                <a:spcPct val="100000"/>
              </a:lnSpc>
              <a:spcBef>
                <a:spcPts val="300"/>
              </a:spcBef>
              <a:buClr>
                <a:srgbClr val="C00000"/>
              </a:buClr>
              <a:buFont typeface="Wingdings"/>
              <a:buChar char=""/>
              <a:tabLst>
                <a:tab pos="1270635" algn="l"/>
              </a:tabLst>
            </a:pPr>
            <a:r>
              <a:rPr sz="2400" b="1" spc="-5" dirty="0">
                <a:latin typeface="Times New Roman"/>
                <a:cs typeface="Times New Roman"/>
              </a:rPr>
              <a:t>Composite </a:t>
            </a:r>
            <a:r>
              <a:rPr sz="2400" dirty="0">
                <a:latin typeface="Times New Roman"/>
                <a:cs typeface="Times New Roman"/>
              </a:rPr>
              <a:t>(đa hợp): </a:t>
            </a:r>
            <a:r>
              <a:rPr sz="2400" spc="-30" dirty="0">
                <a:latin typeface="Times New Roman"/>
                <a:cs typeface="Times New Roman"/>
              </a:rPr>
              <a:t>array,</a:t>
            </a:r>
            <a:r>
              <a:rPr sz="2400" spc="-10" dirty="0">
                <a:latin typeface="Times New Roman"/>
                <a:cs typeface="Times New Roman"/>
              </a:rPr>
              <a:t> </a:t>
            </a:r>
            <a:r>
              <a:rPr sz="2400" dirty="0">
                <a:latin typeface="Times New Roman"/>
                <a:cs typeface="Times New Roman"/>
              </a:rPr>
              <a:t>object,..</a:t>
            </a:r>
            <a:endParaRPr sz="2400">
              <a:latin typeface="Times New Roman"/>
              <a:cs typeface="Times New Roman"/>
            </a:endParaRPr>
          </a:p>
          <a:p>
            <a:pPr marL="355600" marR="5080" indent="-342900">
              <a:lnSpc>
                <a:spcPct val="100000"/>
              </a:lnSpc>
              <a:spcBef>
                <a:spcPts val="300"/>
              </a:spcBef>
              <a:buClr>
                <a:srgbClr val="00AF50"/>
              </a:buClr>
              <a:buFont typeface="Wingdings"/>
              <a:buChar char=""/>
              <a:tabLst>
                <a:tab pos="354965" algn="l"/>
                <a:tab pos="355600" algn="l"/>
              </a:tabLst>
            </a:pPr>
            <a:r>
              <a:rPr sz="2400" b="1" i="1" dirty="0">
                <a:latin typeface="Times New Roman"/>
                <a:cs typeface="Times New Roman"/>
              </a:rPr>
              <a:t>Kiểu dữ </a:t>
            </a:r>
            <a:r>
              <a:rPr sz="2400" b="1" i="1" spc="-5" dirty="0">
                <a:latin typeface="Times New Roman"/>
                <a:cs typeface="Times New Roman"/>
              </a:rPr>
              <a:t>liệu </a:t>
            </a:r>
            <a:r>
              <a:rPr sz="2400" dirty="0">
                <a:latin typeface="Times New Roman"/>
                <a:cs typeface="Times New Roman"/>
              </a:rPr>
              <a:t>trong </a:t>
            </a:r>
            <a:r>
              <a:rPr sz="2400" spc="-5" dirty="0">
                <a:latin typeface="Times New Roman"/>
                <a:cs typeface="Times New Roman"/>
              </a:rPr>
              <a:t>PHP </a:t>
            </a:r>
            <a:r>
              <a:rPr sz="2400" dirty="0">
                <a:latin typeface="Times New Roman"/>
                <a:cs typeface="Times New Roman"/>
              </a:rPr>
              <a:t>được khởi gán và chuyển đổi </a:t>
            </a:r>
            <a:r>
              <a:rPr sz="2400" spc="-5" dirty="0">
                <a:latin typeface="Times New Roman"/>
                <a:cs typeface="Times New Roman"/>
              </a:rPr>
              <a:t>kiểu  </a:t>
            </a:r>
            <a:r>
              <a:rPr sz="2400" dirty="0">
                <a:latin typeface="Times New Roman"/>
                <a:cs typeface="Times New Roman"/>
              </a:rPr>
              <a:t>một cách </a:t>
            </a:r>
            <a:r>
              <a:rPr sz="2400" spc="-5" dirty="0">
                <a:latin typeface="Times New Roman"/>
                <a:cs typeface="Times New Roman"/>
              </a:rPr>
              <a:t>tự </a:t>
            </a:r>
            <a:r>
              <a:rPr sz="2400" dirty="0">
                <a:latin typeface="Times New Roman"/>
                <a:cs typeface="Times New Roman"/>
              </a:rPr>
              <a:t>động trong quá trình khai báo hằng và</a:t>
            </a:r>
            <a:r>
              <a:rPr sz="2400" spc="-125" dirty="0">
                <a:latin typeface="Times New Roman"/>
                <a:cs typeface="Times New Roman"/>
              </a:rPr>
              <a:t> </a:t>
            </a:r>
            <a:r>
              <a:rPr sz="2400" dirty="0">
                <a:latin typeface="Times New Roman"/>
                <a:cs typeface="Times New Roman"/>
              </a:rPr>
              <a:t>biến.</a:t>
            </a:r>
            <a:endParaRPr sz="2400">
              <a:latin typeface="Times New Roman"/>
              <a:cs typeface="Times New Roman"/>
            </a:endParaRPr>
          </a:p>
          <a:p>
            <a:pPr marL="355600" marR="5080" indent="-342900">
              <a:lnSpc>
                <a:spcPct val="100000"/>
              </a:lnSpc>
              <a:spcBef>
                <a:spcPts val="300"/>
              </a:spcBef>
              <a:buClr>
                <a:srgbClr val="00AF50"/>
              </a:buClr>
              <a:buFont typeface="Wingdings"/>
              <a:buChar char=""/>
              <a:tabLst>
                <a:tab pos="354965" algn="l"/>
                <a:tab pos="355600" algn="l"/>
              </a:tabLst>
            </a:pPr>
            <a:r>
              <a:rPr sz="2400" spc="-40" dirty="0">
                <a:latin typeface="Times New Roman"/>
                <a:cs typeface="Times New Roman"/>
              </a:rPr>
              <a:t>Việc </a:t>
            </a:r>
            <a:r>
              <a:rPr sz="2400" dirty="0">
                <a:latin typeface="Times New Roman"/>
                <a:cs typeface="Times New Roman"/>
              </a:rPr>
              <a:t>ép </a:t>
            </a:r>
            <a:r>
              <a:rPr sz="2400" spc="-5" dirty="0">
                <a:latin typeface="Times New Roman"/>
                <a:cs typeface="Times New Roman"/>
              </a:rPr>
              <a:t>kiểu </a:t>
            </a:r>
            <a:r>
              <a:rPr sz="2400" dirty="0">
                <a:latin typeface="Times New Roman"/>
                <a:cs typeface="Times New Roman"/>
              </a:rPr>
              <a:t>dữ </a:t>
            </a:r>
            <a:r>
              <a:rPr sz="2400" spc="-5" dirty="0">
                <a:latin typeface="Times New Roman"/>
                <a:cs typeface="Times New Roman"/>
              </a:rPr>
              <a:t>liệu </a:t>
            </a:r>
            <a:r>
              <a:rPr sz="2400" dirty="0">
                <a:latin typeface="Times New Roman"/>
                <a:cs typeface="Times New Roman"/>
              </a:rPr>
              <a:t>trong PHP có thể thực hiện </a:t>
            </a:r>
            <a:r>
              <a:rPr sz="2400" spc="-5" dirty="0">
                <a:latin typeface="Times New Roman"/>
                <a:cs typeface="Times New Roman"/>
              </a:rPr>
              <a:t>theo cách  sau:</a:t>
            </a:r>
            <a:endParaRPr sz="2400">
              <a:latin typeface="Times New Roman"/>
              <a:cs typeface="Times New Roman"/>
            </a:endParaRPr>
          </a:p>
          <a:p>
            <a:pPr marL="927100">
              <a:lnSpc>
                <a:spcPct val="100000"/>
              </a:lnSpc>
              <a:spcBef>
                <a:spcPts val="330"/>
              </a:spcBef>
            </a:pPr>
            <a:r>
              <a:rPr sz="2000" b="1" spc="3145" dirty="0">
                <a:latin typeface="Wingdings"/>
                <a:cs typeface="Wingdings"/>
              </a:rPr>
              <a:t></a:t>
            </a:r>
            <a:r>
              <a:rPr sz="2000" b="1" spc="75" dirty="0">
                <a:latin typeface="Times New Roman"/>
                <a:cs typeface="Times New Roman"/>
              </a:rPr>
              <a:t> </a:t>
            </a:r>
            <a:r>
              <a:rPr sz="2000" spc="-5" dirty="0">
                <a:latin typeface="Arial"/>
                <a:cs typeface="Arial"/>
              </a:rPr>
              <a:t>Tên_Biến = </a:t>
            </a:r>
            <a:r>
              <a:rPr sz="2000" b="1" spc="-5" dirty="0">
                <a:latin typeface="Arial"/>
                <a:cs typeface="Arial"/>
              </a:rPr>
              <a:t>(</a:t>
            </a:r>
            <a:r>
              <a:rPr sz="2000" b="1" spc="-5" dirty="0">
                <a:solidFill>
                  <a:srgbClr val="4F6128"/>
                </a:solidFill>
                <a:latin typeface="Arial"/>
                <a:cs typeface="Arial"/>
              </a:rPr>
              <a:t>Data_type</a:t>
            </a:r>
            <a:r>
              <a:rPr sz="2000" b="1" spc="-5" dirty="0">
                <a:latin typeface="Arial"/>
                <a:cs typeface="Arial"/>
              </a:rPr>
              <a:t>) </a:t>
            </a:r>
            <a:r>
              <a:rPr sz="2000" spc="-5" dirty="0">
                <a:latin typeface="Arial"/>
                <a:cs typeface="Arial"/>
              </a:rPr>
              <a:t>Tên_Biến;</a:t>
            </a:r>
            <a:endParaRPr sz="2000">
              <a:latin typeface="Arial"/>
              <a:cs typeface="Arial"/>
            </a:endParaRPr>
          </a:p>
          <a:p>
            <a:pPr marL="927100">
              <a:lnSpc>
                <a:spcPct val="100000"/>
              </a:lnSpc>
              <a:spcBef>
                <a:spcPts val="300"/>
              </a:spcBef>
            </a:pPr>
            <a:r>
              <a:rPr sz="2000" b="1" spc="3145" dirty="0">
                <a:latin typeface="Wingdings"/>
                <a:cs typeface="Wingdings"/>
              </a:rPr>
              <a:t></a:t>
            </a:r>
            <a:r>
              <a:rPr sz="2000" b="1" spc="70" dirty="0">
                <a:latin typeface="Times New Roman"/>
                <a:cs typeface="Times New Roman"/>
              </a:rPr>
              <a:t> </a:t>
            </a:r>
            <a:r>
              <a:rPr sz="2000" b="1" spc="-5" dirty="0">
                <a:solidFill>
                  <a:srgbClr val="974707"/>
                </a:solidFill>
                <a:latin typeface="Arial"/>
                <a:cs typeface="Arial"/>
              </a:rPr>
              <a:t>settype</a:t>
            </a:r>
            <a:r>
              <a:rPr sz="2000" b="1" spc="-5" dirty="0">
                <a:latin typeface="Arial"/>
                <a:cs typeface="Arial"/>
              </a:rPr>
              <a:t>($</a:t>
            </a:r>
            <a:r>
              <a:rPr sz="2000" spc="-5" dirty="0">
                <a:latin typeface="Arial"/>
                <a:cs typeface="Arial"/>
              </a:rPr>
              <a:t>Tên_Biến, "</a:t>
            </a:r>
            <a:r>
              <a:rPr sz="2000" b="1" spc="-5" dirty="0">
                <a:solidFill>
                  <a:srgbClr val="4F6128"/>
                </a:solidFill>
                <a:latin typeface="Arial"/>
                <a:cs typeface="Arial"/>
              </a:rPr>
              <a:t>Data_type</a:t>
            </a:r>
            <a:r>
              <a:rPr sz="2000" spc="-5" dirty="0">
                <a:latin typeface="Arial"/>
                <a:cs typeface="Arial"/>
              </a:rPr>
              <a:t>"</a:t>
            </a:r>
            <a:r>
              <a:rPr sz="2000" b="1" spc="-5" dirty="0">
                <a:latin typeface="Arial"/>
                <a:cs typeface="Arial"/>
              </a:rPr>
              <a:t>);</a:t>
            </a:r>
            <a:endParaRPr sz="2000">
              <a:latin typeface="Arial"/>
              <a:cs typeface="Arial"/>
            </a:endParaRPr>
          </a:p>
          <a:p>
            <a:pPr marL="12700">
              <a:lnSpc>
                <a:spcPct val="100000"/>
              </a:lnSpc>
              <a:spcBef>
                <a:spcPts val="270"/>
              </a:spcBef>
            </a:pPr>
            <a:r>
              <a:rPr sz="2400" b="1" spc="-5" dirty="0">
                <a:latin typeface="Times New Roman"/>
                <a:cs typeface="Times New Roman"/>
              </a:rPr>
              <a:t>Ví</a:t>
            </a:r>
            <a:r>
              <a:rPr sz="2400" b="1" spc="-10" dirty="0">
                <a:latin typeface="Times New Roman"/>
                <a:cs typeface="Times New Roman"/>
              </a:rPr>
              <a:t> </a:t>
            </a:r>
            <a:r>
              <a:rPr sz="2400" b="1" spc="-5" dirty="0">
                <a:latin typeface="Times New Roman"/>
                <a:cs typeface="Times New Roman"/>
              </a:rPr>
              <a:t>dụ:</a:t>
            </a:r>
            <a:endParaRPr sz="2400">
              <a:latin typeface="Times New Roman"/>
              <a:cs typeface="Times New Roman"/>
            </a:endParaRPr>
          </a:p>
        </p:txBody>
      </p:sp>
      <p:grpSp>
        <p:nvGrpSpPr>
          <p:cNvPr id="7" name="object 7"/>
          <p:cNvGrpSpPr/>
          <p:nvPr/>
        </p:nvGrpSpPr>
        <p:grpSpPr>
          <a:xfrm>
            <a:off x="1741932" y="5366002"/>
            <a:ext cx="6762115" cy="1386840"/>
            <a:chOff x="1741932" y="5366002"/>
            <a:chExt cx="6762115" cy="1386840"/>
          </a:xfrm>
        </p:grpSpPr>
        <p:sp>
          <p:nvSpPr>
            <p:cNvPr id="8" name="object 8"/>
            <p:cNvSpPr/>
            <p:nvPr/>
          </p:nvSpPr>
          <p:spPr>
            <a:xfrm>
              <a:off x="1783080" y="5384291"/>
              <a:ext cx="6720840" cy="129235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741932" y="5366002"/>
              <a:ext cx="3893820" cy="138684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828800" y="5410199"/>
              <a:ext cx="6629400" cy="1200327"/>
            </a:xfrm>
            <a:prstGeom prst="rect">
              <a:avLst/>
            </a:prstGeom>
            <a:blipFill>
              <a:blip r:embed="rId6" cstate="print"/>
              <a:stretch>
                <a:fillRect/>
              </a:stretch>
            </a:blipFill>
          </p:spPr>
          <p:txBody>
            <a:bodyPr wrap="square" lIns="0" tIns="0" rIns="0" bIns="0" rtlCol="0"/>
            <a:lstStyle/>
            <a:p>
              <a:endParaRPr/>
            </a:p>
          </p:txBody>
        </p:sp>
      </p:grpSp>
      <p:sp>
        <p:nvSpPr>
          <p:cNvPr id="11" name="object 11"/>
          <p:cNvSpPr txBox="1"/>
          <p:nvPr/>
        </p:nvSpPr>
        <p:spPr>
          <a:xfrm>
            <a:off x="1828800" y="5410200"/>
            <a:ext cx="6629400" cy="1200785"/>
          </a:xfrm>
          <a:prstGeom prst="rect">
            <a:avLst/>
          </a:prstGeom>
          <a:ln w="9525">
            <a:solidFill>
              <a:srgbClr val="497DBA"/>
            </a:solidFill>
          </a:ln>
        </p:spPr>
        <p:txBody>
          <a:bodyPr vert="horz" wrap="square" lIns="0" tIns="38735" rIns="0" bIns="0" rtlCol="0">
            <a:spAutoFit/>
          </a:bodyPr>
          <a:lstStyle/>
          <a:p>
            <a:pPr marL="91440">
              <a:lnSpc>
                <a:spcPct val="100000"/>
              </a:lnSpc>
              <a:spcBef>
                <a:spcPts val="305"/>
              </a:spcBef>
            </a:pPr>
            <a:r>
              <a:rPr sz="1800" b="1" spc="-5" dirty="0">
                <a:solidFill>
                  <a:srgbClr val="FF0000"/>
                </a:solidFill>
                <a:latin typeface="Times New Roman"/>
                <a:cs typeface="Times New Roman"/>
              </a:rPr>
              <a:t>&lt;?php</a:t>
            </a:r>
            <a:endParaRPr sz="1800">
              <a:latin typeface="Times New Roman"/>
              <a:cs typeface="Times New Roman"/>
            </a:endParaRPr>
          </a:p>
          <a:p>
            <a:pPr marL="548640">
              <a:lnSpc>
                <a:spcPct val="100000"/>
              </a:lnSpc>
            </a:pPr>
            <a:r>
              <a:rPr sz="1800" b="1" dirty="0">
                <a:latin typeface="Times New Roman"/>
                <a:cs typeface="Times New Roman"/>
              </a:rPr>
              <a:t>$</a:t>
            </a:r>
            <a:r>
              <a:rPr sz="1800" dirty="0">
                <a:latin typeface="Times New Roman"/>
                <a:cs typeface="Times New Roman"/>
              </a:rPr>
              <a:t>So_thuc =</a:t>
            </a:r>
            <a:r>
              <a:rPr sz="1800" spc="-5" dirty="0">
                <a:latin typeface="Times New Roman"/>
                <a:cs typeface="Times New Roman"/>
              </a:rPr>
              <a:t> </a:t>
            </a:r>
            <a:r>
              <a:rPr sz="1800" dirty="0">
                <a:latin typeface="Times New Roman"/>
                <a:cs typeface="Times New Roman"/>
              </a:rPr>
              <a:t>10.75;</a:t>
            </a:r>
            <a:endParaRPr sz="1800">
              <a:latin typeface="Times New Roman"/>
              <a:cs typeface="Times New Roman"/>
            </a:endParaRPr>
          </a:p>
          <a:p>
            <a:pPr marL="548640">
              <a:lnSpc>
                <a:spcPts val="2140"/>
              </a:lnSpc>
            </a:pPr>
            <a:r>
              <a:rPr sz="1800" b="1" spc="-5" dirty="0">
                <a:latin typeface="Times New Roman"/>
                <a:cs typeface="Times New Roman"/>
              </a:rPr>
              <a:t>echo </a:t>
            </a:r>
            <a:r>
              <a:rPr sz="1800" spc="-5" dirty="0">
                <a:latin typeface="Times New Roman"/>
                <a:cs typeface="Times New Roman"/>
              </a:rPr>
              <a:t>(</a:t>
            </a:r>
            <a:r>
              <a:rPr sz="1800" b="1" spc="-5" dirty="0">
                <a:solidFill>
                  <a:srgbClr val="4F6128"/>
                </a:solidFill>
                <a:latin typeface="Times New Roman"/>
                <a:cs typeface="Times New Roman"/>
              </a:rPr>
              <a:t>int</a:t>
            </a:r>
            <a:r>
              <a:rPr sz="1800" spc="-5" dirty="0">
                <a:latin typeface="Times New Roman"/>
                <a:cs typeface="Times New Roman"/>
              </a:rPr>
              <a:t>)$So_thuc; </a:t>
            </a:r>
            <a:r>
              <a:rPr sz="1800" dirty="0">
                <a:solidFill>
                  <a:srgbClr val="622422"/>
                </a:solidFill>
                <a:latin typeface="Times New Roman"/>
                <a:cs typeface="Times New Roman"/>
              </a:rPr>
              <a:t>// </a:t>
            </a:r>
            <a:r>
              <a:rPr sz="1800" spc="-5" dirty="0">
                <a:solidFill>
                  <a:srgbClr val="622422"/>
                </a:solidFill>
                <a:latin typeface="Times New Roman"/>
                <a:cs typeface="Times New Roman"/>
              </a:rPr>
              <a:t>output:</a:t>
            </a:r>
            <a:r>
              <a:rPr sz="1800" dirty="0">
                <a:solidFill>
                  <a:srgbClr val="622422"/>
                </a:solidFill>
                <a:latin typeface="Times New Roman"/>
                <a:cs typeface="Times New Roman"/>
              </a:rPr>
              <a:t> </a:t>
            </a:r>
            <a:r>
              <a:rPr sz="1800" spc="-5" dirty="0">
                <a:solidFill>
                  <a:srgbClr val="622422"/>
                </a:solidFill>
                <a:latin typeface="Times New Roman"/>
                <a:cs typeface="Times New Roman"/>
              </a:rPr>
              <a:t>10</a:t>
            </a:r>
            <a:endParaRPr sz="1800">
              <a:latin typeface="Times New Roman"/>
              <a:cs typeface="Times New Roman"/>
            </a:endParaRPr>
          </a:p>
          <a:p>
            <a:pPr marL="91440">
              <a:lnSpc>
                <a:spcPts val="2140"/>
              </a:lnSpc>
            </a:pPr>
            <a:r>
              <a:rPr sz="1800" b="1" dirty="0">
                <a:solidFill>
                  <a:srgbClr val="FF0000"/>
                </a:solidFill>
                <a:latin typeface="Times New Roman"/>
                <a:cs typeface="Times New Roman"/>
              </a:rPr>
              <a:t>?&gt;</a:t>
            </a:r>
            <a:endParaRPr sz="1800">
              <a:latin typeface="Times New Roman"/>
              <a:cs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7750" y="121157"/>
            <a:ext cx="5223510" cy="463550"/>
            <a:chOff x="1047750" y="121157"/>
            <a:chExt cx="5223510" cy="463550"/>
          </a:xfrm>
        </p:grpSpPr>
        <p:sp>
          <p:nvSpPr>
            <p:cNvPr id="3" name="object 3"/>
            <p:cNvSpPr/>
            <p:nvPr/>
          </p:nvSpPr>
          <p:spPr>
            <a:xfrm>
              <a:off x="1047750" y="121157"/>
              <a:ext cx="5223510" cy="4632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5158613" cy="397891"/>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Declaring a</a:t>
            </a:r>
            <a:r>
              <a:rPr sz="1600" b="1" spc="-90" dirty="0">
                <a:latin typeface="Times New Roman"/>
                <a:cs typeface="Times New Roman"/>
              </a:rPr>
              <a:t> </a:t>
            </a:r>
            <a:r>
              <a:rPr sz="1600" b="1" dirty="0">
                <a:latin typeface="Times New Roman"/>
                <a:cs typeface="Times New Roman"/>
              </a:rPr>
              <a:t>Class</a:t>
            </a:r>
            <a:endParaRPr sz="1600">
              <a:latin typeface="Times New Roman"/>
              <a:cs typeface="Times New Roman"/>
            </a:endParaRPr>
          </a:p>
        </p:txBody>
      </p:sp>
      <p:sp>
        <p:nvSpPr>
          <p:cNvPr id="6" name="object 6"/>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7" name="object 7"/>
          <p:cNvSpPr txBox="1"/>
          <p:nvPr/>
        </p:nvSpPr>
        <p:spPr>
          <a:xfrm>
            <a:off x="154939" y="2195067"/>
            <a:ext cx="151130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Constructors</a:t>
            </a:r>
            <a:endParaRPr sz="1600">
              <a:latin typeface="Times New Roman"/>
              <a:cs typeface="Times New Roman"/>
            </a:endParaRPr>
          </a:p>
        </p:txBody>
      </p:sp>
      <p:sp>
        <p:nvSpPr>
          <p:cNvPr id="8" name="object 8"/>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grpSp>
        <p:nvGrpSpPr>
          <p:cNvPr id="9" name="object 9"/>
          <p:cNvGrpSpPr/>
          <p:nvPr/>
        </p:nvGrpSpPr>
        <p:grpSpPr>
          <a:xfrm>
            <a:off x="2090927" y="771144"/>
            <a:ext cx="6871334" cy="5848350"/>
            <a:chOff x="2090927" y="771144"/>
            <a:chExt cx="6871334" cy="5848350"/>
          </a:xfrm>
        </p:grpSpPr>
        <p:sp>
          <p:nvSpPr>
            <p:cNvPr id="10" name="object 10"/>
            <p:cNvSpPr/>
            <p:nvPr/>
          </p:nvSpPr>
          <p:spPr>
            <a:xfrm>
              <a:off x="2164079" y="812292"/>
              <a:ext cx="6797802" cy="580720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090927" y="771144"/>
              <a:ext cx="3736848" cy="72237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210180" y="838581"/>
              <a:ext cx="6705600" cy="571500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221018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4" name="object 14"/>
          <p:cNvSpPr txBox="1"/>
          <p:nvPr/>
        </p:nvSpPr>
        <p:spPr>
          <a:xfrm>
            <a:off x="2288794" y="860298"/>
            <a:ext cx="3328670"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hàm </a:t>
            </a:r>
            <a:r>
              <a:rPr sz="2400" b="1" u="heavy" spc="-10" dirty="0">
                <a:uFill>
                  <a:solidFill>
                    <a:srgbClr val="000000"/>
                  </a:solidFill>
                </a:uFill>
                <a:latin typeface="Times New Roman"/>
                <a:cs typeface="Times New Roman"/>
              </a:rPr>
              <a:t>khởi</a:t>
            </a:r>
            <a:r>
              <a:rPr sz="2400" b="1" u="heavy" spc="-3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tạo</a:t>
            </a:r>
            <a:r>
              <a:rPr sz="2400" dirty="0">
                <a:latin typeface="Times New Roman"/>
                <a:cs typeface="Times New Roman"/>
              </a:rPr>
              <a:t>:</a:t>
            </a:r>
            <a:endParaRPr sz="2400">
              <a:latin typeface="Times New Roman"/>
              <a:cs typeface="Times New Roman"/>
            </a:endParaRPr>
          </a:p>
        </p:txBody>
      </p:sp>
      <p:grpSp>
        <p:nvGrpSpPr>
          <p:cNvPr id="15" name="object 15"/>
          <p:cNvGrpSpPr/>
          <p:nvPr/>
        </p:nvGrpSpPr>
        <p:grpSpPr>
          <a:xfrm>
            <a:off x="2496311" y="1304544"/>
            <a:ext cx="6046470" cy="4745990"/>
            <a:chOff x="2496311" y="1304544"/>
            <a:chExt cx="6046470" cy="4745990"/>
          </a:xfrm>
        </p:grpSpPr>
        <p:sp>
          <p:nvSpPr>
            <p:cNvPr id="16" name="object 16"/>
            <p:cNvSpPr/>
            <p:nvPr/>
          </p:nvSpPr>
          <p:spPr>
            <a:xfrm>
              <a:off x="2583179" y="1345692"/>
              <a:ext cx="5959602" cy="461619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496311" y="1304544"/>
              <a:ext cx="4815840" cy="474573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629280" y="1371981"/>
              <a:ext cx="5867400" cy="4523994"/>
            </a:xfrm>
            <a:prstGeom prst="rect">
              <a:avLst/>
            </a:prstGeom>
            <a:blipFill>
              <a:blip r:embed="rId10" cstate="print"/>
              <a:stretch>
                <a:fillRect/>
              </a:stretch>
            </a:blipFill>
          </p:spPr>
          <p:txBody>
            <a:bodyPr wrap="square" lIns="0" tIns="0" rIns="0" bIns="0" rtlCol="0"/>
            <a:lstStyle/>
            <a:p>
              <a:endParaRPr/>
            </a:p>
          </p:txBody>
        </p:sp>
      </p:grpSp>
      <p:sp>
        <p:nvSpPr>
          <p:cNvPr id="19" name="object 19"/>
          <p:cNvSpPr txBox="1"/>
          <p:nvPr/>
        </p:nvSpPr>
        <p:spPr>
          <a:xfrm>
            <a:off x="2629280" y="1371980"/>
            <a:ext cx="5867400" cy="4524375"/>
          </a:xfrm>
          <a:prstGeom prst="rect">
            <a:avLst/>
          </a:prstGeom>
          <a:ln w="9905">
            <a:solidFill>
              <a:srgbClr val="97B853"/>
            </a:solidFill>
          </a:ln>
        </p:spPr>
        <p:txBody>
          <a:bodyPr vert="horz" wrap="square" lIns="0" tIns="34925" rIns="0" bIns="0" rtlCol="0">
            <a:spAutoFit/>
          </a:bodyPr>
          <a:lstStyle/>
          <a:p>
            <a:pPr marL="90805">
              <a:lnSpc>
                <a:spcPct val="100000"/>
              </a:lnSpc>
              <a:spcBef>
                <a:spcPts val="275"/>
              </a:spcBef>
            </a:pPr>
            <a:r>
              <a:rPr sz="2400" b="1" spc="-5" dirty="0">
                <a:latin typeface="Times New Roman"/>
                <a:cs typeface="Times New Roman"/>
              </a:rPr>
              <a:t>class </a:t>
            </a:r>
            <a:r>
              <a:rPr sz="2400" dirty="0">
                <a:latin typeface="Times New Roman"/>
                <a:cs typeface="Times New Roman"/>
              </a:rPr>
              <a:t>foo {</a:t>
            </a:r>
            <a:endParaRPr sz="2400">
              <a:latin typeface="Times New Roman"/>
              <a:cs typeface="Times New Roman"/>
            </a:endParaRPr>
          </a:p>
          <a:p>
            <a:pPr marL="365125">
              <a:lnSpc>
                <a:spcPct val="100000"/>
              </a:lnSpc>
              <a:tabLst>
                <a:tab pos="1760220" algn="l"/>
              </a:tabLst>
            </a:pPr>
            <a:r>
              <a:rPr sz="2400" dirty="0">
                <a:solidFill>
                  <a:srgbClr val="C00000"/>
                </a:solidFill>
                <a:latin typeface="Times New Roman"/>
                <a:cs typeface="Times New Roman"/>
              </a:rPr>
              <a:t>function</a:t>
            </a:r>
            <a:r>
              <a:rPr sz="2400" u="heavy" dirty="0">
                <a:solidFill>
                  <a:srgbClr val="C00000"/>
                </a:solidFill>
                <a:uFill>
                  <a:solidFill>
                    <a:srgbClr val="000000"/>
                  </a:solidFill>
                </a:uFill>
                <a:latin typeface="Times New Roman"/>
                <a:cs typeface="Times New Roman"/>
              </a:rPr>
              <a:t> 	</a:t>
            </a:r>
            <a:r>
              <a:rPr sz="2400" b="1" spc="-5" dirty="0">
                <a:latin typeface="Times New Roman"/>
                <a:cs typeface="Times New Roman"/>
              </a:rPr>
              <a:t>construct</a:t>
            </a:r>
            <a:r>
              <a:rPr sz="2400" spc="-5" dirty="0">
                <a:latin typeface="Times New Roman"/>
                <a:cs typeface="Times New Roman"/>
              </a:rPr>
              <a:t>()</a:t>
            </a:r>
            <a:endParaRPr sz="2400">
              <a:latin typeface="Times New Roman"/>
              <a:cs typeface="Times New Roman"/>
            </a:endParaRPr>
          </a:p>
          <a:p>
            <a:pPr marL="365125">
              <a:lnSpc>
                <a:spcPct val="100000"/>
              </a:lnSpc>
            </a:pPr>
            <a:r>
              <a:rPr sz="2400" dirty="0">
                <a:latin typeface="Times New Roman"/>
                <a:cs typeface="Times New Roman"/>
              </a:rPr>
              <a:t>{</a:t>
            </a:r>
            <a:endParaRPr sz="2400">
              <a:latin typeface="Times New Roman"/>
              <a:cs typeface="Times New Roman"/>
            </a:endParaRPr>
          </a:p>
          <a:p>
            <a:pPr marL="639445">
              <a:lnSpc>
                <a:spcPct val="100000"/>
              </a:lnSpc>
              <a:tabLst>
                <a:tab pos="2418080" algn="l"/>
              </a:tabLst>
            </a:pPr>
            <a:r>
              <a:rPr sz="2400" i="1" spc="-5" dirty="0">
                <a:solidFill>
                  <a:srgbClr val="4F6128"/>
                </a:solidFill>
                <a:latin typeface="Times New Roman"/>
                <a:cs typeface="Times New Roman"/>
              </a:rPr>
              <a:t>// </a:t>
            </a:r>
            <a:r>
              <a:rPr sz="2400" i="1" dirty="0">
                <a:solidFill>
                  <a:srgbClr val="4F6128"/>
                </a:solidFill>
                <a:latin typeface="Times New Roman"/>
                <a:cs typeface="Times New Roman"/>
              </a:rPr>
              <a:t>PHP</a:t>
            </a:r>
            <a:r>
              <a:rPr sz="2400" i="1" spc="-55" dirty="0">
                <a:solidFill>
                  <a:srgbClr val="4F6128"/>
                </a:solidFill>
                <a:latin typeface="Times New Roman"/>
                <a:cs typeface="Times New Roman"/>
              </a:rPr>
              <a:t> </a:t>
            </a:r>
            <a:r>
              <a:rPr sz="2400" i="1" dirty="0">
                <a:solidFill>
                  <a:srgbClr val="4F6128"/>
                </a:solidFill>
                <a:latin typeface="Times New Roman"/>
                <a:cs typeface="Times New Roman"/>
              </a:rPr>
              <a:t>5 new	style</a:t>
            </a:r>
            <a:r>
              <a:rPr sz="2400" i="1" spc="-10" dirty="0">
                <a:solidFill>
                  <a:srgbClr val="4F6128"/>
                </a:solidFill>
                <a:latin typeface="Times New Roman"/>
                <a:cs typeface="Times New Roman"/>
              </a:rPr>
              <a:t> </a:t>
            </a:r>
            <a:r>
              <a:rPr sz="2400" i="1" dirty="0">
                <a:solidFill>
                  <a:srgbClr val="4F6128"/>
                </a:solidFill>
                <a:latin typeface="Times New Roman"/>
                <a:cs typeface="Times New Roman"/>
              </a:rPr>
              <a:t>constructor</a:t>
            </a:r>
            <a:endParaRPr sz="2400">
              <a:latin typeface="Times New Roman"/>
              <a:cs typeface="Times New Roman"/>
            </a:endParaRPr>
          </a:p>
          <a:p>
            <a:pPr marL="639445">
              <a:lnSpc>
                <a:spcPct val="100000"/>
              </a:lnSpc>
              <a:tabLst>
                <a:tab pos="1612900" algn="l"/>
                <a:tab pos="3307079" algn="l"/>
              </a:tabLst>
            </a:pPr>
            <a:r>
              <a:rPr sz="2400" b="1" spc="-5" dirty="0">
                <a:latin typeface="Times New Roman"/>
                <a:cs typeface="Times New Roman"/>
              </a:rPr>
              <a:t>echo</a:t>
            </a:r>
            <a:r>
              <a:rPr sz="2400" b="1" u="heavy" spc="-5" dirty="0">
                <a:uFill>
                  <a:solidFill>
                    <a:srgbClr val="000000"/>
                  </a:solidFill>
                </a:uFill>
                <a:latin typeface="Times New Roman"/>
                <a:cs typeface="Times New Roman"/>
              </a:rPr>
              <a:t> 	</a:t>
            </a:r>
            <a:r>
              <a:rPr sz="2400" b="1" spc="-5" dirty="0">
                <a:latin typeface="Times New Roman"/>
                <a:cs typeface="Times New Roman"/>
              </a:rPr>
              <a:t>METHOD</a:t>
            </a:r>
            <a:r>
              <a:rPr sz="2400" b="1" u="heavy" spc="-5" dirty="0">
                <a:uFill>
                  <a:solidFill>
                    <a:srgbClr val="000000"/>
                  </a:solidFill>
                </a:uFill>
                <a:latin typeface="Times New Roman"/>
                <a:cs typeface="Times New Roman"/>
              </a:rPr>
              <a:t> 	</a:t>
            </a:r>
            <a:r>
              <a:rPr sz="2400" spc="-5" dirty="0">
                <a:latin typeface="Times New Roman"/>
                <a:cs typeface="Times New Roman"/>
              </a:rPr>
              <a:t>;</a:t>
            </a:r>
            <a:endParaRPr sz="2400">
              <a:latin typeface="Times New Roman"/>
              <a:cs typeface="Times New Roman"/>
            </a:endParaRPr>
          </a:p>
          <a:p>
            <a:pPr marL="365125">
              <a:lnSpc>
                <a:spcPct val="100000"/>
              </a:lnSpc>
            </a:pPr>
            <a:r>
              <a:rPr sz="2400" dirty="0">
                <a:latin typeface="Times New Roman"/>
                <a:cs typeface="Times New Roman"/>
              </a:rPr>
              <a:t>}</a:t>
            </a:r>
            <a:endParaRPr sz="2400">
              <a:latin typeface="Times New Roman"/>
              <a:cs typeface="Times New Roman"/>
            </a:endParaRPr>
          </a:p>
          <a:p>
            <a:pPr marL="365125">
              <a:lnSpc>
                <a:spcPct val="100000"/>
              </a:lnSpc>
            </a:pPr>
            <a:r>
              <a:rPr sz="2400" dirty="0">
                <a:solidFill>
                  <a:srgbClr val="C00000"/>
                </a:solidFill>
                <a:latin typeface="Times New Roman"/>
                <a:cs typeface="Times New Roman"/>
              </a:rPr>
              <a:t>function</a:t>
            </a:r>
            <a:r>
              <a:rPr sz="2400" spc="-20" dirty="0">
                <a:solidFill>
                  <a:srgbClr val="C00000"/>
                </a:solidFill>
                <a:latin typeface="Times New Roman"/>
                <a:cs typeface="Times New Roman"/>
              </a:rPr>
              <a:t> </a:t>
            </a:r>
            <a:r>
              <a:rPr sz="2400" b="1" spc="-5" dirty="0">
                <a:latin typeface="Times New Roman"/>
                <a:cs typeface="Times New Roman"/>
              </a:rPr>
              <a:t>foo</a:t>
            </a:r>
            <a:r>
              <a:rPr sz="2400" spc="-5" dirty="0">
                <a:latin typeface="Times New Roman"/>
                <a:cs typeface="Times New Roman"/>
              </a:rPr>
              <a:t>()</a:t>
            </a:r>
            <a:endParaRPr sz="2400">
              <a:latin typeface="Times New Roman"/>
              <a:cs typeface="Times New Roman"/>
            </a:endParaRPr>
          </a:p>
          <a:p>
            <a:pPr marL="365125">
              <a:lnSpc>
                <a:spcPct val="100000"/>
              </a:lnSpc>
            </a:pPr>
            <a:r>
              <a:rPr sz="2400" dirty="0">
                <a:latin typeface="Times New Roman"/>
                <a:cs typeface="Times New Roman"/>
              </a:rPr>
              <a:t>{</a:t>
            </a:r>
            <a:endParaRPr sz="2400">
              <a:latin typeface="Times New Roman"/>
              <a:cs typeface="Times New Roman"/>
            </a:endParaRPr>
          </a:p>
          <a:p>
            <a:pPr marL="639445">
              <a:lnSpc>
                <a:spcPct val="100000"/>
              </a:lnSpc>
            </a:pPr>
            <a:r>
              <a:rPr sz="2400" i="1" spc="-5" dirty="0">
                <a:solidFill>
                  <a:srgbClr val="4F6128"/>
                </a:solidFill>
                <a:latin typeface="Times New Roman"/>
                <a:cs typeface="Times New Roman"/>
              </a:rPr>
              <a:t>// </a:t>
            </a:r>
            <a:r>
              <a:rPr sz="2400" i="1" dirty="0">
                <a:solidFill>
                  <a:srgbClr val="4F6128"/>
                </a:solidFill>
                <a:latin typeface="Times New Roman"/>
                <a:cs typeface="Times New Roman"/>
              </a:rPr>
              <a:t>PHP 4 style</a:t>
            </a:r>
            <a:r>
              <a:rPr sz="2400" i="1" spc="-85" dirty="0">
                <a:solidFill>
                  <a:srgbClr val="4F6128"/>
                </a:solidFill>
                <a:latin typeface="Times New Roman"/>
                <a:cs typeface="Times New Roman"/>
              </a:rPr>
              <a:t> </a:t>
            </a:r>
            <a:r>
              <a:rPr sz="2400" i="1" dirty="0">
                <a:solidFill>
                  <a:srgbClr val="4F6128"/>
                </a:solidFill>
                <a:latin typeface="Times New Roman"/>
                <a:cs typeface="Times New Roman"/>
              </a:rPr>
              <a:t>constructor</a:t>
            </a:r>
            <a:endParaRPr sz="2400">
              <a:latin typeface="Times New Roman"/>
              <a:cs typeface="Times New Roman"/>
            </a:endParaRPr>
          </a:p>
          <a:p>
            <a:pPr marL="365125">
              <a:lnSpc>
                <a:spcPct val="100000"/>
              </a:lnSpc>
            </a:pPr>
            <a:r>
              <a:rPr sz="2400" dirty="0">
                <a:latin typeface="Times New Roman"/>
                <a:cs typeface="Times New Roman"/>
              </a:rPr>
              <a:t>}</a:t>
            </a:r>
            <a:endParaRPr sz="2400">
              <a:latin typeface="Times New Roman"/>
              <a:cs typeface="Times New Roman"/>
            </a:endParaRPr>
          </a:p>
          <a:p>
            <a:pPr marL="90805">
              <a:lnSpc>
                <a:spcPct val="100000"/>
              </a:lnSpc>
            </a:pPr>
            <a:r>
              <a:rPr sz="2400" b="1" spc="-5" dirty="0">
                <a:latin typeface="Times New Roman"/>
                <a:cs typeface="Times New Roman"/>
              </a:rPr>
              <a:t>}</a:t>
            </a:r>
            <a:endParaRPr sz="2400">
              <a:latin typeface="Times New Roman"/>
              <a:cs typeface="Times New Roman"/>
            </a:endParaRPr>
          </a:p>
          <a:p>
            <a:pPr marL="90805">
              <a:lnSpc>
                <a:spcPct val="100000"/>
              </a:lnSpc>
            </a:pPr>
            <a:r>
              <a:rPr sz="2400" spc="-5" dirty="0">
                <a:latin typeface="Times New Roman"/>
                <a:cs typeface="Times New Roman"/>
              </a:rPr>
              <a:t>new </a:t>
            </a:r>
            <a:r>
              <a:rPr sz="2400" dirty="0">
                <a:latin typeface="Times New Roman"/>
                <a:cs typeface="Times New Roman"/>
              </a:rPr>
              <a:t>foo();</a:t>
            </a:r>
            <a:endParaRPr sz="2400">
              <a:latin typeface="Times New Roman"/>
              <a:cs typeface="Times New Roman"/>
            </a:endParaRPr>
          </a:p>
        </p:txBody>
      </p:sp>
      <p:sp>
        <p:nvSpPr>
          <p:cNvPr id="20" name="object 20"/>
          <p:cNvSpPr/>
          <p:nvPr/>
        </p:nvSpPr>
        <p:spPr>
          <a:xfrm>
            <a:off x="5305044" y="4724400"/>
            <a:ext cx="3006852" cy="1097280"/>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7750" y="121157"/>
            <a:ext cx="5223510" cy="463550"/>
            <a:chOff x="1047750" y="121157"/>
            <a:chExt cx="5223510" cy="463550"/>
          </a:xfrm>
        </p:grpSpPr>
        <p:sp>
          <p:nvSpPr>
            <p:cNvPr id="3" name="object 3"/>
            <p:cNvSpPr/>
            <p:nvPr/>
          </p:nvSpPr>
          <p:spPr>
            <a:xfrm>
              <a:off x="1047750" y="121157"/>
              <a:ext cx="5223510" cy="4632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5158613" cy="397891"/>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Declaring a</a:t>
            </a:r>
            <a:r>
              <a:rPr sz="1600" b="1" spc="-90" dirty="0">
                <a:latin typeface="Times New Roman"/>
                <a:cs typeface="Times New Roman"/>
              </a:rPr>
              <a:t> </a:t>
            </a:r>
            <a:r>
              <a:rPr sz="1600" b="1" dirty="0">
                <a:latin typeface="Times New Roman"/>
                <a:cs typeface="Times New Roman"/>
              </a:rPr>
              <a:t>Class</a:t>
            </a:r>
            <a:endParaRPr sz="1600">
              <a:latin typeface="Times New Roman"/>
              <a:cs typeface="Times New Roman"/>
            </a:endParaRPr>
          </a:p>
        </p:txBody>
      </p:sp>
      <p:sp>
        <p:nvSpPr>
          <p:cNvPr id="6" name="object 6"/>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7" name="object 7"/>
          <p:cNvSpPr txBox="1"/>
          <p:nvPr/>
        </p:nvSpPr>
        <p:spPr>
          <a:xfrm>
            <a:off x="154939" y="2195067"/>
            <a:ext cx="151130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Constructors</a:t>
            </a:r>
            <a:endParaRPr sz="1600">
              <a:latin typeface="Times New Roman"/>
              <a:cs typeface="Times New Roman"/>
            </a:endParaRPr>
          </a:p>
        </p:txBody>
      </p:sp>
      <p:sp>
        <p:nvSpPr>
          <p:cNvPr id="8" name="object 8"/>
          <p:cNvSpPr txBox="1"/>
          <p:nvPr/>
        </p:nvSpPr>
        <p:spPr>
          <a:xfrm>
            <a:off x="154939" y="2741422"/>
            <a:ext cx="13862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Destructors</a:t>
            </a:r>
            <a:endParaRPr sz="1600">
              <a:latin typeface="Times New Roman"/>
              <a:cs typeface="Times New Roman"/>
            </a:endParaRPr>
          </a:p>
        </p:txBody>
      </p:sp>
      <p:sp>
        <p:nvSpPr>
          <p:cNvPr id="9" name="object 9"/>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grpSp>
        <p:nvGrpSpPr>
          <p:cNvPr id="10" name="object 10"/>
          <p:cNvGrpSpPr/>
          <p:nvPr/>
        </p:nvGrpSpPr>
        <p:grpSpPr>
          <a:xfrm>
            <a:off x="2090927" y="771144"/>
            <a:ext cx="6871334" cy="5848350"/>
            <a:chOff x="2090927" y="771144"/>
            <a:chExt cx="6871334" cy="5848350"/>
          </a:xfrm>
        </p:grpSpPr>
        <p:sp>
          <p:nvSpPr>
            <p:cNvPr id="11" name="object 11"/>
            <p:cNvSpPr/>
            <p:nvPr/>
          </p:nvSpPr>
          <p:spPr>
            <a:xfrm>
              <a:off x="2164079" y="812292"/>
              <a:ext cx="6797802" cy="5807202"/>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090927" y="771144"/>
              <a:ext cx="3153155" cy="722376"/>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2210180" y="838581"/>
              <a:ext cx="6705600" cy="57150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21018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5" name="object 15"/>
          <p:cNvSpPr txBox="1"/>
          <p:nvPr/>
        </p:nvSpPr>
        <p:spPr>
          <a:xfrm>
            <a:off x="2288794" y="860298"/>
            <a:ext cx="2744470"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hàm</a:t>
            </a:r>
            <a:r>
              <a:rPr sz="2400" b="1" u="heavy" spc="-55"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hủy</a:t>
            </a:r>
            <a:r>
              <a:rPr sz="2400" spc="-5" dirty="0">
                <a:latin typeface="Times New Roman"/>
                <a:cs typeface="Times New Roman"/>
              </a:rPr>
              <a:t>:</a:t>
            </a:r>
            <a:endParaRPr sz="2400">
              <a:latin typeface="Times New Roman"/>
              <a:cs typeface="Times New Roman"/>
            </a:endParaRPr>
          </a:p>
        </p:txBody>
      </p:sp>
      <p:grpSp>
        <p:nvGrpSpPr>
          <p:cNvPr id="16" name="object 16"/>
          <p:cNvGrpSpPr/>
          <p:nvPr/>
        </p:nvGrpSpPr>
        <p:grpSpPr>
          <a:xfrm>
            <a:off x="2496311" y="1304544"/>
            <a:ext cx="6046470" cy="4933950"/>
            <a:chOff x="2496311" y="1304544"/>
            <a:chExt cx="6046470" cy="4933950"/>
          </a:xfrm>
        </p:grpSpPr>
        <p:sp>
          <p:nvSpPr>
            <p:cNvPr id="17" name="object 17"/>
            <p:cNvSpPr/>
            <p:nvPr/>
          </p:nvSpPr>
          <p:spPr>
            <a:xfrm>
              <a:off x="2583179" y="1345692"/>
              <a:ext cx="5959602" cy="489280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2496311" y="1304544"/>
              <a:ext cx="5196078" cy="4379976"/>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629280" y="1371981"/>
              <a:ext cx="5867400" cy="4800600"/>
            </a:xfrm>
            <a:prstGeom prst="rect">
              <a:avLst/>
            </a:prstGeom>
            <a:blipFill>
              <a:blip r:embed="rId10" cstate="print"/>
              <a:stretch>
                <a:fillRect/>
              </a:stretch>
            </a:blipFill>
          </p:spPr>
          <p:txBody>
            <a:bodyPr wrap="square" lIns="0" tIns="0" rIns="0" bIns="0" rtlCol="0"/>
            <a:lstStyle/>
            <a:p>
              <a:endParaRPr/>
            </a:p>
          </p:txBody>
        </p:sp>
      </p:grpSp>
      <p:sp>
        <p:nvSpPr>
          <p:cNvPr id="20" name="object 20"/>
          <p:cNvSpPr txBox="1"/>
          <p:nvPr/>
        </p:nvSpPr>
        <p:spPr>
          <a:xfrm>
            <a:off x="2629280" y="1371980"/>
            <a:ext cx="5867400" cy="4800600"/>
          </a:xfrm>
          <a:prstGeom prst="rect">
            <a:avLst/>
          </a:prstGeom>
          <a:ln w="9905">
            <a:solidFill>
              <a:srgbClr val="97B853"/>
            </a:solidFill>
          </a:ln>
        </p:spPr>
        <p:txBody>
          <a:bodyPr vert="horz" wrap="square" lIns="0" tIns="34925" rIns="0" bIns="0" rtlCol="0">
            <a:spAutoFit/>
          </a:bodyPr>
          <a:lstStyle/>
          <a:p>
            <a:pPr marL="90805">
              <a:lnSpc>
                <a:spcPct val="100000"/>
              </a:lnSpc>
              <a:spcBef>
                <a:spcPts val="275"/>
              </a:spcBef>
            </a:pPr>
            <a:r>
              <a:rPr sz="2400" b="1" spc="-5" dirty="0">
                <a:latin typeface="Times New Roman"/>
                <a:cs typeface="Times New Roman"/>
              </a:rPr>
              <a:t>class </a:t>
            </a:r>
            <a:r>
              <a:rPr sz="2400" dirty="0">
                <a:latin typeface="Times New Roman"/>
                <a:cs typeface="Times New Roman"/>
              </a:rPr>
              <a:t>foo {</a:t>
            </a:r>
            <a:endParaRPr sz="2400">
              <a:latin typeface="Times New Roman"/>
              <a:cs typeface="Times New Roman"/>
            </a:endParaRPr>
          </a:p>
          <a:p>
            <a:pPr marL="365125">
              <a:lnSpc>
                <a:spcPct val="100000"/>
              </a:lnSpc>
              <a:tabLst>
                <a:tab pos="1760220" algn="l"/>
              </a:tabLst>
            </a:pPr>
            <a:r>
              <a:rPr sz="2400" dirty="0">
                <a:solidFill>
                  <a:srgbClr val="C00000"/>
                </a:solidFill>
                <a:latin typeface="Times New Roman"/>
                <a:cs typeface="Times New Roman"/>
              </a:rPr>
              <a:t>function</a:t>
            </a:r>
            <a:r>
              <a:rPr sz="2400" u="heavy" dirty="0">
                <a:solidFill>
                  <a:srgbClr val="C00000"/>
                </a:solidFill>
                <a:uFill>
                  <a:solidFill>
                    <a:srgbClr val="000000"/>
                  </a:solidFill>
                </a:uFill>
                <a:latin typeface="Times New Roman"/>
                <a:cs typeface="Times New Roman"/>
              </a:rPr>
              <a:t> 	</a:t>
            </a:r>
            <a:r>
              <a:rPr sz="2400" b="1" spc="-5" dirty="0">
                <a:latin typeface="Times New Roman"/>
                <a:cs typeface="Times New Roman"/>
              </a:rPr>
              <a:t>construct</a:t>
            </a:r>
            <a:r>
              <a:rPr sz="2400" spc="-5" dirty="0">
                <a:latin typeface="Times New Roman"/>
                <a:cs typeface="Times New Roman"/>
              </a:rPr>
              <a:t>()</a:t>
            </a:r>
            <a:endParaRPr sz="2400">
              <a:latin typeface="Times New Roman"/>
              <a:cs typeface="Times New Roman"/>
            </a:endParaRPr>
          </a:p>
          <a:p>
            <a:pPr marL="365125">
              <a:lnSpc>
                <a:spcPct val="100000"/>
              </a:lnSpc>
            </a:pPr>
            <a:r>
              <a:rPr sz="2400" dirty="0">
                <a:latin typeface="Times New Roman"/>
                <a:cs typeface="Times New Roman"/>
              </a:rPr>
              <a:t>{</a:t>
            </a:r>
            <a:endParaRPr sz="2400">
              <a:latin typeface="Times New Roman"/>
              <a:cs typeface="Times New Roman"/>
            </a:endParaRPr>
          </a:p>
          <a:p>
            <a:pPr marL="639445">
              <a:lnSpc>
                <a:spcPct val="100000"/>
              </a:lnSpc>
              <a:tabLst>
                <a:tab pos="1612900" algn="l"/>
                <a:tab pos="3293745" algn="l"/>
              </a:tabLst>
            </a:pPr>
            <a:r>
              <a:rPr sz="2400" b="1" spc="-5" dirty="0">
                <a:latin typeface="Times New Roman"/>
                <a:cs typeface="Times New Roman"/>
              </a:rPr>
              <a:t>echo</a:t>
            </a:r>
            <a:r>
              <a:rPr sz="2400" b="1" u="sng" spc="-5" dirty="0">
                <a:uFill>
                  <a:solidFill>
                    <a:srgbClr val="000000"/>
                  </a:solidFill>
                </a:uFill>
                <a:latin typeface="Times New Roman"/>
                <a:cs typeface="Times New Roman"/>
              </a:rPr>
              <a:t> 	</a:t>
            </a:r>
            <a:r>
              <a:rPr sz="2400" spc="-5" dirty="0">
                <a:latin typeface="Times New Roman"/>
                <a:cs typeface="Times New Roman"/>
              </a:rPr>
              <a:t>METHOD</a:t>
            </a:r>
            <a:r>
              <a:rPr sz="2400" u="sng" spc="-5" dirty="0">
                <a:uFill>
                  <a:solidFill>
                    <a:srgbClr val="000000"/>
                  </a:solidFill>
                </a:uFill>
                <a:latin typeface="Times New Roman"/>
                <a:cs typeface="Times New Roman"/>
              </a:rPr>
              <a:t> 	</a:t>
            </a:r>
            <a:r>
              <a:rPr sz="2400" dirty="0">
                <a:latin typeface="Times New Roman"/>
                <a:cs typeface="Times New Roman"/>
              </a:rPr>
              <a:t>.</a:t>
            </a:r>
            <a:r>
              <a:rPr sz="2400" spc="-5" dirty="0">
                <a:latin typeface="Times New Roman"/>
                <a:cs typeface="Times New Roman"/>
              </a:rPr>
              <a:t> PHP_EOL;</a:t>
            </a:r>
            <a:endParaRPr sz="2400">
              <a:latin typeface="Times New Roman"/>
              <a:cs typeface="Times New Roman"/>
            </a:endParaRPr>
          </a:p>
          <a:p>
            <a:pPr marL="365125">
              <a:lnSpc>
                <a:spcPct val="100000"/>
              </a:lnSpc>
            </a:pPr>
            <a:r>
              <a:rPr sz="2400" dirty="0">
                <a:latin typeface="Times New Roman"/>
                <a:cs typeface="Times New Roman"/>
              </a:rPr>
              <a:t>}</a:t>
            </a:r>
            <a:endParaRPr sz="2400">
              <a:latin typeface="Times New Roman"/>
              <a:cs typeface="Times New Roman"/>
            </a:endParaRPr>
          </a:p>
          <a:p>
            <a:pPr marL="365125">
              <a:lnSpc>
                <a:spcPct val="100000"/>
              </a:lnSpc>
              <a:tabLst>
                <a:tab pos="1760220" algn="l"/>
              </a:tabLst>
            </a:pPr>
            <a:r>
              <a:rPr sz="2400" dirty="0">
                <a:solidFill>
                  <a:srgbClr val="C00000"/>
                </a:solidFill>
                <a:latin typeface="Times New Roman"/>
                <a:cs typeface="Times New Roman"/>
              </a:rPr>
              <a:t>function</a:t>
            </a:r>
            <a:r>
              <a:rPr sz="2400" u="heavy" dirty="0">
                <a:solidFill>
                  <a:srgbClr val="C00000"/>
                </a:solidFill>
                <a:uFill>
                  <a:solidFill>
                    <a:srgbClr val="000000"/>
                  </a:solidFill>
                </a:uFill>
                <a:latin typeface="Times New Roman"/>
                <a:cs typeface="Times New Roman"/>
              </a:rPr>
              <a:t> 	</a:t>
            </a:r>
            <a:r>
              <a:rPr sz="2400" b="1" spc="-5" dirty="0">
                <a:latin typeface="Times New Roman"/>
                <a:cs typeface="Times New Roman"/>
              </a:rPr>
              <a:t>destruct</a:t>
            </a:r>
            <a:r>
              <a:rPr sz="2400" spc="-5" dirty="0">
                <a:latin typeface="Times New Roman"/>
                <a:cs typeface="Times New Roman"/>
              </a:rPr>
              <a:t>()</a:t>
            </a:r>
            <a:endParaRPr sz="2400">
              <a:latin typeface="Times New Roman"/>
              <a:cs typeface="Times New Roman"/>
            </a:endParaRPr>
          </a:p>
          <a:p>
            <a:pPr marL="365125">
              <a:lnSpc>
                <a:spcPct val="100000"/>
              </a:lnSpc>
            </a:pPr>
            <a:r>
              <a:rPr sz="2400" dirty="0">
                <a:latin typeface="Times New Roman"/>
                <a:cs typeface="Times New Roman"/>
              </a:rPr>
              <a:t>{</a:t>
            </a:r>
            <a:endParaRPr sz="2400">
              <a:latin typeface="Times New Roman"/>
              <a:cs typeface="Times New Roman"/>
            </a:endParaRPr>
          </a:p>
          <a:p>
            <a:pPr marL="639445">
              <a:lnSpc>
                <a:spcPct val="100000"/>
              </a:lnSpc>
              <a:tabLst>
                <a:tab pos="1612900" algn="l"/>
                <a:tab pos="3220720" algn="l"/>
              </a:tabLst>
            </a:pPr>
            <a:r>
              <a:rPr sz="2400" b="1" spc="-5" dirty="0">
                <a:latin typeface="Times New Roman"/>
                <a:cs typeface="Times New Roman"/>
              </a:rPr>
              <a:t>echo</a:t>
            </a:r>
            <a:r>
              <a:rPr sz="2400" b="1" u="sng" spc="-5" dirty="0">
                <a:uFill>
                  <a:solidFill>
                    <a:srgbClr val="000000"/>
                  </a:solidFill>
                </a:uFill>
                <a:latin typeface="Times New Roman"/>
                <a:cs typeface="Times New Roman"/>
              </a:rPr>
              <a:t> 	</a:t>
            </a:r>
            <a:r>
              <a:rPr sz="2400" spc="-5" dirty="0">
                <a:latin typeface="Times New Roman"/>
                <a:cs typeface="Times New Roman"/>
              </a:rPr>
              <a:t>METHOD</a:t>
            </a:r>
            <a:r>
              <a:rPr sz="2400" u="sng" spc="-5" dirty="0">
                <a:uFill>
                  <a:solidFill>
                    <a:srgbClr val="000000"/>
                  </a:solidFill>
                </a:uFill>
                <a:latin typeface="Times New Roman"/>
                <a:cs typeface="Times New Roman"/>
              </a:rPr>
              <a:t> 	</a:t>
            </a:r>
            <a:r>
              <a:rPr sz="2400" spc="-5" dirty="0">
                <a:latin typeface="Times New Roman"/>
                <a:cs typeface="Times New Roman"/>
              </a:rPr>
              <a:t>;</a:t>
            </a:r>
            <a:endParaRPr sz="2400">
              <a:latin typeface="Times New Roman"/>
              <a:cs typeface="Times New Roman"/>
            </a:endParaRPr>
          </a:p>
          <a:p>
            <a:pPr marL="365125">
              <a:lnSpc>
                <a:spcPct val="100000"/>
              </a:lnSpc>
            </a:pPr>
            <a:r>
              <a:rPr sz="2400" dirty="0">
                <a:latin typeface="Times New Roman"/>
                <a:cs typeface="Times New Roman"/>
              </a:rPr>
              <a:t>}</a:t>
            </a:r>
            <a:endParaRPr sz="2400">
              <a:latin typeface="Times New Roman"/>
              <a:cs typeface="Times New Roman"/>
            </a:endParaRPr>
          </a:p>
          <a:p>
            <a:pPr marL="90805">
              <a:lnSpc>
                <a:spcPct val="100000"/>
              </a:lnSpc>
            </a:pPr>
            <a:r>
              <a:rPr sz="2400" dirty="0">
                <a:latin typeface="Times New Roman"/>
                <a:cs typeface="Times New Roman"/>
              </a:rPr>
              <a:t>}</a:t>
            </a:r>
            <a:endParaRPr sz="2400">
              <a:latin typeface="Times New Roman"/>
              <a:cs typeface="Times New Roman"/>
            </a:endParaRPr>
          </a:p>
          <a:p>
            <a:pPr marL="90805">
              <a:lnSpc>
                <a:spcPct val="100000"/>
              </a:lnSpc>
            </a:pPr>
            <a:r>
              <a:rPr sz="2400" spc="-5" dirty="0">
                <a:latin typeface="Times New Roman"/>
                <a:cs typeface="Times New Roman"/>
              </a:rPr>
              <a:t>new </a:t>
            </a:r>
            <a:r>
              <a:rPr sz="2400" dirty="0">
                <a:latin typeface="Times New Roman"/>
                <a:cs typeface="Times New Roman"/>
              </a:rPr>
              <a:t>foo();</a:t>
            </a:r>
            <a:endParaRPr sz="2400">
              <a:latin typeface="Times New Roman"/>
              <a:cs typeface="Times New Roman"/>
            </a:endParaRPr>
          </a:p>
        </p:txBody>
      </p:sp>
      <p:sp>
        <p:nvSpPr>
          <p:cNvPr id="21" name="object 21"/>
          <p:cNvSpPr/>
          <p:nvPr/>
        </p:nvSpPr>
        <p:spPr>
          <a:xfrm>
            <a:off x="4495800" y="4581144"/>
            <a:ext cx="3848100" cy="1392936"/>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47750" y="121157"/>
            <a:ext cx="5223510" cy="463550"/>
            <a:chOff x="1047750" y="121157"/>
            <a:chExt cx="5223510" cy="463550"/>
          </a:xfrm>
        </p:grpSpPr>
        <p:sp>
          <p:nvSpPr>
            <p:cNvPr id="4" name="object 4"/>
            <p:cNvSpPr/>
            <p:nvPr/>
          </p:nvSpPr>
          <p:spPr>
            <a:xfrm>
              <a:off x="1047750" y="121157"/>
              <a:ext cx="5223510" cy="4632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0261" y="153923"/>
              <a:ext cx="5158613" cy="397891"/>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Declaring a</a:t>
            </a:r>
            <a:r>
              <a:rPr sz="1600" b="1" spc="-90" dirty="0">
                <a:latin typeface="Times New Roman"/>
                <a:cs typeface="Times New Roman"/>
              </a:rPr>
              <a:t> </a:t>
            </a:r>
            <a:r>
              <a:rPr sz="1600" b="1" dirty="0">
                <a:latin typeface="Times New Roman"/>
                <a:cs typeface="Times New Roman"/>
              </a:rPr>
              <a:t>Class</a:t>
            </a:r>
            <a:endParaRPr sz="1600">
              <a:latin typeface="Times New Roman"/>
              <a:cs typeface="Times New Roman"/>
            </a:endParaRPr>
          </a:p>
        </p:txBody>
      </p:sp>
      <p:sp>
        <p:nvSpPr>
          <p:cNvPr id="7" name="object 7"/>
          <p:cNvSpPr txBox="1"/>
          <p:nvPr/>
        </p:nvSpPr>
        <p:spPr>
          <a:xfrm>
            <a:off x="154939" y="1407922"/>
            <a:ext cx="1755139" cy="2149475"/>
          </a:xfrm>
          <a:prstGeom prst="rect">
            <a:avLst/>
          </a:prstGeom>
        </p:spPr>
        <p:txBody>
          <a:bodyPr vert="horz" wrap="square" lIns="0" tIns="22860" rIns="0" bIns="0" rtlCol="0">
            <a:spAutoFit/>
          </a:bodyPr>
          <a:lstStyle/>
          <a:p>
            <a:pPr marL="355600" marR="5080" indent="-342900">
              <a:lnSpc>
                <a:spcPts val="1900"/>
              </a:lnSpc>
              <a:spcBef>
                <a:spcPts val="180"/>
              </a:spcBef>
              <a:buClr>
                <a:srgbClr val="4F6128"/>
              </a:buClr>
              <a:buAutoNum type="arabicPeriod" startAt="2"/>
              <a:tabLst>
                <a:tab pos="354965" algn="l"/>
                <a:tab pos="355600" algn="l"/>
              </a:tabLst>
            </a:pPr>
            <a:r>
              <a:rPr sz="1600" b="1" dirty="0">
                <a:latin typeface="Times New Roman"/>
                <a:cs typeface="Times New Roman"/>
              </a:rPr>
              <a:t>Instantiating</a:t>
            </a:r>
            <a:r>
              <a:rPr sz="1600" b="1" spc="-80"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a:p>
            <a:pPr>
              <a:lnSpc>
                <a:spcPct val="100000"/>
              </a:lnSpc>
              <a:spcBef>
                <a:spcPts val="20"/>
              </a:spcBef>
              <a:buClr>
                <a:srgbClr val="4F6128"/>
              </a:buClr>
              <a:buFont typeface="Times New Roman"/>
              <a:buAutoNum type="arabicPeriod" startAt="2"/>
            </a:pPr>
            <a:endParaRPr sz="2000">
              <a:latin typeface="Times New Roman"/>
              <a:cs typeface="Times New Roman"/>
            </a:endParaRPr>
          </a:p>
          <a:p>
            <a:pPr marL="355600" indent="-342900">
              <a:lnSpc>
                <a:spcPct val="100000"/>
              </a:lnSpc>
              <a:buClr>
                <a:srgbClr val="4F6128"/>
              </a:buClr>
              <a:buAutoNum type="arabicPeriod" startAt="2"/>
              <a:tabLst>
                <a:tab pos="354965" algn="l"/>
                <a:tab pos="355600" algn="l"/>
              </a:tabLst>
            </a:pPr>
            <a:r>
              <a:rPr sz="1600" b="1" dirty="0">
                <a:latin typeface="Times New Roman"/>
                <a:cs typeface="Times New Roman"/>
              </a:rPr>
              <a:t>Constructors</a:t>
            </a:r>
            <a:endParaRPr sz="1600">
              <a:latin typeface="Times New Roman"/>
              <a:cs typeface="Times New Roman"/>
            </a:endParaRPr>
          </a:p>
          <a:p>
            <a:pPr>
              <a:lnSpc>
                <a:spcPct val="100000"/>
              </a:lnSpc>
              <a:spcBef>
                <a:spcPts val="20"/>
              </a:spcBef>
              <a:buClr>
                <a:srgbClr val="4F6128"/>
              </a:buClr>
              <a:buFont typeface="Times New Roman"/>
              <a:buAutoNum type="arabicPeriod" startAt="2"/>
            </a:pPr>
            <a:endParaRPr sz="2050">
              <a:latin typeface="Times New Roman"/>
              <a:cs typeface="Times New Roman"/>
            </a:endParaRPr>
          </a:p>
          <a:p>
            <a:pPr marL="355600" indent="-342900">
              <a:lnSpc>
                <a:spcPct val="100000"/>
              </a:lnSpc>
              <a:spcBef>
                <a:spcPts val="5"/>
              </a:spcBef>
              <a:buClr>
                <a:srgbClr val="4F6128"/>
              </a:buClr>
              <a:buAutoNum type="arabicPeriod" startAt="2"/>
              <a:tabLst>
                <a:tab pos="354965" algn="l"/>
                <a:tab pos="355600" algn="l"/>
              </a:tabLst>
            </a:pPr>
            <a:r>
              <a:rPr sz="1600" b="1" dirty="0">
                <a:latin typeface="Times New Roman"/>
                <a:cs typeface="Times New Roman"/>
              </a:rPr>
              <a:t>Destructors</a:t>
            </a:r>
            <a:endParaRPr sz="1600">
              <a:latin typeface="Times New Roman"/>
              <a:cs typeface="Times New Roman"/>
            </a:endParaRPr>
          </a:p>
          <a:p>
            <a:pPr>
              <a:lnSpc>
                <a:spcPct val="100000"/>
              </a:lnSpc>
              <a:spcBef>
                <a:spcPts val="20"/>
              </a:spcBef>
              <a:buClr>
                <a:srgbClr val="4F6128"/>
              </a:buClr>
              <a:buFont typeface="Times New Roman"/>
              <a:buAutoNum type="arabicPeriod" startAt="2"/>
            </a:pPr>
            <a:endParaRPr sz="2050">
              <a:latin typeface="Times New Roman"/>
              <a:cs typeface="Times New Roman"/>
            </a:endParaRPr>
          </a:p>
          <a:p>
            <a:pPr marL="355600" indent="-342900">
              <a:lnSpc>
                <a:spcPct val="100000"/>
              </a:lnSpc>
              <a:spcBef>
                <a:spcPts val="5"/>
              </a:spcBef>
              <a:buClr>
                <a:srgbClr val="4F6128"/>
              </a:buClr>
              <a:buAutoNum type="arabicPeriod" startAt="2"/>
              <a:tabLst>
                <a:tab pos="354965" algn="l"/>
                <a:tab pos="355600" algn="l"/>
              </a:tabLst>
            </a:pPr>
            <a:r>
              <a:rPr sz="1600" b="1" spc="-10" dirty="0">
                <a:latin typeface="Times New Roman"/>
                <a:cs typeface="Times New Roman"/>
              </a:rPr>
              <a:t>Visibility</a:t>
            </a:r>
            <a:endParaRPr sz="1600">
              <a:latin typeface="Times New Roman"/>
              <a:cs typeface="Times New Roman"/>
            </a:endParaRPr>
          </a:p>
        </p:txBody>
      </p:sp>
      <p:sp>
        <p:nvSpPr>
          <p:cNvPr id="8" name="object 8"/>
          <p:cNvSpPr/>
          <p:nvPr/>
        </p:nvSpPr>
        <p:spPr>
          <a:xfrm>
            <a:off x="7772400" y="23622"/>
            <a:ext cx="1143000" cy="638555"/>
          </a:xfrm>
          <a:prstGeom prst="rect">
            <a:avLst/>
          </a:prstGeom>
          <a:blipFill>
            <a:blip r:embed="rId5" cstate="print"/>
            <a:stretch>
              <a:fillRect/>
            </a:stretch>
          </a:blipFill>
        </p:spPr>
        <p:txBody>
          <a:bodyPr wrap="square" lIns="0" tIns="0" rIns="0" bIns="0" rtlCol="0"/>
          <a:lstStyle/>
          <a:p>
            <a:endParaRPr/>
          </a:p>
        </p:txBody>
      </p:sp>
      <p:grpSp>
        <p:nvGrpSpPr>
          <p:cNvPr id="9" name="object 9"/>
          <p:cNvGrpSpPr/>
          <p:nvPr/>
        </p:nvGrpSpPr>
        <p:grpSpPr>
          <a:xfrm>
            <a:off x="2090927" y="771144"/>
            <a:ext cx="6871334" cy="5848350"/>
            <a:chOff x="2090927" y="771144"/>
            <a:chExt cx="6871334" cy="5848350"/>
          </a:xfrm>
        </p:grpSpPr>
        <p:sp>
          <p:nvSpPr>
            <p:cNvPr id="10" name="object 10"/>
            <p:cNvSpPr/>
            <p:nvPr/>
          </p:nvSpPr>
          <p:spPr>
            <a:xfrm>
              <a:off x="2164079" y="812292"/>
              <a:ext cx="6797802" cy="580720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090927" y="771144"/>
              <a:ext cx="3048000" cy="437997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2210180" y="838581"/>
              <a:ext cx="6705600" cy="5715000"/>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221018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4" name="object 14"/>
          <p:cNvSpPr txBox="1"/>
          <p:nvPr/>
        </p:nvSpPr>
        <p:spPr>
          <a:xfrm>
            <a:off x="2288794" y="860298"/>
            <a:ext cx="2639695"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Phạm </a:t>
            </a:r>
            <a:r>
              <a:rPr sz="2400" b="1" u="heavy" dirty="0">
                <a:uFill>
                  <a:solidFill>
                    <a:srgbClr val="000000"/>
                  </a:solidFill>
                </a:uFill>
                <a:latin typeface="Times New Roman"/>
                <a:cs typeface="Times New Roman"/>
              </a:rPr>
              <a:t>vị </a:t>
            </a:r>
            <a:r>
              <a:rPr sz="2400" b="1" u="heavy" spc="-5" dirty="0">
                <a:uFill>
                  <a:solidFill>
                    <a:srgbClr val="000000"/>
                  </a:solidFill>
                </a:uFill>
                <a:latin typeface="Times New Roman"/>
                <a:cs typeface="Times New Roman"/>
              </a:rPr>
              <a:t>truy</a:t>
            </a:r>
            <a:r>
              <a:rPr sz="2400" b="1" u="heavy" spc="-45"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cập</a:t>
            </a:r>
            <a:r>
              <a:rPr sz="2400" spc="-5" dirty="0">
                <a:latin typeface="Times New Roman"/>
                <a:cs typeface="Times New Roman"/>
              </a:rPr>
              <a:t>:</a:t>
            </a:r>
            <a:endParaRPr sz="2400">
              <a:latin typeface="Times New Roman"/>
              <a:cs typeface="Times New Roman"/>
            </a:endParaRPr>
          </a:p>
        </p:txBody>
      </p:sp>
      <p:sp>
        <p:nvSpPr>
          <p:cNvPr id="15" name="object 15"/>
          <p:cNvSpPr txBox="1"/>
          <p:nvPr/>
        </p:nvSpPr>
        <p:spPr>
          <a:xfrm>
            <a:off x="2288794" y="4518659"/>
            <a:ext cx="1115695" cy="391160"/>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Ví</a:t>
            </a:r>
            <a:r>
              <a:rPr sz="2400" b="1" u="heavy" spc="-8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dụ</a:t>
            </a:r>
            <a:r>
              <a:rPr sz="2400" spc="-5" dirty="0">
                <a:latin typeface="Times New Roman"/>
                <a:cs typeface="Times New Roman"/>
              </a:rPr>
              <a:t>:</a:t>
            </a:r>
            <a:endParaRPr sz="2400">
              <a:latin typeface="Times New Roman"/>
              <a:cs typeface="Times New Roman"/>
            </a:endParaRPr>
          </a:p>
        </p:txBody>
      </p:sp>
      <p:graphicFrame>
        <p:nvGraphicFramePr>
          <p:cNvPr id="16" name="object 16"/>
          <p:cNvGraphicFramePr>
            <a:graphicFrameLocks noGrp="1"/>
          </p:cNvGraphicFramePr>
          <p:nvPr/>
        </p:nvGraphicFramePr>
        <p:xfrm>
          <a:off x="2508250" y="1441450"/>
          <a:ext cx="6096000" cy="2926078"/>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365760">
                <a:tc>
                  <a:txBody>
                    <a:bodyPr/>
                    <a:lstStyle/>
                    <a:p>
                      <a:pPr algn="ctr">
                        <a:lnSpc>
                          <a:spcPct val="100000"/>
                        </a:lnSpc>
                        <a:spcBef>
                          <a:spcPts val="300"/>
                        </a:spcBef>
                      </a:pPr>
                      <a:r>
                        <a:rPr sz="1800" b="1" dirty="0">
                          <a:latin typeface="Times New Roman"/>
                          <a:cs typeface="Times New Roman"/>
                        </a:rPr>
                        <a:t>Key</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77923B"/>
                    </a:solidFill>
                  </a:tcPr>
                </a:tc>
                <a:tc>
                  <a:txBody>
                    <a:bodyPr/>
                    <a:lstStyle/>
                    <a:p>
                      <a:pPr algn="ctr">
                        <a:lnSpc>
                          <a:spcPct val="100000"/>
                        </a:lnSpc>
                        <a:spcBef>
                          <a:spcPts val="300"/>
                        </a:spcBef>
                      </a:pPr>
                      <a:r>
                        <a:rPr sz="1800" b="1" spc="-10" dirty="0">
                          <a:latin typeface="Times New Roman"/>
                          <a:cs typeface="Times New Roman"/>
                        </a:rPr>
                        <a:t>Visibility</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77923B"/>
                    </a:solidFill>
                  </a:tcPr>
                </a:tc>
                <a:extLst>
                  <a:ext uri="{0D108BD9-81ED-4DB2-BD59-A6C34878D82A}">
                    <a16:rowId xmlns:a16="http://schemas.microsoft.com/office/drawing/2014/main" val="10000"/>
                  </a:ext>
                </a:extLst>
              </a:tr>
              <a:tr h="640079">
                <a:tc>
                  <a:txBody>
                    <a:bodyPr/>
                    <a:lstStyle/>
                    <a:p>
                      <a:pPr marL="243840">
                        <a:lnSpc>
                          <a:spcPct val="100000"/>
                        </a:lnSpc>
                        <a:spcBef>
                          <a:spcPts val="815"/>
                        </a:spcBef>
                      </a:pPr>
                      <a:r>
                        <a:rPr sz="1800" dirty="0">
                          <a:latin typeface="Times New Roman"/>
                          <a:cs typeface="Times New Roman"/>
                        </a:rPr>
                        <a:t>public</a:t>
                      </a:r>
                      <a:endParaRPr sz="1800">
                        <a:latin typeface="Times New Roman"/>
                        <a:cs typeface="Times New Roman"/>
                      </a:endParaRPr>
                    </a:p>
                  </a:txBody>
                  <a:tcPr marL="0" marR="0" marT="1035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9695">
                        <a:lnSpc>
                          <a:spcPct val="100000"/>
                        </a:lnSpc>
                        <a:spcBef>
                          <a:spcPts val="855"/>
                        </a:spcBef>
                      </a:pPr>
                      <a:r>
                        <a:rPr sz="1800" dirty="0">
                          <a:latin typeface="Times New Roman"/>
                          <a:cs typeface="Times New Roman"/>
                        </a:rPr>
                        <a:t>The resource </a:t>
                      </a:r>
                      <a:r>
                        <a:rPr sz="1800" spc="-5" dirty="0">
                          <a:latin typeface="Times New Roman"/>
                          <a:cs typeface="Times New Roman"/>
                        </a:rPr>
                        <a:t>can </a:t>
                      </a:r>
                      <a:r>
                        <a:rPr sz="1800" dirty="0">
                          <a:latin typeface="Times New Roman"/>
                          <a:cs typeface="Times New Roman"/>
                        </a:rPr>
                        <a:t>be accessed from any</a:t>
                      </a:r>
                      <a:r>
                        <a:rPr sz="1800" spc="-35" dirty="0">
                          <a:latin typeface="Times New Roman"/>
                          <a:cs typeface="Times New Roman"/>
                        </a:rPr>
                        <a:t> </a:t>
                      </a:r>
                      <a:r>
                        <a:rPr sz="1800" spc="-5" dirty="0">
                          <a:latin typeface="Times New Roman"/>
                          <a:cs typeface="Times New Roman"/>
                        </a:rPr>
                        <a:t>scope.</a:t>
                      </a:r>
                      <a:endParaRPr sz="1800" dirty="0">
                        <a:latin typeface="Times New Roman"/>
                        <a:cs typeface="Times New Roman"/>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40080">
                <a:tc>
                  <a:txBody>
                    <a:bodyPr/>
                    <a:lstStyle/>
                    <a:p>
                      <a:pPr marL="243840">
                        <a:lnSpc>
                          <a:spcPct val="100000"/>
                        </a:lnSpc>
                        <a:spcBef>
                          <a:spcPts val="780"/>
                        </a:spcBef>
                      </a:pPr>
                      <a:r>
                        <a:rPr sz="1800" spc="-5" dirty="0">
                          <a:latin typeface="Times New Roman"/>
                          <a:cs typeface="Times New Roman"/>
                        </a:rPr>
                        <a:t>protected</a:t>
                      </a:r>
                      <a:endParaRPr sz="1800">
                        <a:latin typeface="Times New Roman"/>
                        <a:cs typeface="Times New Roman"/>
                      </a:endParaRPr>
                    </a:p>
                  </a:txBody>
                  <a:tcPr marL="0" marR="0" marT="990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8905">
                        <a:lnSpc>
                          <a:spcPct val="100000"/>
                        </a:lnSpc>
                        <a:spcBef>
                          <a:spcPts val="440"/>
                        </a:spcBef>
                      </a:pPr>
                      <a:r>
                        <a:rPr sz="1800" dirty="0">
                          <a:latin typeface="Times New Roman"/>
                          <a:cs typeface="Times New Roman"/>
                        </a:rPr>
                        <a:t>The resource can only be accessed from</a:t>
                      </a:r>
                      <a:r>
                        <a:rPr sz="1800" spc="165" dirty="0">
                          <a:latin typeface="Times New Roman"/>
                          <a:cs typeface="Times New Roman"/>
                        </a:rPr>
                        <a:t> </a:t>
                      </a:r>
                      <a:r>
                        <a:rPr sz="1800" dirty="0">
                          <a:latin typeface="Times New Roman"/>
                          <a:cs typeface="Times New Roman"/>
                        </a:rPr>
                        <a:t>within</a:t>
                      </a:r>
                    </a:p>
                    <a:p>
                      <a:pPr marL="128905">
                        <a:lnSpc>
                          <a:spcPct val="100000"/>
                        </a:lnSpc>
                      </a:pPr>
                      <a:r>
                        <a:rPr sz="1800" dirty="0">
                          <a:latin typeface="Times New Roman"/>
                          <a:cs typeface="Times New Roman"/>
                        </a:rPr>
                        <a:t>the </a:t>
                      </a:r>
                      <a:r>
                        <a:rPr sz="1800" spc="-5" dirty="0">
                          <a:latin typeface="Times New Roman"/>
                          <a:cs typeface="Times New Roman"/>
                        </a:rPr>
                        <a:t>class </a:t>
                      </a:r>
                      <a:r>
                        <a:rPr sz="1800" dirty="0">
                          <a:latin typeface="Times New Roman"/>
                          <a:cs typeface="Times New Roman"/>
                        </a:rPr>
                        <a:t>where </a:t>
                      </a:r>
                      <a:r>
                        <a:rPr sz="1800" spc="-5" dirty="0">
                          <a:latin typeface="Times New Roman"/>
                          <a:cs typeface="Times New Roman"/>
                        </a:rPr>
                        <a:t>it is defined </a:t>
                      </a:r>
                      <a:r>
                        <a:rPr sz="1800" dirty="0">
                          <a:latin typeface="Times New Roman"/>
                          <a:cs typeface="Times New Roman"/>
                        </a:rPr>
                        <a:t>and </a:t>
                      </a:r>
                      <a:r>
                        <a:rPr sz="1800" spc="-5" dirty="0">
                          <a:latin typeface="Times New Roman"/>
                          <a:cs typeface="Times New Roman"/>
                        </a:rPr>
                        <a:t>its</a:t>
                      </a:r>
                      <a:r>
                        <a:rPr sz="1800" spc="30" dirty="0">
                          <a:latin typeface="Times New Roman"/>
                          <a:cs typeface="Times New Roman"/>
                        </a:rPr>
                        <a:t> </a:t>
                      </a:r>
                      <a:r>
                        <a:rPr sz="1800" spc="-5" dirty="0">
                          <a:latin typeface="Times New Roman"/>
                          <a:cs typeface="Times New Roman"/>
                        </a:rPr>
                        <a:t>descendants</a:t>
                      </a:r>
                      <a:endParaRPr sz="1800" dirty="0">
                        <a:latin typeface="Times New Roman"/>
                        <a:cs typeface="Times New Roman"/>
                      </a:endParaRPr>
                    </a:p>
                  </a:txBody>
                  <a:tcPr marL="0" marR="0" marT="558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40079">
                <a:tc>
                  <a:txBody>
                    <a:bodyPr/>
                    <a:lstStyle/>
                    <a:p>
                      <a:pPr marL="243840">
                        <a:lnSpc>
                          <a:spcPct val="100000"/>
                        </a:lnSpc>
                        <a:spcBef>
                          <a:spcPts val="1445"/>
                        </a:spcBef>
                      </a:pPr>
                      <a:r>
                        <a:rPr sz="1800" spc="-5" dirty="0">
                          <a:latin typeface="Times New Roman"/>
                          <a:cs typeface="Times New Roman"/>
                        </a:rPr>
                        <a:t>private</a:t>
                      </a:r>
                      <a:endParaRPr sz="1800">
                        <a:latin typeface="Times New Roman"/>
                        <a:cs typeface="Times New Roman"/>
                      </a:endParaRPr>
                    </a:p>
                  </a:txBody>
                  <a:tcPr marL="0" marR="0" marT="1835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8905" marR="123825">
                        <a:lnSpc>
                          <a:spcPct val="100000"/>
                        </a:lnSpc>
                        <a:spcBef>
                          <a:spcPts val="130"/>
                        </a:spcBef>
                      </a:pPr>
                      <a:r>
                        <a:rPr sz="1800" dirty="0">
                          <a:latin typeface="Times New Roman"/>
                          <a:cs typeface="Times New Roman"/>
                        </a:rPr>
                        <a:t>The resource can only be accessed from within  the </a:t>
                      </a:r>
                      <a:r>
                        <a:rPr sz="1800" spc="-5" dirty="0">
                          <a:latin typeface="Times New Roman"/>
                          <a:cs typeface="Times New Roman"/>
                        </a:rPr>
                        <a:t>class </a:t>
                      </a:r>
                      <a:r>
                        <a:rPr sz="1800" dirty="0">
                          <a:latin typeface="Times New Roman"/>
                          <a:cs typeface="Times New Roman"/>
                        </a:rPr>
                        <a:t>where </a:t>
                      </a:r>
                      <a:r>
                        <a:rPr sz="1800" spc="-5" dirty="0">
                          <a:latin typeface="Times New Roman"/>
                          <a:cs typeface="Times New Roman"/>
                        </a:rPr>
                        <a:t>it is</a:t>
                      </a:r>
                      <a:r>
                        <a:rPr sz="1800" dirty="0">
                          <a:latin typeface="Times New Roman"/>
                          <a:cs typeface="Times New Roman"/>
                        </a:rPr>
                        <a:t> </a:t>
                      </a:r>
                      <a:r>
                        <a:rPr sz="1800" spc="-5" dirty="0">
                          <a:latin typeface="Times New Roman"/>
                          <a:cs typeface="Times New Roman"/>
                        </a:rPr>
                        <a:t>defined.</a:t>
                      </a:r>
                      <a:endParaRPr sz="1800" dirty="0">
                        <a:latin typeface="Times New Roman"/>
                        <a:cs typeface="Times New Roman"/>
                      </a:endParaRPr>
                    </a:p>
                  </a:txBody>
                  <a:tcPr marL="0" marR="0" marT="165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40080">
                <a:tc>
                  <a:txBody>
                    <a:bodyPr/>
                    <a:lstStyle/>
                    <a:p>
                      <a:pPr marL="243840">
                        <a:lnSpc>
                          <a:spcPct val="100000"/>
                        </a:lnSpc>
                        <a:spcBef>
                          <a:spcPts val="1460"/>
                        </a:spcBef>
                      </a:pPr>
                      <a:r>
                        <a:rPr sz="1800" dirty="0">
                          <a:latin typeface="Times New Roman"/>
                          <a:cs typeface="Times New Roman"/>
                        </a:rPr>
                        <a:t>final</a:t>
                      </a:r>
                      <a:endParaRPr sz="1800">
                        <a:latin typeface="Times New Roman"/>
                        <a:cs typeface="Times New Roman"/>
                      </a:endParaRPr>
                    </a:p>
                  </a:txBody>
                  <a:tcPr marL="0" marR="0" marT="1854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8905" marR="122555">
                        <a:lnSpc>
                          <a:spcPct val="100000"/>
                        </a:lnSpc>
                        <a:spcBef>
                          <a:spcPts val="180"/>
                        </a:spcBef>
                      </a:pPr>
                      <a:r>
                        <a:rPr sz="1800" dirty="0">
                          <a:latin typeface="Times New Roman"/>
                          <a:cs typeface="Times New Roman"/>
                        </a:rPr>
                        <a:t>The resource </a:t>
                      </a:r>
                      <a:r>
                        <a:rPr sz="1800" spc="-5" dirty="0">
                          <a:latin typeface="Times New Roman"/>
                          <a:cs typeface="Times New Roman"/>
                        </a:rPr>
                        <a:t>is </a:t>
                      </a:r>
                      <a:r>
                        <a:rPr sz="1800" dirty="0">
                          <a:latin typeface="Times New Roman"/>
                          <a:cs typeface="Times New Roman"/>
                        </a:rPr>
                        <a:t>accessible from any scope, but  cannot be overridden </a:t>
                      </a:r>
                      <a:r>
                        <a:rPr sz="1800" spc="-5" dirty="0">
                          <a:latin typeface="Times New Roman"/>
                          <a:cs typeface="Times New Roman"/>
                        </a:rPr>
                        <a:t>in </a:t>
                      </a:r>
                      <a:r>
                        <a:rPr sz="1800" dirty="0">
                          <a:latin typeface="Times New Roman"/>
                          <a:cs typeface="Times New Roman"/>
                        </a:rPr>
                        <a:t>descendant</a:t>
                      </a:r>
                      <a:r>
                        <a:rPr sz="1800" spc="-25" dirty="0">
                          <a:latin typeface="Times New Roman"/>
                          <a:cs typeface="Times New Roman"/>
                        </a:rPr>
                        <a:t> </a:t>
                      </a:r>
                      <a:r>
                        <a:rPr sz="1800" spc="-5" dirty="0">
                          <a:latin typeface="Times New Roman"/>
                          <a:cs typeface="Times New Roman"/>
                        </a:rPr>
                        <a:t>classes.</a:t>
                      </a:r>
                      <a:endParaRPr sz="1800" dirty="0">
                        <a:latin typeface="Times New Roman"/>
                        <a:cs typeface="Times New Roman"/>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47750" y="121157"/>
            <a:ext cx="5223510" cy="463550"/>
            <a:chOff x="1047750" y="121157"/>
            <a:chExt cx="5223510" cy="463550"/>
          </a:xfrm>
        </p:grpSpPr>
        <p:sp>
          <p:nvSpPr>
            <p:cNvPr id="4" name="object 4"/>
            <p:cNvSpPr/>
            <p:nvPr/>
          </p:nvSpPr>
          <p:spPr>
            <a:xfrm>
              <a:off x="1047750" y="121157"/>
              <a:ext cx="5223510" cy="4632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0261" y="153923"/>
              <a:ext cx="5158613" cy="397891"/>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dirty="0">
                <a:solidFill>
                  <a:srgbClr val="4F6128"/>
                </a:solidFill>
              </a:rPr>
              <a:t>1.	</a:t>
            </a:r>
            <a:r>
              <a:rPr sz="1600" dirty="0">
                <a:solidFill>
                  <a:srgbClr val="000000"/>
                </a:solidFill>
              </a:rPr>
              <a:t>Declaring a</a:t>
            </a:r>
            <a:r>
              <a:rPr sz="1600" spc="-90" dirty="0">
                <a:solidFill>
                  <a:srgbClr val="000000"/>
                </a:solidFill>
              </a:rPr>
              <a:t> </a:t>
            </a:r>
            <a:r>
              <a:rPr sz="1600" dirty="0">
                <a:solidFill>
                  <a:srgbClr val="000000"/>
                </a:solidFill>
              </a:rPr>
              <a:t>Class</a:t>
            </a:r>
            <a:endParaRPr sz="1600"/>
          </a:p>
        </p:txBody>
      </p:sp>
      <p:sp>
        <p:nvSpPr>
          <p:cNvPr id="7" name="object 7"/>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8" name="object 8"/>
          <p:cNvSpPr txBox="1"/>
          <p:nvPr/>
        </p:nvSpPr>
        <p:spPr>
          <a:xfrm>
            <a:off x="154939" y="2195067"/>
            <a:ext cx="151130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Constructors</a:t>
            </a:r>
            <a:endParaRPr sz="1600">
              <a:latin typeface="Times New Roman"/>
              <a:cs typeface="Times New Roman"/>
            </a:endParaRPr>
          </a:p>
        </p:txBody>
      </p:sp>
      <p:sp>
        <p:nvSpPr>
          <p:cNvPr id="9" name="object 9"/>
          <p:cNvSpPr txBox="1"/>
          <p:nvPr/>
        </p:nvSpPr>
        <p:spPr>
          <a:xfrm>
            <a:off x="154939" y="2741422"/>
            <a:ext cx="13862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Destructors</a:t>
            </a:r>
            <a:endParaRPr sz="1600">
              <a:latin typeface="Times New Roman"/>
              <a:cs typeface="Times New Roman"/>
            </a:endParaRPr>
          </a:p>
        </p:txBody>
      </p:sp>
      <p:sp>
        <p:nvSpPr>
          <p:cNvPr id="10" name="object 10"/>
          <p:cNvSpPr txBox="1"/>
          <p:nvPr/>
        </p:nvSpPr>
        <p:spPr>
          <a:xfrm>
            <a:off x="154939" y="3287776"/>
            <a:ext cx="115189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spc="-10" dirty="0">
                <a:latin typeface="Times New Roman"/>
                <a:cs typeface="Times New Roman"/>
              </a:rPr>
              <a:t>Visibility</a:t>
            </a:r>
            <a:endParaRPr sz="1600">
              <a:latin typeface="Times New Roman"/>
              <a:cs typeface="Times New Roman"/>
            </a:endParaRPr>
          </a:p>
        </p:txBody>
      </p:sp>
      <p:sp>
        <p:nvSpPr>
          <p:cNvPr id="11" name="object 11"/>
          <p:cNvSpPr/>
          <p:nvPr/>
        </p:nvSpPr>
        <p:spPr>
          <a:xfrm>
            <a:off x="7772400" y="23622"/>
            <a:ext cx="1143000" cy="638555"/>
          </a:xfrm>
          <a:prstGeom prst="rect">
            <a:avLst/>
          </a:prstGeom>
          <a:blipFill>
            <a:blip r:embed="rId5" cstate="print"/>
            <a:stretch>
              <a:fillRect/>
            </a:stretch>
          </a:blipFill>
        </p:spPr>
        <p:txBody>
          <a:bodyPr wrap="square" lIns="0" tIns="0" rIns="0" bIns="0" rtlCol="0"/>
          <a:lstStyle/>
          <a:p>
            <a:endParaRPr/>
          </a:p>
        </p:txBody>
      </p:sp>
      <p:grpSp>
        <p:nvGrpSpPr>
          <p:cNvPr id="12" name="object 12"/>
          <p:cNvGrpSpPr/>
          <p:nvPr/>
        </p:nvGrpSpPr>
        <p:grpSpPr>
          <a:xfrm>
            <a:off x="2090927" y="847344"/>
            <a:ext cx="6871334" cy="5848350"/>
            <a:chOff x="2090927" y="847344"/>
            <a:chExt cx="6871334" cy="5848350"/>
          </a:xfrm>
        </p:grpSpPr>
        <p:sp>
          <p:nvSpPr>
            <p:cNvPr id="13" name="object 13"/>
            <p:cNvSpPr/>
            <p:nvPr/>
          </p:nvSpPr>
          <p:spPr>
            <a:xfrm>
              <a:off x="2164079" y="888492"/>
              <a:ext cx="6797802" cy="580720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090927" y="847344"/>
              <a:ext cx="4967478" cy="72237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2210180" y="914781"/>
              <a:ext cx="6705600" cy="5715000"/>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2210180" y="9147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7" name="object 17"/>
          <p:cNvSpPr txBox="1"/>
          <p:nvPr/>
        </p:nvSpPr>
        <p:spPr>
          <a:xfrm>
            <a:off x="2288794" y="936498"/>
            <a:ext cx="4559300"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Ví dụ </a:t>
            </a:r>
            <a:r>
              <a:rPr sz="2400" b="1" u="heavy" dirty="0">
                <a:uFill>
                  <a:solidFill>
                    <a:srgbClr val="000000"/>
                  </a:solidFill>
                </a:uFill>
                <a:latin typeface="Times New Roman"/>
                <a:cs typeface="Times New Roman"/>
              </a:rPr>
              <a:t>1</a:t>
            </a:r>
            <a:r>
              <a:rPr sz="2400" dirty="0">
                <a:latin typeface="Times New Roman"/>
                <a:cs typeface="Times New Roman"/>
              </a:rPr>
              <a:t>: kết quả của đoạn lệnh</a:t>
            </a:r>
            <a:r>
              <a:rPr sz="2400" spc="-120"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18" name="object 18"/>
          <p:cNvGrpSpPr/>
          <p:nvPr/>
        </p:nvGrpSpPr>
        <p:grpSpPr>
          <a:xfrm>
            <a:off x="2423922" y="1411986"/>
            <a:ext cx="6252210" cy="3435350"/>
            <a:chOff x="2423922" y="1411986"/>
            <a:chExt cx="6252210" cy="3435350"/>
          </a:xfrm>
        </p:grpSpPr>
        <p:sp>
          <p:nvSpPr>
            <p:cNvPr id="19" name="object 19"/>
            <p:cNvSpPr/>
            <p:nvPr/>
          </p:nvSpPr>
          <p:spPr>
            <a:xfrm>
              <a:off x="2449830" y="1421892"/>
              <a:ext cx="6226302" cy="3385565"/>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423922" y="1411986"/>
              <a:ext cx="5948933" cy="3435096"/>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2495931" y="1448181"/>
              <a:ext cx="6134100" cy="3293364"/>
            </a:xfrm>
            <a:prstGeom prst="rect">
              <a:avLst/>
            </a:prstGeom>
            <a:blipFill>
              <a:blip r:embed="rId11" cstate="print"/>
              <a:stretch>
                <a:fillRect/>
              </a:stretch>
            </a:blipFill>
          </p:spPr>
          <p:txBody>
            <a:bodyPr wrap="square" lIns="0" tIns="0" rIns="0" bIns="0" rtlCol="0"/>
            <a:lstStyle/>
            <a:p>
              <a:endParaRPr/>
            </a:p>
          </p:txBody>
        </p:sp>
      </p:grpSp>
      <p:sp>
        <p:nvSpPr>
          <p:cNvPr id="22" name="object 22"/>
          <p:cNvSpPr txBox="1"/>
          <p:nvPr/>
        </p:nvSpPr>
        <p:spPr>
          <a:xfrm>
            <a:off x="2495930" y="1448180"/>
            <a:ext cx="6134100" cy="3293745"/>
          </a:xfrm>
          <a:prstGeom prst="rect">
            <a:avLst/>
          </a:prstGeom>
          <a:ln w="9905">
            <a:solidFill>
              <a:srgbClr val="000000"/>
            </a:solidFill>
          </a:ln>
        </p:spPr>
        <p:txBody>
          <a:bodyPr vert="horz" wrap="square" lIns="0" tIns="38735" rIns="0" bIns="0" rtlCol="0">
            <a:spAutoFit/>
          </a:bodyPr>
          <a:lstStyle/>
          <a:p>
            <a:pPr marL="90805">
              <a:lnSpc>
                <a:spcPct val="100000"/>
              </a:lnSpc>
              <a:spcBef>
                <a:spcPts val="305"/>
              </a:spcBef>
            </a:pPr>
            <a:r>
              <a:rPr sz="1600" b="1" dirty="0">
                <a:latin typeface="Times New Roman"/>
                <a:cs typeface="Times New Roman"/>
              </a:rPr>
              <a:t>class </a:t>
            </a:r>
            <a:r>
              <a:rPr sz="1600" dirty="0">
                <a:latin typeface="Times New Roman"/>
                <a:cs typeface="Times New Roman"/>
              </a:rPr>
              <a:t>foo {</a:t>
            </a:r>
            <a:endParaRPr sz="1600">
              <a:latin typeface="Times New Roman"/>
              <a:cs typeface="Times New Roman"/>
            </a:endParaRPr>
          </a:p>
          <a:p>
            <a:pPr marL="365125" marR="465455">
              <a:lnSpc>
                <a:spcPct val="100000"/>
              </a:lnSpc>
              <a:tabLst>
                <a:tab pos="1299210" algn="l"/>
              </a:tabLst>
            </a:pPr>
            <a:r>
              <a:rPr sz="1600" b="1" spc="-5" dirty="0">
                <a:latin typeface="Times New Roman"/>
                <a:cs typeface="Times New Roman"/>
              </a:rPr>
              <a:t>public </a:t>
            </a:r>
            <a:r>
              <a:rPr sz="1600" dirty="0">
                <a:latin typeface="Times New Roman"/>
                <a:cs typeface="Times New Roman"/>
              </a:rPr>
              <a:t>$foo = 'bar'; protected $baz = 'bat'; private $qux = 'bingo';  </a:t>
            </a:r>
            <a:r>
              <a:rPr sz="1600" dirty="0">
                <a:solidFill>
                  <a:srgbClr val="C00000"/>
                </a:solidFill>
                <a:latin typeface="Times New Roman"/>
                <a:cs typeface="Times New Roman"/>
              </a:rPr>
              <a:t>function</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construct(){</a:t>
            </a:r>
            <a:endParaRPr sz="1600">
              <a:latin typeface="Times New Roman"/>
              <a:cs typeface="Times New Roman"/>
            </a:endParaRPr>
          </a:p>
          <a:p>
            <a:pPr marL="639445">
              <a:lnSpc>
                <a:spcPct val="100000"/>
              </a:lnSpc>
            </a:pPr>
            <a:r>
              <a:rPr sz="1600" b="1" dirty="0">
                <a:latin typeface="Times New Roman"/>
                <a:cs typeface="Times New Roman"/>
              </a:rPr>
              <a:t>var_dump</a:t>
            </a:r>
            <a:r>
              <a:rPr sz="1600" dirty="0">
                <a:latin typeface="Times New Roman"/>
                <a:cs typeface="Times New Roman"/>
              </a:rPr>
              <a:t>(</a:t>
            </a:r>
            <a:r>
              <a:rPr sz="1600" b="1" dirty="0">
                <a:latin typeface="Times New Roman"/>
                <a:cs typeface="Times New Roman"/>
              </a:rPr>
              <a:t>get_object_vars</a:t>
            </a:r>
            <a:r>
              <a:rPr sz="1600" dirty="0">
                <a:latin typeface="Times New Roman"/>
                <a:cs typeface="Times New Roman"/>
              </a:rPr>
              <a:t>($this));</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pPr>
            <a:r>
              <a:rPr sz="1600" dirty="0">
                <a:latin typeface="Times New Roman"/>
                <a:cs typeface="Times New Roman"/>
              </a:rPr>
              <a:t>}</a:t>
            </a:r>
            <a:endParaRPr sz="1600">
              <a:latin typeface="Times New Roman"/>
              <a:cs typeface="Times New Roman"/>
            </a:endParaRPr>
          </a:p>
          <a:p>
            <a:pPr marL="365125" marR="3845560" indent="-274320">
              <a:lnSpc>
                <a:spcPct val="100000"/>
              </a:lnSpc>
              <a:tabLst>
                <a:tab pos="1299210" algn="l"/>
              </a:tabLst>
            </a:pPr>
            <a:r>
              <a:rPr sz="1600" b="1" dirty="0">
                <a:latin typeface="Times New Roman"/>
                <a:cs typeface="Times New Roman"/>
              </a:rPr>
              <a:t>class </a:t>
            </a:r>
            <a:r>
              <a:rPr sz="1600" dirty="0">
                <a:latin typeface="Times New Roman"/>
                <a:cs typeface="Times New Roman"/>
              </a:rPr>
              <a:t>bar </a:t>
            </a:r>
            <a:r>
              <a:rPr sz="1600" b="1" dirty="0">
                <a:solidFill>
                  <a:srgbClr val="00AF50"/>
                </a:solidFill>
                <a:latin typeface="Times New Roman"/>
                <a:cs typeface="Times New Roman"/>
              </a:rPr>
              <a:t>extends </a:t>
            </a:r>
            <a:r>
              <a:rPr sz="1600" dirty="0">
                <a:latin typeface="Times New Roman"/>
                <a:cs typeface="Times New Roman"/>
              </a:rPr>
              <a:t>foo {  </a:t>
            </a:r>
            <a:r>
              <a:rPr sz="1600" dirty="0">
                <a:solidFill>
                  <a:srgbClr val="C00000"/>
                </a:solidFill>
                <a:latin typeface="Times New Roman"/>
                <a:cs typeface="Times New Roman"/>
              </a:rPr>
              <a:t>function </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a:t>
            </a:r>
            <a:r>
              <a:rPr sz="1600" spc="5" dirty="0">
                <a:latin typeface="Times New Roman"/>
                <a:cs typeface="Times New Roman"/>
              </a:rPr>
              <a:t>t</a:t>
            </a:r>
            <a:r>
              <a:rPr sz="1600" dirty="0">
                <a:latin typeface="Times New Roman"/>
                <a:cs typeface="Times New Roman"/>
              </a:rPr>
              <a:t>(){</a:t>
            </a:r>
            <a:endParaRPr sz="1600">
              <a:latin typeface="Times New Roman"/>
              <a:cs typeface="Times New Roman"/>
            </a:endParaRPr>
          </a:p>
          <a:p>
            <a:pPr marL="639445">
              <a:lnSpc>
                <a:spcPct val="100000"/>
              </a:lnSpc>
            </a:pPr>
            <a:r>
              <a:rPr sz="1600" b="1" dirty="0">
                <a:latin typeface="Times New Roman"/>
                <a:cs typeface="Times New Roman"/>
              </a:rPr>
              <a:t>var_dump</a:t>
            </a:r>
            <a:r>
              <a:rPr sz="1600" dirty="0">
                <a:latin typeface="Times New Roman"/>
                <a:cs typeface="Times New Roman"/>
              </a:rPr>
              <a:t>(</a:t>
            </a:r>
            <a:r>
              <a:rPr sz="1600" b="1" dirty="0">
                <a:latin typeface="Times New Roman"/>
                <a:cs typeface="Times New Roman"/>
              </a:rPr>
              <a:t>get_object_vars</a:t>
            </a:r>
            <a:r>
              <a:rPr sz="1600" dirty="0">
                <a:latin typeface="Times New Roman"/>
                <a:cs typeface="Times New Roman"/>
              </a:rPr>
              <a:t>($this));</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pPr>
            <a:r>
              <a:rPr sz="1600" dirty="0">
                <a:latin typeface="Times New Roman"/>
                <a:cs typeface="Times New Roman"/>
              </a:rPr>
              <a:t>}</a:t>
            </a:r>
            <a:endParaRPr sz="1600">
              <a:latin typeface="Times New Roman"/>
              <a:cs typeface="Times New Roman"/>
            </a:endParaRPr>
          </a:p>
          <a:p>
            <a:pPr marL="90805">
              <a:lnSpc>
                <a:spcPct val="100000"/>
              </a:lnSpc>
              <a:spcBef>
                <a:spcPts val="5"/>
              </a:spcBef>
            </a:pPr>
            <a:r>
              <a:rPr sz="1600" dirty="0">
                <a:latin typeface="Times New Roman"/>
                <a:cs typeface="Times New Roman"/>
              </a:rPr>
              <a:t>new</a:t>
            </a:r>
            <a:r>
              <a:rPr sz="1600" spc="-110" dirty="0">
                <a:latin typeface="Times New Roman"/>
                <a:cs typeface="Times New Roman"/>
              </a:rPr>
              <a:t> </a:t>
            </a:r>
            <a:r>
              <a:rPr sz="1600" dirty="0">
                <a:latin typeface="Times New Roman"/>
                <a:cs typeface="Times New Roman"/>
              </a:rPr>
              <a:t>foo();</a:t>
            </a:r>
            <a:endParaRPr sz="1600">
              <a:latin typeface="Times New Roman"/>
              <a:cs typeface="Times New Roman"/>
            </a:endParaRPr>
          </a:p>
          <a:p>
            <a:pPr marL="90805">
              <a:lnSpc>
                <a:spcPct val="100000"/>
              </a:lnSpc>
            </a:pPr>
            <a:r>
              <a:rPr sz="1600" dirty="0">
                <a:latin typeface="Times New Roman"/>
                <a:cs typeface="Times New Roman"/>
              </a:rPr>
              <a:t>new</a:t>
            </a:r>
            <a:r>
              <a:rPr sz="1600" spc="-110" dirty="0">
                <a:latin typeface="Times New Roman"/>
                <a:cs typeface="Times New Roman"/>
              </a:rPr>
              <a:t> </a:t>
            </a:r>
            <a:r>
              <a:rPr sz="1600" dirty="0">
                <a:latin typeface="Times New Roman"/>
                <a:cs typeface="Times New Roman"/>
              </a:rPr>
              <a:t>bar();</a:t>
            </a:r>
            <a:endParaRPr sz="1600">
              <a:latin typeface="Times New Roman"/>
              <a:cs typeface="Times New Roman"/>
            </a:endParaRPr>
          </a:p>
        </p:txBody>
      </p:sp>
      <p:sp>
        <p:nvSpPr>
          <p:cNvPr id="23" name="object 23"/>
          <p:cNvSpPr/>
          <p:nvPr/>
        </p:nvSpPr>
        <p:spPr>
          <a:xfrm>
            <a:off x="2484120" y="4901946"/>
            <a:ext cx="6156959" cy="1633727"/>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47750" y="121157"/>
            <a:ext cx="5223510" cy="463550"/>
            <a:chOff x="1047750" y="121157"/>
            <a:chExt cx="5223510" cy="463550"/>
          </a:xfrm>
        </p:grpSpPr>
        <p:sp>
          <p:nvSpPr>
            <p:cNvPr id="4" name="object 4"/>
            <p:cNvSpPr/>
            <p:nvPr/>
          </p:nvSpPr>
          <p:spPr>
            <a:xfrm>
              <a:off x="1047750" y="121157"/>
              <a:ext cx="5223510" cy="4632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0261" y="153923"/>
              <a:ext cx="5158613" cy="397891"/>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dirty="0">
                <a:solidFill>
                  <a:srgbClr val="4F6128"/>
                </a:solidFill>
              </a:rPr>
              <a:t>1.	</a:t>
            </a:r>
            <a:r>
              <a:rPr sz="1600" dirty="0">
                <a:solidFill>
                  <a:srgbClr val="000000"/>
                </a:solidFill>
              </a:rPr>
              <a:t>Declaring a</a:t>
            </a:r>
            <a:r>
              <a:rPr sz="1600" spc="-90" dirty="0">
                <a:solidFill>
                  <a:srgbClr val="000000"/>
                </a:solidFill>
              </a:rPr>
              <a:t> </a:t>
            </a:r>
            <a:r>
              <a:rPr sz="1600" dirty="0">
                <a:solidFill>
                  <a:srgbClr val="000000"/>
                </a:solidFill>
              </a:rPr>
              <a:t>Class</a:t>
            </a:r>
            <a:endParaRPr sz="1600"/>
          </a:p>
        </p:txBody>
      </p:sp>
      <p:sp>
        <p:nvSpPr>
          <p:cNvPr id="7" name="object 7"/>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8" name="object 8"/>
          <p:cNvSpPr txBox="1"/>
          <p:nvPr/>
        </p:nvSpPr>
        <p:spPr>
          <a:xfrm>
            <a:off x="154939" y="2195067"/>
            <a:ext cx="151130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Constructors</a:t>
            </a:r>
            <a:endParaRPr sz="1600">
              <a:latin typeface="Times New Roman"/>
              <a:cs typeface="Times New Roman"/>
            </a:endParaRPr>
          </a:p>
        </p:txBody>
      </p:sp>
      <p:sp>
        <p:nvSpPr>
          <p:cNvPr id="9" name="object 9"/>
          <p:cNvSpPr txBox="1"/>
          <p:nvPr/>
        </p:nvSpPr>
        <p:spPr>
          <a:xfrm>
            <a:off x="154939" y="2741422"/>
            <a:ext cx="13862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Destructors</a:t>
            </a:r>
            <a:endParaRPr sz="1600">
              <a:latin typeface="Times New Roman"/>
              <a:cs typeface="Times New Roman"/>
            </a:endParaRPr>
          </a:p>
        </p:txBody>
      </p:sp>
      <p:sp>
        <p:nvSpPr>
          <p:cNvPr id="10" name="object 10"/>
          <p:cNvSpPr txBox="1"/>
          <p:nvPr/>
        </p:nvSpPr>
        <p:spPr>
          <a:xfrm>
            <a:off x="154939" y="3287776"/>
            <a:ext cx="115189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spc="-10" dirty="0">
                <a:latin typeface="Times New Roman"/>
                <a:cs typeface="Times New Roman"/>
              </a:rPr>
              <a:t>Visibility</a:t>
            </a:r>
            <a:endParaRPr sz="1600">
              <a:latin typeface="Times New Roman"/>
              <a:cs typeface="Times New Roman"/>
            </a:endParaRPr>
          </a:p>
        </p:txBody>
      </p:sp>
      <p:sp>
        <p:nvSpPr>
          <p:cNvPr id="11" name="object 11"/>
          <p:cNvSpPr/>
          <p:nvPr/>
        </p:nvSpPr>
        <p:spPr>
          <a:xfrm>
            <a:off x="7772400" y="23622"/>
            <a:ext cx="1143000" cy="638555"/>
          </a:xfrm>
          <a:prstGeom prst="rect">
            <a:avLst/>
          </a:prstGeom>
          <a:blipFill>
            <a:blip r:embed="rId5" cstate="print"/>
            <a:stretch>
              <a:fillRect/>
            </a:stretch>
          </a:blipFill>
        </p:spPr>
        <p:txBody>
          <a:bodyPr wrap="square" lIns="0" tIns="0" rIns="0" bIns="0" rtlCol="0"/>
          <a:lstStyle/>
          <a:p>
            <a:endParaRPr/>
          </a:p>
        </p:txBody>
      </p:sp>
      <p:grpSp>
        <p:nvGrpSpPr>
          <p:cNvPr id="12" name="object 12"/>
          <p:cNvGrpSpPr/>
          <p:nvPr/>
        </p:nvGrpSpPr>
        <p:grpSpPr>
          <a:xfrm>
            <a:off x="2090927" y="847344"/>
            <a:ext cx="6871334" cy="5924550"/>
            <a:chOff x="2090927" y="847344"/>
            <a:chExt cx="6871334" cy="5924550"/>
          </a:xfrm>
        </p:grpSpPr>
        <p:sp>
          <p:nvSpPr>
            <p:cNvPr id="13" name="object 13"/>
            <p:cNvSpPr/>
            <p:nvPr/>
          </p:nvSpPr>
          <p:spPr>
            <a:xfrm>
              <a:off x="2164079" y="888490"/>
              <a:ext cx="6797802" cy="588340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090927" y="847344"/>
              <a:ext cx="4967478" cy="72237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2210180" y="914781"/>
              <a:ext cx="6705600" cy="5791200"/>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2210180" y="914781"/>
              <a:ext cx="6705600" cy="5791200"/>
            </a:xfrm>
            <a:custGeom>
              <a:avLst/>
              <a:gdLst/>
              <a:ahLst/>
              <a:cxnLst/>
              <a:rect l="l" t="t" r="r" b="b"/>
              <a:pathLst>
                <a:path w="6705600" h="5791200">
                  <a:moveTo>
                    <a:pt x="0" y="5791200"/>
                  </a:moveTo>
                  <a:lnTo>
                    <a:pt x="6705600" y="5791200"/>
                  </a:lnTo>
                  <a:lnTo>
                    <a:pt x="6705600" y="0"/>
                  </a:lnTo>
                  <a:lnTo>
                    <a:pt x="0" y="0"/>
                  </a:lnTo>
                  <a:lnTo>
                    <a:pt x="0" y="5791200"/>
                  </a:lnTo>
                  <a:close/>
                </a:path>
              </a:pathLst>
            </a:custGeom>
            <a:ln w="9906">
              <a:solidFill>
                <a:srgbClr val="497DBA"/>
              </a:solidFill>
            </a:ln>
          </p:spPr>
          <p:txBody>
            <a:bodyPr wrap="square" lIns="0" tIns="0" rIns="0" bIns="0" rtlCol="0"/>
            <a:lstStyle/>
            <a:p>
              <a:endParaRPr/>
            </a:p>
          </p:txBody>
        </p:sp>
      </p:grpSp>
      <p:sp>
        <p:nvSpPr>
          <p:cNvPr id="17" name="object 17"/>
          <p:cNvSpPr txBox="1"/>
          <p:nvPr/>
        </p:nvSpPr>
        <p:spPr>
          <a:xfrm>
            <a:off x="2288794" y="936498"/>
            <a:ext cx="4558665"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Ví dụ </a:t>
            </a:r>
            <a:r>
              <a:rPr sz="2400" b="1" u="heavy" dirty="0">
                <a:uFill>
                  <a:solidFill>
                    <a:srgbClr val="000000"/>
                  </a:solidFill>
                </a:uFill>
                <a:latin typeface="Times New Roman"/>
                <a:cs typeface="Times New Roman"/>
              </a:rPr>
              <a:t>2</a:t>
            </a:r>
            <a:r>
              <a:rPr sz="2400" dirty="0">
                <a:latin typeface="Times New Roman"/>
                <a:cs typeface="Times New Roman"/>
              </a:rPr>
              <a:t>: kết quả của đoạn lệnh</a:t>
            </a:r>
            <a:r>
              <a:rPr sz="2400" spc="-120"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18" name="object 18"/>
          <p:cNvGrpSpPr/>
          <p:nvPr/>
        </p:nvGrpSpPr>
        <p:grpSpPr>
          <a:xfrm>
            <a:off x="2481072" y="1411986"/>
            <a:ext cx="6137910" cy="3679190"/>
            <a:chOff x="2481072" y="1411986"/>
            <a:chExt cx="6137910" cy="3679190"/>
          </a:xfrm>
        </p:grpSpPr>
        <p:sp>
          <p:nvSpPr>
            <p:cNvPr id="19" name="object 19"/>
            <p:cNvSpPr/>
            <p:nvPr/>
          </p:nvSpPr>
          <p:spPr>
            <a:xfrm>
              <a:off x="2506980" y="1421892"/>
              <a:ext cx="6112002" cy="3631691"/>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481072" y="1411986"/>
              <a:ext cx="5865114" cy="3678936"/>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2553081" y="1448181"/>
              <a:ext cx="6019800" cy="3539490"/>
            </a:xfrm>
            <a:prstGeom prst="rect">
              <a:avLst/>
            </a:prstGeom>
            <a:blipFill>
              <a:blip r:embed="rId11" cstate="print"/>
              <a:stretch>
                <a:fillRect/>
              </a:stretch>
            </a:blipFill>
          </p:spPr>
          <p:txBody>
            <a:bodyPr wrap="square" lIns="0" tIns="0" rIns="0" bIns="0" rtlCol="0"/>
            <a:lstStyle/>
            <a:p>
              <a:endParaRPr/>
            </a:p>
          </p:txBody>
        </p:sp>
      </p:grpSp>
      <p:sp>
        <p:nvSpPr>
          <p:cNvPr id="22" name="object 22"/>
          <p:cNvSpPr txBox="1"/>
          <p:nvPr/>
        </p:nvSpPr>
        <p:spPr>
          <a:xfrm>
            <a:off x="2553080" y="1448180"/>
            <a:ext cx="6019800" cy="3539490"/>
          </a:xfrm>
          <a:prstGeom prst="rect">
            <a:avLst/>
          </a:prstGeom>
          <a:ln w="9905">
            <a:solidFill>
              <a:srgbClr val="000000"/>
            </a:solidFill>
          </a:ln>
        </p:spPr>
        <p:txBody>
          <a:bodyPr vert="horz" wrap="square" lIns="0" tIns="38735" rIns="0" bIns="0" rtlCol="0">
            <a:spAutoFit/>
          </a:bodyPr>
          <a:lstStyle/>
          <a:p>
            <a:pPr marL="90805">
              <a:lnSpc>
                <a:spcPct val="100000"/>
              </a:lnSpc>
              <a:spcBef>
                <a:spcPts val="305"/>
              </a:spcBef>
            </a:pPr>
            <a:r>
              <a:rPr sz="1600" b="1" dirty="0">
                <a:latin typeface="Times New Roman"/>
                <a:cs typeface="Times New Roman"/>
              </a:rPr>
              <a:t>class </a:t>
            </a:r>
            <a:r>
              <a:rPr sz="1600" dirty="0">
                <a:latin typeface="Times New Roman"/>
                <a:cs typeface="Times New Roman"/>
              </a:rPr>
              <a:t>foo {</a:t>
            </a:r>
            <a:endParaRPr sz="1600">
              <a:latin typeface="Times New Roman"/>
              <a:cs typeface="Times New Roman"/>
            </a:endParaRPr>
          </a:p>
          <a:p>
            <a:pPr marL="365125" marR="384810">
              <a:lnSpc>
                <a:spcPct val="100000"/>
              </a:lnSpc>
              <a:tabLst>
                <a:tab pos="1299210" algn="l"/>
              </a:tabLst>
            </a:pPr>
            <a:r>
              <a:rPr sz="1600" dirty="0">
                <a:latin typeface="Times New Roman"/>
                <a:cs typeface="Times New Roman"/>
              </a:rPr>
              <a:t>public $foo = 'bar'; protected $baz = 'bat'; private $qux =</a:t>
            </a:r>
            <a:r>
              <a:rPr sz="1600" spc="-75" dirty="0">
                <a:latin typeface="Times New Roman"/>
                <a:cs typeface="Times New Roman"/>
              </a:rPr>
              <a:t> </a:t>
            </a:r>
            <a:r>
              <a:rPr sz="1600" dirty="0">
                <a:latin typeface="Times New Roman"/>
                <a:cs typeface="Times New Roman"/>
              </a:rPr>
              <a:t>'bingo';  </a:t>
            </a:r>
            <a:r>
              <a:rPr sz="1600" dirty="0">
                <a:solidFill>
                  <a:srgbClr val="C00000"/>
                </a:solidFill>
                <a:latin typeface="Times New Roman"/>
                <a:cs typeface="Times New Roman"/>
              </a:rPr>
              <a:t>function</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construct(){</a:t>
            </a:r>
            <a:endParaRPr sz="1600">
              <a:latin typeface="Times New Roman"/>
              <a:cs typeface="Times New Roman"/>
            </a:endParaRPr>
          </a:p>
          <a:p>
            <a:pPr marL="639445">
              <a:lnSpc>
                <a:spcPct val="100000"/>
              </a:lnSpc>
            </a:pPr>
            <a:r>
              <a:rPr sz="1600" dirty="0">
                <a:latin typeface="Times New Roman"/>
                <a:cs typeface="Times New Roman"/>
              </a:rPr>
              <a:t>$this-&gt;foo="pig";</a:t>
            </a:r>
            <a:endParaRPr sz="1600">
              <a:latin typeface="Times New Roman"/>
              <a:cs typeface="Times New Roman"/>
            </a:endParaRPr>
          </a:p>
          <a:p>
            <a:pPr marL="639445">
              <a:lnSpc>
                <a:spcPct val="100000"/>
              </a:lnSpc>
            </a:pPr>
            <a:r>
              <a:rPr sz="1600" b="1" dirty="0">
                <a:latin typeface="Times New Roman"/>
                <a:cs typeface="Times New Roman"/>
              </a:rPr>
              <a:t>var_dump</a:t>
            </a:r>
            <a:r>
              <a:rPr sz="1600" dirty="0">
                <a:latin typeface="Times New Roman"/>
                <a:cs typeface="Times New Roman"/>
              </a:rPr>
              <a:t>(</a:t>
            </a:r>
            <a:r>
              <a:rPr sz="1600" b="1" dirty="0">
                <a:latin typeface="Times New Roman"/>
                <a:cs typeface="Times New Roman"/>
              </a:rPr>
              <a:t>get_object_vars</a:t>
            </a:r>
            <a:r>
              <a:rPr sz="1600" dirty="0">
                <a:solidFill>
                  <a:srgbClr val="FF0000"/>
                </a:solidFill>
                <a:latin typeface="Times New Roman"/>
                <a:cs typeface="Times New Roman"/>
              </a:rPr>
              <a:t>($this</a:t>
            </a:r>
            <a:r>
              <a:rPr sz="1600" dirty="0">
                <a:latin typeface="Times New Roman"/>
                <a:cs typeface="Times New Roman"/>
              </a:rPr>
              <a:t>)); </a:t>
            </a:r>
            <a:r>
              <a:rPr sz="1600" b="1" dirty="0">
                <a:latin typeface="Times New Roman"/>
                <a:cs typeface="Times New Roman"/>
              </a:rPr>
              <a:t>echo</a:t>
            </a:r>
            <a:r>
              <a:rPr sz="1600" b="1" spc="-10" dirty="0">
                <a:latin typeface="Times New Roman"/>
                <a:cs typeface="Times New Roman"/>
              </a:rPr>
              <a:t> </a:t>
            </a:r>
            <a:r>
              <a:rPr sz="1600" dirty="0">
                <a:latin typeface="Times New Roman"/>
                <a:cs typeface="Times New Roman"/>
              </a:rPr>
              <a:t>"&lt;br&gt;";</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pPr>
            <a:r>
              <a:rPr sz="1600" dirty="0">
                <a:latin typeface="Times New Roman"/>
                <a:cs typeface="Times New Roman"/>
              </a:rPr>
              <a:t>}</a:t>
            </a:r>
            <a:endParaRPr sz="1600">
              <a:latin typeface="Times New Roman"/>
              <a:cs typeface="Times New Roman"/>
            </a:endParaRPr>
          </a:p>
          <a:p>
            <a:pPr marL="365125" marR="3731260" indent="-274320">
              <a:lnSpc>
                <a:spcPct val="100000"/>
              </a:lnSpc>
              <a:tabLst>
                <a:tab pos="1299210" algn="l"/>
              </a:tabLst>
            </a:pPr>
            <a:r>
              <a:rPr sz="1600" b="1" dirty="0">
                <a:latin typeface="Times New Roman"/>
                <a:cs typeface="Times New Roman"/>
              </a:rPr>
              <a:t>class </a:t>
            </a:r>
            <a:r>
              <a:rPr sz="1600" dirty="0">
                <a:latin typeface="Times New Roman"/>
                <a:cs typeface="Times New Roman"/>
              </a:rPr>
              <a:t>bar </a:t>
            </a:r>
            <a:r>
              <a:rPr sz="1600" b="1" dirty="0">
                <a:solidFill>
                  <a:srgbClr val="00AF50"/>
                </a:solidFill>
                <a:latin typeface="Times New Roman"/>
                <a:cs typeface="Times New Roman"/>
              </a:rPr>
              <a:t>extends </a:t>
            </a:r>
            <a:r>
              <a:rPr sz="1600" dirty="0">
                <a:latin typeface="Times New Roman"/>
                <a:cs typeface="Times New Roman"/>
              </a:rPr>
              <a:t>foo {  </a:t>
            </a:r>
            <a:r>
              <a:rPr sz="1600" dirty="0">
                <a:solidFill>
                  <a:srgbClr val="C00000"/>
                </a:solidFill>
                <a:latin typeface="Times New Roman"/>
                <a:cs typeface="Times New Roman"/>
              </a:rPr>
              <a:t>function </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a:t>
            </a:r>
            <a:r>
              <a:rPr sz="1600" spc="5" dirty="0">
                <a:latin typeface="Times New Roman"/>
                <a:cs typeface="Times New Roman"/>
              </a:rPr>
              <a:t>t</a:t>
            </a:r>
            <a:r>
              <a:rPr sz="1600" dirty="0">
                <a:latin typeface="Times New Roman"/>
                <a:cs typeface="Times New Roman"/>
              </a:rPr>
              <a:t>(){</a:t>
            </a:r>
            <a:endParaRPr sz="1600">
              <a:latin typeface="Times New Roman"/>
              <a:cs typeface="Times New Roman"/>
            </a:endParaRPr>
          </a:p>
          <a:p>
            <a:pPr marL="639445">
              <a:lnSpc>
                <a:spcPct val="100000"/>
              </a:lnSpc>
            </a:pPr>
            <a:r>
              <a:rPr sz="1600" b="1" dirty="0">
                <a:latin typeface="Times New Roman"/>
                <a:cs typeface="Times New Roman"/>
              </a:rPr>
              <a:t>var_dump</a:t>
            </a:r>
            <a:r>
              <a:rPr sz="1600" dirty="0">
                <a:latin typeface="Times New Roman"/>
                <a:cs typeface="Times New Roman"/>
              </a:rPr>
              <a:t>(</a:t>
            </a:r>
            <a:r>
              <a:rPr sz="1600" b="1" dirty="0">
                <a:latin typeface="Times New Roman"/>
                <a:cs typeface="Times New Roman"/>
              </a:rPr>
              <a:t>get_object_vars</a:t>
            </a:r>
            <a:r>
              <a:rPr sz="1600" dirty="0">
                <a:solidFill>
                  <a:srgbClr val="FF0000"/>
                </a:solidFill>
                <a:latin typeface="Times New Roman"/>
                <a:cs typeface="Times New Roman"/>
              </a:rPr>
              <a:t>($this</a:t>
            </a:r>
            <a:r>
              <a:rPr sz="1600" dirty="0">
                <a:latin typeface="Times New Roman"/>
                <a:cs typeface="Times New Roman"/>
              </a:rPr>
              <a:t>)); </a:t>
            </a:r>
            <a:r>
              <a:rPr sz="1600" b="1" dirty="0">
                <a:latin typeface="Times New Roman"/>
                <a:cs typeface="Times New Roman"/>
              </a:rPr>
              <a:t>echo</a:t>
            </a:r>
            <a:r>
              <a:rPr sz="1600" b="1" spc="-10" dirty="0">
                <a:latin typeface="Times New Roman"/>
                <a:cs typeface="Times New Roman"/>
              </a:rPr>
              <a:t> </a:t>
            </a:r>
            <a:r>
              <a:rPr sz="1600" dirty="0">
                <a:latin typeface="Times New Roman"/>
                <a:cs typeface="Times New Roman"/>
              </a:rPr>
              <a:t>"&lt;br&gt;";</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spcBef>
                <a:spcPts val="5"/>
              </a:spcBef>
            </a:pPr>
            <a:r>
              <a:rPr sz="1600" dirty="0">
                <a:latin typeface="Times New Roman"/>
                <a:cs typeface="Times New Roman"/>
              </a:rPr>
              <a:t>}</a:t>
            </a:r>
            <a:endParaRPr sz="1600">
              <a:latin typeface="Times New Roman"/>
              <a:cs typeface="Times New Roman"/>
            </a:endParaRPr>
          </a:p>
          <a:p>
            <a:pPr marL="90805">
              <a:lnSpc>
                <a:spcPct val="100000"/>
              </a:lnSpc>
            </a:pPr>
            <a:r>
              <a:rPr sz="1600" dirty="0">
                <a:latin typeface="Times New Roman"/>
                <a:cs typeface="Times New Roman"/>
              </a:rPr>
              <a:t>new</a:t>
            </a:r>
            <a:r>
              <a:rPr sz="1600" spc="-110" dirty="0">
                <a:latin typeface="Times New Roman"/>
                <a:cs typeface="Times New Roman"/>
              </a:rPr>
              <a:t> </a:t>
            </a:r>
            <a:r>
              <a:rPr sz="1600" dirty="0">
                <a:latin typeface="Times New Roman"/>
                <a:cs typeface="Times New Roman"/>
              </a:rPr>
              <a:t>foo();</a:t>
            </a:r>
            <a:endParaRPr sz="1600">
              <a:latin typeface="Times New Roman"/>
              <a:cs typeface="Times New Roman"/>
            </a:endParaRPr>
          </a:p>
          <a:p>
            <a:pPr marL="90805">
              <a:lnSpc>
                <a:spcPct val="100000"/>
              </a:lnSpc>
            </a:pPr>
            <a:r>
              <a:rPr sz="1600" dirty="0">
                <a:latin typeface="Times New Roman"/>
                <a:cs typeface="Times New Roman"/>
              </a:rPr>
              <a:t>new</a:t>
            </a:r>
            <a:r>
              <a:rPr sz="1600" spc="-110" dirty="0">
                <a:latin typeface="Times New Roman"/>
                <a:cs typeface="Times New Roman"/>
              </a:rPr>
              <a:t> </a:t>
            </a:r>
            <a:r>
              <a:rPr sz="1600" dirty="0">
                <a:latin typeface="Times New Roman"/>
                <a:cs typeface="Times New Roman"/>
              </a:rPr>
              <a:t>bar();</a:t>
            </a:r>
            <a:endParaRPr sz="1600">
              <a:latin typeface="Times New Roman"/>
              <a:cs typeface="Times New Roman"/>
            </a:endParaRPr>
          </a:p>
        </p:txBody>
      </p:sp>
      <p:sp>
        <p:nvSpPr>
          <p:cNvPr id="23" name="object 23"/>
          <p:cNvSpPr/>
          <p:nvPr/>
        </p:nvSpPr>
        <p:spPr>
          <a:xfrm>
            <a:off x="2552700" y="5084064"/>
            <a:ext cx="6031230" cy="1600200"/>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3048000" y="2241804"/>
            <a:ext cx="1752600" cy="207645"/>
          </a:xfrm>
          <a:custGeom>
            <a:avLst/>
            <a:gdLst/>
            <a:ahLst/>
            <a:cxnLst/>
            <a:rect l="l" t="t" r="r" b="b"/>
            <a:pathLst>
              <a:path w="1752600" h="207644">
                <a:moveTo>
                  <a:pt x="0" y="34544"/>
                </a:moveTo>
                <a:lnTo>
                  <a:pt x="2718" y="21109"/>
                </a:lnTo>
                <a:lnTo>
                  <a:pt x="10128" y="10128"/>
                </a:lnTo>
                <a:lnTo>
                  <a:pt x="21109" y="2718"/>
                </a:lnTo>
                <a:lnTo>
                  <a:pt x="34543" y="0"/>
                </a:lnTo>
                <a:lnTo>
                  <a:pt x="1718055" y="0"/>
                </a:lnTo>
                <a:lnTo>
                  <a:pt x="1731490" y="2718"/>
                </a:lnTo>
                <a:lnTo>
                  <a:pt x="1742471" y="10128"/>
                </a:lnTo>
                <a:lnTo>
                  <a:pt x="1749881" y="21109"/>
                </a:lnTo>
                <a:lnTo>
                  <a:pt x="1752600" y="34544"/>
                </a:lnTo>
                <a:lnTo>
                  <a:pt x="1752600" y="172720"/>
                </a:lnTo>
                <a:lnTo>
                  <a:pt x="1749881" y="186154"/>
                </a:lnTo>
                <a:lnTo>
                  <a:pt x="1742471" y="197135"/>
                </a:lnTo>
                <a:lnTo>
                  <a:pt x="1731490" y="204545"/>
                </a:lnTo>
                <a:lnTo>
                  <a:pt x="1718055" y="207263"/>
                </a:lnTo>
                <a:lnTo>
                  <a:pt x="34543" y="207263"/>
                </a:lnTo>
                <a:lnTo>
                  <a:pt x="21109" y="204545"/>
                </a:lnTo>
                <a:lnTo>
                  <a:pt x="10128" y="197135"/>
                </a:lnTo>
                <a:lnTo>
                  <a:pt x="2718" y="186154"/>
                </a:lnTo>
                <a:lnTo>
                  <a:pt x="0" y="172720"/>
                </a:lnTo>
                <a:lnTo>
                  <a:pt x="0" y="34544"/>
                </a:lnTo>
                <a:close/>
              </a:path>
            </a:pathLst>
          </a:custGeom>
          <a:ln w="28956">
            <a:solidFill>
              <a:srgbClr val="FF0000"/>
            </a:solidFill>
          </a:ln>
        </p:spPr>
        <p:txBody>
          <a:bodyPr wrap="square" lIns="0" tIns="0" rIns="0" bIns="0" rtlCol="0"/>
          <a:lstStyle/>
          <a:p>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7750" y="121157"/>
            <a:ext cx="5223510" cy="463550"/>
            <a:chOff x="1047750" y="121157"/>
            <a:chExt cx="5223510" cy="463550"/>
          </a:xfrm>
        </p:grpSpPr>
        <p:sp>
          <p:nvSpPr>
            <p:cNvPr id="3" name="object 3"/>
            <p:cNvSpPr/>
            <p:nvPr/>
          </p:nvSpPr>
          <p:spPr>
            <a:xfrm>
              <a:off x="1047750" y="121157"/>
              <a:ext cx="5223510" cy="4632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5158613" cy="397891"/>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dirty="0">
                <a:solidFill>
                  <a:srgbClr val="4F6128"/>
                </a:solidFill>
              </a:rPr>
              <a:t>1.	</a:t>
            </a:r>
            <a:r>
              <a:rPr sz="1600" dirty="0">
                <a:solidFill>
                  <a:srgbClr val="000000"/>
                </a:solidFill>
              </a:rPr>
              <a:t>Declaring a</a:t>
            </a:r>
            <a:r>
              <a:rPr sz="1600" spc="-90" dirty="0">
                <a:solidFill>
                  <a:srgbClr val="000000"/>
                </a:solidFill>
              </a:rPr>
              <a:t> </a:t>
            </a:r>
            <a:r>
              <a:rPr sz="1600" dirty="0">
                <a:solidFill>
                  <a:srgbClr val="000000"/>
                </a:solidFill>
              </a:rPr>
              <a:t>Class</a:t>
            </a:r>
            <a:endParaRPr sz="1600"/>
          </a:p>
        </p:txBody>
      </p:sp>
      <p:sp>
        <p:nvSpPr>
          <p:cNvPr id="6" name="object 6"/>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7" name="object 7"/>
          <p:cNvSpPr txBox="1"/>
          <p:nvPr/>
        </p:nvSpPr>
        <p:spPr>
          <a:xfrm>
            <a:off x="154939" y="2195067"/>
            <a:ext cx="151130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Constructors</a:t>
            </a:r>
            <a:endParaRPr sz="1600">
              <a:latin typeface="Times New Roman"/>
              <a:cs typeface="Times New Roman"/>
            </a:endParaRPr>
          </a:p>
        </p:txBody>
      </p:sp>
      <p:sp>
        <p:nvSpPr>
          <p:cNvPr id="8" name="object 8"/>
          <p:cNvSpPr txBox="1"/>
          <p:nvPr/>
        </p:nvSpPr>
        <p:spPr>
          <a:xfrm>
            <a:off x="154939" y="2741422"/>
            <a:ext cx="13862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Destructors</a:t>
            </a:r>
            <a:endParaRPr sz="1600">
              <a:latin typeface="Times New Roman"/>
              <a:cs typeface="Times New Roman"/>
            </a:endParaRPr>
          </a:p>
        </p:txBody>
      </p:sp>
      <p:sp>
        <p:nvSpPr>
          <p:cNvPr id="9" name="object 9"/>
          <p:cNvSpPr txBox="1"/>
          <p:nvPr/>
        </p:nvSpPr>
        <p:spPr>
          <a:xfrm>
            <a:off x="154939" y="3287776"/>
            <a:ext cx="115189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spc="-10" dirty="0">
                <a:latin typeface="Times New Roman"/>
                <a:cs typeface="Times New Roman"/>
              </a:rPr>
              <a:t>Visibility</a:t>
            </a:r>
            <a:endParaRPr sz="1600">
              <a:latin typeface="Times New Roman"/>
              <a:cs typeface="Times New Roman"/>
            </a:endParaRPr>
          </a:p>
        </p:txBody>
      </p:sp>
      <p:sp>
        <p:nvSpPr>
          <p:cNvPr id="10" name="object 10"/>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grpSp>
        <p:nvGrpSpPr>
          <p:cNvPr id="11" name="object 11"/>
          <p:cNvGrpSpPr/>
          <p:nvPr/>
        </p:nvGrpSpPr>
        <p:grpSpPr>
          <a:xfrm>
            <a:off x="2090927" y="847344"/>
            <a:ext cx="6871334" cy="5924550"/>
            <a:chOff x="2090927" y="847344"/>
            <a:chExt cx="6871334" cy="5924550"/>
          </a:xfrm>
        </p:grpSpPr>
        <p:sp>
          <p:nvSpPr>
            <p:cNvPr id="12" name="object 12"/>
            <p:cNvSpPr/>
            <p:nvPr/>
          </p:nvSpPr>
          <p:spPr>
            <a:xfrm>
              <a:off x="2164079" y="888490"/>
              <a:ext cx="6797802" cy="588340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090927" y="847344"/>
              <a:ext cx="4967478" cy="722376"/>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210180" y="914781"/>
              <a:ext cx="6705600" cy="579120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2210180" y="914781"/>
              <a:ext cx="6705600" cy="5791200"/>
            </a:xfrm>
            <a:custGeom>
              <a:avLst/>
              <a:gdLst/>
              <a:ahLst/>
              <a:cxnLst/>
              <a:rect l="l" t="t" r="r" b="b"/>
              <a:pathLst>
                <a:path w="6705600" h="5791200">
                  <a:moveTo>
                    <a:pt x="0" y="5791200"/>
                  </a:moveTo>
                  <a:lnTo>
                    <a:pt x="6705600" y="5791200"/>
                  </a:lnTo>
                  <a:lnTo>
                    <a:pt x="6705600" y="0"/>
                  </a:lnTo>
                  <a:lnTo>
                    <a:pt x="0" y="0"/>
                  </a:lnTo>
                  <a:lnTo>
                    <a:pt x="0" y="5791200"/>
                  </a:lnTo>
                  <a:close/>
                </a:path>
              </a:pathLst>
            </a:custGeom>
            <a:ln w="9906">
              <a:solidFill>
                <a:srgbClr val="497DBA"/>
              </a:solidFill>
            </a:ln>
          </p:spPr>
          <p:txBody>
            <a:bodyPr wrap="square" lIns="0" tIns="0" rIns="0" bIns="0" rtlCol="0"/>
            <a:lstStyle/>
            <a:p>
              <a:endParaRPr/>
            </a:p>
          </p:txBody>
        </p:sp>
      </p:grpSp>
      <p:sp>
        <p:nvSpPr>
          <p:cNvPr id="16" name="object 16"/>
          <p:cNvSpPr txBox="1"/>
          <p:nvPr/>
        </p:nvSpPr>
        <p:spPr>
          <a:xfrm>
            <a:off x="2288794" y="936498"/>
            <a:ext cx="4558665"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Ví dụ </a:t>
            </a:r>
            <a:r>
              <a:rPr sz="2400" b="1" u="heavy" dirty="0">
                <a:uFill>
                  <a:solidFill>
                    <a:srgbClr val="000000"/>
                  </a:solidFill>
                </a:uFill>
                <a:latin typeface="Times New Roman"/>
                <a:cs typeface="Times New Roman"/>
              </a:rPr>
              <a:t>2</a:t>
            </a:r>
            <a:r>
              <a:rPr sz="2400" dirty="0">
                <a:latin typeface="Times New Roman"/>
                <a:cs typeface="Times New Roman"/>
              </a:rPr>
              <a:t>: kết quả của đoạn lệnh</a:t>
            </a:r>
            <a:r>
              <a:rPr sz="2400" spc="-120"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17" name="object 17"/>
          <p:cNvGrpSpPr/>
          <p:nvPr/>
        </p:nvGrpSpPr>
        <p:grpSpPr>
          <a:xfrm>
            <a:off x="2481072" y="1411986"/>
            <a:ext cx="6137910" cy="3679190"/>
            <a:chOff x="2481072" y="1411986"/>
            <a:chExt cx="6137910" cy="3679190"/>
          </a:xfrm>
        </p:grpSpPr>
        <p:sp>
          <p:nvSpPr>
            <p:cNvPr id="18" name="object 18"/>
            <p:cNvSpPr/>
            <p:nvPr/>
          </p:nvSpPr>
          <p:spPr>
            <a:xfrm>
              <a:off x="2506980" y="1421892"/>
              <a:ext cx="6112002" cy="3631691"/>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2481072" y="1411986"/>
              <a:ext cx="5865114" cy="3678936"/>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553081" y="1448181"/>
              <a:ext cx="6019800" cy="3539490"/>
            </a:xfrm>
            <a:prstGeom prst="rect">
              <a:avLst/>
            </a:prstGeom>
            <a:blipFill>
              <a:blip r:embed="rId10" cstate="print"/>
              <a:stretch>
                <a:fillRect/>
              </a:stretch>
            </a:blipFill>
          </p:spPr>
          <p:txBody>
            <a:bodyPr wrap="square" lIns="0" tIns="0" rIns="0" bIns="0" rtlCol="0"/>
            <a:lstStyle/>
            <a:p>
              <a:endParaRPr/>
            </a:p>
          </p:txBody>
        </p:sp>
      </p:grpSp>
      <p:sp>
        <p:nvSpPr>
          <p:cNvPr id="21" name="object 21"/>
          <p:cNvSpPr txBox="1"/>
          <p:nvPr/>
        </p:nvSpPr>
        <p:spPr>
          <a:xfrm>
            <a:off x="2553080" y="1448180"/>
            <a:ext cx="6019800" cy="3539490"/>
          </a:xfrm>
          <a:prstGeom prst="rect">
            <a:avLst/>
          </a:prstGeom>
          <a:ln w="9905">
            <a:solidFill>
              <a:srgbClr val="000000"/>
            </a:solidFill>
          </a:ln>
        </p:spPr>
        <p:txBody>
          <a:bodyPr vert="horz" wrap="square" lIns="0" tIns="38735" rIns="0" bIns="0" rtlCol="0">
            <a:spAutoFit/>
          </a:bodyPr>
          <a:lstStyle/>
          <a:p>
            <a:pPr marL="90805">
              <a:lnSpc>
                <a:spcPct val="100000"/>
              </a:lnSpc>
              <a:spcBef>
                <a:spcPts val="305"/>
              </a:spcBef>
            </a:pPr>
            <a:r>
              <a:rPr sz="1600" b="1" dirty="0">
                <a:latin typeface="Times New Roman"/>
                <a:cs typeface="Times New Roman"/>
              </a:rPr>
              <a:t>class </a:t>
            </a:r>
            <a:r>
              <a:rPr sz="1600" dirty="0">
                <a:latin typeface="Times New Roman"/>
                <a:cs typeface="Times New Roman"/>
              </a:rPr>
              <a:t>foo {</a:t>
            </a:r>
            <a:endParaRPr sz="1600">
              <a:latin typeface="Times New Roman"/>
              <a:cs typeface="Times New Roman"/>
            </a:endParaRPr>
          </a:p>
          <a:p>
            <a:pPr marL="365125" marR="384810">
              <a:lnSpc>
                <a:spcPct val="100000"/>
              </a:lnSpc>
              <a:tabLst>
                <a:tab pos="1299210" algn="l"/>
              </a:tabLst>
            </a:pPr>
            <a:r>
              <a:rPr sz="1600" dirty="0">
                <a:latin typeface="Times New Roman"/>
                <a:cs typeface="Times New Roman"/>
              </a:rPr>
              <a:t>public $foo = 'bar'; protected $baz = 'bat'; private $qux =</a:t>
            </a:r>
            <a:r>
              <a:rPr sz="1600" spc="-75" dirty="0">
                <a:latin typeface="Times New Roman"/>
                <a:cs typeface="Times New Roman"/>
              </a:rPr>
              <a:t> </a:t>
            </a:r>
            <a:r>
              <a:rPr sz="1600" dirty="0">
                <a:latin typeface="Times New Roman"/>
                <a:cs typeface="Times New Roman"/>
              </a:rPr>
              <a:t>'bingo';  </a:t>
            </a:r>
            <a:r>
              <a:rPr sz="1600" dirty="0">
                <a:solidFill>
                  <a:srgbClr val="C00000"/>
                </a:solidFill>
                <a:latin typeface="Times New Roman"/>
                <a:cs typeface="Times New Roman"/>
              </a:rPr>
              <a:t>function</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construct(){</a:t>
            </a:r>
            <a:endParaRPr sz="1600">
              <a:latin typeface="Times New Roman"/>
              <a:cs typeface="Times New Roman"/>
            </a:endParaRPr>
          </a:p>
          <a:p>
            <a:pPr marL="639445">
              <a:lnSpc>
                <a:spcPct val="100000"/>
              </a:lnSpc>
            </a:pPr>
            <a:r>
              <a:rPr sz="1600" dirty="0">
                <a:latin typeface="Times New Roman"/>
                <a:cs typeface="Times New Roman"/>
              </a:rPr>
              <a:t>$this-&gt;foo="pig";</a:t>
            </a:r>
            <a:endParaRPr sz="1600">
              <a:latin typeface="Times New Roman"/>
              <a:cs typeface="Times New Roman"/>
            </a:endParaRPr>
          </a:p>
          <a:p>
            <a:pPr marL="639445">
              <a:lnSpc>
                <a:spcPct val="100000"/>
              </a:lnSpc>
            </a:pPr>
            <a:r>
              <a:rPr sz="1600" b="1" dirty="0">
                <a:latin typeface="Times New Roman"/>
                <a:cs typeface="Times New Roman"/>
              </a:rPr>
              <a:t>var_dump</a:t>
            </a:r>
            <a:r>
              <a:rPr sz="1600" dirty="0">
                <a:latin typeface="Times New Roman"/>
                <a:cs typeface="Times New Roman"/>
              </a:rPr>
              <a:t>(</a:t>
            </a:r>
            <a:r>
              <a:rPr sz="1600" b="1" dirty="0">
                <a:latin typeface="Times New Roman"/>
                <a:cs typeface="Times New Roman"/>
              </a:rPr>
              <a:t>get_object_vars</a:t>
            </a:r>
            <a:r>
              <a:rPr sz="1600" dirty="0">
                <a:latin typeface="Times New Roman"/>
                <a:cs typeface="Times New Roman"/>
              </a:rPr>
              <a:t>(</a:t>
            </a:r>
            <a:r>
              <a:rPr sz="1600" dirty="0">
                <a:solidFill>
                  <a:srgbClr val="FF0000"/>
                </a:solidFill>
                <a:latin typeface="Times New Roman"/>
                <a:cs typeface="Times New Roman"/>
              </a:rPr>
              <a:t>$this</a:t>
            </a:r>
            <a:r>
              <a:rPr sz="1600" dirty="0">
                <a:latin typeface="Times New Roman"/>
                <a:cs typeface="Times New Roman"/>
              </a:rPr>
              <a:t>));</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pPr>
            <a:r>
              <a:rPr sz="1600" dirty="0">
                <a:latin typeface="Times New Roman"/>
                <a:cs typeface="Times New Roman"/>
              </a:rPr>
              <a:t>}</a:t>
            </a:r>
            <a:endParaRPr sz="1600">
              <a:latin typeface="Times New Roman"/>
              <a:cs typeface="Times New Roman"/>
            </a:endParaRPr>
          </a:p>
          <a:p>
            <a:pPr marL="365125" marR="3731260" indent="-274320">
              <a:lnSpc>
                <a:spcPct val="100000"/>
              </a:lnSpc>
              <a:tabLst>
                <a:tab pos="1299210" algn="l"/>
              </a:tabLst>
            </a:pPr>
            <a:r>
              <a:rPr sz="1600" b="1" dirty="0">
                <a:latin typeface="Times New Roman"/>
                <a:cs typeface="Times New Roman"/>
              </a:rPr>
              <a:t>class </a:t>
            </a:r>
            <a:r>
              <a:rPr sz="1600" dirty="0">
                <a:latin typeface="Times New Roman"/>
                <a:cs typeface="Times New Roman"/>
              </a:rPr>
              <a:t>bar </a:t>
            </a:r>
            <a:r>
              <a:rPr sz="1600" b="1" dirty="0">
                <a:solidFill>
                  <a:srgbClr val="00AF50"/>
                </a:solidFill>
                <a:latin typeface="Times New Roman"/>
                <a:cs typeface="Times New Roman"/>
              </a:rPr>
              <a:t>extends </a:t>
            </a:r>
            <a:r>
              <a:rPr sz="1600" dirty="0">
                <a:latin typeface="Times New Roman"/>
                <a:cs typeface="Times New Roman"/>
              </a:rPr>
              <a:t>foo {  </a:t>
            </a:r>
            <a:r>
              <a:rPr sz="1600" dirty="0">
                <a:solidFill>
                  <a:srgbClr val="C00000"/>
                </a:solidFill>
                <a:latin typeface="Times New Roman"/>
                <a:cs typeface="Times New Roman"/>
              </a:rPr>
              <a:t>function </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a:t>
            </a:r>
            <a:r>
              <a:rPr sz="1600" spc="5" dirty="0">
                <a:latin typeface="Times New Roman"/>
                <a:cs typeface="Times New Roman"/>
              </a:rPr>
              <a:t>t</a:t>
            </a:r>
            <a:r>
              <a:rPr sz="1600" dirty="0">
                <a:latin typeface="Times New Roman"/>
                <a:cs typeface="Times New Roman"/>
              </a:rPr>
              <a:t>(){</a:t>
            </a:r>
            <a:endParaRPr sz="1600">
              <a:latin typeface="Times New Roman"/>
              <a:cs typeface="Times New Roman"/>
            </a:endParaRPr>
          </a:p>
          <a:p>
            <a:pPr marL="639445">
              <a:lnSpc>
                <a:spcPct val="100000"/>
              </a:lnSpc>
            </a:pPr>
            <a:r>
              <a:rPr sz="1600" b="1" dirty="0">
                <a:latin typeface="Times New Roman"/>
                <a:cs typeface="Times New Roman"/>
              </a:rPr>
              <a:t>var_dump</a:t>
            </a:r>
            <a:r>
              <a:rPr sz="1600" dirty="0">
                <a:latin typeface="Times New Roman"/>
                <a:cs typeface="Times New Roman"/>
              </a:rPr>
              <a:t>(</a:t>
            </a:r>
            <a:r>
              <a:rPr sz="1600" b="1" dirty="0">
                <a:latin typeface="Times New Roman"/>
                <a:cs typeface="Times New Roman"/>
              </a:rPr>
              <a:t>get_object_vars</a:t>
            </a:r>
            <a:r>
              <a:rPr sz="1600" dirty="0">
                <a:latin typeface="Times New Roman"/>
                <a:cs typeface="Times New Roman"/>
              </a:rPr>
              <a:t>(</a:t>
            </a:r>
            <a:r>
              <a:rPr sz="1600" dirty="0">
                <a:solidFill>
                  <a:srgbClr val="FF0000"/>
                </a:solidFill>
                <a:latin typeface="Times New Roman"/>
                <a:cs typeface="Times New Roman"/>
              </a:rPr>
              <a:t>$this</a:t>
            </a:r>
            <a:r>
              <a:rPr sz="1600" dirty="0">
                <a:latin typeface="Times New Roman"/>
                <a:cs typeface="Times New Roman"/>
              </a:rPr>
              <a:t>));</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spcBef>
                <a:spcPts val="5"/>
              </a:spcBef>
            </a:pPr>
            <a:r>
              <a:rPr sz="1600" dirty="0">
                <a:latin typeface="Times New Roman"/>
                <a:cs typeface="Times New Roman"/>
              </a:rPr>
              <a:t>}</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new</a:t>
            </a:r>
            <a:r>
              <a:rPr sz="1600" b="1" spc="-105" dirty="0">
                <a:solidFill>
                  <a:srgbClr val="FF0000"/>
                </a:solidFill>
                <a:latin typeface="Times New Roman"/>
                <a:cs typeface="Times New Roman"/>
              </a:rPr>
              <a:t> </a:t>
            </a:r>
            <a:r>
              <a:rPr sz="1600" dirty="0">
                <a:latin typeface="Times New Roman"/>
                <a:cs typeface="Times New Roman"/>
              </a:rPr>
              <a:t>foo();</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new</a:t>
            </a:r>
            <a:r>
              <a:rPr sz="1600" b="1" spc="-105" dirty="0">
                <a:solidFill>
                  <a:srgbClr val="FF0000"/>
                </a:solidFill>
                <a:latin typeface="Times New Roman"/>
                <a:cs typeface="Times New Roman"/>
              </a:rPr>
              <a:t> </a:t>
            </a:r>
            <a:r>
              <a:rPr sz="1600" dirty="0">
                <a:latin typeface="Times New Roman"/>
                <a:cs typeface="Times New Roman"/>
              </a:rPr>
              <a:t>bar();</a:t>
            </a:r>
            <a:endParaRPr sz="1600">
              <a:latin typeface="Times New Roman"/>
              <a:cs typeface="Times New Roman"/>
            </a:endParaRPr>
          </a:p>
        </p:txBody>
      </p:sp>
      <p:sp>
        <p:nvSpPr>
          <p:cNvPr id="22" name="object 22"/>
          <p:cNvSpPr/>
          <p:nvPr/>
        </p:nvSpPr>
        <p:spPr>
          <a:xfrm>
            <a:off x="2552700" y="5084064"/>
            <a:ext cx="6031230" cy="1600200"/>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47750" y="121157"/>
            <a:ext cx="5223510" cy="463550"/>
            <a:chOff x="1047750" y="121157"/>
            <a:chExt cx="5223510" cy="463550"/>
          </a:xfrm>
        </p:grpSpPr>
        <p:sp>
          <p:nvSpPr>
            <p:cNvPr id="4" name="object 4"/>
            <p:cNvSpPr/>
            <p:nvPr/>
          </p:nvSpPr>
          <p:spPr>
            <a:xfrm>
              <a:off x="1047750" y="121157"/>
              <a:ext cx="5223510" cy="4632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0261" y="153923"/>
              <a:ext cx="5158613" cy="397891"/>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dirty="0">
                <a:solidFill>
                  <a:srgbClr val="4F6128"/>
                </a:solidFill>
              </a:rPr>
              <a:t>1.	</a:t>
            </a:r>
            <a:r>
              <a:rPr sz="1600" dirty="0">
                <a:solidFill>
                  <a:srgbClr val="000000"/>
                </a:solidFill>
              </a:rPr>
              <a:t>Declaring a</a:t>
            </a:r>
            <a:r>
              <a:rPr sz="1600" spc="-90" dirty="0">
                <a:solidFill>
                  <a:srgbClr val="000000"/>
                </a:solidFill>
              </a:rPr>
              <a:t> </a:t>
            </a:r>
            <a:r>
              <a:rPr sz="1600" dirty="0">
                <a:solidFill>
                  <a:srgbClr val="000000"/>
                </a:solidFill>
              </a:rPr>
              <a:t>Class</a:t>
            </a:r>
            <a:endParaRPr sz="1600"/>
          </a:p>
        </p:txBody>
      </p:sp>
      <p:sp>
        <p:nvSpPr>
          <p:cNvPr id="7" name="object 7"/>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8" name="object 8"/>
          <p:cNvSpPr txBox="1"/>
          <p:nvPr/>
        </p:nvSpPr>
        <p:spPr>
          <a:xfrm>
            <a:off x="154939" y="2195067"/>
            <a:ext cx="151130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Constructors</a:t>
            </a:r>
            <a:endParaRPr sz="1600">
              <a:latin typeface="Times New Roman"/>
              <a:cs typeface="Times New Roman"/>
            </a:endParaRPr>
          </a:p>
        </p:txBody>
      </p:sp>
      <p:sp>
        <p:nvSpPr>
          <p:cNvPr id="9" name="object 9"/>
          <p:cNvSpPr txBox="1"/>
          <p:nvPr/>
        </p:nvSpPr>
        <p:spPr>
          <a:xfrm>
            <a:off x="154939" y="2741422"/>
            <a:ext cx="13862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Destructors</a:t>
            </a:r>
            <a:endParaRPr sz="1600">
              <a:latin typeface="Times New Roman"/>
              <a:cs typeface="Times New Roman"/>
            </a:endParaRPr>
          </a:p>
        </p:txBody>
      </p:sp>
      <p:sp>
        <p:nvSpPr>
          <p:cNvPr id="10" name="object 10"/>
          <p:cNvSpPr txBox="1"/>
          <p:nvPr/>
        </p:nvSpPr>
        <p:spPr>
          <a:xfrm>
            <a:off x="154939" y="3287776"/>
            <a:ext cx="115189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spc="-10" dirty="0">
                <a:latin typeface="Times New Roman"/>
                <a:cs typeface="Times New Roman"/>
              </a:rPr>
              <a:t>Visibility</a:t>
            </a:r>
            <a:endParaRPr sz="1600">
              <a:latin typeface="Times New Roman"/>
              <a:cs typeface="Times New Roman"/>
            </a:endParaRPr>
          </a:p>
        </p:txBody>
      </p:sp>
      <p:sp>
        <p:nvSpPr>
          <p:cNvPr id="11" name="object 11"/>
          <p:cNvSpPr/>
          <p:nvPr/>
        </p:nvSpPr>
        <p:spPr>
          <a:xfrm>
            <a:off x="7772400" y="23622"/>
            <a:ext cx="1143000" cy="638555"/>
          </a:xfrm>
          <a:prstGeom prst="rect">
            <a:avLst/>
          </a:prstGeom>
          <a:blipFill>
            <a:blip r:embed="rId5" cstate="print"/>
            <a:stretch>
              <a:fillRect/>
            </a:stretch>
          </a:blipFill>
        </p:spPr>
        <p:txBody>
          <a:bodyPr wrap="square" lIns="0" tIns="0" rIns="0" bIns="0" rtlCol="0"/>
          <a:lstStyle/>
          <a:p>
            <a:endParaRPr/>
          </a:p>
        </p:txBody>
      </p:sp>
      <p:grpSp>
        <p:nvGrpSpPr>
          <p:cNvPr id="12" name="object 12"/>
          <p:cNvGrpSpPr/>
          <p:nvPr/>
        </p:nvGrpSpPr>
        <p:grpSpPr>
          <a:xfrm>
            <a:off x="2090927" y="847344"/>
            <a:ext cx="6871334" cy="5924550"/>
            <a:chOff x="2090927" y="847344"/>
            <a:chExt cx="6871334" cy="5924550"/>
          </a:xfrm>
        </p:grpSpPr>
        <p:sp>
          <p:nvSpPr>
            <p:cNvPr id="13" name="object 13"/>
            <p:cNvSpPr/>
            <p:nvPr/>
          </p:nvSpPr>
          <p:spPr>
            <a:xfrm>
              <a:off x="2164079" y="888490"/>
              <a:ext cx="6797802" cy="588340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090927" y="847344"/>
              <a:ext cx="4967478" cy="72237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2210180" y="914781"/>
              <a:ext cx="6705600" cy="5791200"/>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2210180" y="914781"/>
              <a:ext cx="6705600" cy="5791200"/>
            </a:xfrm>
            <a:custGeom>
              <a:avLst/>
              <a:gdLst/>
              <a:ahLst/>
              <a:cxnLst/>
              <a:rect l="l" t="t" r="r" b="b"/>
              <a:pathLst>
                <a:path w="6705600" h="5791200">
                  <a:moveTo>
                    <a:pt x="0" y="5791200"/>
                  </a:moveTo>
                  <a:lnTo>
                    <a:pt x="6705600" y="5791200"/>
                  </a:lnTo>
                  <a:lnTo>
                    <a:pt x="6705600" y="0"/>
                  </a:lnTo>
                  <a:lnTo>
                    <a:pt x="0" y="0"/>
                  </a:lnTo>
                  <a:lnTo>
                    <a:pt x="0" y="5791200"/>
                  </a:lnTo>
                  <a:close/>
                </a:path>
              </a:pathLst>
            </a:custGeom>
            <a:ln w="9906">
              <a:solidFill>
                <a:srgbClr val="497DBA"/>
              </a:solidFill>
            </a:ln>
          </p:spPr>
          <p:txBody>
            <a:bodyPr wrap="square" lIns="0" tIns="0" rIns="0" bIns="0" rtlCol="0"/>
            <a:lstStyle/>
            <a:p>
              <a:endParaRPr/>
            </a:p>
          </p:txBody>
        </p:sp>
      </p:grpSp>
      <p:sp>
        <p:nvSpPr>
          <p:cNvPr id="17" name="object 17"/>
          <p:cNvSpPr txBox="1"/>
          <p:nvPr/>
        </p:nvSpPr>
        <p:spPr>
          <a:xfrm>
            <a:off x="2288794" y="936498"/>
            <a:ext cx="4558665"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Ví dụ </a:t>
            </a:r>
            <a:r>
              <a:rPr sz="2400" b="1" u="heavy" dirty="0">
                <a:uFill>
                  <a:solidFill>
                    <a:srgbClr val="000000"/>
                  </a:solidFill>
                </a:uFill>
                <a:latin typeface="Times New Roman"/>
                <a:cs typeface="Times New Roman"/>
              </a:rPr>
              <a:t>3</a:t>
            </a:r>
            <a:r>
              <a:rPr sz="2400" dirty="0">
                <a:latin typeface="Times New Roman"/>
                <a:cs typeface="Times New Roman"/>
              </a:rPr>
              <a:t>: kết quả của đoạn lệnh</a:t>
            </a:r>
            <a:r>
              <a:rPr sz="2400" spc="-120"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18" name="object 18"/>
          <p:cNvGrpSpPr/>
          <p:nvPr/>
        </p:nvGrpSpPr>
        <p:grpSpPr>
          <a:xfrm>
            <a:off x="2481072" y="1411986"/>
            <a:ext cx="6137910" cy="3679190"/>
            <a:chOff x="2481072" y="1411986"/>
            <a:chExt cx="6137910" cy="3679190"/>
          </a:xfrm>
        </p:grpSpPr>
        <p:sp>
          <p:nvSpPr>
            <p:cNvPr id="19" name="object 19"/>
            <p:cNvSpPr/>
            <p:nvPr/>
          </p:nvSpPr>
          <p:spPr>
            <a:xfrm>
              <a:off x="2506980" y="1421892"/>
              <a:ext cx="6112002" cy="3631691"/>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481072" y="1411986"/>
              <a:ext cx="5865114" cy="3678936"/>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2553081" y="1448181"/>
              <a:ext cx="6019800" cy="3539490"/>
            </a:xfrm>
            <a:prstGeom prst="rect">
              <a:avLst/>
            </a:prstGeom>
            <a:blipFill>
              <a:blip r:embed="rId11" cstate="print"/>
              <a:stretch>
                <a:fillRect/>
              </a:stretch>
            </a:blipFill>
          </p:spPr>
          <p:txBody>
            <a:bodyPr wrap="square" lIns="0" tIns="0" rIns="0" bIns="0" rtlCol="0"/>
            <a:lstStyle/>
            <a:p>
              <a:endParaRPr/>
            </a:p>
          </p:txBody>
        </p:sp>
      </p:grpSp>
      <p:sp>
        <p:nvSpPr>
          <p:cNvPr id="22" name="object 22"/>
          <p:cNvSpPr txBox="1"/>
          <p:nvPr/>
        </p:nvSpPr>
        <p:spPr>
          <a:xfrm>
            <a:off x="2553080" y="1448180"/>
            <a:ext cx="6019800" cy="3539490"/>
          </a:xfrm>
          <a:prstGeom prst="rect">
            <a:avLst/>
          </a:prstGeom>
          <a:ln w="9905">
            <a:solidFill>
              <a:srgbClr val="000000"/>
            </a:solidFill>
          </a:ln>
        </p:spPr>
        <p:txBody>
          <a:bodyPr vert="horz" wrap="square" lIns="0" tIns="38735" rIns="0" bIns="0" rtlCol="0">
            <a:spAutoFit/>
          </a:bodyPr>
          <a:lstStyle/>
          <a:p>
            <a:pPr marL="90805">
              <a:lnSpc>
                <a:spcPct val="100000"/>
              </a:lnSpc>
              <a:spcBef>
                <a:spcPts val="305"/>
              </a:spcBef>
            </a:pPr>
            <a:r>
              <a:rPr sz="1600" b="1" dirty="0">
                <a:latin typeface="Times New Roman"/>
                <a:cs typeface="Times New Roman"/>
              </a:rPr>
              <a:t>class </a:t>
            </a:r>
            <a:r>
              <a:rPr sz="1600" dirty="0">
                <a:latin typeface="Times New Roman"/>
                <a:cs typeface="Times New Roman"/>
              </a:rPr>
              <a:t>foo {</a:t>
            </a:r>
            <a:endParaRPr sz="1600">
              <a:latin typeface="Times New Roman"/>
              <a:cs typeface="Times New Roman"/>
            </a:endParaRPr>
          </a:p>
          <a:p>
            <a:pPr marL="365125" marR="384810">
              <a:lnSpc>
                <a:spcPct val="100000"/>
              </a:lnSpc>
              <a:tabLst>
                <a:tab pos="1299210" algn="l"/>
              </a:tabLst>
            </a:pPr>
            <a:r>
              <a:rPr sz="1600" dirty="0">
                <a:latin typeface="Times New Roman"/>
                <a:cs typeface="Times New Roman"/>
              </a:rPr>
              <a:t>public $foo = 'bar'; protected $baz = 'bat'; private $qux =</a:t>
            </a:r>
            <a:r>
              <a:rPr sz="1600" spc="-75" dirty="0">
                <a:latin typeface="Times New Roman"/>
                <a:cs typeface="Times New Roman"/>
              </a:rPr>
              <a:t> </a:t>
            </a:r>
            <a:r>
              <a:rPr sz="1600" dirty="0">
                <a:latin typeface="Times New Roman"/>
                <a:cs typeface="Times New Roman"/>
              </a:rPr>
              <a:t>'bingo';  </a:t>
            </a:r>
            <a:r>
              <a:rPr sz="1600" dirty="0">
                <a:solidFill>
                  <a:srgbClr val="C00000"/>
                </a:solidFill>
                <a:latin typeface="Times New Roman"/>
                <a:cs typeface="Times New Roman"/>
              </a:rPr>
              <a:t>function</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construct(){</a:t>
            </a:r>
            <a:endParaRPr sz="1600">
              <a:latin typeface="Times New Roman"/>
              <a:cs typeface="Times New Roman"/>
            </a:endParaRPr>
          </a:p>
          <a:p>
            <a:pPr marL="639445">
              <a:lnSpc>
                <a:spcPct val="100000"/>
              </a:lnSpc>
            </a:pPr>
            <a:r>
              <a:rPr sz="1600" dirty="0">
                <a:latin typeface="Times New Roman"/>
                <a:cs typeface="Times New Roman"/>
              </a:rPr>
              <a:t>$this-&gt;foo="pig";</a:t>
            </a:r>
            <a:endParaRPr sz="1600">
              <a:latin typeface="Times New Roman"/>
              <a:cs typeface="Times New Roman"/>
            </a:endParaRPr>
          </a:p>
          <a:p>
            <a:pPr marL="639445">
              <a:lnSpc>
                <a:spcPct val="100000"/>
              </a:lnSpc>
            </a:pPr>
            <a:r>
              <a:rPr sz="1600" b="1" dirty="0">
                <a:latin typeface="Times New Roman"/>
                <a:cs typeface="Times New Roman"/>
              </a:rPr>
              <a:t>var_dump</a:t>
            </a:r>
            <a:r>
              <a:rPr sz="1600" dirty="0">
                <a:latin typeface="Times New Roman"/>
                <a:cs typeface="Times New Roman"/>
              </a:rPr>
              <a:t>(</a:t>
            </a:r>
            <a:r>
              <a:rPr sz="1600" b="1" dirty="0">
                <a:latin typeface="Times New Roman"/>
                <a:cs typeface="Times New Roman"/>
              </a:rPr>
              <a:t>get_object_vars</a:t>
            </a:r>
            <a:r>
              <a:rPr sz="1600" dirty="0">
                <a:latin typeface="Times New Roman"/>
                <a:cs typeface="Times New Roman"/>
              </a:rPr>
              <a:t>(</a:t>
            </a:r>
            <a:r>
              <a:rPr sz="1600" dirty="0">
                <a:solidFill>
                  <a:srgbClr val="FF0000"/>
                </a:solidFill>
                <a:latin typeface="Times New Roman"/>
                <a:cs typeface="Times New Roman"/>
              </a:rPr>
              <a:t>$this</a:t>
            </a:r>
            <a:r>
              <a:rPr sz="1600" dirty="0">
                <a:latin typeface="Times New Roman"/>
                <a:cs typeface="Times New Roman"/>
              </a:rPr>
              <a:t>));</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pPr>
            <a:r>
              <a:rPr sz="1600" dirty="0">
                <a:latin typeface="Times New Roman"/>
                <a:cs typeface="Times New Roman"/>
              </a:rPr>
              <a:t>}</a:t>
            </a:r>
            <a:endParaRPr sz="1600">
              <a:latin typeface="Times New Roman"/>
              <a:cs typeface="Times New Roman"/>
            </a:endParaRPr>
          </a:p>
          <a:p>
            <a:pPr marL="365125" marR="3731260" indent="-274320">
              <a:lnSpc>
                <a:spcPct val="100000"/>
              </a:lnSpc>
              <a:tabLst>
                <a:tab pos="1299210" algn="l"/>
              </a:tabLst>
            </a:pPr>
            <a:r>
              <a:rPr sz="1600" b="1" dirty="0">
                <a:latin typeface="Times New Roman"/>
                <a:cs typeface="Times New Roman"/>
              </a:rPr>
              <a:t>class </a:t>
            </a:r>
            <a:r>
              <a:rPr sz="1600" dirty="0">
                <a:latin typeface="Times New Roman"/>
                <a:cs typeface="Times New Roman"/>
              </a:rPr>
              <a:t>bar </a:t>
            </a:r>
            <a:r>
              <a:rPr sz="1600" b="1" dirty="0">
                <a:solidFill>
                  <a:srgbClr val="00AF50"/>
                </a:solidFill>
                <a:latin typeface="Times New Roman"/>
                <a:cs typeface="Times New Roman"/>
              </a:rPr>
              <a:t>extends </a:t>
            </a:r>
            <a:r>
              <a:rPr sz="1600" dirty="0">
                <a:latin typeface="Times New Roman"/>
                <a:cs typeface="Times New Roman"/>
              </a:rPr>
              <a:t>foo {  </a:t>
            </a:r>
            <a:r>
              <a:rPr sz="1600" dirty="0">
                <a:solidFill>
                  <a:srgbClr val="C00000"/>
                </a:solidFill>
                <a:latin typeface="Times New Roman"/>
                <a:cs typeface="Times New Roman"/>
              </a:rPr>
              <a:t>function </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a:t>
            </a:r>
            <a:r>
              <a:rPr sz="1600" spc="5" dirty="0">
                <a:latin typeface="Times New Roman"/>
                <a:cs typeface="Times New Roman"/>
              </a:rPr>
              <a:t>t</a:t>
            </a:r>
            <a:r>
              <a:rPr sz="1600" dirty="0">
                <a:latin typeface="Times New Roman"/>
                <a:cs typeface="Times New Roman"/>
              </a:rPr>
              <a:t>(){</a:t>
            </a:r>
            <a:endParaRPr sz="1600">
              <a:latin typeface="Times New Roman"/>
              <a:cs typeface="Times New Roman"/>
            </a:endParaRPr>
          </a:p>
          <a:p>
            <a:pPr marL="639445">
              <a:lnSpc>
                <a:spcPct val="100000"/>
              </a:lnSpc>
            </a:pPr>
            <a:r>
              <a:rPr sz="1600" b="1" dirty="0">
                <a:latin typeface="Times New Roman"/>
                <a:cs typeface="Times New Roman"/>
              </a:rPr>
              <a:t>var_dump</a:t>
            </a:r>
            <a:r>
              <a:rPr sz="1600" dirty="0">
                <a:latin typeface="Times New Roman"/>
                <a:cs typeface="Times New Roman"/>
              </a:rPr>
              <a:t>(</a:t>
            </a:r>
            <a:r>
              <a:rPr sz="1600" b="1" dirty="0">
                <a:latin typeface="Times New Roman"/>
                <a:cs typeface="Times New Roman"/>
              </a:rPr>
              <a:t>get_object_vars</a:t>
            </a:r>
            <a:r>
              <a:rPr sz="1600" dirty="0">
                <a:latin typeface="Times New Roman"/>
                <a:cs typeface="Times New Roman"/>
              </a:rPr>
              <a:t>(</a:t>
            </a:r>
            <a:r>
              <a:rPr sz="1600" dirty="0">
                <a:solidFill>
                  <a:srgbClr val="FF0000"/>
                </a:solidFill>
                <a:latin typeface="Times New Roman"/>
                <a:cs typeface="Times New Roman"/>
              </a:rPr>
              <a:t>$this</a:t>
            </a:r>
            <a:r>
              <a:rPr sz="1600" dirty="0">
                <a:latin typeface="Times New Roman"/>
                <a:cs typeface="Times New Roman"/>
              </a:rPr>
              <a:t>));</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spcBef>
                <a:spcPts val="5"/>
              </a:spcBef>
            </a:pPr>
            <a:r>
              <a:rPr sz="1600" dirty="0">
                <a:latin typeface="Times New Roman"/>
                <a:cs typeface="Times New Roman"/>
              </a:rPr>
              <a:t>}</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new</a:t>
            </a:r>
            <a:r>
              <a:rPr sz="1600" b="1" spc="-105" dirty="0">
                <a:solidFill>
                  <a:srgbClr val="FF0000"/>
                </a:solidFill>
                <a:latin typeface="Times New Roman"/>
                <a:cs typeface="Times New Roman"/>
              </a:rPr>
              <a:t> </a:t>
            </a:r>
            <a:r>
              <a:rPr sz="1600" dirty="0">
                <a:latin typeface="Times New Roman"/>
                <a:cs typeface="Times New Roman"/>
              </a:rPr>
              <a:t>foo();</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new</a:t>
            </a:r>
            <a:r>
              <a:rPr sz="1600" b="1" spc="-105" dirty="0">
                <a:solidFill>
                  <a:srgbClr val="FF0000"/>
                </a:solidFill>
                <a:latin typeface="Times New Roman"/>
                <a:cs typeface="Times New Roman"/>
              </a:rPr>
              <a:t> </a:t>
            </a:r>
            <a:r>
              <a:rPr sz="1600" dirty="0">
                <a:latin typeface="Times New Roman"/>
                <a:cs typeface="Times New Roman"/>
              </a:rPr>
              <a:t>bar();</a:t>
            </a:r>
            <a:endParaRPr sz="1600">
              <a:latin typeface="Times New Roman"/>
              <a:cs typeface="Times New Roman"/>
            </a:endParaRPr>
          </a:p>
        </p:txBody>
      </p:sp>
      <p:sp>
        <p:nvSpPr>
          <p:cNvPr id="23" name="object 23"/>
          <p:cNvSpPr/>
          <p:nvPr/>
        </p:nvSpPr>
        <p:spPr>
          <a:xfrm>
            <a:off x="2552700" y="5084064"/>
            <a:ext cx="6031230" cy="1600200"/>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7750" y="121157"/>
            <a:ext cx="5223510" cy="463550"/>
            <a:chOff x="1047750" y="121157"/>
            <a:chExt cx="5223510" cy="463550"/>
          </a:xfrm>
        </p:grpSpPr>
        <p:sp>
          <p:nvSpPr>
            <p:cNvPr id="3" name="object 3"/>
            <p:cNvSpPr/>
            <p:nvPr/>
          </p:nvSpPr>
          <p:spPr>
            <a:xfrm>
              <a:off x="1047750" y="121157"/>
              <a:ext cx="5223510" cy="4632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5158613" cy="397891"/>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dirty="0">
                <a:solidFill>
                  <a:srgbClr val="4F6128"/>
                </a:solidFill>
              </a:rPr>
              <a:t>1.	</a:t>
            </a:r>
            <a:r>
              <a:rPr sz="1600" dirty="0">
                <a:solidFill>
                  <a:srgbClr val="000000"/>
                </a:solidFill>
              </a:rPr>
              <a:t>Declaring a</a:t>
            </a:r>
            <a:r>
              <a:rPr sz="1600" spc="-90" dirty="0">
                <a:solidFill>
                  <a:srgbClr val="000000"/>
                </a:solidFill>
              </a:rPr>
              <a:t> </a:t>
            </a:r>
            <a:r>
              <a:rPr sz="1600" dirty="0">
                <a:solidFill>
                  <a:srgbClr val="000000"/>
                </a:solidFill>
              </a:rPr>
              <a:t>Class</a:t>
            </a:r>
            <a:endParaRPr sz="1600"/>
          </a:p>
        </p:txBody>
      </p:sp>
      <p:sp>
        <p:nvSpPr>
          <p:cNvPr id="6" name="object 6"/>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7" name="object 7"/>
          <p:cNvSpPr txBox="1"/>
          <p:nvPr/>
        </p:nvSpPr>
        <p:spPr>
          <a:xfrm>
            <a:off x="154939" y="2195067"/>
            <a:ext cx="151130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Constructors</a:t>
            </a:r>
            <a:endParaRPr sz="1600">
              <a:latin typeface="Times New Roman"/>
              <a:cs typeface="Times New Roman"/>
            </a:endParaRPr>
          </a:p>
        </p:txBody>
      </p:sp>
      <p:sp>
        <p:nvSpPr>
          <p:cNvPr id="8" name="object 8"/>
          <p:cNvSpPr txBox="1"/>
          <p:nvPr/>
        </p:nvSpPr>
        <p:spPr>
          <a:xfrm>
            <a:off x="154939" y="2741422"/>
            <a:ext cx="13862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Destructors</a:t>
            </a:r>
            <a:endParaRPr sz="1600">
              <a:latin typeface="Times New Roman"/>
              <a:cs typeface="Times New Roman"/>
            </a:endParaRPr>
          </a:p>
        </p:txBody>
      </p:sp>
      <p:sp>
        <p:nvSpPr>
          <p:cNvPr id="9" name="object 9"/>
          <p:cNvSpPr txBox="1"/>
          <p:nvPr/>
        </p:nvSpPr>
        <p:spPr>
          <a:xfrm>
            <a:off x="154939" y="3287776"/>
            <a:ext cx="115189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spc="-10" dirty="0">
                <a:latin typeface="Times New Roman"/>
                <a:cs typeface="Times New Roman"/>
              </a:rPr>
              <a:t>Visibility</a:t>
            </a:r>
            <a:endParaRPr sz="1600">
              <a:latin typeface="Times New Roman"/>
              <a:cs typeface="Times New Roman"/>
            </a:endParaRPr>
          </a:p>
        </p:txBody>
      </p:sp>
      <p:sp>
        <p:nvSpPr>
          <p:cNvPr id="10" name="object 10"/>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grpSp>
        <p:nvGrpSpPr>
          <p:cNvPr id="11" name="object 11"/>
          <p:cNvGrpSpPr/>
          <p:nvPr/>
        </p:nvGrpSpPr>
        <p:grpSpPr>
          <a:xfrm>
            <a:off x="2090927" y="847344"/>
            <a:ext cx="6871334" cy="5848350"/>
            <a:chOff x="2090927" y="847344"/>
            <a:chExt cx="6871334" cy="5848350"/>
          </a:xfrm>
        </p:grpSpPr>
        <p:sp>
          <p:nvSpPr>
            <p:cNvPr id="12" name="object 12"/>
            <p:cNvSpPr/>
            <p:nvPr/>
          </p:nvSpPr>
          <p:spPr>
            <a:xfrm>
              <a:off x="2164079" y="888492"/>
              <a:ext cx="6797802" cy="580720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090927" y="847344"/>
              <a:ext cx="4967478" cy="722376"/>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210180" y="914781"/>
              <a:ext cx="6705600" cy="571500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2210180" y="9147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6" name="object 16"/>
          <p:cNvSpPr txBox="1"/>
          <p:nvPr/>
        </p:nvSpPr>
        <p:spPr>
          <a:xfrm>
            <a:off x="2288794" y="936498"/>
            <a:ext cx="4558665"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Ví dụ </a:t>
            </a:r>
            <a:r>
              <a:rPr sz="2400" b="1" u="heavy" dirty="0">
                <a:uFill>
                  <a:solidFill>
                    <a:srgbClr val="000000"/>
                  </a:solidFill>
                </a:uFill>
                <a:latin typeface="Times New Roman"/>
                <a:cs typeface="Times New Roman"/>
              </a:rPr>
              <a:t>3</a:t>
            </a:r>
            <a:r>
              <a:rPr sz="2400" dirty="0">
                <a:latin typeface="Times New Roman"/>
                <a:cs typeface="Times New Roman"/>
              </a:rPr>
              <a:t>: kết quả của đoạn lệnh</a:t>
            </a:r>
            <a:r>
              <a:rPr sz="2400" spc="-120"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17" name="object 17"/>
          <p:cNvGrpSpPr/>
          <p:nvPr/>
        </p:nvGrpSpPr>
        <p:grpSpPr>
          <a:xfrm>
            <a:off x="2328672" y="1411986"/>
            <a:ext cx="6442710" cy="3679190"/>
            <a:chOff x="2328672" y="1411986"/>
            <a:chExt cx="6442710" cy="3679190"/>
          </a:xfrm>
        </p:grpSpPr>
        <p:sp>
          <p:nvSpPr>
            <p:cNvPr id="18" name="object 18"/>
            <p:cNvSpPr/>
            <p:nvPr/>
          </p:nvSpPr>
          <p:spPr>
            <a:xfrm>
              <a:off x="2354580" y="1421892"/>
              <a:ext cx="6416802" cy="3631691"/>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2328672" y="1411986"/>
              <a:ext cx="6017514" cy="3678936"/>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400681" y="1448181"/>
              <a:ext cx="6324600" cy="3539490"/>
            </a:xfrm>
            <a:prstGeom prst="rect">
              <a:avLst/>
            </a:prstGeom>
            <a:blipFill>
              <a:blip r:embed="rId10" cstate="print"/>
              <a:stretch>
                <a:fillRect/>
              </a:stretch>
            </a:blipFill>
          </p:spPr>
          <p:txBody>
            <a:bodyPr wrap="square" lIns="0" tIns="0" rIns="0" bIns="0" rtlCol="0"/>
            <a:lstStyle/>
            <a:p>
              <a:endParaRPr/>
            </a:p>
          </p:txBody>
        </p:sp>
      </p:grpSp>
      <p:sp>
        <p:nvSpPr>
          <p:cNvPr id="21" name="object 21"/>
          <p:cNvSpPr txBox="1"/>
          <p:nvPr/>
        </p:nvSpPr>
        <p:spPr>
          <a:xfrm>
            <a:off x="2400680" y="1448180"/>
            <a:ext cx="6324600" cy="3539490"/>
          </a:xfrm>
          <a:prstGeom prst="rect">
            <a:avLst/>
          </a:prstGeom>
          <a:ln w="9905">
            <a:solidFill>
              <a:srgbClr val="000000"/>
            </a:solidFill>
          </a:ln>
        </p:spPr>
        <p:txBody>
          <a:bodyPr vert="horz" wrap="square" lIns="0" tIns="38735" rIns="0" bIns="0" rtlCol="0">
            <a:spAutoFit/>
          </a:bodyPr>
          <a:lstStyle/>
          <a:p>
            <a:pPr marL="90805">
              <a:lnSpc>
                <a:spcPct val="100000"/>
              </a:lnSpc>
              <a:spcBef>
                <a:spcPts val="305"/>
              </a:spcBef>
            </a:pPr>
            <a:r>
              <a:rPr sz="1600" b="1" dirty="0">
                <a:latin typeface="Times New Roman"/>
                <a:cs typeface="Times New Roman"/>
              </a:rPr>
              <a:t>class </a:t>
            </a:r>
            <a:r>
              <a:rPr sz="1600" dirty="0">
                <a:latin typeface="Times New Roman"/>
                <a:cs typeface="Times New Roman"/>
              </a:rPr>
              <a:t>foo {</a:t>
            </a:r>
            <a:endParaRPr sz="1600">
              <a:latin typeface="Times New Roman"/>
              <a:cs typeface="Times New Roman"/>
            </a:endParaRPr>
          </a:p>
          <a:p>
            <a:pPr marL="365125" marR="534670">
              <a:lnSpc>
                <a:spcPct val="100000"/>
              </a:lnSpc>
              <a:tabLst>
                <a:tab pos="1299210" algn="l"/>
              </a:tabLst>
            </a:pPr>
            <a:r>
              <a:rPr sz="1600" b="1" spc="-5" dirty="0">
                <a:latin typeface="Times New Roman"/>
                <a:cs typeface="Times New Roman"/>
              </a:rPr>
              <a:t>public </a:t>
            </a:r>
            <a:r>
              <a:rPr sz="1600" dirty="0">
                <a:latin typeface="Times New Roman"/>
                <a:cs typeface="Times New Roman"/>
              </a:rPr>
              <a:t>$foo = 'bar'; </a:t>
            </a:r>
            <a:r>
              <a:rPr sz="1600" b="1" spc="-5" dirty="0">
                <a:latin typeface="Times New Roman"/>
                <a:cs typeface="Times New Roman"/>
              </a:rPr>
              <a:t>protected </a:t>
            </a:r>
            <a:r>
              <a:rPr sz="1600" dirty="0">
                <a:latin typeface="Times New Roman"/>
                <a:cs typeface="Times New Roman"/>
              </a:rPr>
              <a:t>$baz = 'bat'; </a:t>
            </a:r>
            <a:r>
              <a:rPr sz="1600" b="1" dirty="0">
                <a:latin typeface="Times New Roman"/>
                <a:cs typeface="Times New Roman"/>
              </a:rPr>
              <a:t>private </a:t>
            </a:r>
            <a:r>
              <a:rPr sz="1600" dirty="0">
                <a:latin typeface="Times New Roman"/>
                <a:cs typeface="Times New Roman"/>
              </a:rPr>
              <a:t>$qux = 'bingo';  </a:t>
            </a:r>
            <a:r>
              <a:rPr sz="1600" dirty="0">
                <a:solidFill>
                  <a:srgbClr val="C00000"/>
                </a:solidFill>
                <a:latin typeface="Times New Roman"/>
                <a:cs typeface="Times New Roman"/>
              </a:rPr>
              <a:t>function</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construct(){</a:t>
            </a:r>
            <a:endParaRPr sz="1600">
              <a:latin typeface="Times New Roman"/>
              <a:cs typeface="Times New Roman"/>
            </a:endParaRPr>
          </a:p>
          <a:p>
            <a:pPr marL="639445">
              <a:lnSpc>
                <a:spcPct val="100000"/>
              </a:lnSpc>
            </a:pPr>
            <a:r>
              <a:rPr sz="1600" b="1" dirty="0">
                <a:latin typeface="Times New Roman"/>
                <a:cs typeface="Times New Roman"/>
              </a:rPr>
              <a:t>var_dump(get_object_vars</a:t>
            </a:r>
            <a:r>
              <a:rPr sz="1600" dirty="0">
                <a:latin typeface="Times New Roman"/>
                <a:cs typeface="Times New Roman"/>
              </a:rPr>
              <a:t>(</a:t>
            </a:r>
            <a:r>
              <a:rPr sz="1600" dirty="0">
                <a:solidFill>
                  <a:srgbClr val="FF0000"/>
                </a:solidFill>
                <a:latin typeface="Times New Roman"/>
                <a:cs typeface="Times New Roman"/>
              </a:rPr>
              <a:t>$this</a:t>
            </a:r>
            <a:r>
              <a:rPr sz="1600" dirty="0">
                <a:latin typeface="Times New Roman"/>
                <a:cs typeface="Times New Roman"/>
              </a:rPr>
              <a:t>)); </a:t>
            </a:r>
            <a:r>
              <a:rPr sz="1600" b="1" dirty="0">
                <a:latin typeface="Times New Roman"/>
                <a:cs typeface="Times New Roman"/>
              </a:rPr>
              <a:t>echo</a:t>
            </a:r>
            <a:r>
              <a:rPr sz="1600" b="1" spc="-10" dirty="0">
                <a:latin typeface="Times New Roman"/>
                <a:cs typeface="Times New Roman"/>
              </a:rPr>
              <a:t> </a:t>
            </a:r>
            <a:r>
              <a:rPr sz="1600" dirty="0">
                <a:latin typeface="Times New Roman"/>
                <a:cs typeface="Times New Roman"/>
              </a:rPr>
              <a:t>"&lt;br&gt;";</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pPr>
            <a:r>
              <a:rPr sz="1600" dirty="0">
                <a:latin typeface="Times New Roman"/>
                <a:cs typeface="Times New Roman"/>
              </a:rPr>
              <a:t>}</a:t>
            </a:r>
            <a:endParaRPr sz="1600">
              <a:latin typeface="Times New Roman"/>
              <a:cs typeface="Times New Roman"/>
            </a:endParaRPr>
          </a:p>
          <a:p>
            <a:pPr marL="90805">
              <a:lnSpc>
                <a:spcPct val="100000"/>
              </a:lnSpc>
            </a:pPr>
            <a:r>
              <a:rPr sz="1600" b="1" dirty="0">
                <a:latin typeface="Times New Roman"/>
                <a:cs typeface="Times New Roman"/>
              </a:rPr>
              <a:t>class </a:t>
            </a:r>
            <a:r>
              <a:rPr sz="1600" dirty="0">
                <a:latin typeface="Times New Roman"/>
                <a:cs typeface="Times New Roman"/>
              </a:rPr>
              <a:t>baz</a:t>
            </a:r>
            <a:r>
              <a:rPr sz="1600" spc="-5" dirty="0">
                <a:latin typeface="Times New Roman"/>
                <a:cs typeface="Times New Roman"/>
              </a:rPr>
              <a:t> </a:t>
            </a:r>
            <a:r>
              <a:rPr sz="1600" dirty="0">
                <a:latin typeface="Times New Roman"/>
                <a:cs typeface="Times New Roman"/>
              </a:rPr>
              <a:t>{</a:t>
            </a:r>
            <a:endParaRPr sz="1600">
              <a:latin typeface="Times New Roman"/>
              <a:cs typeface="Times New Roman"/>
            </a:endParaRPr>
          </a:p>
          <a:p>
            <a:pPr marR="3620135" algn="ctr">
              <a:lnSpc>
                <a:spcPct val="100000"/>
              </a:lnSpc>
              <a:tabLst>
                <a:tab pos="933450" algn="l"/>
              </a:tabLst>
            </a:pPr>
            <a:r>
              <a:rPr sz="1600" dirty="0">
                <a:solidFill>
                  <a:srgbClr val="C00000"/>
                </a:solidFill>
                <a:latin typeface="Times New Roman"/>
                <a:cs typeface="Times New Roman"/>
              </a:rPr>
              <a:t>function</a:t>
            </a:r>
            <a:r>
              <a:rPr sz="1600" u="sng" dirty="0">
                <a:solidFill>
                  <a:srgbClr val="C00000"/>
                </a:solidFill>
                <a:uFill>
                  <a:solidFill>
                    <a:srgbClr val="000000"/>
                  </a:solidFill>
                </a:uFill>
                <a:latin typeface="Times New Roman"/>
                <a:cs typeface="Times New Roman"/>
              </a:rPr>
              <a:t> 	</a:t>
            </a:r>
            <a:r>
              <a:rPr sz="1600" dirty="0">
                <a:latin typeface="Times New Roman"/>
                <a:cs typeface="Times New Roman"/>
              </a:rPr>
              <a:t>construct()</a:t>
            </a:r>
            <a:r>
              <a:rPr sz="1600" spc="-15" dirty="0">
                <a:latin typeface="Times New Roman"/>
                <a:cs typeface="Times New Roman"/>
              </a:rPr>
              <a:t> </a:t>
            </a:r>
            <a:r>
              <a:rPr sz="1600" dirty="0">
                <a:latin typeface="Times New Roman"/>
                <a:cs typeface="Times New Roman"/>
              </a:rPr>
              <a:t>{</a:t>
            </a:r>
            <a:endParaRPr sz="1600">
              <a:latin typeface="Times New Roman"/>
              <a:cs typeface="Times New Roman"/>
            </a:endParaRPr>
          </a:p>
          <a:p>
            <a:pPr marR="3583940" algn="ctr">
              <a:lnSpc>
                <a:spcPct val="100000"/>
              </a:lnSpc>
            </a:pPr>
            <a:r>
              <a:rPr sz="1600" dirty="0">
                <a:latin typeface="Times New Roman"/>
                <a:cs typeface="Times New Roman"/>
              </a:rPr>
              <a:t>$foo = </a:t>
            </a:r>
            <a:r>
              <a:rPr sz="1600" b="1" dirty="0">
                <a:solidFill>
                  <a:srgbClr val="FF0000"/>
                </a:solidFill>
                <a:latin typeface="Times New Roman"/>
                <a:cs typeface="Times New Roman"/>
              </a:rPr>
              <a:t>new</a:t>
            </a:r>
            <a:r>
              <a:rPr sz="1600" b="1" spc="-40" dirty="0">
                <a:solidFill>
                  <a:srgbClr val="FF0000"/>
                </a:solidFill>
                <a:latin typeface="Times New Roman"/>
                <a:cs typeface="Times New Roman"/>
              </a:rPr>
              <a:t> </a:t>
            </a:r>
            <a:r>
              <a:rPr sz="1600" dirty="0">
                <a:latin typeface="Times New Roman"/>
                <a:cs typeface="Times New Roman"/>
              </a:rPr>
              <a:t>foo();</a:t>
            </a:r>
            <a:endParaRPr sz="1600">
              <a:latin typeface="Times New Roman"/>
              <a:cs typeface="Times New Roman"/>
            </a:endParaRPr>
          </a:p>
          <a:p>
            <a:pPr marR="942340" algn="ctr">
              <a:lnSpc>
                <a:spcPct val="100000"/>
              </a:lnSpc>
            </a:pPr>
            <a:r>
              <a:rPr sz="1600" b="1" dirty="0">
                <a:latin typeface="Times New Roman"/>
                <a:cs typeface="Times New Roman"/>
              </a:rPr>
              <a:t>var_dump(get_object_vars</a:t>
            </a:r>
            <a:r>
              <a:rPr sz="1600" dirty="0">
                <a:latin typeface="Times New Roman"/>
                <a:cs typeface="Times New Roman"/>
              </a:rPr>
              <a:t>($foo)); </a:t>
            </a:r>
            <a:r>
              <a:rPr sz="1600" b="1" dirty="0">
                <a:latin typeface="Times New Roman"/>
                <a:cs typeface="Times New Roman"/>
              </a:rPr>
              <a:t>echo</a:t>
            </a:r>
            <a:r>
              <a:rPr sz="1600" b="1" spc="-25" dirty="0">
                <a:latin typeface="Times New Roman"/>
                <a:cs typeface="Times New Roman"/>
              </a:rPr>
              <a:t> </a:t>
            </a:r>
            <a:r>
              <a:rPr sz="1600" dirty="0">
                <a:latin typeface="Times New Roman"/>
                <a:cs typeface="Times New Roman"/>
              </a:rPr>
              <a:t>"&lt;br&gt;";</a:t>
            </a:r>
            <a:endParaRPr sz="1600">
              <a:latin typeface="Times New Roman"/>
              <a:cs typeface="Times New Roman"/>
            </a:endParaRPr>
          </a:p>
          <a:p>
            <a:pPr marR="5487670" algn="ctr">
              <a:lnSpc>
                <a:spcPct val="100000"/>
              </a:lnSpc>
            </a:pPr>
            <a:r>
              <a:rPr sz="1600" dirty="0">
                <a:latin typeface="Times New Roman"/>
                <a:cs typeface="Times New Roman"/>
              </a:rPr>
              <a:t>}</a:t>
            </a:r>
            <a:endParaRPr sz="1600">
              <a:latin typeface="Times New Roman"/>
              <a:cs typeface="Times New Roman"/>
            </a:endParaRPr>
          </a:p>
          <a:p>
            <a:pPr marL="90805">
              <a:lnSpc>
                <a:spcPct val="100000"/>
              </a:lnSpc>
              <a:spcBef>
                <a:spcPts val="5"/>
              </a:spcBef>
            </a:pPr>
            <a:r>
              <a:rPr sz="1600" dirty="0">
                <a:latin typeface="Times New Roman"/>
                <a:cs typeface="Times New Roman"/>
              </a:rPr>
              <a:t>}</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new</a:t>
            </a:r>
            <a:r>
              <a:rPr sz="1600" b="1" spc="-105" dirty="0">
                <a:solidFill>
                  <a:srgbClr val="FF0000"/>
                </a:solidFill>
                <a:latin typeface="Times New Roman"/>
                <a:cs typeface="Times New Roman"/>
              </a:rPr>
              <a:t> </a:t>
            </a:r>
            <a:r>
              <a:rPr sz="1600" dirty="0">
                <a:latin typeface="Times New Roman"/>
                <a:cs typeface="Times New Roman"/>
              </a:rPr>
              <a:t>foo();</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new</a:t>
            </a:r>
            <a:r>
              <a:rPr sz="1600" b="1" spc="-105" dirty="0">
                <a:solidFill>
                  <a:srgbClr val="FF0000"/>
                </a:solidFill>
                <a:latin typeface="Times New Roman"/>
                <a:cs typeface="Times New Roman"/>
              </a:rPr>
              <a:t> </a:t>
            </a:r>
            <a:r>
              <a:rPr sz="1600" dirty="0">
                <a:latin typeface="Times New Roman"/>
                <a:cs typeface="Times New Roman"/>
              </a:rPr>
              <a:t>baz();</a:t>
            </a:r>
            <a:endParaRPr sz="1600">
              <a:latin typeface="Times New Roman"/>
              <a:cs typeface="Times New Roman"/>
            </a:endParaRPr>
          </a:p>
        </p:txBody>
      </p:sp>
      <p:sp>
        <p:nvSpPr>
          <p:cNvPr id="22" name="object 22"/>
          <p:cNvSpPr/>
          <p:nvPr/>
        </p:nvSpPr>
        <p:spPr>
          <a:xfrm>
            <a:off x="2426970" y="5050535"/>
            <a:ext cx="5781294" cy="1533906"/>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7750" y="121157"/>
            <a:ext cx="5223510" cy="463550"/>
            <a:chOff x="1047750" y="121157"/>
            <a:chExt cx="5223510" cy="463550"/>
          </a:xfrm>
        </p:grpSpPr>
        <p:sp>
          <p:nvSpPr>
            <p:cNvPr id="3" name="object 3"/>
            <p:cNvSpPr/>
            <p:nvPr/>
          </p:nvSpPr>
          <p:spPr>
            <a:xfrm>
              <a:off x="1047750" y="121157"/>
              <a:ext cx="5223510" cy="4632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5158613" cy="397891"/>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154939" y="861313"/>
            <a:ext cx="188277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Declaring a</a:t>
            </a:r>
            <a:r>
              <a:rPr sz="1600" b="1" spc="-90" dirty="0">
                <a:latin typeface="Times New Roman"/>
                <a:cs typeface="Times New Roman"/>
              </a:rPr>
              <a:t> </a:t>
            </a:r>
            <a:r>
              <a:rPr sz="1600" b="1" dirty="0">
                <a:latin typeface="Times New Roman"/>
                <a:cs typeface="Times New Roman"/>
              </a:rPr>
              <a:t>Class</a:t>
            </a:r>
            <a:endParaRPr sz="1600">
              <a:latin typeface="Times New Roman"/>
              <a:cs typeface="Times New Roman"/>
            </a:endParaRPr>
          </a:p>
        </p:txBody>
      </p:sp>
      <p:sp>
        <p:nvSpPr>
          <p:cNvPr id="6" name="object 6"/>
          <p:cNvSpPr txBox="1"/>
          <p:nvPr/>
        </p:nvSpPr>
        <p:spPr>
          <a:xfrm>
            <a:off x="154939" y="1407922"/>
            <a:ext cx="1755139" cy="511175"/>
          </a:xfrm>
          <a:prstGeom prst="rect">
            <a:avLst/>
          </a:prstGeom>
        </p:spPr>
        <p:txBody>
          <a:bodyPr vert="horz" wrap="square" lIns="0" tIns="22860" rIns="0" bIns="0" rtlCol="0">
            <a:spAutoFit/>
          </a:bodyPr>
          <a:lstStyle/>
          <a:p>
            <a:pPr marL="355600" marR="5080" indent="-342900">
              <a:lnSpc>
                <a:spcPts val="1900"/>
              </a:lnSpc>
              <a:spcBef>
                <a:spcPts val="18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Instantiating</a:t>
            </a:r>
            <a:r>
              <a:rPr sz="1600" b="1" spc="-75" dirty="0">
                <a:latin typeface="Times New Roman"/>
                <a:cs typeface="Times New Roman"/>
              </a:rPr>
              <a:t> </a:t>
            </a:r>
            <a:r>
              <a:rPr sz="1600" b="1" dirty="0">
                <a:latin typeface="Times New Roman"/>
                <a:cs typeface="Times New Roman"/>
              </a:rPr>
              <a:t>an  Object</a:t>
            </a:r>
            <a:endParaRPr sz="1600">
              <a:latin typeface="Times New Roman"/>
              <a:cs typeface="Times New Roman"/>
            </a:endParaRPr>
          </a:p>
        </p:txBody>
      </p:sp>
      <p:sp>
        <p:nvSpPr>
          <p:cNvPr id="7" name="object 7"/>
          <p:cNvSpPr txBox="1"/>
          <p:nvPr/>
        </p:nvSpPr>
        <p:spPr>
          <a:xfrm>
            <a:off x="154939" y="2195067"/>
            <a:ext cx="151130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Constructors</a:t>
            </a:r>
            <a:endParaRPr sz="1600">
              <a:latin typeface="Times New Roman"/>
              <a:cs typeface="Times New Roman"/>
            </a:endParaRPr>
          </a:p>
        </p:txBody>
      </p:sp>
      <p:sp>
        <p:nvSpPr>
          <p:cNvPr id="8" name="object 8"/>
          <p:cNvSpPr txBox="1"/>
          <p:nvPr/>
        </p:nvSpPr>
        <p:spPr>
          <a:xfrm>
            <a:off x="154939" y="2741422"/>
            <a:ext cx="13862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Destructors</a:t>
            </a:r>
            <a:endParaRPr sz="1600">
              <a:latin typeface="Times New Roman"/>
              <a:cs typeface="Times New Roman"/>
            </a:endParaRPr>
          </a:p>
        </p:txBody>
      </p:sp>
      <p:sp>
        <p:nvSpPr>
          <p:cNvPr id="9" name="object 9"/>
          <p:cNvSpPr txBox="1"/>
          <p:nvPr/>
        </p:nvSpPr>
        <p:spPr>
          <a:xfrm>
            <a:off x="154939" y="3287776"/>
            <a:ext cx="115189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spc="-10" dirty="0">
                <a:latin typeface="Times New Roman"/>
                <a:cs typeface="Times New Roman"/>
              </a:rPr>
              <a:t>Visibility</a:t>
            </a:r>
            <a:endParaRPr sz="1600">
              <a:latin typeface="Times New Roman"/>
              <a:cs typeface="Times New Roman"/>
            </a:endParaRPr>
          </a:p>
        </p:txBody>
      </p:sp>
      <p:sp>
        <p:nvSpPr>
          <p:cNvPr id="10" name="object 10"/>
          <p:cNvSpPr txBox="1"/>
          <p:nvPr/>
        </p:nvSpPr>
        <p:spPr>
          <a:xfrm>
            <a:off x="154939" y="3833114"/>
            <a:ext cx="1837689" cy="753745"/>
          </a:xfrm>
          <a:prstGeom prst="rect">
            <a:avLst/>
          </a:prstGeom>
        </p:spPr>
        <p:txBody>
          <a:bodyPr vert="horz" wrap="square" lIns="0" tIns="23495" rIns="0" bIns="0" rtlCol="0">
            <a:spAutoFit/>
          </a:bodyPr>
          <a:lstStyle/>
          <a:p>
            <a:pPr marL="355600" marR="5080" indent="-342900">
              <a:lnSpc>
                <a:spcPts val="1900"/>
              </a:lnSpc>
              <a:spcBef>
                <a:spcPts val="185"/>
              </a:spcBef>
              <a:tabLst>
                <a:tab pos="354965" algn="l"/>
              </a:tabLst>
            </a:pPr>
            <a:r>
              <a:rPr sz="1600" b="1" dirty="0">
                <a:solidFill>
                  <a:srgbClr val="4F6128"/>
                </a:solidFill>
                <a:latin typeface="Times New Roman"/>
                <a:cs typeface="Times New Roman"/>
              </a:rPr>
              <a:t>6.	</a:t>
            </a:r>
            <a:r>
              <a:rPr sz="1600" b="1" dirty="0">
                <a:latin typeface="Times New Roman"/>
                <a:cs typeface="Times New Roman"/>
              </a:rPr>
              <a:t>Constants,</a:t>
            </a:r>
            <a:r>
              <a:rPr sz="1600" b="1" spc="-90" dirty="0">
                <a:latin typeface="Times New Roman"/>
                <a:cs typeface="Times New Roman"/>
              </a:rPr>
              <a:t> </a:t>
            </a:r>
            <a:r>
              <a:rPr sz="1600" b="1" dirty="0">
                <a:latin typeface="Times New Roman"/>
                <a:cs typeface="Times New Roman"/>
              </a:rPr>
              <a:t>Static  Methods and  </a:t>
            </a:r>
            <a:r>
              <a:rPr sz="1600" b="1" spc="-5" dirty="0">
                <a:latin typeface="Times New Roman"/>
                <a:cs typeface="Times New Roman"/>
              </a:rPr>
              <a:t>Properties</a:t>
            </a:r>
            <a:endParaRPr sz="1600">
              <a:latin typeface="Times New Roman"/>
              <a:cs typeface="Times New Roman"/>
            </a:endParaRPr>
          </a:p>
        </p:txBody>
      </p:sp>
      <p:sp>
        <p:nvSpPr>
          <p:cNvPr id="11" name="object 11"/>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grpSp>
        <p:nvGrpSpPr>
          <p:cNvPr id="12" name="object 12"/>
          <p:cNvGrpSpPr/>
          <p:nvPr/>
        </p:nvGrpSpPr>
        <p:grpSpPr>
          <a:xfrm>
            <a:off x="2090927" y="847344"/>
            <a:ext cx="6871334" cy="5848350"/>
            <a:chOff x="2090927" y="847344"/>
            <a:chExt cx="6871334" cy="5848350"/>
          </a:xfrm>
        </p:grpSpPr>
        <p:sp>
          <p:nvSpPr>
            <p:cNvPr id="13" name="object 13"/>
            <p:cNvSpPr/>
            <p:nvPr/>
          </p:nvSpPr>
          <p:spPr>
            <a:xfrm>
              <a:off x="2164079" y="888492"/>
              <a:ext cx="6797802" cy="5807202"/>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2090927" y="847344"/>
              <a:ext cx="6524244" cy="3282696"/>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210180" y="914781"/>
              <a:ext cx="6705600" cy="5715000"/>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210180" y="9147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7" name="object 17"/>
          <p:cNvSpPr txBox="1"/>
          <p:nvPr/>
        </p:nvSpPr>
        <p:spPr>
          <a:xfrm>
            <a:off x="2288794" y="936498"/>
            <a:ext cx="6115050" cy="391795"/>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khai báo biến </a:t>
            </a:r>
            <a:r>
              <a:rPr sz="2400" b="1" u="heavy" dirty="0">
                <a:uFill>
                  <a:solidFill>
                    <a:srgbClr val="000000"/>
                  </a:solidFill>
                </a:uFill>
                <a:latin typeface="Times New Roman"/>
                <a:cs typeface="Times New Roman"/>
              </a:rPr>
              <a:t>và </a:t>
            </a:r>
            <a:r>
              <a:rPr sz="2400" b="1" u="heavy" spc="-5" dirty="0">
                <a:uFill>
                  <a:solidFill>
                    <a:srgbClr val="000000"/>
                  </a:solidFill>
                </a:uFill>
                <a:latin typeface="Times New Roman"/>
                <a:cs typeface="Times New Roman"/>
              </a:rPr>
              <a:t>phương </a:t>
            </a:r>
            <a:r>
              <a:rPr sz="2400" b="1" u="heavy" dirty="0">
                <a:uFill>
                  <a:solidFill>
                    <a:srgbClr val="000000"/>
                  </a:solidFill>
                </a:uFill>
                <a:latin typeface="Times New Roman"/>
                <a:cs typeface="Times New Roman"/>
              </a:rPr>
              <a:t>thức</a:t>
            </a:r>
            <a:r>
              <a:rPr sz="2400" b="1" u="heavy" spc="-5" dirty="0">
                <a:uFill>
                  <a:solidFill>
                    <a:srgbClr val="000000"/>
                  </a:solidFill>
                </a:uFill>
                <a:latin typeface="Times New Roman"/>
                <a:cs typeface="Times New Roman"/>
              </a:rPr>
              <a:t> tĩnh:</a:t>
            </a:r>
            <a:endParaRPr sz="2400">
              <a:latin typeface="Times New Roman"/>
              <a:cs typeface="Times New Roman"/>
            </a:endParaRPr>
          </a:p>
        </p:txBody>
      </p:sp>
      <p:sp>
        <p:nvSpPr>
          <p:cNvPr id="18" name="object 18"/>
          <p:cNvSpPr txBox="1"/>
          <p:nvPr/>
        </p:nvSpPr>
        <p:spPr>
          <a:xfrm>
            <a:off x="2288794" y="3497326"/>
            <a:ext cx="4745990" cy="391160"/>
          </a:xfrm>
          <a:prstGeom prst="rect">
            <a:avLst/>
          </a:prstGeom>
        </p:spPr>
        <p:txBody>
          <a:bodyPr vert="horz" wrap="square" lIns="0" tIns="12700" rIns="0" bIns="0" rtlCol="0">
            <a:spAutoFit/>
          </a:bodyPr>
          <a:lstStyle/>
          <a:p>
            <a:pPr marL="297815"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khai báo hằng </a:t>
            </a:r>
            <a:r>
              <a:rPr sz="2400" b="1" u="heavy" spc="-10" dirty="0">
                <a:uFill>
                  <a:solidFill>
                    <a:srgbClr val="000000"/>
                  </a:solidFill>
                </a:uFill>
                <a:latin typeface="Times New Roman"/>
                <a:cs typeface="Times New Roman"/>
              </a:rPr>
              <a:t>trong</a:t>
            </a:r>
            <a:r>
              <a:rPr sz="2400" b="1" u="heavy" spc="-45"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lớp</a:t>
            </a:r>
            <a:r>
              <a:rPr sz="2400" b="1" dirty="0">
                <a:latin typeface="Times New Roman"/>
                <a:cs typeface="Times New Roman"/>
              </a:rPr>
              <a:t>:</a:t>
            </a:r>
            <a:endParaRPr sz="2400">
              <a:latin typeface="Times New Roman"/>
              <a:cs typeface="Times New Roman"/>
            </a:endParaRPr>
          </a:p>
        </p:txBody>
      </p:sp>
      <p:grpSp>
        <p:nvGrpSpPr>
          <p:cNvPr id="19" name="object 19"/>
          <p:cNvGrpSpPr/>
          <p:nvPr/>
        </p:nvGrpSpPr>
        <p:grpSpPr>
          <a:xfrm>
            <a:off x="2328672" y="1357122"/>
            <a:ext cx="6442710" cy="2216150"/>
            <a:chOff x="2328672" y="1357122"/>
            <a:chExt cx="6442710" cy="2216150"/>
          </a:xfrm>
        </p:grpSpPr>
        <p:sp>
          <p:nvSpPr>
            <p:cNvPr id="20" name="object 20"/>
            <p:cNvSpPr/>
            <p:nvPr/>
          </p:nvSpPr>
          <p:spPr>
            <a:xfrm>
              <a:off x="2354580" y="1367028"/>
              <a:ext cx="6416802" cy="2204466"/>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2328672" y="1357122"/>
              <a:ext cx="2967990" cy="2215895"/>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2400681" y="1393317"/>
              <a:ext cx="6324600" cy="2112264"/>
            </a:xfrm>
            <a:prstGeom prst="rect">
              <a:avLst/>
            </a:prstGeom>
            <a:blipFill>
              <a:blip r:embed="rId10" cstate="print"/>
              <a:stretch>
                <a:fillRect/>
              </a:stretch>
            </a:blipFill>
          </p:spPr>
          <p:txBody>
            <a:bodyPr wrap="square" lIns="0" tIns="0" rIns="0" bIns="0" rtlCol="0"/>
            <a:lstStyle/>
            <a:p>
              <a:endParaRPr/>
            </a:p>
          </p:txBody>
        </p:sp>
      </p:grpSp>
      <p:sp>
        <p:nvSpPr>
          <p:cNvPr id="23" name="object 23"/>
          <p:cNvSpPr txBox="1"/>
          <p:nvPr/>
        </p:nvSpPr>
        <p:spPr>
          <a:xfrm>
            <a:off x="2400680" y="1393316"/>
            <a:ext cx="6324600" cy="2112645"/>
          </a:xfrm>
          <a:prstGeom prst="rect">
            <a:avLst/>
          </a:prstGeom>
          <a:ln w="9905">
            <a:solidFill>
              <a:srgbClr val="000000"/>
            </a:solidFill>
          </a:ln>
        </p:spPr>
        <p:txBody>
          <a:bodyPr vert="horz" wrap="square" lIns="0" tIns="38735" rIns="0" bIns="0" rtlCol="0">
            <a:spAutoFit/>
          </a:bodyPr>
          <a:lstStyle/>
          <a:p>
            <a:pPr marL="90805">
              <a:lnSpc>
                <a:spcPct val="100000"/>
              </a:lnSpc>
              <a:spcBef>
                <a:spcPts val="305"/>
              </a:spcBef>
            </a:pPr>
            <a:r>
              <a:rPr sz="1600" b="1" dirty="0">
                <a:latin typeface="Times New Roman"/>
                <a:cs typeface="Times New Roman"/>
              </a:rPr>
              <a:t>class </a:t>
            </a:r>
            <a:r>
              <a:rPr sz="1600" dirty="0">
                <a:latin typeface="Times New Roman"/>
                <a:cs typeface="Times New Roman"/>
              </a:rPr>
              <a:t>foo {</a:t>
            </a:r>
            <a:endParaRPr sz="1600">
              <a:latin typeface="Times New Roman"/>
              <a:cs typeface="Times New Roman"/>
            </a:endParaRPr>
          </a:p>
          <a:p>
            <a:pPr marL="365125">
              <a:lnSpc>
                <a:spcPct val="100000"/>
              </a:lnSpc>
            </a:pPr>
            <a:r>
              <a:rPr sz="1600" dirty="0">
                <a:solidFill>
                  <a:srgbClr val="FF0000"/>
                </a:solidFill>
                <a:latin typeface="Times New Roman"/>
                <a:cs typeface="Times New Roman"/>
              </a:rPr>
              <a:t>static </a:t>
            </a:r>
            <a:r>
              <a:rPr sz="1600" dirty="0">
                <a:latin typeface="Times New Roman"/>
                <a:cs typeface="Times New Roman"/>
              </a:rPr>
              <a:t>$bar =</a:t>
            </a:r>
            <a:r>
              <a:rPr sz="1600" spc="10" dirty="0">
                <a:latin typeface="Times New Roman"/>
                <a:cs typeface="Times New Roman"/>
              </a:rPr>
              <a:t> </a:t>
            </a:r>
            <a:r>
              <a:rPr sz="1600" dirty="0">
                <a:latin typeface="Times New Roman"/>
                <a:cs typeface="Times New Roman"/>
              </a:rPr>
              <a:t>"bat";</a:t>
            </a:r>
            <a:endParaRPr sz="1600">
              <a:latin typeface="Times New Roman"/>
              <a:cs typeface="Times New Roman"/>
            </a:endParaRPr>
          </a:p>
          <a:p>
            <a:pPr marL="365125">
              <a:lnSpc>
                <a:spcPct val="100000"/>
              </a:lnSpc>
            </a:pPr>
            <a:r>
              <a:rPr sz="1600" dirty="0">
                <a:solidFill>
                  <a:srgbClr val="FF0000"/>
                </a:solidFill>
                <a:latin typeface="Times New Roman"/>
                <a:cs typeface="Times New Roman"/>
              </a:rPr>
              <a:t>static </a:t>
            </a:r>
            <a:r>
              <a:rPr sz="1600" b="1" spc="-5" dirty="0">
                <a:latin typeface="Times New Roman"/>
                <a:cs typeface="Times New Roman"/>
              </a:rPr>
              <a:t>public </a:t>
            </a:r>
            <a:r>
              <a:rPr sz="1600" b="1" dirty="0">
                <a:solidFill>
                  <a:srgbClr val="C00000"/>
                </a:solidFill>
                <a:latin typeface="Times New Roman"/>
                <a:cs typeface="Times New Roman"/>
              </a:rPr>
              <a:t>function</a:t>
            </a:r>
            <a:r>
              <a:rPr sz="1600" b="1" spc="30" dirty="0">
                <a:solidFill>
                  <a:srgbClr val="C00000"/>
                </a:solidFill>
                <a:latin typeface="Times New Roman"/>
                <a:cs typeface="Times New Roman"/>
              </a:rPr>
              <a:t> </a:t>
            </a:r>
            <a:r>
              <a:rPr sz="1600" dirty="0">
                <a:latin typeface="Times New Roman"/>
                <a:cs typeface="Times New Roman"/>
              </a:rPr>
              <a:t>baz(){</a:t>
            </a:r>
            <a:endParaRPr sz="1600">
              <a:latin typeface="Times New Roman"/>
              <a:cs typeface="Times New Roman"/>
            </a:endParaRPr>
          </a:p>
          <a:p>
            <a:pPr marL="639445">
              <a:lnSpc>
                <a:spcPct val="100000"/>
              </a:lnSpc>
            </a:pPr>
            <a:r>
              <a:rPr sz="1600" b="1" dirty="0">
                <a:latin typeface="Times New Roman"/>
                <a:cs typeface="Times New Roman"/>
              </a:rPr>
              <a:t>echo </a:t>
            </a:r>
            <a:r>
              <a:rPr sz="1600" dirty="0">
                <a:latin typeface="Times New Roman"/>
                <a:cs typeface="Times New Roman"/>
              </a:rPr>
              <a:t>"Hello</a:t>
            </a:r>
            <a:r>
              <a:rPr sz="1600" spc="-45" dirty="0">
                <a:latin typeface="Times New Roman"/>
                <a:cs typeface="Times New Roman"/>
              </a:rPr>
              <a:t> </a:t>
            </a:r>
            <a:r>
              <a:rPr sz="1600" spc="-20" dirty="0">
                <a:latin typeface="Times New Roman"/>
                <a:cs typeface="Times New Roman"/>
              </a:rPr>
              <a:t>World";</a:t>
            </a:r>
            <a:endParaRPr sz="1600">
              <a:latin typeface="Times New Roman"/>
              <a:cs typeface="Times New Roman"/>
            </a:endParaRPr>
          </a:p>
          <a:p>
            <a:pPr marL="365125">
              <a:lnSpc>
                <a:spcPct val="100000"/>
              </a:lnSpc>
            </a:pPr>
            <a:r>
              <a:rPr sz="1600" dirty="0">
                <a:latin typeface="Times New Roman"/>
                <a:cs typeface="Times New Roman"/>
              </a:rPr>
              <a:t>}</a:t>
            </a:r>
            <a:endParaRPr sz="1600">
              <a:latin typeface="Times New Roman"/>
              <a:cs typeface="Times New Roman"/>
            </a:endParaRPr>
          </a:p>
          <a:p>
            <a:pPr marL="90805">
              <a:lnSpc>
                <a:spcPct val="100000"/>
              </a:lnSpc>
            </a:pPr>
            <a:r>
              <a:rPr sz="1600" dirty="0">
                <a:latin typeface="Times New Roman"/>
                <a:cs typeface="Times New Roman"/>
              </a:rPr>
              <a:t>}</a:t>
            </a:r>
            <a:endParaRPr sz="1600">
              <a:latin typeface="Times New Roman"/>
              <a:cs typeface="Times New Roman"/>
            </a:endParaRPr>
          </a:p>
          <a:p>
            <a:pPr marL="90805" marR="4382135">
              <a:lnSpc>
                <a:spcPct val="100000"/>
              </a:lnSpc>
            </a:pPr>
            <a:r>
              <a:rPr sz="1600" dirty="0">
                <a:latin typeface="Times New Roman"/>
                <a:cs typeface="Times New Roman"/>
              </a:rPr>
              <a:t>echo</a:t>
            </a:r>
            <a:r>
              <a:rPr sz="1600" spc="-90" dirty="0">
                <a:latin typeface="Times New Roman"/>
                <a:cs typeface="Times New Roman"/>
              </a:rPr>
              <a:t> </a:t>
            </a:r>
            <a:r>
              <a:rPr sz="1600" spc="-5" dirty="0">
                <a:latin typeface="Times New Roman"/>
                <a:cs typeface="Times New Roman"/>
              </a:rPr>
              <a:t>foo::$bar."&lt;br&gt;";  </a:t>
            </a:r>
            <a:r>
              <a:rPr sz="1600" dirty="0">
                <a:latin typeface="Times New Roman"/>
                <a:cs typeface="Times New Roman"/>
              </a:rPr>
              <a:t>foo::baz();</a:t>
            </a:r>
            <a:endParaRPr sz="1600">
              <a:latin typeface="Times New Roman"/>
              <a:cs typeface="Times New Roman"/>
            </a:endParaRPr>
          </a:p>
        </p:txBody>
      </p:sp>
      <p:grpSp>
        <p:nvGrpSpPr>
          <p:cNvPr id="24" name="object 24"/>
          <p:cNvGrpSpPr/>
          <p:nvPr/>
        </p:nvGrpSpPr>
        <p:grpSpPr>
          <a:xfrm>
            <a:off x="2328672" y="3926585"/>
            <a:ext cx="6442710" cy="1778635"/>
            <a:chOff x="2328672" y="3926585"/>
            <a:chExt cx="6442710" cy="1778635"/>
          </a:xfrm>
        </p:grpSpPr>
        <p:sp>
          <p:nvSpPr>
            <p:cNvPr id="25" name="object 25"/>
            <p:cNvSpPr/>
            <p:nvPr/>
          </p:nvSpPr>
          <p:spPr>
            <a:xfrm>
              <a:off x="2354580" y="3936491"/>
              <a:ext cx="6416802" cy="1768602"/>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2328672" y="3926585"/>
              <a:ext cx="2939033" cy="1240536"/>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2400681" y="3962780"/>
              <a:ext cx="6324600" cy="1676400"/>
            </a:xfrm>
            <a:prstGeom prst="rect">
              <a:avLst/>
            </a:prstGeom>
            <a:blipFill>
              <a:blip r:embed="rId13" cstate="print"/>
              <a:stretch>
                <a:fillRect/>
              </a:stretch>
            </a:blipFill>
          </p:spPr>
          <p:txBody>
            <a:bodyPr wrap="square" lIns="0" tIns="0" rIns="0" bIns="0" rtlCol="0"/>
            <a:lstStyle/>
            <a:p>
              <a:endParaRPr/>
            </a:p>
          </p:txBody>
        </p:sp>
      </p:grpSp>
      <p:sp>
        <p:nvSpPr>
          <p:cNvPr id="28" name="object 28"/>
          <p:cNvSpPr txBox="1"/>
          <p:nvPr/>
        </p:nvSpPr>
        <p:spPr>
          <a:xfrm>
            <a:off x="2400680" y="3962780"/>
            <a:ext cx="6324600" cy="1676400"/>
          </a:xfrm>
          <a:prstGeom prst="rect">
            <a:avLst/>
          </a:prstGeom>
          <a:ln w="9905">
            <a:solidFill>
              <a:srgbClr val="000000"/>
            </a:solidFill>
          </a:ln>
        </p:spPr>
        <p:txBody>
          <a:bodyPr vert="horz" wrap="square" lIns="0" tIns="38735" rIns="0" bIns="0" rtlCol="0">
            <a:spAutoFit/>
          </a:bodyPr>
          <a:lstStyle/>
          <a:p>
            <a:pPr marL="90805">
              <a:lnSpc>
                <a:spcPct val="100000"/>
              </a:lnSpc>
              <a:spcBef>
                <a:spcPts val="305"/>
              </a:spcBef>
            </a:pPr>
            <a:r>
              <a:rPr sz="1600" b="1" dirty="0">
                <a:latin typeface="Times New Roman"/>
                <a:cs typeface="Times New Roman"/>
              </a:rPr>
              <a:t>class </a:t>
            </a:r>
            <a:r>
              <a:rPr sz="1600" dirty="0">
                <a:latin typeface="Times New Roman"/>
                <a:cs typeface="Times New Roman"/>
              </a:rPr>
              <a:t>foo {</a:t>
            </a:r>
            <a:endParaRPr sz="1600">
              <a:latin typeface="Times New Roman"/>
              <a:cs typeface="Times New Roman"/>
            </a:endParaRPr>
          </a:p>
          <a:p>
            <a:pPr marL="365125">
              <a:lnSpc>
                <a:spcPct val="100000"/>
              </a:lnSpc>
              <a:spcBef>
                <a:spcPts val="5"/>
              </a:spcBef>
            </a:pPr>
            <a:r>
              <a:rPr sz="1600" dirty="0">
                <a:solidFill>
                  <a:srgbClr val="FF0000"/>
                </a:solidFill>
                <a:latin typeface="Times New Roman"/>
                <a:cs typeface="Times New Roman"/>
              </a:rPr>
              <a:t>const </a:t>
            </a:r>
            <a:r>
              <a:rPr sz="1600" dirty="0">
                <a:latin typeface="Times New Roman"/>
                <a:cs typeface="Times New Roman"/>
              </a:rPr>
              <a:t>BAR = "Hello</a:t>
            </a:r>
            <a:r>
              <a:rPr sz="1600" spc="-70" dirty="0">
                <a:latin typeface="Times New Roman"/>
                <a:cs typeface="Times New Roman"/>
              </a:rPr>
              <a:t> </a:t>
            </a:r>
            <a:r>
              <a:rPr sz="1600" spc="-20" dirty="0">
                <a:latin typeface="Times New Roman"/>
                <a:cs typeface="Times New Roman"/>
              </a:rPr>
              <a:t>World";</a:t>
            </a:r>
            <a:endParaRPr sz="1600">
              <a:latin typeface="Times New Roman"/>
              <a:cs typeface="Times New Roman"/>
            </a:endParaRPr>
          </a:p>
          <a:p>
            <a:pPr marL="90805">
              <a:lnSpc>
                <a:spcPct val="100000"/>
              </a:lnSpc>
            </a:pPr>
            <a:r>
              <a:rPr sz="1600" dirty="0">
                <a:latin typeface="Times New Roman"/>
                <a:cs typeface="Times New Roman"/>
              </a:rPr>
              <a:t>}</a:t>
            </a:r>
            <a:endParaRPr sz="1600">
              <a:latin typeface="Times New Roman"/>
              <a:cs typeface="Times New Roman"/>
            </a:endParaRPr>
          </a:p>
          <a:p>
            <a:pPr marL="90805">
              <a:lnSpc>
                <a:spcPct val="100000"/>
              </a:lnSpc>
            </a:pPr>
            <a:r>
              <a:rPr sz="1600" b="1" dirty="0">
                <a:latin typeface="Times New Roman"/>
                <a:cs typeface="Times New Roman"/>
              </a:rPr>
              <a:t>echo</a:t>
            </a:r>
            <a:r>
              <a:rPr sz="1600" b="1" spc="-15" dirty="0">
                <a:latin typeface="Times New Roman"/>
                <a:cs typeface="Times New Roman"/>
              </a:rPr>
              <a:t> </a:t>
            </a:r>
            <a:r>
              <a:rPr sz="1600" dirty="0">
                <a:latin typeface="Times New Roman"/>
                <a:cs typeface="Times New Roman"/>
              </a:rPr>
              <a:t>foo::BAR;</a:t>
            </a:r>
            <a:endParaRPr sz="1600">
              <a:latin typeface="Times New Roman"/>
              <a:cs typeface="Times New Roman"/>
            </a:endParaRPr>
          </a:p>
        </p:txBody>
      </p:sp>
      <p:sp>
        <p:nvSpPr>
          <p:cNvPr id="29" name="object 29"/>
          <p:cNvSpPr txBox="1"/>
          <p:nvPr/>
        </p:nvSpPr>
        <p:spPr>
          <a:xfrm>
            <a:off x="6160008" y="1511808"/>
            <a:ext cx="2463800" cy="948690"/>
          </a:xfrm>
          <a:prstGeom prst="rect">
            <a:avLst/>
          </a:prstGeom>
          <a:solidFill>
            <a:srgbClr val="000000"/>
          </a:solidFill>
        </p:spPr>
        <p:txBody>
          <a:bodyPr vert="horz" wrap="square" lIns="0" tIns="50165" rIns="0" bIns="0" rtlCol="0">
            <a:spAutoFit/>
          </a:bodyPr>
          <a:lstStyle/>
          <a:p>
            <a:pPr marL="104139">
              <a:lnSpc>
                <a:spcPct val="100000"/>
              </a:lnSpc>
              <a:spcBef>
                <a:spcPts val="395"/>
              </a:spcBef>
            </a:pPr>
            <a:r>
              <a:rPr sz="1800" b="1" i="1" dirty="0">
                <a:solidFill>
                  <a:srgbClr val="FFFFFF"/>
                </a:solidFill>
                <a:latin typeface="Times New Roman"/>
                <a:cs typeface="Times New Roman"/>
              </a:rPr>
              <a:t>//</a:t>
            </a:r>
            <a:r>
              <a:rPr sz="1800" b="1" i="1" spc="-5" dirty="0">
                <a:solidFill>
                  <a:srgbClr val="FFFFFF"/>
                </a:solidFill>
                <a:latin typeface="Times New Roman"/>
                <a:cs typeface="Times New Roman"/>
              </a:rPr>
              <a:t> output:</a:t>
            </a:r>
            <a:endParaRPr sz="1800">
              <a:latin typeface="Times New Roman"/>
              <a:cs typeface="Times New Roman"/>
            </a:endParaRPr>
          </a:p>
          <a:p>
            <a:pPr marL="104139">
              <a:lnSpc>
                <a:spcPct val="100000"/>
              </a:lnSpc>
            </a:pPr>
            <a:r>
              <a:rPr sz="1800" dirty="0">
                <a:solidFill>
                  <a:srgbClr val="FFFFFF"/>
                </a:solidFill>
                <a:latin typeface="Times New Roman"/>
                <a:cs typeface="Times New Roman"/>
              </a:rPr>
              <a:t>bat</a:t>
            </a:r>
            <a:endParaRPr sz="1800">
              <a:latin typeface="Times New Roman"/>
              <a:cs typeface="Times New Roman"/>
            </a:endParaRPr>
          </a:p>
          <a:p>
            <a:pPr marL="104139">
              <a:lnSpc>
                <a:spcPct val="100000"/>
              </a:lnSpc>
            </a:pPr>
            <a:r>
              <a:rPr sz="1800" spc="-5" dirty="0">
                <a:solidFill>
                  <a:srgbClr val="FFFFFF"/>
                </a:solidFill>
                <a:latin typeface="Times New Roman"/>
                <a:cs typeface="Times New Roman"/>
              </a:rPr>
              <a:t>Hello world</a:t>
            </a:r>
            <a:endParaRPr sz="1800">
              <a:latin typeface="Times New Roman"/>
              <a:cs typeface="Times New Roman"/>
            </a:endParaRPr>
          </a:p>
        </p:txBody>
      </p:sp>
      <p:sp>
        <p:nvSpPr>
          <p:cNvPr id="30" name="object 30"/>
          <p:cNvSpPr txBox="1"/>
          <p:nvPr/>
        </p:nvSpPr>
        <p:spPr>
          <a:xfrm>
            <a:off x="6160008" y="4102608"/>
            <a:ext cx="2463800" cy="671830"/>
          </a:xfrm>
          <a:prstGeom prst="rect">
            <a:avLst/>
          </a:prstGeom>
          <a:solidFill>
            <a:srgbClr val="000000"/>
          </a:solidFill>
        </p:spPr>
        <p:txBody>
          <a:bodyPr vert="horz" wrap="square" lIns="0" tIns="50800" rIns="0" bIns="0" rtlCol="0">
            <a:spAutoFit/>
          </a:bodyPr>
          <a:lstStyle/>
          <a:p>
            <a:pPr marL="104139">
              <a:lnSpc>
                <a:spcPct val="100000"/>
              </a:lnSpc>
              <a:spcBef>
                <a:spcPts val="400"/>
              </a:spcBef>
            </a:pPr>
            <a:r>
              <a:rPr sz="1800" b="1" i="1" dirty="0">
                <a:solidFill>
                  <a:srgbClr val="FFFFFF"/>
                </a:solidFill>
                <a:latin typeface="Times New Roman"/>
                <a:cs typeface="Times New Roman"/>
              </a:rPr>
              <a:t>//</a:t>
            </a:r>
            <a:r>
              <a:rPr sz="1800" b="1" i="1" spc="-5" dirty="0">
                <a:solidFill>
                  <a:srgbClr val="FFFFFF"/>
                </a:solidFill>
                <a:latin typeface="Times New Roman"/>
                <a:cs typeface="Times New Roman"/>
              </a:rPr>
              <a:t> output:</a:t>
            </a:r>
            <a:endParaRPr sz="1800">
              <a:latin typeface="Times New Roman"/>
              <a:cs typeface="Times New Roman"/>
            </a:endParaRPr>
          </a:p>
          <a:p>
            <a:pPr marL="104139">
              <a:lnSpc>
                <a:spcPct val="100000"/>
              </a:lnSpc>
            </a:pPr>
            <a:r>
              <a:rPr sz="1800" spc="-5" dirty="0">
                <a:solidFill>
                  <a:srgbClr val="FFFFFF"/>
                </a:solidFill>
                <a:latin typeface="Times New Roman"/>
                <a:cs typeface="Times New Roman"/>
              </a:rPr>
              <a:t>Hello world</a:t>
            </a:r>
            <a:endParaRPr sz="1800">
              <a:latin typeface="Times New Roman"/>
              <a:cs typeface="Times New Roman"/>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3846" y="188976"/>
            <a:ext cx="4356735" cy="394970"/>
            <a:chOff x="1053846" y="188976"/>
            <a:chExt cx="4356735" cy="394970"/>
          </a:xfrm>
        </p:grpSpPr>
        <p:sp>
          <p:nvSpPr>
            <p:cNvPr id="3" name="object 3"/>
            <p:cNvSpPr/>
            <p:nvPr/>
          </p:nvSpPr>
          <p:spPr>
            <a:xfrm>
              <a:off x="1053846" y="188976"/>
              <a:ext cx="4356354" cy="3947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4290644" cy="329692"/>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35940" y="708152"/>
            <a:ext cx="1640205" cy="391160"/>
          </a:xfrm>
          <a:prstGeom prst="rect">
            <a:avLst/>
          </a:prstGeom>
        </p:spPr>
        <p:txBody>
          <a:bodyPr vert="horz" wrap="square" lIns="0" tIns="12700" rIns="0" bIns="0" rtlCol="0">
            <a:spAutoFit/>
          </a:bodyPr>
          <a:lstStyle/>
          <a:p>
            <a:pPr marL="12700">
              <a:lnSpc>
                <a:spcPct val="100000"/>
              </a:lnSpc>
              <a:spcBef>
                <a:spcPts val="100"/>
              </a:spcBef>
            </a:pPr>
            <a:r>
              <a:rPr dirty="0"/>
              <a:t>a. Giới</a:t>
            </a:r>
            <a:r>
              <a:rPr spc="-114" dirty="0"/>
              <a:t> </a:t>
            </a:r>
            <a:r>
              <a:rPr dirty="0"/>
              <a:t>thiệu</a:t>
            </a:r>
          </a:p>
        </p:txBody>
      </p:sp>
      <p:sp>
        <p:nvSpPr>
          <p:cNvPr id="7" name="object 7"/>
          <p:cNvSpPr/>
          <p:nvPr/>
        </p:nvSpPr>
        <p:spPr>
          <a:xfrm>
            <a:off x="566927" y="1448561"/>
            <a:ext cx="1485899" cy="1623822"/>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783590" y="3006852"/>
            <a:ext cx="104203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Animal</a:t>
            </a:r>
            <a:endParaRPr sz="2400">
              <a:latin typeface="Arial"/>
              <a:cs typeface="Arial"/>
            </a:endParaRPr>
          </a:p>
        </p:txBody>
      </p:sp>
      <p:sp>
        <p:nvSpPr>
          <p:cNvPr id="9" name="object 9"/>
          <p:cNvSpPr/>
          <p:nvPr/>
        </p:nvSpPr>
        <p:spPr>
          <a:xfrm>
            <a:off x="537972" y="3812285"/>
            <a:ext cx="1594104" cy="1684020"/>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611631" y="5521705"/>
            <a:ext cx="1430020"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Arial"/>
                <a:cs typeface="Arial"/>
              </a:rPr>
              <a:t>Transport</a:t>
            </a:r>
            <a:endParaRPr sz="2400">
              <a:latin typeface="Arial"/>
              <a:cs typeface="Arial"/>
            </a:endParaRPr>
          </a:p>
        </p:txBody>
      </p:sp>
      <p:grpSp>
        <p:nvGrpSpPr>
          <p:cNvPr id="11" name="object 11"/>
          <p:cNvGrpSpPr/>
          <p:nvPr/>
        </p:nvGrpSpPr>
        <p:grpSpPr>
          <a:xfrm>
            <a:off x="2854451" y="2346198"/>
            <a:ext cx="1997710" cy="2621280"/>
            <a:chOff x="2854451" y="2346198"/>
            <a:chExt cx="1997710" cy="2621280"/>
          </a:xfrm>
        </p:grpSpPr>
        <p:sp>
          <p:nvSpPr>
            <p:cNvPr id="12" name="object 12"/>
            <p:cNvSpPr/>
            <p:nvPr/>
          </p:nvSpPr>
          <p:spPr>
            <a:xfrm>
              <a:off x="2854451" y="2346198"/>
              <a:ext cx="1997202" cy="2621279"/>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011423" y="2398014"/>
              <a:ext cx="1656588" cy="2551176"/>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2900552" y="2372487"/>
              <a:ext cx="1905000" cy="2529078"/>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2900552" y="2372487"/>
              <a:ext cx="1905000" cy="2529205"/>
            </a:xfrm>
            <a:custGeom>
              <a:avLst/>
              <a:gdLst/>
              <a:ahLst/>
              <a:cxnLst/>
              <a:rect l="l" t="t" r="r" b="b"/>
              <a:pathLst>
                <a:path w="1905000" h="2529204">
                  <a:moveTo>
                    <a:pt x="0" y="317500"/>
                  </a:moveTo>
                  <a:lnTo>
                    <a:pt x="3441" y="270573"/>
                  </a:lnTo>
                  <a:lnTo>
                    <a:pt x="13439" y="225788"/>
                  </a:lnTo>
                  <a:lnTo>
                    <a:pt x="29503" y="183634"/>
                  </a:lnTo>
                  <a:lnTo>
                    <a:pt x="51141" y="144601"/>
                  </a:lnTo>
                  <a:lnTo>
                    <a:pt x="77865" y="109181"/>
                  </a:lnTo>
                  <a:lnTo>
                    <a:pt x="109181" y="77865"/>
                  </a:lnTo>
                  <a:lnTo>
                    <a:pt x="144601" y="51141"/>
                  </a:lnTo>
                  <a:lnTo>
                    <a:pt x="183634" y="29503"/>
                  </a:lnTo>
                  <a:lnTo>
                    <a:pt x="225788" y="13439"/>
                  </a:lnTo>
                  <a:lnTo>
                    <a:pt x="270573" y="3441"/>
                  </a:lnTo>
                  <a:lnTo>
                    <a:pt x="317500" y="0"/>
                  </a:lnTo>
                  <a:lnTo>
                    <a:pt x="1587500" y="0"/>
                  </a:lnTo>
                  <a:lnTo>
                    <a:pt x="1634426" y="3441"/>
                  </a:lnTo>
                  <a:lnTo>
                    <a:pt x="1679211" y="13439"/>
                  </a:lnTo>
                  <a:lnTo>
                    <a:pt x="1721365" y="29503"/>
                  </a:lnTo>
                  <a:lnTo>
                    <a:pt x="1760398" y="51141"/>
                  </a:lnTo>
                  <a:lnTo>
                    <a:pt x="1795818" y="77865"/>
                  </a:lnTo>
                  <a:lnTo>
                    <a:pt x="1827134" y="109181"/>
                  </a:lnTo>
                  <a:lnTo>
                    <a:pt x="1853858" y="144601"/>
                  </a:lnTo>
                  <a:lnTo>
                    <a:pt x="1875496" y="183634"/>
                  </a:lnTo>
                  <a:lnTo>
                    <a:pt x="1891560" y="225788"/>
                  </a:lnTo>
                  <a:lnTo>
                    <a:pt x="1901558" y="270573"/>
                  </a:lnTo>
                  <a:lnTo>
                    <a:pt x="1905000" y="317500"/>
                  </a:lnTo>
                  <a:lnTo>
                    <a:pt x="1905000" y="2211578"/>
                  </a:lnTo>
                  <a:lnTo>
                    <a:pt x="1901558" y="2258504"/>
                  </a:lnTo>
                  <a:lnTo>
                    <a:pt x="1891560" y="2303289"/>
                  </a:lnTo>
                  <a:lnTo>
                    <a:pt x="1875496" y="2345443"/>
                  </a:lnTo>
                  <a:lnTo>
                    <a:pt x="1853858" y="2384476"/>
                  </a:lnTo>
                  <a:lnTo>
                    <a:pt x="1827134" y="2419896"/>
                  </a:lnTo>
                  <a:lnTo>
                    <a:pt x="1795818" y="2451212"/>
                  </a:lnTo>
                  <a:lnTo>
                    <a:pt x="1760398" y="2477936"/>
                  </a:lnTo>
                  <a:lnTo>
                    <a:pt x="1721365" y="2499574"/>
                  </a:lnTo>
                  <a:lnTo>
                    <a:pt x="1679211" y="2515638"/>
                  </a:lnTo>
                  <a:lnTo>
                    <a:pt x="1634426" y="2525636"/>
                  </a:lnTo>
                  <a:lnTo>
                    <a:pt x="1587500" y="2529078"/>
                  </a:lnTo>
                  <a:lnTo>
                    <a:pt x="317500" y="2529078"/>
                  </a:lnTo>
                  <a:lnTo>
                    <a:pt x="270573" y="2525636"/>
                  </a:lnTo>
                  <a:lnTo>
                    <a:pt x="225788" y="2515638"/>
                  </a:lnTo>
                  <a:lnTo>
                    <a:pt x="183634" y="2499574"/>
                  </a:lnTo>
                  <a:lnTo>
                    <a:pt x="144601" y="2477936"/>
                  </a:lnTo>
                  <a:lnTo>
                    <a:pt x="109181" y="2451212"/>
                  </a:lnTo>
                  <a:lnTo>
                    <a:pt x="77865" y="2419896"/>
                  </a:lnTo>
                  <a:lnTo>
                    <a:pt x="51141" y="2384476"/>
                  </a:lnTo>
                  <a:lnTo>
                    <a:pt x="29503" y="2345443"/>
                  </a:lnTo>
                  <a:lnTo>
                    <a:pt x="13439" y="2303289"/>
                  </a:lnTo>
                  <a:lnTo>
                    <a:pt x="3441" y="2258504"/>
                  </a:lnTo>
                  <a:lnTo>
                    <a:pt x="0" y="2211578"/>
                  </a:lnTo>
                  <a:lnTo>
                    <a:pt x="0" y="317500"/>
                  </a:lnTo>
                  <a:close/>
                </a:path>
              </a:pathLst>
            </a:custGeom>
            <a:ln w="9906">
              <a:solidFill>
                <a:srgbClr val="97B853"/>
              </a:solidFill>
            </a:ln>
          </p:spPr>
          <p:txBody>
            <a:bodyPr wrap="square" lIns="0" tIns="0" rIns="0" bIns="0" rtlCol="0"/>
            <a:lstStyle/>
            <a:p>
              <a:endParaRPr/>
            </a:p>
          </p:txBody>
        </p:sp>
      </p:grpSp>
      <p:grpSp>
        <p:nvGrpSpPr>
          <p:cNvPr id="16" name="object 16"/>
          <p:cNvGrpSpPr/>
          <p:nvPr/>
        </p:nvGrpSpPr>
        <p:grpSpPr>
          <a:xfrm>
            <a:off x="5125973" y="1273302"/>
            <a:ext cx="3002280" cy="4836795"/>
            <a:chOff x="5125973" y="1273302"/>
            <a:chExt cx="3002280" cy="4836795"/>
          </a:xfrm>
        </p:grpSpPr>
        <p:sp>
          <p:nvSpPr>
            <p:cNvPr id="17" name="object 17"/>
            <p:cNvSpPr/>
            <p:nvPr/>
          </p:nvSpPr>
          <p:spPr>
            <a:xfrm>
              <a:off x="5772149" y="1273302"/>
              <a:ext cx="861822" cy="1066800"/>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5140451" y="2346198"/>
              <a:ext cx="2987802" cy="2621279"/>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5231891" y="2428494"/>
              <a:ext cx="2887980" cy="2551175"/>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5186552" y="2372487"/>
              <a:ext cx="2895600" cy="2529078"/>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5186552" y="2372487"/>
              <a:ext cx="2895600" cy="2529205"/>
            </a:xfrm>
            <a:custGeom>
              <a:avLst/>
              <a:gdLst/>
              <a:ahLst/>
              <a:cxnLst/>
              <a:rect l="l" t="t" r="r" b="b"/>
              <a:pathLst>
                <a:path w="2895600" h="2529204">
                  <a:moveTo>
                    <a:pt x="0" y="421513"/>
                  </a:moveTo>
                  <a:lnTo>
                    <a:pt x="2835" y="372356"/>
                  </a:lnTo>
                  <a:lnTo>
                    <a:pt x="11132" y="324865"/>
                  </a:lnTo>
                  <a:lnTo>
                    <a:pt x="24574" y="279355"/>
                  </a:lnTo>
                  <a:lnTo>
                    <a:pt x="42843" y="236144"/>
                  </a:lnTo>
                  <a:lnTo>
                    <a:pt x="65625" y="195546"/>
                  </a:lnTo>
                  <a:lnTo>
                    <a:pt x="92602" y="157879"/>
                  </a:lnTo>
                  <a:lnTo>
                    <a:pt x="123459" y="123459"/>
                  </a:lnTo>
                  <a:lnTo>
                    <a:pt x="157879" y="92602"/>
                  </a:lnTo>
                  <a:lnTo>
                    <a:pt x="195546" y="65625"/>
                  </a:lnTo>
                  <a:lnTo>
                    <a:pt x="236144" y="42843"/>
                  </a:lnTo>
                  <a:lnTo>
                    <a:pt x="279355" y="24574"/>
                  </a:lnTo>
                  <a:lnTo>
                    <a:pt x="324865" y="11132"/>
                  </a:lnTo>
                  <a:lnTo>
                    <a:pt x="372356" y="2835"/>
                  </a:lnTo>
                  <a:lnTo>
                    <a:pt x="421513" y="0"/>
                  </a:lnTo>
                  <a:lnTo>
                    <a:pt x="2474087" y="0"/>
                  </a:lnTo>
                  <a:lnTo>
                    <a:pt x="2523243" y="2835"/>
                  </a:lnTo>
                  <a:lnTo>
                    <a:pt x="2570734" y="11132"/>
                  </a:lnTo>
                  <a:lnTo>
                    <a:pt x="2616244" y="24574"/>
                  </a:lnTo>
                  <a:lnTo>
                    <a:pt x="2659455" y="42843"/>
                  </a:lnTo>
                  <a:lnTo>
                    <a:pt x="2700053" y="65625"/>
                  </a:lnTo>
                  <a:lnTo>
                    <a:pt x="2737720" y="92602"/>
                  </a:lnTo>
                  <a:lnTo>
                    <a:pt x="2772140" y="123459"/>
                  </a:lnTo>
                  <a:lnTo>
                    <a:pt x="2802997" y="157879"/>
                  </a:lnTo>
                  <a:lnTo>
                    <a:pt x="2829974" y="195546"/>
                  </a:lnTo>
                  <a:lnTo>
                    <a:pt x="2852756" y="236144"/>
                  </a:lnTo>
                  <a:lnTo>
                    <a:pt x="2871025" y="279355"/>
                  </a:lnTo>
                  <a:lnTo>
                    <a:pt x="2884467" y="324865"/>
                  </a:lnTo>
                  <a:lnTo>
                    <a:pt x="2892764" y="372356"/>
                  </a:lnTo>
                  <a:lnTo>
                    <a:pt x="2895600" y="421513"/>
                  </a:lnTo>
                  <a:lnTo>
                    <a:pt x="2895600" y="2107565"/>
                  </a:lnTo>
                  <a:lnTo>
                    <a:pt x="2892764" y="2156721"/>
                  </a:lnTo>
                  <a:lnTo>
                    <a:pt x="2884467" y="2204212"/>
                  </a:lnTo>
                  <a:lnTo>
                    <a:pt x="2871025" y="2249722"/>
                  </a:lnTo>
                  <a:lnTo>
                    <a:pt x="2852756" y="2292933"/>
                  </a:lnTo>
                  <a:lnTo>
                    <a:pt x="2829974" y="2333531"/>
                  </a:lnTo>
                  <a:lnTo>
                    <a:pt x="2802997" y="2371198"/>
                  </a:lnTo>
                  <a:lnTo>
                    <a:pt x="2772140" y="2405618"/>
                  </a:lnTo>
                  <a:lnTo>
                    <a:pt x="2737720" y="2436475"/>
                  </a:lnTo>
                  <a:lnTo>
                    <a:pt x="2700053" y="2463452"/>
                  </a:lnTo>
                  <a:lnTo>
                    <a:pt x="2659455" y="2486234"/>
                  </a:lnTo>
                  <a:lnTo>
                    <a:pt x="2616244" y="2504503"/>
                  </a:lnTo>
                  <a:lnTo>
                    <a:pt x="2570734" y="2517945"/>
                  </a:lnTo>
                  <a:lnTo>
                    <a:pt x="2523243" y="2526242"/>
                  </a:lnTo>
                  <a:lnTo>
                    <a:pt x="2474087" y="2529078"/>
                  </a:lnTo>
                  <a:lnTo>
                    <a:pt x="421513" y="2529078"/>
                  </a:lnTo>
                  <a:lnTo>
                    <a:pt x="372356" y="2526242"/>
                  </a:lnTo>
                  <a:lnTo>
                    <a:pt x="324865" y="2517945"/>
                  </a:lnTo>
                  <a:lnTo>
                    <a:pt x="279355" y="2504503"/>
                  </a:lnTo>
                  <a:lnTo>
                    <a:pt x="236144" y="2486234"/>
                  </a:lnTo>
                  <a:lnTo>
                    <a:pt x="195546" y="2463452"/>
                  </a:lnTo>
                  <a:lnTo>
                    <a:pt x="157879" y="2436475"/>
                  </a:lnTo>
                  <a:lnTo>
                    <a:pt x="123459" y="2405618"/>
                  </a:lnTo>
                  <a:lnTo>
                    <a:pt x="92602" y="2371198"/>
                  </a:lnTo>
                  <a:lnTo>
                    <a:pt x="65625" y="2333531"/>
                  </a:lnTo>
                  <a:lnTo>
                    <a:pt x="42843" y="2292933"/>
                  </a:lnTo>
                  <a:lnTo>
                    <a:pt x="24574" y="2249722"/>
                  </a:lnTo>
                  <a:lnTo>
                    <a:pt x="11132" y="2204212"/>
                  </a:lnTo>
                  <a:lnTo>
                    <a:pt x="2835" y="2156721"/>
                  </a:lnTo>
                  <a:lnTo>
                    <a:pt x="0" y="2107565"/>
                  </a:lnTo>
                  <a:lnTo>
                    <a:pt x="0" y="421513"/>
                  </a:lnTo>
                  <a:close/>
                </a:path>
              </a:pathLst>
            </a:custGeom>
            <a:ln w="9905">
              <a:solidFill>
                <a:srgbClr val="97B853"/>
              </a:solidFill>
            </a:ln>
          </p:spPr>
          <p:txBody>
            <a:bodyPr wrap="square" lIns="0" tIns="0" rIns="0" bIns="0" rtlCol="0"/>
            <a:lstStyle/>
            <a:p>
              <a:endParaRPr/>
            </a:p>
          </p:txBody>
        </p:sp>
        <p:sp>
          <p:nvSpPr>
            <p:cNvPr id="22" name="object 22"/>
            <p:cNvSpPr/>
            <p:nvPr/>
          </p:nvSpPr>
          <p:spPr>
            <a:xfrm>
              <a:off x="5125973" y="5183123"/>
              <a:ext cx="1293114" cy="926591"/>
            </a:xfrm>
            <a:prstGeom prst="rect">
              <a:avLst/>
            </a:prstGeom>
            <a:blipFill>
              <a:blip r:embed="rId14" cstate="print"/>
              <a:stretch>
                <a:fillRect/>
              </a:stretch>
            </a:blipFill>
          </p:spPr>
          <p:txBody>
            <a:bodyPr wrap="square" lIns="0" tIns="0" rIns="0" bIns="0" rtlCol="0"/>
            <a:lstStyle/>
            <a:p>
              <a:endParaRPr/>
            </a:p>
          </p:txBody>
        </p:sp>
      </p:grpSp>
      <p:sp>
        <p:nvSpPr>
          <p:cNvPr id="23" name="object 23"/>
          <p:cNvSpPr txBox="1"/>
          <p:nvPr/>
        </p:nvSpPr>
        <p:spPr>
          <a:xfrm>
            <a:off x="3209035" y="2490215"/>
            <a:ext cx="1249045" cy="2219960"/>
          </a:xfrm>
          <a:prstGeom prst="rect">
            <a:avLst/>
          </a:prstGeom>
        </p:spPr>
        <p:txBody>
          <a:bodyPr vert="horz" wrap="square" lIns="0" tIns="12700" rIns="0" bIns="0" rtlCol="0">
            <a:spAutoFit/>
          </a:bodyPr>
          <a:lstStyle/>
          <a:p>
            <a:pPr marL="50800">
              <a:lnSpc>
                <a:spcPct val="100000"/>
              </a:lnSpc>
              <a:spcBef>
                <a:spcPts val="100"/>
              </a:spcBef>
            </a:pPr>
            <a:r>
              <a:rPr sz="2400" spc="-5" dirty="0">
                <a:solidFill>
                  <a:srgbClr val="FF0000"/>
                </a:solidFill>
                <a:latin typeface="Arial"/>
                <a:cs typeface="Arial"/>
              </a:rPr>
              <a:t>Interface</a:t>
            </a:r>
            <a:endParaRPr sz="2400">
              <a:latin typeface="Arial"/>
              <a:cs typeface="Arial"/>
            </a:endParaRPr>
          </a:p>
          <a:p>
            <a:pPr marL="332740" indent="-320040">
              <a:lnSpc>
                <a:spcPct val="100000"/>
              </a:lnSpc>
              <a:buFont typeface="Wingdings"/>
              <a:buChar char=""/>
              <a:tabLst>
                <a:tab pos="332740" algn="l"/>
              </a:tabLst>
            </a:pPr>
            <a:r>
              <a:rPr sz="2400" spc="-5" dirty="0">
                <a:latin typeface="Arial"/>
                <a:cs typeface="Arial"/>
              </a:rPr>
              <a:t>Go</a:t>
            </a:r>
            <a:endParaRPr sz="2400">
              <a:latin typeface="Arial"/>
              <a:cs typeface="Arial"/>
            </a:endParaRPr>
          </a:p>
          <a:p>
            <a:pPr marL="332740" indent="-320040">
              <a:lnSpc>
                <a:spcPct val="100000"/>
              </a:lnSpc>
              <a:buFont typeface="Wingdings"/>
              <a:buChar char=""/>
              <a:tabLst>
                <a:tab pos="332740" algn="l"/>
              </a:tabLst>
            </a:pPr>
            <a:r>
              <a:rPr sz="2400" spc="-5" dirty="0">
                <a:latin typeface="Arial"/>
                <a:cs typeface="Arial"/>
              </a:rPr>
              <a:t>Run</a:t>
            </a:r>
            <a:endParaRPr sz="2400">
              <a:latin typeface="Arial"/>
              <a:cs typeface="Arial"/>
            </a:endParaRPr>
          </a:p>
          <a:p>
            <a:pPr marL="332740" indent="-320040">
              <a:lnSpc>
                <a:spcPct val="100000"/>
              </a:lnSpc>
              <a:buFont typeface="Wingdings"/>
              <a:buChar char=""/>
              <a:tabLst>
                <a:tab pos="332740" algn="l"/>
              </a:tabLst>
            </a:pPr>
            <a:r>
              <a:rPr sz="2400" dirty="0">
                <a:latin typeface="Arial"/>
                <a:cs typeface="Arial"/>
              </a:rPr>
              <a:t>Fly</a:t>
            </a:r>
            <a:endParaRPr sz="2400">
              <a:latin typeface="Arial"/>
              <a:cs typeface="Arial"/>
            </a:endParaRPr>
          </a:p>
          <a:p>
            <a:pPr marL="332740" indent="-320040">
              <a:lnSpc>
                <a:spcPct val="100000"/>
              </a:lnSpc>
              <a:buFont typeface="Wingdings"/>
              <a:buChar char=""/>
              <a:tabLst>
                <a:tab pos="332740" algn="l"/>
              </a:tabLst>
            </a:pPr>
            <a:r>
              <a:rPr sz="2400" spc="-5" dirty="0">
                <a:latin typeface="Arial"/>
                <a:cs typeface="Arial"/>
              </a:rPr>
              <a:t>Swim</a:t>
            </a:r>
            <a:endParaRPr sz="2400">
              <a:latin typeface="Arial"/>
              <a:cs typeface="Arial"/>
            </a:endParaRPr>
          </a:p>
          <a:p>
            <a:pPr marL="332740" indent="-320040">
              <a:lnSpc>
                <a:spcPct val="100000"/>
              </a:lnSpc>
              <a:buFont typeface="Wingdings"/>
              <a:buChar char=""/>
              <a:tabLst>
                <a:tab pos="332740" algn="l"/>
              </a:tabLst>
            </a:pPr>
            <a:r>
              <a:rPr sz="2400" dirty="0">
                <a:latin typeface="Arial"/>
                <a:cs typeface="Arial"/>
              </a:rPr>
              <a:t>…</a:t>
            </a:r>
            <a:endParaRPr sz="2400">
              <a:latin typeface="Arial"/>
              <a:cs typeface="Arial"/>
            </a:endParaRPr>
          </a:p>
        </p:txBody>
      </p:sp>
      <p:grpSp>
        <p:nvGrpSpPr>
          <p:cNvPr id="24" name="object 24"/>
          <p:cNvGrpSpPr/>
          <p:nvPr/>
        </p:nvGrpSpPr>
        <p:grpSpPr>
          <a:xfrm>
            <a:off x="2321051" y="2644139"/>
            <a:ext cx="551815" cy="2018030"/>
            <a:chOff x="2321051" y="2644139"/>
            <a:chExt cx="551815" cy="2018030"/>
          </a:xfrm>
        </p:grpSpPr>
        <p:sp>
          <p:nvSpPr>
            <p:cNvPr id="25" name="object 25"/>
            <p:cNvSpPr/>
            <p:nvPr/>
          </p:nvSpPr>
          <p:spPr>
            <a:xfrm>
              <a:off x="2321051" y="2644139"/>
              <a:ext cx="551688" cy="410717"/>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2367152" y="2677286"/>
              <a:ext cx="457200" cy="304800"/>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2367152" y="2677286"/>
              <a:ext cx="457200" cy="304800"/>
            </a:xfrm>
            <a:custGeom>
              <a:avLst/>
              <a:gdLst/>
              <a:ahLst/>
              <a:cxnLst/>
              <a:rect l="l" t="t" r="r" b="b"/>
              <a:pathLst>
                <a:path w="457200" h="304800">
                  <a:moveTo>
                    <a:pt x="0" y="76200"/>
                  </a:moveTo>
                  <a:lnTo>
                    <a:pt x="304800" y="76200"/>
                  </a:lnTo>
                  <a:lnTo>
                    <a:pt x="304800" y="0"/>
                  </a:lnTo>
                  <a:lnTo>
                    <a:pt x="457200" y="152400"/>
                  </a:lnTo>
                  <a:lnTo>
                    <a:pt x="304800" y="304800"/>
                  </a:lnTo>
                  <a:lnTo>
                    <a:pt x="304800" y="228600"/>
                  </a:lnTo>
                  <a:lnTo>
                    <a:pt x="0" y="228600"/>
                  </a:lnTo>
                  <a:lnTo>
                    <a:pt x="0" y="76200"/>
                  </a:lnTo>
                  <a:close/>
                </a:path>
              </a:pathLst>
            </a:custGeom>
            <a:ln w="9906">
              <a:solidFill>
                <a:srgbClr val="BD4A47"/>
              </a:solidFill>
            </a:ln>
          </p:spPr>
          <p:txBody>
            <a:bodyPr wrap="square" lIns="0" tIns="0" rIns="0" bIns="0" rtlCol="0"/>
            <a:lstStyle/>
            <a:p>
              <a:endParaRPr/>
            </a:p>
          </p:txBody>
        </p:sp>
        <p:sp>
          <p:nvSpPr>
            <p:cNvPr id="28" name="object 28"/>
            <p:cNvSpPr/>
            <p:nvPr/>
          </p:nvSpPr>
          <p:spPr>
            <a:xfrm>
              <a:off x="2321051" y="4251197"/>
              <a:ext cx="551688" cy="410718"/>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2367152" y="4284344"/>
              <a:ext cx="457200" cy="3048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2367152" y="4284344"/>
              <a:ext cx="457200" cy="304800"/>
            </a:xfrm>
            <a:custGeom>
              <a:avLst/>
              <a:gdLst/>
              <a:ahLst/>
              <a:cxnLst/>
              <a:rect l="l" t="t" r="r" b="b"/>
              <a:pathLst>
                <a:path w="457200" h="304800">
                  <a:moveTo>
                    <a:pt x="0" y="76199"/>
                  </a:moveTo>
                  <a:lnTo>
                    <a:pt x="304800" y="76199"/>
                  </a:lnTo>
                  <a:lnTo>
                    <a:pt x="304800" y="0"/>
                  </a:lnTo>
                  <a:lnTo>
                    <a:pt x="457200" y="152399"/>
                  </a:lnTo>
                  <a:lnTo>
                    <a:pt x="304800" y="304799"/>
                  </a:lnTo>
                  <a:lnTo>
                    <a:pt x="304800" y="228599"/>
                  </a:lnTo>
                  <a:lnTo>
                    <a:pt x="0" y="228599"/>
                  </a:lnTo>
                  <a:lnTo>
                    <a:pt x="0" y="76199"/>
                  </a:lnTo>
                  <a:close/>
                </a:path>
              </a:pathLst>
            </a:custGeom>
            <a:ln w="9906">
              <a:solidFill>
                <a:srgbClr val="BD4A47"/>
              </a:solidFill>
            </a:ln>
          </p:spPr>
          <p:txBody>
            <a:bodyPr wrap="square" lIns="0" tIns="0" rIns="0" bIns="0" rtlCol="0"/>
            <a:lstStyle/>
            <a:p>
              <a:endParaRPr/>
            </a:p>
          </p:txBody>
        </p:sp>
      </p:grpSp>
      <p:sp>
        <p:nvSpPr>
          <p:cNvPr id="31" name="object 31"/>
          <p:cNvSpPr txBox="1"/>
          <p:nvPr/>
        </p:nvSpPr>
        <p:spPr>
          <a:xfrm>
            <a:off x="5443473" y="2520441"/>
            <a:ext cx="2381250" cy="2220595"/>
          </a:xfrm>
          <a:prstGeom prst="rect">
            <a:avLst/>
          </a:prstGeom>
        </p:spPr>
        <p:txBody>
          <a:bodyPr vert="horz" wrap="square" lIns="0" tIns="12700" rIns="0" bIns="0" rtlCol="0">
            <a:spAutoFit/>
          </a:bodyPr>
          <a:lstStyle/>
          <a:p>
            <a:pPr marL="29845" marR="5080" indent="-17780" algn="just">
              <a:lnSpc>
                <a:spcPct val="100000"/>
              </a:lnSpc>
              <a:spcBef>
                <a:spcPts val="100"/>
              </a:spcBef>
            </a:pPr>
            <a:r>
              <a:rPr sz="2400" spc="-5" dirty="0">
                <a:latin typeface="Arial"/>
                <a:cs typeface="Arial"/>
              </a:rPr>
              <a:t>Chim và </a:t>
            </a:r>
            <a:r>
              <a:rPr sz="2400" dirty="0">
                <a:latin typeface="Arial"/>
                <a:cs typeface="Arial"/>
              </a:rPr>
              <a:t>máy</a:t>
            </a:r>
            <a:r>
              <a:rPr sz="2400" spc="-40" dirty="0">
                <a:latin typeface="Arial"/>
                <a:cs typeface="Arial"/>
              </a:rPr>
              <a:t> </a:t>
            </a:r>
            <a:r>
              <a:rPr sz="2400" spc="-5" dirty="0">
                <a:latin typeface="Arial"/>
                <a:cs typeface="Arial"/>
              </a:rPr>
              <a:t>bay  có cùng interface  </a:t>
            </a:r>
            <a:r>
              <a:rPr sz="2400" dirty="0">
                <a:latin typeface="Arial"/>
                <a:cs typeface="Arial"/>
              </a:rPr>
              <a:t>Fly </a:t>
            </a:r>
            <a:r>
              <a:rPr sz="2400" spc="-5" dirty="0">
                <a:latin typeface="Arial"/>
                <a:cs typeface="Arial"/>
              </a:rPr>
              <a:t>nhưng</a:t>
            </a:r>
            <a:r>
              <a:rPr sz="2400" spc="-35" dirty="0">
                <a:latin typeface="Arial"/>
                <a:cs typeface="Arial"/>
              </a:rPr>
              <a:t> </a:t>
            </a:r>
            <a:r>
              <a:rPr sz="2400" dirty="0">
                <a:latin typeface="Arial"/>
                <a:cs typeface="Arial"/>
              </a:rPr>
              <a:t>cách</a:t>
            </a:r>
            <a:endParaRPr sz="2400">
              <a:latin typeface="Arial"/>
              <a:cs typeface="Arial"/>
            </a:endParaRPr>
          </a:p>
          <a:p>
            <a:pPr marL="130810" marR="122555" indent="34290" algn="just">
              <a:lnSpc>
                <a:spcPct val="100000"/>
              </a:lnSpc>
            </a:pPr>
            <a:r>
              <a:rPr sz="2400" dirty="0">
                <a:latin typeface="Arial"/>
                <a:cs typeface="Arial"/>
              </a:rPr>
              <a:t>thức </a:t>
            </a:r>
            <a:r>
              <a:rPr sz="2400" spc="-5" dirty="0">
                <a:latin typeface="Arial"/>
                <a:cs typeface="Arial"/>
              </a:rPr>
              <a:t>hoạt động  </a:t>
            </a:r>
            <a:r>
              <a:rPr sz="2400" dirty="0">
                <a:latin typeface="Arial"/>
                <a:cs typeface="Arial"/>
              </a:rPr>
              <a:t>của Fly </a:t>
            </a:r>
            <a:r>
              <a:rPr sz="2400" spc="-5" dirty="0">
                <a:latin typeface="Arial"/>
                <a:cs typeface="Arial"/>
              </a:rPr>
              <a:t>là </a:t>
            </a:r>
            <a:r>
              <a:rPr sz="2400" dirty="0">
                <a:latin typeface="Arial"/>
                <a:cs typeface="Arial"/>
              </a:rPr>
              <a:t>khác  </a:t>
            </a:r>
            <a:r>
              <a:rPr sz="2400" spc="-5" dirty="0">
                <a:latin typeface="Arial"/>
                <a:cs typeface="Arial"/>
              </a:rPr>
              <a:t>nhau hoàn</a:t>
            </a:r>
            <a:r>
              <a:rPr sz="2400" spc="-40" dirty="0">
                <a:latin typeface="Arial"/>
                <a:cs typeface="Arial"/>
              </a:rPr>
              <a:t> </a:t>
            </a:r>
            <a:r>
              <a:rPr sz="2400" spc="-5" dirty="0">
                <a:latin typeface="Arial"/>
                <a:cs typeface="Arial"/>
              </a:rPr>
              <a:t>toàn</a:t>
            </a:r>
            <a:endParaRPr sz="2400">
              <a:latin typeface="Arial"/>
              <a:cs typeface="Arial"/>
            </a:endParaRPr>
          </a:p>
        </p:txBody>
      </p:sp>
      <p:grpSp>
        <p:nvGrpSpPr>
          <p:cNvPr id="32" name="object 32"/>
          <p:cNvGrpSpPr/>
          <p:nvPr/>
        </p:nvGrpSpPr>
        <p:grpSpPr>
          <a:xfrm>
            <a:off x="6445758" y="1196339"/>
            <a:ext cx="2173605" cy="1143000"/>
            <a:chOff x="6445758" y="1196339"/>
            <a:chExt cx="2173605" cy="1143000"/>
          </a:xfrm>
        </p:grpSpPr>
        <p:sp>
          <p:nvSpPr>
            <p:cNvPr id="33" name="object 33"/>
            <p:cNvSpPr/>
            <p:nvPr/>
          </p:nvSpPr>
          <p:spPr>
            <a:xfrm>
              <a:off x="6445758" y="1674113"/>
              <a:ext cx="464819" cy="448055"/>
            </a:xfrm>
            <a:prstGeom prst="rect">
              <a:avLst/>
            </a:prstGeom>
            <a:blipFill>
              <a:blip r:embed="rId18" cstate="print"/>
              <a:stretch>
                <a:fillRect/>
              </a:stretch>
            </a:blipFill>
          </p:spPr>
          <p:txBody>
            <a:bodyPr wrap="square" lIns="0" tIns="0" rIns="0" bIns="0" rtlCol="0"/>
            <a:lstStyle/>
            <a:p>
              <a:endParaRPr/>
            </a:p>
          </p:txBody>
        </p:sp>
        <p:sp>
          <p:nvSpPr>
            <p:cNvPr id="34" name="object 34"/>
            <p:cNvSpPr/>
            <p:nvPr/>
          </p:nvSpPr>
          <p:spPr>
            <a:xfrm>
              <a:off x="6926580" y="1196339"/>
              <a:ext cx="1692402" cy="1104138"/>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7082028" y="1228343"/>
              <a:ext cx="1312926" cy="1110996"/>
            </a:xfrm>
            <a:prstGeom prst="rect">
              <a:avLst/>
            </a:prstGeom>
            <a:blipFill>
              <a:blip r:embed="rId20" cstate="print"/>
              <a:stretch>
                <a:fillRect/>
              </a:stretch>
            </a:blipFill>
          </p:spPr>
          <p:txBody>
            <a:bodyPr wrap="square" lIns="0" tIns="0" rIns="0" bIns="0" rtlCol="0"/>
            <a:lstStyle/>
            <a:p>
              <a:endParaRPr/>
            </a:p>
          </p:txBody>
        </p:sp>
        <p:sp>
          <p:nvSpPr>
            <p:cNvPr id="36" name="object 36"/>
            <p:cNvSpPr/>
            <p:nvPr/>
          </p:nvSpPr>
          <p:spPr>
            <a:xfrm>
              <a:off x="6972681" y="1219580"/>
              <a:ext cx="1600200" cy="1011936"/>
            </a:xfrm>
            <a:prstGeom prst="rect">
              <a:avLst/>
            </a:prstGeom>
            <a:blipFill>
              <a:blip r:embed="rId21" cstate="print"/>
              <a:stretch>
                <a:fillRect/>
              </a:stretch>
            </a:blipFill>
          </p:spPr>
          <p:txBody>
            <a:bodyPr wrap="square" lIns="0" tIns="0" rIns="0" bIns="0" rtlCol="0"/>
            <a:lstStyle/>
            <a:p>
              <a:endParaRPr/>
            </a:p>
          </p:txBody>
        </p:sp>
        <p:sp>
          <p:nvSpPr>
            <p:cNvPr id="37" name="object 37"/>
            <p:cNvSpPr/>
            <p:nvPr/>
          </p:nvSpPr>
          <p:spPr>
            <a:xfrm>
              <a:off x="6972681" y="1219580"/>
              <a:ext cx="1600200" cy="1012190"/>
            </a:xfrm>
            <a:custGeom>
              <a:avLst/>
              <a:gdLst/>
              <a:ahLst/>
              <a:cxnLst/>
              <a:rect l="l" t="t" r="r" b="b"/>
              <a:pathLst>
                <a:path w="1600200" h="1012189">
                  <a:moveTo>
                    <a:pt x="0" y="168656"/>
                  </a:moveTo>
                  <a:lnTo>
                    <a:pt x="6028" y="123839"/>
                  </a:lnTo>
                  <a:lnTo>
                    <a:pt x="23038" y="83556"/>
                  </a:lnTo>
                  <a:lnTo>
                    <a:pt x="49418" y="49418"/>
                  </a:lnTo>
                  <a:lnTo>
                    <a:pt x="83556" y="23038"/>
                  </a:lnTo>
                  <a:lnTo>
                    <a:pt x="123839" y="6028"/>
                  </a:lnTo>
                  <a:lnTo>
                    <a:pt x="168655" y="0"/>
                  </a:lnTo>
                  <a:lnTo>
                    <a:pt x="1431544" y="0"/>
                  </a:lnTo>
                  <a:lnTo>
                    <a:pt x="1476360" y="6028"/>
                  </a:lnTo>
                  <a:lnTo>
                    <a:pt x="1516643" y="23038"/>
                  </a:lnTo>
                  <a:lnTo>
                    <a:pt x="1550781" y="49418"/>
                  </a:lnTo>
                  <a:lnTo>
                    <a:pt x="1577161" y="83556"/>
                  </a:lnTo>
                  <a:lnTo>
                    <a:pt x="1594171" y="123839"/>
                  </a:lnTo>
                  <a:lnTo>
                    <a:pt x="1600200" y="168656"/>
                  </a:lnTo>
                  <a:lnTo>
                    <a:pt x="1600200" y="843280"/>
                  </a:lnTo>
                  <a:lnTo>
                    <a:pt x="1594171" y="888096"/>
                  </a:lnTo>
                  <a:lnTo>
                    <a:pt x="1577161" y="928379"/>
                  </a:lnTo>
                  <a:lnTo>
                    <a:pt x="1550781" y="962517"/>
                  </a:lnTo>
                  <a:lnTo>
                    <a:pt x="1516643" y="988897"/>
                  </a:lnTo>
                  <a:lnTo>
                    <a:pt x="1476360" y="1005907"/>
                  </a:lnTo>
                  <a:lnTo>
                    <a:pt x="1431544" y="1011936"/>
                  </a:lnTo>
                  <a:lnTo>
                    <a:pt x="168655" y="1011936"/>
                  </a:lnTo>
                  <a:lnTo>
                    <a:pt x="123839" y="1005907"/>
                  </a:lnTo>
                  <a:lnTo>
                    <a:pt x="83556" y="988897"/>
                  </a:lnTo>
                  <a:lnTo>
                    <a:pt x="49418" y="962517"/>
                  </a:lnTo>
                  <a:lnTo>
                    <a:pt x="23038" y="928379"/>
                  </a:lnTo>
                  <a:lnTo>
                    <a:pt x="6028" y="888096"/>
                  </a:lnTo>
                  <a:lnTo>
                    <a:pt x="0" y="843280"/>
                  </a:lnTo>
                  <a:lnTo>
                    <a:pt x="0" y="168656"/>
                  </a:lnTo>
                  <a:close/>
                </a:path>
              </a:pathLst>
            </a:custGeom>
            <a:ln w="9906">
              <a:solidFill>
                <a:srgbClr val="BD4A47"/>
              </a:solidFill>
            </a:ln>
          </p:spPr>
          <p:txBody>
            <a:bodyPr wrap="square" lIns="0" tIns="0" rIns="0" bIns="0" rtlCol="0"/>
            <a:lstStyle/>
            <a:p>
              <a:endParaRPr/>
            </a:p>
          </p:txBody>
        </p:sp>
      </p:grpSp>
      <p:sp>
        <p:nvSpPr>
          <p:cNvPr id="38" name="object 38"/>
          <p:cNvSpPr txBox="1"/>
          <p:nvPr/>
        </p:nvSpPr>
        <p:spPr>
          <a:xfrm>
            <a:off x="7237983" y="1295653"/>
            <a:ext cx="991869" cy="848360"/>
          </a:xfrm>
          <a:prstGeom prst="rect">
            <a:avLst/>
          </a:prstGeom>
        </p:spPr>
        <p:txBody>
          <a:bodyPr vert="horz" wrap="square" lIns="0" tIns="12700" rIns="0" bIns="0" rtlCol="0">
            <a:spAutoFit/>
          </a:bodyPr>
          <a:lstStyle/>
          <a:p>
            <a:pPr marL="89535">
              <a:lnSpc>
                <a:spcPct val="100000"/>
              </a:lnSpc>
              <a:spcBef>
                <a:spcPts val="100"/>
              </a:spcBef>
            </a:pPr>
            <a:r>
              <a:rPr sz="1800" dirty="0">
                <a:solidFill>
                  <a:srgbClr val="FFFFFF"/>
                </a:solidFill>
                <a:latin typeface="Arial"/>
                <a:cs typeface="Arial"/>
              </a:rPr>
              <a:t>Interface</a:t>
            </a:r>
            <a:endParaRPr sz="1800">
              <a:latin typeface="Arial"/>
              <a:cs typeface="Arial"/>
            </a:endParaRPr>
          </a:p>
          <a:p>
            <a:pPr marL="332740" indent="-320040">
              <a:lnSpc>
                <a:spcPct val="100000"/>
              </a:lnSpc>
              <a:buFont typeface="Wingdings"/>
              <a:buChar char=""/>
              <a:tabLst>
                <a:tab pos="332105" algn="l"/>
                <a:tab pos="332740" algn="l"/>
              </a:tabLst>
            </a:pPr>
            <a:r>
              <a:rPr sz="1800" spc="-5" dirty="0">
                <a:solidFill>
                  <a:srgbClr val="FFFFFF"/>
                </a:solidFill>
                <a:latin typeface="Arial"/>
                <a:cs typeface="Arial"/>
              </a:rPr>
              <a:t>Go</a:t>
            </a:r>
            <a:endParaRPr sz="1800">
              <a:latin typeface="Arial"/>
              <a:cs typeface="Arial"/>
            </a:endParaRPr>
          </a:p>
          <a:p>
            <a:pPr marL="332740" indent="-320040">
              <a:lnSpc>
                <a:spcPct val="100000"/>
              </a:lnSpc>
              <a:buFont typeface="Wingdings"/>
              <a:buChar char=""/>
              <a:tabLst>
                <a:tab pos="332105" algn="l"/>
                <a:tab pos="332740" algn="l"/>
              </a:tabLst>
            </a:pPr>
            <a:r>
              <a:rPr sz="1800" dirty="0">
                <a:solidFill>
                  <a:srgbClr val="FFFFFF"/>
                </a:solidFill>
                <a:latin typeface="Arial"/>
                <a:cs typeface="Arial"/>
              </a:rPr>
              <a:t>…</a:t>
            </a:r>
            <a:endParaRPr sz="1800">
              <a:latin typeface="Arial"/>
              <a:cs typeface="Arial"/>
            </a:endParaRPr>
          </a:p>
        </p:txBody>
      </p:sp>
      <p:grpSp>
        <p:nvGrpSpPr>
          <p:cNvPr id="39" name="object 39"/>
          <p:cNvGrpSpPr/>
          <p:nvPr/>
        </p:nvGrpSpPr>
        <p:grpSpPr>
          <a:xfrm>
            <a:off x="6445758" y="4967478"/>
            <a:ext cx="2173605" cy="1143000"/>
            <a:chOff x="6445758" y="4967478"/>
            <a:chExt cx="2173605" cy="1143000"/>
          </a:xfrm>
        </p:grpSpPr>
        <p:sp>
          <p:nvSpPr>
            <p:cNvPr id="40" name="object 40"/>
            <p:cNvSpPr/>
            <p:nvPr/>
          </p:nvSpPr>
          <p:spPr>
            <a:xfrm>
              <a:off x="6445758" y="5445252"/>
              <a:ext cx="464819" cy="448056"/>
            </a:xfrm>
            <a:prstGeom prst="rect">
              <a:avLst/>
            </a:prstGeom>
            <a:blipFill>
              <a:blip r:embed="rId22" cstate="print"/>
              <a:stretch>
                <a:fillRect/>
              </a:stretch>
            </a:blipFill>
          </p:spPr>
          <p:txBody>
            <a:bodyPr wrap="square" lIns="0" tIns="0" rIns="0" bIns="0" rtlCol="0"/>
            <a:lstStyle/>
            <a:p>
              <a:endParaRPr/>
            </a:p>
          </p:txBody>
        </p:sp>
        <p:sp>
          <p:nvSpPr>
            <p:cNvPr id="41" name="object 41"/>
            <p:cNvSpPr/>
            <p:nvPr/>
          </p:nvSpPr>
          <p:spPr>
            <a:xfrm>
              <a:off x="6926580" y="4967478"/>
              <a:ext cx="1692402" cy="1104138"/>
            </a:xfrm>
            <a:prstGeom prst="rect">
              <a:avLst/>
            </a:prstGeom>
            <a:blipFill>
              <a:blip r:embed="rId19" cstate="print"/>
              <a:stretch>
                <a:fillRect/>
              </a:stretch>
            </a:blipFill>
          </p:spPr>
          <p:txBody>
            <a:bodyPr wrap="square" lIns="0" tIns="0" rIns="0" bIns="0" rtlCol="0"/>
            <a:lstStyle/>
            <a:p>
              <a:endParaRPr/>
            </a:p>
          </p:txBody>
        </p:sp>
        <p:sp>
          <p:nvSpPr>
            <p:cNvPr id="42" name="object 42"/>
            <p:cNvSpPr/>
            <p:nvPr/>
          </p:nvSpPr>
          <p:spPr>
            <a:xfrm>
              <a:off x="7082028" y="4999482"/>
              <a:ext cx="1312926" cy="1110996"/>
            </a:xfrm>
            <a:prstGeom prst="rect">
              <a:avLst/>
            </a:prstGeom>
            <a:blipFill>
              <a:blip r:embed="rId23" cstate="print"/>
              <a:stretch>
                <a:fillRect/>
              </a:stretch>
            </a:blipFill>
          </p:spPr>
          <p:txBody>
            <a:bodyPr wrap="square" lIns="0" tIns="0" rIns="0" bIns="0" rtlCol="0"/>
            <a:lstStyle/>
            <a:p>
              <a:endParaRPr/>
            </a:p>
          </p:txBody>
        </p:sp>
        <p:sp>
          <p:nvSpPr>
            <p:cNvPr id="43" name="object 43"/>
            <p:cNvSpPr/>
            <p:nvPr/>
          </p:nvSpPr>
          <p:spPr>
            <a:xfrm>
              <a:off x="6972681" y="4990719"/>
              <a:ext cx="1600200" cy="1011936"/>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6972681" y="4990719"/>
              <a:ext cx="1600200" cy="1012190"/>
            </a:xfrm>
            <a:custGeom>
              <a:avLst/>
              <a:gdLst/>
              <a:ahLst/>
              <a:cxnLst/>
              <a:rect l="l" t="t" r="r" b="b"/>
              <a:pathLst>
                <a:path w="1600200" h="1012189">
                  <a:moveTo>
                    <a:pt x="0" y="168655"/>
                  </a:moveTo>
                  <a:lnTo>
                    <a:pt x="6028" y="123839"/>
                  </a:lnTo>
                  <a:lnTo>
                    <a:pt x="23038" y="83556"/>
                  </a:lnTo>
                  <a:lnTo>
                    <a:pt x="49418" y="49418"/>
                  </a:lnTo>
                  <a:lnTo>
                    <a:pt x="83556" y="23038"/>
                  </a:lnTo>
                  <a:lnTo>
                    <a:pt x="123839" y="6028"/>
                  </a:lnTo>
                  <a:lnTo>
                    <a:pt x="168655" y="0"/>
                  </a:lnTo>
                  <a:lnTo>
                    <a:pt x="1431544" y="0"/>
                  </a:lnTo>
                  <a:lnTo>
                    <a:pt x="1476360" y="6028"/>
                  </a:lnTo>
                  <a:lnTo>
                    <a:pt x="1516643" y="23038"/>
                  </a:lnTo>
                  <a:lnTo>
                    <a:pt x="1550781" y="49418"/>
                  </a:lnTo>
                  <a:lnTo>
                    <a:pt x="1577161" y="83556"/>
                  </a:lnTo>
                  <a:lnTo>
                    <a:pt x="1594171" y="123839"/>
                  </a:lnTo>
                  <a:lnTo>
                    <a:pt x="1600200" y="168655"/>
                  </a:lnTo>
                  <a:lnTo>
                    <a:pt x="1600200" y="843279"/>
                  </a:lnTo>
                  <a:lnTo>
                    <a:pt x="1594171" y="888113"/>
                  </a:lnTo>
                  <a:lnTo>
                    <a:pt x="1577161" y="928401"/>
                  </a:lnTo>
                  <a:lnTo>
                    <a:pt x="1550781" y="962536"/>
                  </a:lnTo>
                  <a:lnTo>
                    <a:pt x="1516643" y="988908"/>
                  </a:lnTo>
                  <a:lnTo>
                    <a:pt x="1476360" y="1005911"/>
                  </a:lnTo>
                  <a:lnTo>
                    <a:pt x="1431544" y="1011935"/>
                  </a:lnTo>
                  <a:lnTo>
                    <a:pt x="168655" y="1011935"/>
                  </a:lnTo>
                  <a:lnTo>
                    <a:pt x="123839" y="1005911"/>
                  </a:lnTo>
                  <a:lnTo>
                    <a:pt x="83556" y="988908"/>
                  </a:lnTo>
                  <a:lnTo>
                    <a:pt x="49418" y="962536"/>
                  </a:lnTo>
                  <a:lnTo>
                    <a:pt x="23038" y="928401"/>
                  </a:lnTo>
                  <a:lnTo>
                    <a:pt x="6028" y="888113"/>
                  </a:lnTo>
                  <a:lnTo>
                    <a:pt x="0" y="843279"/>
                  </a:lnTo>
                  <a:lnTo>
                    <a:pt x="0" y="168655"/>
                  </a:lnTo>
                  <a:close/>
                </a:path>
              </a:pathLst>
            </a:custGeom>
            <a:ln w="9906">
              <a:solidFill>
                <a:srgbClr val="497DBA"/>
              </a:solidFill>
            </a:ln>
          </p:spPr>
          <p:txBody>
            <a:bodyPr wrap="square" lIns="0" tIns="0" rIns="0" bIns="0" rtlCol="0"/>
            <a:lstStyle/>
            <a:p>
              <a:endParaRPr/>
            </a:p>
          </p:txBody>
        </p:sp>
      </p:grpSp>
      <p:sp>
        <p:nvSpPr>
          <p:cNvPr id="45" name="object 45"/>
          <p:cNvSpPr txBox="1"/>
          <p:nvPr/>
        </p:nvSpPr>
        <p:spPr>
          <a:xfrm>
            <a:off x="7237983" y="5067300"/>
            <a:ext cx="991869" cy="848360"/>
          </a:xfrm>
          <a:prstGeom prst="rect">
            <a:avLst/>
          </a:prstGeom>
        </p:spPr>
        <p:txBody>
          <a:bodyPr vert="horz" wrap="square" lIns="0" tIns="12700" rIns="0" bIns="0" rtlCol="0">
            <a:spAutoFit/>
          </a:bodyPr>
          <a:lstStyle/>
          <a:p>
            <a:pPr marL="89535">
              <a:lnSpc>
                <a:spcPct val="100000"/>
              </a:lnSpc>
              <a:spcBef>
                <a:spcPts val="100"/>
              </a:spcBef>
            </a:pPr>
            <a:r>
              <a:rPr sz="1800" dirty="0">
                <a:solidFill>
                  <a:srgbClr val="FFFFFF"/>
                </a:solidFill>
                <a:latin typeface="Arial"/>
                <a:cs typeface="Arial"/>
              </a:rPr>
              <a:t>Interface</a:t>
            </a:r>
            <a:endParaRPr sz="1800">
              <a:latin typeface="Arial"/>
              <a:cs typeface="Arial"/>
            </a:endParaRPr>
          </a:p>
          <a:p>
            <a:pPr marL="332740" indent="-320040">
              <a:lnSpc>
                <a:spcPct val="100000"/>
              </a:lnSpc>
              <a:buFont typeface="Wingdings"/>
              <a:buChar char=""/>
              <a:tabLst>
                <a:tab pos="332105" algn="l"/>
                <a:tab pos="332740" algn="l"/>
              </a:tabLst>
            </a:pPr>
            <a:r>
              <a:rPr sz="1800" spc="-5" dirty="0">
                <a:solidFill>
                  <a:srgbClr val="FFFFFF"/>
                </a:solidFill>
                <a:latin typeface="Arial"/>
                <a:cs typeface="Arial"/>
              </a:rPr>
              <a:t>Run</a:t>
            </a:r>
            <a:endParaRPr sz="1800">
              <a:latin typeface="Arial"/>
              <a:cs typeface="Arial"/>
            </a:endParaRPr>
          </a:p>
          <a:p>
            <a:pPr marL="332740" indent="-320040">
              <a:lnSpc>
                <a:spcPct val="100000"/>
              </a:lnSpc>
              <a:buFont typeface="Wingdings"/>
              <a:buChar char=""/>
              <a:tabLst>
                <a:tab pos="332105" algn="l"/>
                <a:tab pos="332740" algn="l"/>
              </a:tabLst>
            </a:pPr>
            <a:r>
              <a:rPr sz="1800" dirty="0">
                <a:solidFill>
                  <a:srgbClr val="FFFFFF"/>
                </a:solidFill>
                <a:latin typeface="Arial"/>
                <a:cs typeface="Arial"/>
              </a:rPr>
              <a:t>…</a:t>
            </a:r>
            <a:endParaRPr sz="18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lang="en-US" dirty="0" err="1">
                <a:solidFill>
                  <a:schemeClr val="tx1"/>
                </a:solidFill>
              </a:rPr>
              <a:t>Kiểu</a:t>
            </a:r>
            <a:r>
              <a:rPr lang="en-US" dirty="0">
                <a:solidFill>
                  <a:schemeClr val="tx1"/>
                </a:solidFill>
              </a:rPr>
              <a:t> </a:t>
            </a:r>
            <a:r>
              <a:rPr lang="en-US" dirty="0" err="1">
                <a:solidFill>
                  <a:schemeClr val="tx1"/>
                </a:solidFill>
              </a:rPr>
              <a:t>số</a:t>
            </a:r>
            <a:endParaRPr dirty="0">
              <a:solidFill>
                <a:schemeClr val="tx1"/>
              </a:solidFill>
            </a:endParaRPr>
          </a:p>
        </p:txBody>
      </p:sp>
      <p:sp>
        <p:nvSpPr>
          <p:cNvPr id="6" name="object 6"/>
          <p:cNvSpPr txBox="1"/>
          <p:nvPr/>
        </p:nvSpPr>
        <p:spPr>
          <a:xfrm>
            <a:off x="451612" y="1728607"/>
            <a:ext cx="7769860" cy="3105978"/>
          </a:xfrm>
          <a:prstGeom prst="rect">
            <a:avLst/>
          </a:prstGeom>
        </p:spPr>
        <p:txBody>
          <a:bodyPr vert="horz" wrap="square" lIns="0" tIns="12700" rIns="0" bIns="0" rtlCol="0">
            <a:spAutoFit/>
          </a:bodyPr>
          <a:lstStyle/>
          <a:p>
            <a:pPr marL="355600" marR="5080" indent="-342900">
              <a:lnSpc>
                <a:spcPct val="100000"/>
              </a:lnSpc>
              <a:spcBef>
                <a:spcPts val="100"/>
              </a:spcBef>
              <a:buClr>
                <a:srgbClr val="00AF50"/>
              </a:buClr>
              <a:buFont typeface="Wingdings"/>
              <a:buChar char=""/>
              <a:tabLst>
                <a:tab pos="354965" algn="l"/>
                <a:tab pos="355600" algn="l"/>
              </a:tabLst>
            </a:pPr>
            <a:r>
              <a:rPr lang="vi-VN" sz="2800" spc="-5" dirty="0">
                <a:latin typeface="Times New Roman"/>
                <a:cs typeface="Times New Roman"/>
              </a:rPr>
              <a:t>Số nguyên từ -231 đến 231-1</a:t>
            </a:r>
          </a:p>
          <a:p>
            <a:pPr marL="355600" marR="5080" indent="-342900">
              <a:lnSpc>
                <a:spcPct val="100000"/>
              </a:lnSpc>
              <a:spcBef>
                <a:spcPts val="100"/>
              </a:spcBef>
              <a:buClr>
                <a:srgbClr val="00AF50"/>
              </a:buClr>
              <a:buFont typeface="Wingdings"/>
              <a:buChar char=""/>
              <a:tabLst>
                <a:tab pos="354965" algn="l"/>
                <a:tab pos="355600" algn="l"/>
              </a:tabLst>
            </a:pPr>
            <a:r>
              <a:rPr lang="vi-VN" sz="2800" spc="-5" dirty="0">
                <a:latin typeface="Times New Roman"/>
                <a:cs typeface="Times New Roman"/>
              </a:rPr>
              <a:t>Hệ thập phân: VD: $a = 16;</a:t>
            </a:r>
          </a:p>
          <a:p>
            <a:pPr marL="355600" marR="5080" indent="-342900">
              <a:lnSpc>
                <a:spcPct val="100000"/>
              </a:lnSpc>
              <a:spcBef>
                <a:spcPts val="100"/>
              </a:spcBef>
              <a:buClr>
                <a:srgbClr val="00AF50"/>
              </a:buClr>
              <a:buFont typeface="Wingdings"/>
              <a:buChar char=""/>
              <a:tabLst>
                <a:tab pos="354965" algn="l"/>
                <a:tab pos="355600" algn="l"/>
              </a:tabLst>
            </a:pPr>
            <a:r>
              <a:rPr lang="vi-VN" sz="2800" spc="-5" dirty="0">
                <a:latin typeface="Times New Roman"/>
                <a:cs typeface="Times New Roman"/>
              </a:rPr>
              <a:t>Hệ 16 (hexa): VD: $a=0x10;</a:t>
            </a:r>
          </a:p>
          <a:p>
            <a:pPr marL="355600" marR="5080" indent="-342900">
              <a:lnSpc>
                <a:spcPct val="100000"/>
              </a:lnSpc>
              <a:spcBef>
                <a:spcPts val="100"/>
              </a:spcBef>
              <a:buClr>
                <a:srgbClr val="00AF50"/>
              </a:buClr>
              <a:buFont typeface="Wingdings"/>
              <a:buChar char=""/>
              <a:tabLst>
                <a:tab pos="354965" algn="l"/>
                <a:tab pos="355600" algn="l"/>
              </a:tabLst>
            </a:pPr>
            <a:r>
              <a:rPr lang="vi-VN" sz="2800" spc="-5" dirty="0">
                <a:latin typeface="Times New Roman"/>
                <a:cs typeface="Times New Roman"/>
              </a:rPr>
              <a:t>Hệ 8 (bát phân): VD: 020;</a:t>
            </a:r>
          </a:p>
          <a:p>
            <a:pPr marL="355600" marR="5080" indent="-342900">
              <a:lnSpc>
                <a:spcPct val="100000"/>
              </a:lnSpc>
              <a:spcBef>
                <a:spcPts val="100"/>
              </a:spcBef>
              <a:buClr>
                <a:srgbClr val="00AF50"/>
              </a:buClr>
              <a:buFont typeface="Wingdings"/>
              <a:buChar char=""/>
              <a:tabLst>
                <a:tab pos="354965" algn="l"/>
                <a:tab pos="355600" algn="l"/>
              </a:tabLst>
            </a:pPr>
            <a:r>
              <a:rPr lang="vi-VN" sz="2800" spc="-5" dirty="0">
                <a:latin typeface="Times New Roman"/>
                <a:cs typeface="Times New Roman"/>
              </a:rPr>
              <a:t>Số thực (thập phân): từ 1.7E-308 đến 1.7E+308</a:t>
            </a:r>
          </a:p>
          <a:p>
            <a:pPr marL="355600" marR="5080" indent="-342900">
              <a:lnSpc>
                <a:spcPct val="100000"/>
              </a:lnSpc>
              <a:spcBef>
                <a:spcPts val="100"/>
              </a:spcBef>
              <a:buClr>
                <a:srgbClr val="00AF50"/>
              </a:buClr>
              <a:buFont typeface="Wingdings"/>
              <a:buChar char=""/>
              <a:tabLst>
                <a:tab pos="354965" algn="l"/>
                <a:tab pos="355600" algn="l"/>
              </a:tabLst>
            </a:pPr>
            <a:r>
              <a:rPr lang="vi-VN" sz="2800" spc="-5" dirty="0">
                <a:latin typeface="Times New Roman"/>
                <a:cs typeface="Times New Roman"/>
              </a:rPr>
              <a:t>Biểu diễn: $a = 0.017</a:t>
            </a:r>
          </a:p>
          <a:p>
            <a:pPr marL="355600" marR="5080" indent="-342900">
              <a:lnSpc>
                <a:spcPct val="100000"/>
              </a:lnSpc>
              <a:spcBef>
                <a:spcPts val="100"/>
              </a:spcBef>
              <a:buClr>
                <a:srgbClr val="00AF50"/>
              </a:buClr>
              <a:buFont typeface="Wingdings"/>
              <a:buChar char=""/>
              <a:tabLst>
                <a:tab pos="354965" algn="l"/>
                <a:tab pos="355600" algn="l"/>
              </a:tabLst>
            </a:pPr>
            <a:r>
              <a:rPr lang="vi-VN" sz="2800" spc="-5" dirty="0">
                <a:latin typeface="Times New Roman"/>
                <a:cs typeface="Times New Roman"/>
              </a:rPr>
              <a:t>Dạng khoa học: $a = 17.0E-03</a:t>
            </a:r>
          </a:p>
        </p:txBody>
      </p:sp>
    </p:spTree>
    <p:extLst>
      <p:ext uri="{BB962C8B-B14F-4D97-AF65-F5344CB8AC3E}">
        <p14:creationId xmlns:p14="http://schemas.microsoft.com/office/powerpoint/2010/main" val="26382034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3846" y="188976"/>
            <a:ext cx="4356735" cy="394970"/>
            <a:chOff x="1053846" y="188976"/>
            <a:chExt cx="4356735" cy="394970"/>
          </a:xfrm>
        </p:grpSpPr>
        <p:sp>
          <p:nvSpPr>
            <p:cNvPr id="3" name="object 3"/>
            <p:cNvSpPr/>
            <p:nvPr/>
          </p:nvSpPr>
          <p:spPr>
            <a:xfrm>
              <a:off x="1053846" y="188976"/>
              <a:ext cx="4356354" cy="3947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4290644" cy="329692"/>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grpSp>
        <p:nvGrpSpPr>
          <p:cNvPr id="6" name="object 6"/>
          <p:cNvGrpSpPr/>
          <p:nvPr/>
        </p:nvGrpSpPr>
        <p:grpSpPr>
          <a:xfrm>
            <a:off x="572262" y="3781044"/>
            <a:ext cx="7913370" cy="2228850"/>
            <a:chOff x="572262" y="3781044"/>
            <a:chExt cx="7913370" cy="2228850"/>
          </a:xfrm>
        </p:grpSpPr>
        <p:sp>
          <p:nvSpPr>
            <p:cNvPr id="7" name="object 7"/>
            <p:cNvSpPr/>
            <p:nvPr/>
          </p:nvSpPr>
          <p:spPr>
            <a:xfrm>
              <a:off x="659130" y="3822192"/>
              <a:ext cx="7826502" cy="218770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72262" y="3781044"/>
              <a:ext cx="5003292" cy="218541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05231" y="3848481"/>
              <a:ext cx="7734300" cy="2095500"/>
            </a:xfrm>
            <a:prstGeom prst="rect">
              <a:avLst/>
            </a:prstGeom>
            <a:blipFill>
              <a:blip r:embed="rId7" cstate="print"/>
              <a:stretch>
                <a:fillRect/>
              </a:stretch>
            </a:blipFill>
          </p:spPr>
          <p:txBody>
            <a:bodyPr wrap="square" lIns="0" tIns="0" rIns="0" bIns="0" rtlCol="0"/>
            <a:lstStyle/>
            <a:p>
              <a:endParaRPr/>
            </a:p>
          </p:txBody>
        </p:sp>
      </p:grpSp>
      <p:sp>
        <p:nvSpPr>
          <p:cNvPr id="10" name="object 10"/>
          <p:cNvSpPr txBox="1"/>
          <p:nvPr/>
        </p:nvSpPr>
        <p:spPr>
          <a:xfrm>
            <a:off x="705230" y="3848480"/>
            <a:ext cx="7734300" cy="2095500"/>
          </a:xfrm>
          <a:prstGeom prst="rect">
            <a:avLst/>
          </a:prstGeom>
          <a:ln w="9905">
            <a:solidFill>
              <a:srgbClr val="97B853"/>
            </a:solidFill>
          </a:ln>
        </p:spPr>
        <p:txBody>
          <a:bodyPr vert="horz" wrap="square" lIns="0" tIns="45085" rIns="0" bIns="0" rtlCol="0">
            <a:spAutoFit/>
          </a:bodyPr>
          <a:lstStyle/>
          <a:p>
            <a:pPr marL="236220">
              <a:lnSpc>
                <a:spcPts val="2840"/>
              </a:lnSpc>
              <a:spcBef>
                <a:spcPts val="355"/>
              </a:spcBef>
            </a:pPr>
            <a:r>
              <a:rPr sz="2400" b="1" spc="-5" dirty="0">
                <a:solidFill>
                  <a:srgbClr val="00AF50"/>
                </a:solidFill>
                <a:latin typeface="Times New Roman"/>
                <a:cs typeface="Times New Roman"/>
              </a:rPr>
              <a:t>abstract </a:t>
            </a:r>
            <a:r>
              <a:rPr sz="3600" b="1" spc="-7" baseline="2314" dirty="0">
                <a:latin typeface="Times New Roman"/>
                <a:cs typeface="Times New Roman"/>
              </a:rPr>
              <a:t>class</a:t>
            </a:r>
            <a:r>
              <a:rPr sz="3600" b="1" spc="-450" baseline="2314" dirty="0">
                <a:latin typeface="Times New Roman"/>
                <a:cs typeface="Times New Roman"/>
              </a:rPr>
              <a:t> </a:t>
            </a:r>
            <a:r>
              <a:rPr sz="3600" spc="-7" baseline="2314" dirty="0">
                <a:latin typeface="Times New Roman"/>
                <a:cs typeface="Times New Roman"/>
              </a:rPr>
              <a:t>&lt;class_name&gt;{</a:t>
            </a:r>
            <a:endParaRPr sz="3600" baseline="2314">
              <a:latin typeface="Times New Roman"/>
              <a:cs typeface="Times New Roman"/>
            </a:endParaRPr>
          </a:p>
          <a:p>
            <a:pPr marL="365125">
              <a:lnSpc>
                <a:spcPts val="2840"/>
              </a:lnSpc>
            </a:pPr>
            <a:r>
              <a:rPr sz="2400" b="1" spc="-5" dirty="0">
                <a:latin typeface="Times New Roman"/>
                <a:cs typeface="Times New Roman"/>
              </a:rPr>
              <a:t>[properties </a:t>
            </a:r>
            <a:r>
              <a:rPr sz="2400" b="1" dirty="0">
                <a:latin typeface="Times New Roman"/>
                <a:cs typeface="Times New Roman"/>
              </a:rPr>
              <a:t>…</a:t>
            </a:r>
            <a:r>
              <a:rPr sz="2400" b="1" spc="-10" dirty="0">
                <a:latin typeface="Times New Roman"/>
                <a:cs typeface="Times New Roman"/>
              </a:rPr>
              <a:t> </a:t>
            </a:r>
            <a:r>
              <a:rPr sz="2400" b="1" dirty="0">
                <a:latin typeface="Times New Roman"/>
                <a:cs typeface="Times New Roman"/>
              </a:rPr>
              <a:t>]</a:t>
            </a:r>
            <a:endParaRPr sz="2400">
              <a:latin typeface="Times New Roman"/>
              <a:cs typeface="Times New Roman"/>
            </a:endParaRPr>
          </a:p>
          <a:p>
            <a:pPr marL="399415">
              <a:lnSpc>
                <a:spcPct val="100000"/>
              </a:lnSpc>
            </a:pPr>
            <a:r>
              <a:rPr sz="3600" b="1" spc="-7" baseline="1157" dirty="0">
                <a:solidFill>
                  <a:srgbClr val="00AF50"/>
                </a:solidFill>
                <a:latin typeface="Times New Roman"/>
                <a:cs typeface="Times New Roman"/>
              </a:rPr>
              <a:t>abstract </a:t>
            </a:r>
            <a:r>
              <a:rPr sz="2400" b="1" spc="-5" dirty="0">
                <a:solidFill>
                  <a:srgbClr val="C00000"/>
                </a:solidFill>
                <a:latin typeface="Times New Roman"/>
                <a:cs typeface="Times New Roman"/>
              </a:rPr>
              <a:t>function</a:t>
            </a:r>
            <a:r>
              <a:rPr sz="2400" b="1" spc="-20" dirty="0">
                <a:solidFill>
                  <a:srgbClr val="C00000"/>
                </a:solidFill>
                <a:latin typeface="Times New Roman"/>
                <a:cs typeface="Times New Roman"/>
              </a:rPr>
              <a:t> </a:t>
            </a:r>
            <a:r>
              <a:rPr sz="2400" spc="-5" dirty="0">
                <a:latin typeface="Times New Roman"/>
                <a:cs typeface="Times New Roman"/>
              </a:rPr>
              <a:t>func_name(…);</a:t>
            </a:r>
            <a:endParaRPr sz="2400">
              <a:latin typeface="Times New Roman"/>
              <a:cs typeface="Times New Roman"/>
            </a:endParaRPr>
          </a:p>
          <a:p>
            <a:pPr marL="365125">
              <a:lnSpc>
                <a:spcPct val="100000"/>
              </a:lnSpc>
            </a:pPr>
            <a:r>
              <a:rPr sz="2400" b="1" spc="-5" dirty="0">
                <a:latin typeface="Times New Roman"/>
                <a:cs typeface="Times New Roman"/>
              </a:rPr>
              <a:t>public </a:t>
            </a:r>
            <a:r>
              <a:rPr sz="2400" b="1" spc="-5" dirty="0">
                <a:solidFill>
                  <a:srgbClr val="C00000"/>
                </a:solidFill>
                <a:latin typeface="Times New Roman"/>
                <a:cs typeface="Times New Roman"/>
              </a:rPr>
              <a:t>function</a:t>
            </a:r>
            <a:r>
              <a:rPr sz="2400" b="1" spc="5" dirty="0">
                <a:solidFill>
                  <a:srgbClr val="C00000"/>
                </a:solidFill>
                <a:latin typeface="Times New Roman"/>
                <a:cs typeface="Times New Roman"/>
              </a:rPr>
              <a:t> </a:t>
            </a:r>
            <a:r>
              <a:rPr sz="2400" dirty="0">
                <a:latin typeface="Times New Roman"/>
                <a:cs typeface="Times New Roman"/>
              </a:rPr>
              <a:t>func_name(…);</a:t>
            </a:r>
            <a:endParaRPr sz="2400">
              <a:latin typeface="Times New Roman"/>
              <a:cs typeface="Times New Roman"/>
            </a:endParaRPr>
          </a:p>
          <a:p>
            <a:pPr marL="90805">
              <a:lnSpc>
                <a:spcPct val="100000"/>
              </a:lnSpc>
            </a:pPr>
            <a:r>
              <a:rPr sz="2400" dirty="0">
                <a:latin typeface="Times New Roman"/>
                <a:cs typeface="Times New Roman"/>
              </a:rPr>
              <a:t>}</a:t>
            </a:r>
            <a:endParaRPr sz="2400">
              <a:latin typeface="Times New Roman"/>
              <a:cs typeface="Times New Roman"/>
            </a:endParaRPr>
          </a:p>
        </p:txBody>
      </p:sp>
      <p:sp>
        <p:nvSpPr>
          <p:cNvPr id="11" name="object 11"/>
          <p:cNvSpPr txBox="1"/>
          <p:nvPr/>
        </p:nvSpPr>
        <p:spPr>
          <a:xfrm>
            <a:off x="535940" y="708152"/>
            <a:ext cx="8148955" cy="2952115"/>
          </a:xfrm>
          <a:prstGeom prst="rect">
            <a:avLst/>
          </a:prstGeom>
        </p:spPr>
        <p:txBody>
          <a:bodyPr vert="horz" wrap="square" lIns="0" tIns="12700" rIns="0" bIns="0" rtlCol="0">
            <a:spAutoFit/>
          </a:bodyPr>
          <a:lstStyle/>
          <a:p>
            <a:pPr marL="12700" algn="just">
              <a:lnSpc>
                <a:spcPct val="100000"/>
              </a:lnSpc>
              <a:spcBef>
                <a:spcPts val="100"/>
              </a:spcBef>
            </a:pPr>
            <a:r>
              <a:rPr sz="2400" b="1" spc="-5" dirty="0">
                <a:solidFill>
                  <a:srgbClr val="FF0000"/>
                </a:solidFill>
                <a:latin typeface="Times New Roman"/>
                <a:cs typeface="Times New Roman"/>
              </a:rPr>
              <a:t>b. </a:t>
            </a:r>
            <a:r>
              <a:rPr sz="2400" b="1" dirty="0">
                <a:solidFill>
                  <a:srgbClr val="FF0000"/>
                </a:solidFill>
                <a:latin typeface="Times New Roman"/>
                <a:cs typeface="Times New Roman"/>
              </a:rPr>
              <a:t>Lớp trừu</a:t>
            </a:r>
            <a:r>
              <a:rPr sz="2400" b="1" spc="-5" dirty="0">
                <a:solidFill>
                  <a:srgbClr val="FF0000"/>
                </a:solidFill>
                <a:latin typeface="Times New Roman"/>
                <a:cs typeface="Times New Roman"/>
              </a:rPr>
              <a:t> tượng</a:t>
            </a:r>
            <a:endParaRPr sz="2400">
              <a:latin typeface="Times New Roman"/>
              <a:cs typeface="Times New Roman"/>
            </a:endParaRPr>
          </a:p>
          <a:p>
            <a:pPr marL="298450" indent="-285750" algn="just">
              <a:lnSpc>
                <a:spcPct val="100000"/>
              </a:lnSpc>
              <a:buClr>
                <a:srgbClr val="FF0000"/>
              </a:buClr>
              <a:buFont typeface="Wingdings"/>
              <a:buChar char=""/>
              <a:tabLst>
                <a:tab pos="298450" algn="l"/>
              </a:tabLst>
            </a:pPr>
            <a:r>
              <a:rPr sz="2400" u="heavy" spc="-60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Khái</a:t>
            </a:r>
            <a:r>
              <a:rPr sz="2400" b="1" u="heavy" spc="-5" dirty="0">
                <a:uFill>
                  <a:solidFill>
                    <a:srgbClr val="000000"/>
                  </a:solidFill>
                </a:uFill>
                <a:latin typeface="Times New Roman"/>
                <a:cs typeface="Times New Roman"/>
              </a:rPr>
              <a:t> niệm</a:t>
            </a:r>
            <a:endParaRPr sz="2400">
              <a:latin typeface="Times New Roman"/>
              <a:cs typeface="Times New Roman"/>
            </a:endParaRPr>
          </a:p>
          <a:p>
            <a:pPr marL="812800" marR="5080" lvl="1" indent="-342900" algn="just">
              <a:lnSpc>
                <a:spcPct val="100000"/>
              </a:lnSpc>
              <a:buClr>
                <a:srgbClr val="FF0000"/>
              </a:buClr>
              <a:buFont typeface="Symbol"/>
              <a:buChar char=""/>
              <a:tabLst>
                <a:tab pos="812800" algn="l"/>
              </a:tabLst>
            </a:pPr>
            <a:r>
              <a:rPr sz="2400" dirty="0">
                <a:latin typeface="Times New Roman"/>
                <a:cs typeface="Times New Roman"/>
              </a:rPr>
              <a:t>Lớp </a:t>
            </a:r>
            <a:r>
              <a:rPr sz="2400" spc="-5" dirty="0">
                <a:latin typeface="Times New Roman"/>
                <a:cs typeface="Times New Roman"/>
              </a:rPr>
              <a:t>trừu </a:t>
            </a:r>
            <a:r>
              <a:rPr sz="2400" dirty="0">
                <a:latin typeface="Times New Roman"/>
                <a:cs typeface="Times New Roman"/>
              </a:rPr>
              <a:t>tượng </a:t>
            </a:r>
            <a:r>
              <a:rPr sz="2400" spc="-5" dirty="0">
                <a:latin typeface="Times New Roman"/>
                <a:cs typeface="Times New Roman"/>
              </a:rPr>
              <a:t>là </a:t>
            </a:r>
            <a:r>
              <a:rPr sz="2400" dirty="0">
                <a:latin typeface="Times New Roman"/>
                <a:cs typeface="Times New Roman"/>
              </a:rPr>
              <a:t>một lớp cha cho tất </a:t>
            </a:r>
            <a:r>
              <a:rPr sz="2400" spc="-5" dirty="0">
                <a:latin typeface="Times New Roman"/>
                <a:cs typeface="Times New Roman"/>
              </a:rPr>
              <a:t>cả các </a:t>
            </a:r>
            <a:r>
              <a:rPr sz="2400" dirty="0">
                <a:latin typeface="Times New Roman"/>
                <a:cs typeface="Times New Roman"/>
              </a:rPr>
              <a:t>lớp có cùng  bản </a:t>
            </a:r>
            <a:r>
              <a:rPr sz="2400" spc="-5" dirty="0">
                <a:latin typeface="Times New Roman"/>
                <a:cs typeface="Times New Roman"/>
              </a:rPr>
              <a:t>chất. Do </a:t>
            </a:r>
            <a:r>
              <a:rPr sz="2400" dirty="0">
                <a:latin typeface="Times New Roman"/>
                <a:cs typeface="Times New Roman"/>
              </a:rPr>
              <a:t>đó mỗi lớp dẫn xuất (lớp con) chỉ có thể </a:t>
            </a:r>
            <a:r>
              <a:rPr sz="2400" spc="-10" dirty="0">
                <a:latin typeface="Times New Roman"/>
                <a:cs typeface="Times New Roman"/>
              </a:rPr>
              <a:t>kế  </a:t>
            </a:r>
            <a:r>
              <a:rPr sz="2400" dirty="0">
                <a:latin typeface="Times New Roman"/>
                <a:cs typeface="Times New Roman"/>
              </a:rPr>
              <a:t>thừa </a:t>
            </a:r>
            <a:r>
              <a:rPr sz="2400" spc="-5" dirty="0">
                <a:latin typeface="Times New Roman"/>
                <a:cs typeface="Times New Roman"/>
              </a:rPr>
              <a:t>từ </a:t>
            </a:r>
            <a:r>
              <a:rPr sz="2400" dirty="0">
                <a:latin typeface="Times New Roman"/>
                <a:cs typeface="Times New Roman"/>
              </a:rPr>
              <a:t>một lớp trừu</a:t>
            </a:r>
            <a:r>
              <a:rPr sz="2400" spc="-40" dirty="0">
                <a:latin typeface="Times New Roman"/>
                <a:cs typeface="Times New Roman"/>
              </a:rPr>
              <a:t> </a:t>
            </a:r>
            <a:r>
              <a:rPr sz="2400" dirty="0">
                <a:latin typeface="Times New Roman"/>
                <a:cs typeface="Times New Roman"/>
              </a:rPr>
              <a:t>tượng.</a:t>
            </a:r>
            <a:endParaRPr sz="2400">
              <a:latin typeface="Times New Roman"/>
              <a:cs typeface="Times New Roman"/>
            </a:endParaRPr>
          </a:p>
          <a:p>
            <a:pPr marL="812800" marR="6350" lvl="1" indent="-342900" algn="just">
              <a:lnSpc>
                <a:spcPct val="100000"/>
              </a:lnSpc>
              <a:buClr>
                <a:srgbClr val="FF0000"/>
              </a:buClr>
              <a:buFont typeface="Symbol"/>
              <a:buChar char=""/>
              <a:tabLst>
                <a:tab pos="812800" algn="l"/>
              </a:tabLst>
            </a:pPr>
            <a:r>
              <a:rPr sz="2400" dirty="0">
                <a:latin typeface="Times New Roman"/>
                <a:cs typeface="Times New Roman"/>
              </a:rPr>
              <a:t>Lớp trừu tượng không cho phép </a:t>
            </a:r>
            <a:r>
              <a:rPr sz="2400" spc="-5" dirty="0">
                <a:latin typeface="Times New Roman"/>
                <a:cs typeface="Times New Roman"/>
              </a:rPr>
              <a:t>tạo instance (không </a:t>
            </a:r>
            <a:r>
              <a:rPr sz="2400" dirty="0">
                <a:latin typeface="Times New Roman"/>
                <a:cs typeface="Times New Roman"/>
              </a:rPr>
              <a:t>thể </a:t>
            </a:r>
            <a:r>
              <a:rPr sz="2400" spc="-5" dirty="0">
                <a:latin typeface="Times New Roman"/>
                <a:cs typeface="Times New Roman"/>
              </a:rPr>
              <a:t>tạo  </a:t>
            </a:r>
            <a:r>
              <a:rPr sz="2400" dirty="0">
                <a:latin typeface="Times New Roman"/>
                <a:cs typeface="Times New Roman"/>
              </a:rPr>
              <a:t>được các đối tượng thuộc lớp</a:t>
            </a:r>
            <a:r>
              <a:rPr sz="2400" spc="-50" dirty="0">
                <a:latin typeface="Times New Roman"/>
                <a:cs typeface="Times New Roman"/>
              </a:rPr>
              <a:t> </a:t>
            </a:r>
            <a:r>
              <a:rPr sz="2400" dirty="0">
                <a:latin typeface="Times New Roman"/>
                <a:cs typeface="Times New Roman"/>
              </a:rPr>
              <a:t>đó).</a:t>
            </a:r>
            <a:endParaRPr sz="2400">
              <a:latin typeface="Times New Roman"/>
              <a:cs typeface="Times New Roman"/>
            </a:endParaRPr>
          </a:p>
          <a:p>
            <a:pPr marL="298450" indent="-285750" algn="just">
              <a:lnSpc>
                <a:spcPct val="100000"/>
              </a:lnSpc>
              <a:buClr>
                <a:srgbClr val="FF0000"/>
              </a:buClr>
              <a:buFont typeface="Wingdings"/>
              <a:buChar char=""/>
              <a:tabLst>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khai báo </a:t>
            </a:r>
            <a:r>
              <a:rPr sz="2400" b="1" u="heavy" dirty="0">
                <a:uFill>
                  <a:solidFill>
                    <a:srgbClr val="000000"/>
                  </a:solidFill>
                </a:uFill>
                <a:latin typeface="Times New Roman"/>
                <a:cs typeface="Times New Roman"/>
              </a:rPr>
              <a:t>lớp trừu</a:t>
            </a:r>
            <a:r>
              <a:rPr sz="2400" b="1" u="heavy" spc="15"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tượng</a:t>
            </a:r>
            <a:endParaRPr sz="2400">
              <a:latin typeface="Times New Roman"/>
              <a:cs typeface="Times New Roman"/>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3846" y="188976"/>
            <a:ext cx="4356735" cy="394970"/>
            <a:chOff x="1053846" y="188976"/>
            <a:chExt cx="4356735" cy="394970"/>
          </a:xfrm>
        </p:grpSpPr>
        <p:sp>
          <p:nvSpPr>
            <p:cNvPr id="3" name="object 3"/>
            <p:cNvSpPr/>
            <p:nvPr/>
          </p:nvSpPr>
          <p:spPr>
            <a:xfrm>
              <a:off x="1053846" y="188976"/>
              <a:ext cx="4356354" cy="3947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4290644" cy="329692"/>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35940" y="708152"/>
            <a:ext cx="2404745" cy="391160"/>
          </a:xfrm>
          <a:prstGeom prst="rect">
            <a:avLst/>
          </a:prstGeom>
        </p:spPr>
        <p:txBody>
          <a:bodyPr vert="horz" wrap="square" lIns="0" tIns="12700" rIns="0" bIns="0" rtlCol="0">
            <a:spAutoFit/>
          </a:bodyPr>
          <a:lstStyle/>
          <a:p>
            <a:pPr marL="12700">
              <a:lnSpc>
                <a:spcPct val="100000"/>
              </a:lnSpc>
              <a:spcBef>
                <a:spcPts val="100"/>
              </a:spcBef>
            </a:pPr>
            <a:r>
              <a:rPr spc="-5" dirty="0"/>
              <a:t>b. </a:t>
            </a:r>
            <a:r>
              <a:rPr dirty="0"/>
              <a:t>Lớp trừu</a:t>
            </a:r>
            <a:r>
              <a:rPr spc="-80" dirty="0"/>
              <a:t> </a:t>
            </a:r>
            <a:r>
              <a:rPr spc="-5" dirty="0"/>
              <a:t>tượng</a:t>
            </a:r>
          </a:p>
        </p:txBody>
      </p:sp>
      <p:sp>
        <p:nvSpPr>
          <p:cNvPr id="7" name="object 7"/>
          <p:cNvSpPr txBox="1"/>
          <p:nvPr/>
        </p:nvSpPr>
        <p:spPr>
          <a:xfrm>
            <a:off x="535940" y="1074165"/>
            <a:ext cx="1030605" cy="391160"/>
          </a:xfrm>
          <a:prstGeom prst="rect">
            <a:avLst/>
          </a:prstGeom>
        </p:spPr>
        <p:txBody>
          <a:bodyPr vert="horz" wrap="square" lIns="0" tIns="12700" rIns="0" bIns="0" rtlCol="0">
            <a:spAutoFit/>
          </a:bodyPr>
          <a:lstStyle/>
          <a:p>
            <a:pPr marL="298450" indent="-285750">
              <a:lnSpc>
                <a:spcPct val="100000"/>
              </a:lnSpc>
              <a:spcBef>
                <a:spcPts val="100"/>
              </a:spcBef>
              <a:buClr>
                <a:srgbClr val="FF0000"/>
              </a:buClr>
              <a:buFont typeface="Wingdings"/>
              <a:buChar char=""/>
              <a:tabLst>
                <a:tab pos="297815" algn="l"/>
                <a:tab pos="298450" algn="l"/>
              </a:tabLst>
            </a:pPr>
            <a:r>
              <a:rPr sz="2400" u="heavy" spc="-60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Ví</a:t>
            </a:r>
            <a:r>
              <a:rPr sz="2400" b="1" u="heavy" spc="-85"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dụ</a:t>
            </a:r>
            <a:endParaRPr sz="2400">
              <a:latin typeface="Times New Roman"/>
              <a:cs typeface="Times New Roman"/>
            </a:endParaRPr>
          </a:p>
        </p:txBody>
      </p:sp>
      <p:grpSp>
        <p:nvGrpSpPr>
          <p:cNvPr id="8" name="object 8"/>
          <p:cNvGrpSpPr/>
          <p:nvPr/>
        </p:nvGrpSpPr>
        <p:grpSpPr>
          <a:xfrm>
            <a:off x="509777" y="1488186"/>
            <a:ext cx="8233409" cy="4577080"/>
            <a:chOff x="509777" y="1488186"/>
            <a:chExt cx="8233409" cy="4577080"/>
          </a:xfrm>
        </p:grpSpPr>
        <p:sp>
          <p:nvSpPr>
            <p:cNvPr id="9" name="object 9"/>
            <p:cNvSpPr/>
            <p:nvPr/>
          </p:nvSpPr>
          <p:spPr>
            <a:xfrm>
              <a:off x="535685" y="1498092"/>
              <a:ext cx="8207502" cy="456666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09777" y="1488186"/>
              <a:ext cx="5340096" cy="441045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81786" y="1524381"/>
              <a:ext cx="8115300" cy="4474464"/>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581786" y="1524381"/>
              <a:ext cx="8115300" cy="4474845"/>
            </a:xfrm>
            <a:custGeom>
              <a:avLst/>
              <a:gdLst/>
              <a:ahLst/>
              <a:cxnLst/>
              <a:rect l="l" t="t" r="r" b="b"/>
              <a:pathLst>
                <a:path w="8115300" h="4474845">
                  <a:moveTo>
                    <a:pt x="0" y="4474464"/>
                  </a:moveTo>
                  <a:lnTo>
                    <a:pt x="8115300" y="4474464"/>
                  </a:lnTo>
                  <a:lnTo>
                    <a:pt x="8115300" y="0"/>
                  </a:lnTo>
                  <a:lnTo>
                    <a:pt x="0" y="0"/>
                  </a:lnTo>
                  <a:lnTo>
                    <a:pt x="0" y="4474464"/>
                  </a:lnTo>
                  <a:close/>
                </a:path>
              </a:pathLst>
            </a:custGeom>
            <a:ln w="9906">
              <a:solidFill>
                <a:srgbClr val="000000"/>
              </a:solidFill>
            </a:ln>
          </p:spPr>
          <p:txBody>
            <a:bodyPr wrap="square" lIns="0" tIns="0" rIns="0" bIns="0" rtlCol="0"/>
            <a:lstStyle/>
            <a:p>
              <a:endParaRPr/>
            </a:p>
          </p:txBody>
        </p:sp>
      </p:grpSp>
      <p:sp>
        <p:nvSpPr>
          <p:cNvPr id="13" name="object 13"/>
          <p:cNvSpPr txBox="1"/>
          <p:nvPr/>
        </p:nvSpPr>
        <p:spPr>
          <a:xfrm>
            <a:off x="660145" y="1550416"/>
            <a:ext cx="5038725" cy="343979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AF50"/>
                </a:solidFill>
                <a:latin typeface="Times New Roman"/>
                <a:cs typeface="Times New Roman"/>
              </a:rPr>
              <a:t>abstract </a:t>
            </a:r>
            <a:r>
              <a:rPr sz="1600" b="1" dirty="0">
                <a:latin typeface="Times New Roman"/>
                <a:cs typeface="Times New Roman"/>
              </a:rPr>
              <a:t>class </a:t>
            </a:r>
            <a:r>
              <a:rPr sz="1600" dirty="0">
                <a:latin typeface="Times New Roman"/>
                <a:cs typeface="Times New Roman"/>
              </a:rPr>
              <a:t>DataStore_Adapter</a:t>
            </a:r>
            <a:r>
              <a:rPr sz="1600" spc="-20" dirty="0">
                <a:latin typeface="Times New Roman"/>
                <a:cs typeface="Times New Roman"/>
              </a:rPr>
              <a:t> </a:t>
            </a:r>
            <a:r>
              <a:rPr sz="1600" dirty="0">
                <a:latin typeface="Times New Roman"/>
                <a:cs typeface="Times New Roman"/>
              </a:rPr>
              <a:t>{</a:t>
            </a:r>
          </a:p>
          <a:p>
            <a:pPr marL="287020">
              <a:lnSpc>
                <a:spcPct val="100000"/>
              </a:lnSpc>
            </a:pPr>
            <a:r>
              <a:rPr sz="1600" b="1" dirty="0">
                <a:latin typeface="Times New Roman"/>
                <a:cs typeface="Times New Roman"/>
              </a:rPr>
              <a:t>private</a:t>
            </a:r>
            <a:r>
              <a:rPr sz="1600" b="1" spc="-5" dirty="0">
                <a:latin typeface="Times New Roman"/>
                <a:cs typeface="Times New Roman"/>
              </a:rPr>
              <a:t> </a:t>
            </a:r>
            <a:r>
              <a:rPr sz="1600" dirty="0">
                <a:latin typeface="Times New Roman"/>
                <a:cs typeface="Times New Roman"/>
              </a:rPr>
              <a:t>$id;</a:t>
            </a:r>
          </a:p>
          <a:p>
            <a:pPr marL="287020" marR="2514600">
              <a:lnSpc>
                <a:spcPct val="100000"/>
              </a:lnSpc>
            </a:pPr>
            <a:r>
              <a:rPr sz="1600" b="1" dirty="0">
                <a:solidFill>
                  <a:srgbClr val="00AF50"/>
                </a:solidFill>
                <a:latin typeface="Times New Roman"/>
                <a:cs typeface="Times New Roman"/>
              </a:rPr>
              <a:t>abstract </a:t>
            </a:r>
            <a:r>
              <a:rPr sz="1600" dirty="0">
                <a:latin typeface="Times New Roman"/>
                <a:cs typeface="Times New Roman"/>
              </a:rPr>
              <a:t>function </a:t>
            </a:r>
            <a:r>
              <a:rPr sz="1600" spc="-5" dirty="0">
                <a:latin typeface="Times New Roman"/>
                <a:cs typeface="Times New Roman"/>
              </a:rPr>
              <a:t>insert();  </a:t>
            </a:r>
            <a:r>
              <a:rPr sz="1600" b="1" dirty="0">
                <a:solidFill>
                  <a:srgbClr val="00AF50"/>
                </a:solidFill>
                <a:latin typeface="Times New Roman"/>
                <a:cs typeface="Times New Roman"/>
              </a:rPr>
              <a:t>abstract </a:t>
            </a:r>
            <a:r>
              <a:rPr sz="1600" dirty="0">
                <a:latin typeface="Times New Roman"/>
                <a:cs typeface="Times New Roman"/>
              </a:rPr>
              <a:t>function</a:t>
            </a:r>
            <a:r>
              <a:rPr sz="1600" spc="-65" dirty="0">
                <a:latin typeface="Times New Roman"/>
                <a:cs typeface="Times New Roman"/>
              </a:rPr>
              <a:t> </a:t>
            </a:r>
            <a:r>
              <a:rPr sz="1600" dirty="0">
                <a:latin typeface="Times New Roman"/>
                <a:cs typeface="Times New Roman"/>
              </a:rPr>
              <a:t>update();  </a:t>
            </a:r>
            <a:r>
              <a:rPr sz="1600" b="1" spc="-5" dirty="0">
                <a:latin typeface="Times New Roman"/>
                <a:cs typeface="Times New Roman"/>
              </a:rPr>
              <a:t>public </a:t>
            </a:r>
            <a:r>
              <a:rPr sz="1600" b="1" dirty="0">
                <a:solidFill>
                  <a:srgbClr val="C00000"/>
                </a:solidFill>
                <a:latin typeface="Times New Roman"/>
                <a:cs typeface="Times New Roman"/>
              </a:rPr>
              <a:t>function </a:t>
            </a:r>
            <a:r>
              <a:rPr sz="1600" dirty="0">
                <a:latin typeface="Times New Roman"/>
                <a:cs typeface="Times New Roman"/>
              </a:rPr>
              <a:t>save(){</a:t>
            </a:r>
          </a:p>
          <a:p>
            <a:pPr marL="561340">
              <a:lnSpc>
                <a:spcPct val="100000"/>
              </a:lnSpc>
            </a:pPr>
            <a:r>
              <a:rPr sz="1600" b="1" dirty="0">
                <a:latin typeface="Times New Roman"/>
                <a:cs typeface="Times New Roman"/>
              </a:rPr>
              <a:t>if </a:t>
            </a:r>
            <a:r>
              <a:rPr sz="1600" dirty="0">
                <a:latin typeface="Times New Roman"/>
                <a:cs typeface="Times New Roman"/>
              </a:rPr>
              <a:t>(!</a:t>
            </a:r>
            <a:r>
              <a:rPr sz="1600" b="1" dirty="0">
                <a:latin typeface="Times New Roman"/>
                <a:cs typeface="Times New Roman"/>
              </a:rPr>
              <a:t>is_null</a:t>
            </a:r>
            <a:r>
              <a:rPr sz="1600" dirty="0">
                <a:latin typeface="Times New Roman"/>
                <a:cs typeface="Times New Roman"/>
              </a:rPr>
              <a:t>($this-&gt;id)){</a:t>
            </a:r>
          </a:p>
          <a:p>
            <a:pPr marL="835660">
              <a:lnSpc>
                <a:spcPct val="100000"/>
              </a:lnSpc>
            </a:pPr>
            <a:r>
              <a:rPr sz="1600" dirty="0">
                <a:latin typeface="Times New Roman"/>
                <a:cs typeface="Times New Roman"/>
              </a:rPr>
              <a:t>$this-&gt;update();</a:t>
            </a:r>
          </a:p>
          <a:p>
            <a:pPr marL="561340">
              <a:lnSpc>
                <a:spcPct val="100000"/>
              </a:lnSpc>
            </a:pPr>
            <a:r>
              <a:rPr sz="1600" dirty="0">
                <a:latin typeface="Times New Roman"/>
                <a:cs typeface="Times New Roman"/>
              </a:rPr>
              <a:t>} </a:t>
            </a:r>
            <a:r>
              <a:rPr sz="1600" b="1" dirty="0">
                <a:latin typeface="Times New Roman"/>
                <a:cs typeface="Times New Roman"/>
              </a:rPr>
              <a:t>else</a:t>
            </a:r>
            <a:r>
              <a:rPr sz="1600" b="1" spc="-5" dirty="0">
                <a:latin typeface="Times New Roman"/>
                <a:cs typeface="Times New Roman"/>
              </a:rPr>
              <a:t> </a:t>
            </a:r>
            <a:r>
              <a:rPr sz="1600" dirty="0">
                <a:latin typeface="Times New Roman"/>
                <a:cs typeface="Times New Roman"/>
              </a:rPr>
              <a:t>{</a:t>
            </a:r>
          </a:p>
          <a:p>
            <a:pPr marL="835660">
              <a:lnSpc>
                <a:spcPct val="100000"/>
              </a:lnSpc>
            </a:pPr>
            <a:r>
              <a:rPr sz="1600" dirty="0">
                <a:latin typeface="Times New Roman"/>
                <a:cs typeface="Times New Roman"/>
              </a:rPr>
              <a:t>$this-&gt;insert();</a:t>
            </a:r>
          </a:p>
          <a:p>
            <a:pPr marL="561340">
              <a:lnSpc>
                <a:spcPct val="100000"/>
              </a:lnSpc>
            </a:pPr>
            <a:r>
              <a:rPr sz="1600" dirty="0">
                <a:latin typeface="Times New Roman"/>
                <a:cs typeface="Times New Roman"/>
              </a:rPr>
              <a:t>}</a:t>
            </a:r>
          </a:p>
          <a:p>
            <a:pPr marL="287020">
              <a:lnSpc>
                <a:spcPct val="100000"/>
              </a:lnSpc>
            </a:pPr>
            <a:r>
              <a:rPr sz="1600" dirty="0">
                <a:latin typeface="Times New Roman"/>
                <a:cs typeface="Times New Roman"/>
              </a:rPr>
              <a:t>}</a:t>
            </a:r>
          </a:p>
          <a:p>
            <a:pPr marL="12700">
              <a:lnSpc>
                <a:spcPct val="100000"/>
              </a:lnSpc>
              <a:spcBef>
                <a:spcPts val="5"/>
              </a:spcBef>
            </a:pPr>
            <a:r>
              <a:rPr sz="1600" dirty="0">
                <a:latin typeface="Times New Roman"/>
                <a:cs typeface="Times New Roman"/>
              </a:rPr>
              <a:t>}</a:t>
            </a:r>
          </a:p>
          <a:p>
            <a:pPr marL="12700">
              <a:lnSpc>
                <a:spcPct val="100000"/>
              </a:lnSpc>
            </a:pPr>
            <a:r>
              <a:rPr sz="1600" b="1" dirty="0">
                <a:latin typeface="Times New Roman"/>
                <a:cs typeface="Times New Roman"/>
              </a:rPr>
              <a:t>class </a:t>
            </a:r>
            <a:r>
              <a:rPr sz="1600" dirty="0">
                <a:latin typeface="Times New Roman"/>
                <a:cs typeface="Times New Roman"/>
              </a:rPr>
              <a:t>PDO_DataStore_Adapter </a:t>
            </a:r>
            <a:r>
              <a:rPr sz="1600" b="1" dirty="0">
                <a:solidFill>
                  <a:srgbClr val="FF0000"/>
                </a:solidFill>
                <a:latin typeface="Times New Roman"/>
                <a:cs typeface="Times New Roman"/>
              </a:rPr>
              <a:t>extends </a:t>
            </a:r>
            <a:r>
              <a:rPr sz="1600" dirty="0">
                <a:latin typeface="Times New Roman"/>
                <a:cs typeface="Times New Roman"/>
              </a:rPr>
              <a:t>DataStore_Adapter</a:t>
            </a:r>
            <a:r>
              <a:rPr sz="1600" spc="-90" dirty="0">
                <a:latin typeface="Times New Roman"/>
                <a:cs typeface="Times New Roman"/>
              </a:rPr>
              <a:t> </a:t>
            </a:r>
            <a:r>
              <a:rPr sz="1600" dirty="0">
                <a:latin typeface="Times New Roman"/>
                <a:cs typeface="Times New Roman"/>
              </a:rPr>
              <a:t>{</a:t>
            </a:r>
          </a:p>
          <a:p>
            <a:pPr marL="287020">
              <a:lnSpc>
                <a:spcPct val="100000"/>
              </a:lnSpc>
              <a:tabLst>
                <a:tab pos="1084580" algn="l"/>
                <a:tab pos="3029585" algn="l"/>
              </a:tabLst>
            </a:pPr>
            <a:r>
              <a:rPr sz="1600" b="1" spc="-5" dirty="0">
                <a:latin typeface="Times New Roman"/>
                <a:cs typeface="Times New Roman"/>
              </a:rPr>
              <a:t>public</a:t>
            </a:r>
            <a:r>
              <a:rPr sz="1600" b="1" u="sng" spc="-5" dirty="0">
                <a:uFill>
                  <a:solidFill>
                    <a:srgbClr val="000000"/>
                  </a:solidFill>
                </a:uFill>
                <a:latin typeface="Times New Roman"/>
                <a:cs typeface="Times New Roman"/>
              </a:rPr>
              <a:t> 	</a:t>
            </a:r>
            <a:r>
              <a:rPr sz="1600" dirty="0">
                <a:latin typeface="Times New Roman"/>
                <a:cs typeface="Times New Roman"/>
              </a:rPr>
              <a:t>construct($dsn){</a:t>
            </a:r>
            <a:r>
              <a:rPr sz="1600" spc="-165" dirty="0">
                <a:latin typeface="Times New Roman"/>
                <a:cs typeface="Times New Roman"/>
              </a:rPr>
              <a:t> </a:t>
            </a:r>
            <a:r>
              <a:rPr sz="1600" i="1" dirty="0">
                <a:latin typeface="Times New Roman"/>
                <a:cs typeface="Times New Roman"/>
              </a:rPr>
              <a:t>//</a:t>
            </a:r>
            <a:r>
              <a:rPr sz="1600" i="1" spc="20" dirty="0">
                <a:latin typeface="Times New Roman"/>
                <a:cs typeface="Times New Roman"/>
              </a:rPr>
              <a:t> </a:t>
            </a:r>
            <a:r>
              <a:rPr sz="1600" i="1" dirty="0">
                <a:latin typeface="Times New Roman"/>
                <a:cs typeface="Times New Roman"/>
              </a:rPr>
              <a:t>...	</a:t>
            </a:r>
            <a:r>
              <a:rPr sz="1600" dirty="0">
                <a:latin typeface="Times New Roman"/>
                <a:cs typeface="Times New Roman"/>
              </a:rPr>
              <a:t>}</a:t>
            </a:r>
          </a:p>
        </p:txBody>
      </p:sp>
      <p:sp>
        <p:nvSpPr>
          <p:cNvPr id="14" name="object 14"/>
          <p:cNvSpPr txBox="1"/>
          <p:nvPr/>
        </p:nvSpPr>
        <p:spPr>
          <a:xfrm>
            <a:off x="934466" y="5208270"/>
            <a:ext cx="1989455"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C00000"/>
                </a:solidFill>
                <a:latin typeface="Times New Roman"/>
                <a:cs typeface="Times New Roman"/>
              </a:rPr>
              <a:t>function </a:t>
            </a:r>
            <a:r>
              <a:rPr sz="1600" dirty="0">
                <a:latin typeface="Times New Roman"/>
                <a:cs typeface="Times New Roman"/>
              </a:rPr>
              <a:t>update(){ </a:t>
            </a:r>
            <a:r>
              <a:rPr sz="1600" i="1" dirty="0">
                <a:latin typeface="Times New Roman"/>
                <a:cs typeface="Times New Roman"/>
              </a:rPr>
              <a:t>//</a:t>
            </a:r>
            <a:r>
              <a:rPr sz="1600" i="1" spc="-135" dirty="0">
                <a:latin typeface="Times New Roman"/>
                <a:cs typeface="Times New Roman"/>
              </a:rPr>
              <a:t> </a:t>
            </a:r>
            <a:r>
              <a:rPr sz="1600" i="1" dirty="0">
                <a:latin typeface="Times New Roman"/>
                <a:cs typeface="Times New Roman"/>
              </a:rPr>
              <a:t>...</a:t>
            </a:r>
            <a:endParaRPr sz="1600">
              <a:latin typeface="Times New Roman"/>
              <a:cs typeface="Times New Roman"/>
            </a:endParaRPr>
          </a:p>
        </p:txBody>
      </p:sp>
      <p:sp>
        <p:nvSpPr>
          <p:cNvPr id="15" name="object 15"/>
          <p:cNvSpPr txBox="1"/>
          <p:nvPr/>
        </p:nvSpPr>
        <p:spPr>
          <a:xfrm>
            <a:off x="934466" y="4964429"/>
            <a:ext cx="2317750" cy="513715"/>
          </a:xfrm>
          <a:prstGeom prst="rect">
            <a:avLst/>
          </a:prstGeom>
        </p:spPr>
        <p:txBody>
          <a:bodyPr vert="horz" wrap="square" lIns="0" tIns="12700" rIns="0" bIns="0" rtlCol="0">
            <a:spAutoFit/>
          </a:bodyPr>
          <a:lstStyle/>
          <a:p>
            <a:pPr marR="5080" algn="r">
              <a:lnSpc>
                <a:spcPct val="100000"/>
              </a:lnSpc>
              <a:spcBef>
                <a:spcPts val="100"/>
              </a:spcBef>
              <a:tabLst>
                <a:tab pos="1645285" algn="l"/>
                <a:tab pos="2193925" algn="l"/>
              </a:tabLst>
            </a:pPr>
            <a:r>
              <a:rPr sz="1600" b="1" dirty="0">
                <a:solidFill>
                  <a:srgbClr val="C00000"/>
                </a:solidFill>
                <a:latin typeface="Times New Roman"/>
                <a:cs typeface="Times New Roman"/>
              </a:rPr>
              <a:t>fu</a:t>
            </a:r>
            <a:r>
              <a:rPr sz="1600" b="1" spc="-5" dirty="0">
                <a:solidFill>
                  <a:srgbClr val="C00000"/>
                </a:solidFill>
                <a:latin typeface="Times New Roman"/>
                <a:cs typeface="Times New Roman"/>
              </a:rPr>
              <a:t>n</a:t>
            </a:r>
            <a:r>
              <a:rPr sz="1600" b="1" dirty="0">
                <a:solidFill>
                  <a:srgbClr val="C00000"/>
                </a:solidFill>
                <a:latin typeface="Times New Roman"/>
                <a:cs typeface="Times New Roman"/>
              </a:rPr>
              <a:t>ction</a:t>
            </a:r>
            <a:r>
              <a:rPr sz="1600" b="1" spc="5" dirty="0">
                <a:solidFill>
                  <a:srgbClr val="C00000"/>
                </a:solidFill>
                <a:latin typeface="Times New Roman"/>
                <a:cs typeface="Times New Roman"/>
              </a:rPr>
              <a:t> </a:t>
            </a:r>
            <a:r>
              <a:rPr sz="1600" dirty="0">
                <a:latin typeface="Times New Roman"/>
                <a:cs typeface="Times New Roman"/>
              </a:rPr>
              <a:t>insert(){	</a:t>
            </a:r>
            <a:r>
              <a:rPr sz="1600" i="1" dirty="0">
                <a:latin typeface="Times New Roman"/>
                <a:cs typeface="Times New Roman"/>
              </a:rPr>
              <a:t>//</a:t>
            </a:r>
            <a:r>
              <a:rPr sz="1600" i="1" spc="10" dirty="0">
                <a:latin typeface="Times New Roman"/>
                <a:cs typeface="Times New Roman"/>
              </a:rPr>
              <a:t> </a:t>
            </a:r>
            <a:r>
              <a:rPr sz="1600" i="1" dirty="0">
                <a:latin typeface="Times New Roman"/>
                <a:cs typeface="Times New Roman"/>
              </a:rPr>
              <a:t>...	</a:t>
            </a:r>
            <a:r>
              <a:rPr sz="1600" dirty="0">
                <a:latin typeface="Times New Roman"/>
                <a:cs typeface="Times New Roman"/>
              </a:rPr>
              <a:t>}</a:t>
            </a:r>
          </a:p>
          <a:p>
            <a:pPr marR="5080" algn="r">
              <a:lnSpc>
                <a:spcPct val="100000"/>
              </a:lnSpc>
            </a:pPr>
            <a:r>
              <a:rPr sz="1600" dirty="0">
                <a:latin typeface="Times New Roman"/>
                <a:cs typeface="Times New Roman"/>
              </a:rPr>
              <a:t>}</a:t>
            </a:r>
          </a:p>
        </p:txBody>
      </p:sp>
      <p:sp>
        <p:nvSpPr>
          <p:cNvPr id="16" name="object 16"/>
          <p:cNvSpPr txBox="1"/>
          <p:nvPr/>
        </p:nvSpPr>
        <p:spPr>
          <a:xfrm>
            <a:off x="660145" y="5452109"/>
            <a:ext cx="123189"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Times New Roman"/>
                <a:cs typeface="Times New Roman"/>
              </a:rPr>
              <a: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3846" y="188976"/>
            <a:ext cx="4356735" cy="394970"/>
            <a:chOff x="1053846" y="188976"/>
            <a:chExt cx="4356735" cy="394970"/>
          </a:xfrm>
        </p:grpSpPr>
        <p:sp>
          <p:nvSpPr>
            <p:cNvPr id="3" name="object 3"/>
            <p:cNvSpPr/>
            <p:nvPr/>
          </p:nvSpPr>
          <p:spPr>
            <a:xfrm>
              <a:off x="1053846" y="188976"/>
              <a:ext cx="4356354" cy="3947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4290644" cy="329692"/>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grpSp>
        <p:nvGrpSpPr>
          <p:cNvPr id="6" name="object 6"/>
          <p:cNvGrpSpPr/>
          <p:nvPr/>
        </p:nvGrpSpPr>
        <p:grpSpPr>
          <a:xfrm>
            <a:off x="572262" y="4085844"/>
            <a:ext cx="7913370" cy="2228850"/>
            <a:chOff x="572262" y="4085844"/>
            <a:chExt cx="7913370" cy="2228850"/>
          </a:xfrm>
        </p:grpSpPr>
        <p:sp>
          <p:nvSpPr>
            <p:cNvPr id="7" name="object 7"/>
            <p:cNvSpPr/>
            <p:nvPr/>
          </p:nvSpPr>
          <p:spPr>
            <a:xfrm>
              <a:off x="659130" y="4126992"/>
              <a:ext cx="7826502" cy="218770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72262" y="4085844"/>
              <a:ext cx="4430268" cy="145389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05231" y="4153281"/>
              <a:ext cx="7734300" cy="2095500"/>
            </a:xfrm>
            <a:prstGeom prst="rect">
              <a:avLst/>
            </a:prstGeom>
            <a:blipFill>
              <a:blip r:embed="rId7" cstate="print"/>
              <a:stretch>
                <a:fillRect/>
              </a:stretch>
            </a:blipFill>
          </p:spPr>
          <p:txBody>
            <a:bodyPr wrap="square" lIns="0" tIns="0" rIns="0" bIns="0" rtlCol="0"/>
            <a:lstStyle/>
            <a:p>
              <a:endParaRPr/>
            </a:p>
          </p:txBody>
        </p:sp>
      </p:grpSp>
      <p:sp>
        <p:nvSpPr>
          <p:cNvPr id="10" name="object 10"/>
          <p:cNvSpPr txBox="1"/>
          <p:nvPr/>
        </p:nvSpPr>
        <p:spPr>
          <a:xfrm>
            <a:off x="705230" y="4153280"/>
            <a:ext cx="7734300" cy="2095500"/>
          </a:xfrm>
          <a:prstGeom prst="rect">
            <a:avLst/>
          </a:prstGeom>
          <a:ln w="9905">
            <a:solidFill>
              <a:srgbClr val="97B853"/>
            </a:solidFill>
          </a:ln>
        </p:spPr>
        <p:txBody>
          <a:bodyPr vert="horz" wrap="square" lIns="0" tIns="45085" rIns="0" bIns="0" rtlCol="0">
            <a:spAutoFit/>
          </a:bodyPr>
          <a:lstStyle/>
          <a:p>
            <a:pPr marL="275590">
              <a:lnSpc>
                <a:spcPts val="2840"/>
              </a:lnSpc>
              <a:spcBef>
                <a:spcPts val="355"/>
              </a:spcBef>
            </a:pPr>
            <a:r>
              <a:rPr sz="2400" b="1" dirty="0">
                <a:solidFill>
                  <a:srgbClr val="00AF50"/>
                </a:solidFill>
                <a:latin typeface="Times New Roman"/>
                <a:cs typeface="Times New Roman"/>
              </a:rPr>
              <a:t>interface </a:t>
            </a:r>
            <a:r>
              <a:rPr sz="3600" b="1" spc="-7" baseline="2314" dirty="0">
                <a:latin typeface="Times New Roman"/>
                <a:cs typeface="Times New Roman"/>
              </a:rPr>
              <a:t>class</a:t>
            </a:r>
            <a:r>
              <a:rPr sz="3600" b="1" spc="-127" baseline="2314" dirty="0">
                <a:latin typeface="Times New Roman"/>
                <a:cs typeface="Times New Roman"/>
              </a:rPr>
              <a:t> </a:t>
            </a:r>
            <a:r>
              <a:rPr sz="3600" spc="-7" baseline="2314" dirty="0">
                <a:latin typeface="Times New Roman"/>
                <a:cs typeface="Times New Roman"/>
              </a:rPr>
              <a:t>&lt;class_name&gt;{</a:t>
            </a:r>
            <a:endParaRPr sz="3600" baseline="2314">
              <a:latin typeface="Times New Roman"/>
              <a:cs typeface="Times New Roman"/>
            </a:endParaRPr>
          </a:p>
          <a:p>
            <a:pPr marL="365125">
              <a:lnSpc>
                <a:spcPts val="2840"/>
              </a:lnSpc>
            </a:pPr>
            <a:r>
              <a:rPr sz="2400" b="1" dirty="0">
                <a:latin typeface="Times New Roman"/>
                <a:cs typeface="Times New Roman"/>
              </a:rPr>
              <a:t>…</a:t>
            </a:r>
            <a:endParaRPr sz="2400">
              <a:latin typeface="Times New Roman"/>
              <a:cs typeface="Times New Roman"/>
            </a:endParaRPr>
          </a:p>
          <a:p>
            <a:pPr marL="90805">
              <a:lnSpc>
                <a:spcPct val="100000"/>
              </a:lnSpc>
            </a:pPr>
            <a:r>
              <a:rPr sz="2400" dirty="0">
                <a:latin typeface="Times New Roman"/>
                <a:cs typeface="Times New Roman"/>
              </a:rPr>
              <a:t>}</a:t>
            </a:r>
            <a:endParaRPr sz="2400">
              <a:latin typeface="Times New Roman"/>
              <a:cs typeface="Times New Roman"/>
            </a:endParaRPr>
          </a:p>
        </p:txBody>
      </p:sp>
      <p:sp>
        <p:nvSpPr>
          <p:cNvPr id="11" name="object 11"/>
          <p:cNvSpPr txBox="1"/>
          <p:nvPr/>
        </p:nvSpPr>
        <p:spPr>
          <a:xfrm>
            <a:off x="535940" y="708152"/>
            <a:ext cx="8148955" cy="3317875"/>
          </a:xfrm>
          <a:prstGeom prst="rect">
            <a:avLst/>
          </a:prstGeom>
        </p:spPr>
        <p:txBody>
          <a:bodyPr vert="horz" wrap="square" lIns="0" tIns="12700" rIns="0" bIns="0" rtlCol="0">
            <a:spAutoFit/>
          </a:bodyPr>
          <a:lstStyle/>
          <a:p>
            <a:pPr marL="12700" algn="just">
              <a:lnSpc>
                <a:spcPct val="100000"/>
              </a:lnSpc>
              <a:spcBef>
                <a:spcPts val="100"/>
              </a:spcBef>
            </a:pPr>
            <a:r>
              <a:rPr sz="2400" b="1" dirty="0">
                <a:solidFill>
                  <a:srgbClr val="FF0000"/>
                </a:solidFill>
                <a:latin typeface="Times New Roman"/>
                <a:cs typeface="Times New Roman"/>
              </a:rPr>
              <a:t>c. Lớp</a:t>
            </a:r>
            <a:r>
              <a:rPr sz="2400" b="1" spc="-15" dirty="0">
                <a:solidFill>
                  <a:srgbClr val="FF0000"/>
                </a:solidFill>
                <a:latin typeface="Times New Roman"/>
                <a:cs typeface="Times New Roman"/>
              </a:rPr>
              <a:t> </a:t>
            </a:r>
            <a:r>
              <a:rPr sz="2400" b="1" dirty="0">
                <a:solidFill>
                  <a:srgbClr val="FF0000"/>
                </a:solidFill>
                <a:latin typeface="Times New Roman"/>
                <a:cs typeface="Times New Roman"/>
              </a:rPr>
              <a:t>interface</a:t>
            </a:r>
            <a:endParaRPr sz="2400">
              <a:latin typeface="Times New Roman"/>
              <a:cs typeface="Times New Roman"/>
            </a:endParaRPr>
          </a:p>
          <a:p>
            <a:pPr marL="298450" indent="-285750" algn="just">
              <a:lnSpc>
                <a:spcPct val="100000"/>
              </a:lnSpc>
              <a:buClr>
                <a:srgbClr val="FF0000"/>
              </a:buClr>
              <a:buFont typeface="Wingdings"/>
              <a:buChar char=""/>
              <a:tabLst>
                <a:tab pos="298450" algn="l"/>
              </a:tabLst>
            </a:pPr>
            <a:r>
              <a:rPr sz="2400" u="heavy" spc="-60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Khái</a:t>
            </a:r>
            <a:r>
              <a:rPr sz="2400" b="1" u="heavy" spc="-5" dirty="0">
                <a:uFill>
                  <a:solidFill>
                    <a:srgbClr val="000000"/>
                  </a:solidFill>
                </a:uFill>
                <a:latin typeface="Times New Roman"/>
                <a:cs typeface="Times New Roman"/>
              </a:rPr>
              <a:t> niệm</a:t>
            </a:r>
            <a:endParaRPr sz="2400">
              <a:latin typeface="Times New Roman"/>
              <a:cs typeface="Times New Roman"/>
            </a:endParaRPr>
          </a:p>
          <a:p>
            <a:pPr marL="812800" marR="5080" lvl="1" indent="-342900" algn="just">
              <a:lnSpc>
                <a:spcPct val="100000"/>
              </a:lnSpc>
              <a:buClr>
                <a:srgbClr val="FF0000"/>
              </a:buClr>
              <a:buFont typeface="Symbol"/>
              <a:buChar char=""/>
              <a:tabLst>
                <a:tab pos="812800" algn="l"/>
              </a:tabLst>
            </a:pPr>
            <a:r>
              <a:rPr sz="2400" dirty="0">
                <a:latin typeface="Times New Roman"/>
                <a:cs typeface="Times New Roman"/>
              </a:rPr>
              <a:t>Lớp </a:t>
            </a:r>
            <a:r>
              <a:rPr sz="2400" spc="-5" dirty="0">
                <a:latin typeface="Times New Roman"/>
                <a:cs typeface="Times New Roman"/>
              </a:rPr>
              <a:t>interface </a:t>
            </a:r>
            <a:r>
              <a:rPr sz="2400" dirty="0">
                <a:latin typeface="Times New Roman"/>
                <a:cs typeface="Times New Roman"/>
              </a:rPr>
              <a:t>được xem như một mặt nạ cho tất </a:t>
            </a:r>
            <a:r>
              <a:rPr sz="2400" spc="-5" dirty="0">
                <a:latin typeface="Times New Roman"/>
                <a:cs typeface="Times New Roman"/>
              </a:rPr>
              <a:t>cả </a:t>
            </a:r>
            <a:r>
              <a:rPr sz="2400" dirty="0">
                <a:latin typeface="Times New Roman"/>
                <a:cs typeface="Times New Roman"/>
              </a:rPr>
              <a:t>các lớp  cùng </a:t>
            </a:r>
            <a:r>
              <a:rPr sz="2400" spc="-5" dirty="0">
                <a:latin typeface="Times New Roman"/>
                <a:cs typeface="Times New Roman"/>
              </a:rPr>
              <a:t>cách thức </a:t>
            </a:r>
            <a:r>
              <a:rPr sz="2400" dirty="0">
                <a:latin typeface="Times New Roman"/>
                <a:cs typeface="Times New Roman"/>
              </a:rPr>
              <a:t>hoạt động nhưng có thể khác nhau về bản  chất.</a:t>
            </a:r>
            <a:endParaRPr sz="2400">
              <a:latin typeface="Times New Roman"/>
              <a:cs typeface="Times New Roman"/>
            </a:endParaRPr>
          </a:p>
          <a:p>
            <a:pPr marL="812800" marR="5080" lvl="1" indent="-342900" algn="just">
              <a:lnSpc>
                <a:spcPct val="100000"/>
              </a:lnSpc>
              <a:buClr>
                <a:srgbClr val="FF0000"/>
              </a:buClr>
              <a:buFont typeface="Symbol"/>
              <a:buChar char=""/>
              <a:tabLst>
                <a:tab pos="812800" algn="l"/>
              </a:tabLst>
            </a:pPr>
            <a:r>
              <a:rPr sz="2400" spc="-5" dirty="0">
                <a:latin typeface="Times New Roman"/>
                <a:cs typeface="Times New Roman"/>
              </a:rPr>
              <a:t>Lớp </a:t>
            </a:r>
            <a:r>
              <a:rPr sz="2400" dirty="0">
                <a:latin typeface="Times New Roman"/>
                <a:cs typeface="Times New Roman"/>
              </a:rPr>
              <a:t>dẫn xuất có thể </a:t>
            </a:r>
            <a:r>
              <a:rPr sz="2400" spc="-5" dirty="0">
                <a:latin typeface="Times New Roman"/>
                <a:cs typeface="Times New Roman"/>
              </a:rPr>
              <a:t>kế </a:t>
            </a:r>
            <a:r>
              <a:rPr sz="2400" dirty="0">
                <a:latin typeface="Times New Roman"/>
                <a:cs typeface="Times New Roman"/>
              </a:rPr>
              <a:t>thừa </a:t>
            </a:r>
            <a:r>
              <a:rPr sz="2400" spc="-5" dirty="0">
                <a:latin typeface="Times New Roman"/>
                <a:cs typeface="Times New Roman"/>
              </a:rPr>
              <a:t>từ nhiều </a:t>
            </a:r>
            <a:r>
              <a:rPr sz="2400" dirty="0">
                <a:latin typeface="Times New Roman"/>
                <a:cs typeface="Times New Roman"/>
              </a:rPr>
              <a:t>lớp </a:t>
            </a:r>
            <a:r>
              <a:rPr sz="2400" spc="-5" dirty="0">
                <a:latin typeface="Times New Roman"/>
                <a:cs typeface="Times New Roman"/>
              </a:rPr>
              <a:t>interface </a:t>
            </a:r>
            <a:r>
              <a:rPr sz="2400" dirty="0">
                <a:latin typeface="Times New Roman"/>
                <a:cs typeface="Times New Roman"/>
              </a:rPr>
              <a:t>để </a:t>
            </a:r>
            <a:r>
              <a:rPr sz="2400" spc="-10" dirty="0">
                <a:latin typeface="Times New Roman"/>
                <a:cs typeface="Times New Roman"/>
              </a:rPr>
              <a:t>bổ  </a:t>
            </a:r>
            <a:r>
              <a:rPr sz="2400" dirty="0">
                <a:latin typeface="Times New Roman"/>
                <a:cs typeface="Times New Roman"/>
              </a:rPr>
              <a:t>sung đầy </a:t>
            </a:r>
            <a:r>
              <a:rPr sz="2400" spc="-5" dirty="0">
                <a:latin typeface="Times New Roman"/>
                <a:cs typeface="Times New Roman"/>
              </a:rPr>
              <a:t>đủ </a:t>
            </a:r>
            <a:r>
              <a:rPr sz="2400" dirty="0">
                <a:latin typeface="Times New Roman"/>
                <a:cs typeface="Times New Roman"/>
              </a:rPr>
              <a:t>cách thức hoạt động của mình (đa kế thừa -  Multiple</a:t>
            </a:r>
            <a:r>
              <a:rPr sz="2400" spc="-20" dirty="0">
                <a:latin typeface="Times New Roman"/>
                <a:cs typeface="Times New Roman"/>
              </a:rPr>
              <a:t> </a:t>
            </a:r>
            <a:r>
              <a:rPr sz="2400" spc="-5" dirty="0">
                <a:latin typeface="Times New Roman"/>
                <a:cs typeface="Times New Roman"/>
              </a:rPr>
              <a:t>inheritance).</a:t>
            </a:r>
            <a:endParaRPr sz="2400">
              <a:latin typeface="Times New Roman"/>
              <a:cs typeface="Times New Roman"/>
            </a:endParaRPr>
          </a:p>
          <a:p>
            <a:pPr marL="298450" indent="-285750" algn="just">
              <a:lnSpc>
                <a:spcPct val="100000"/>
              </a:lnSpc>
              <a:buClr>
                <a:srgbClr val="FF0000"/>
              </a:buClr>
              <a:buFont typeface="Wingdings"/>
              <a:buChar char=""/>
              <a:tabLst>
                <a:tab pos="298450" algn="l"/>
              </a:tabLst>
            </a:pPr>
            <a:r>
              <a:rPr sz="2400" u="heavy" spc="-605"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Cú pháp khai báo lớp</a:t>
            </a:r>
            <a:r>
              <a:rPr sz="2400" b="1" u="heavy" dirty="0">
                <a:uFill>
                  <a:solidFill>
                    <a:srgbClr val="000000"/>
                  </a:solidFill>
                </a:uFill>
                <a:latin typeface="Times New Roman"/>
                <a:cs typeface="Times New Roman"/>
              </a:rPr>
              <a:t> interface</a:t>
            </a:r>
            <a:endParaRPr sz="2400">
              <a:latin typeface="Times New Roman"/>
              <a:cs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3846" y="188976"/>
            <a:ext cx="4356735" cy="394970"/>
            <a:chOff x="1053846" y="188976"/>
            <a:chExt cx="4356735" cy="394970"/>
          </a:xfrm>
        </p:grpSpPr>
        <p:sp>
          <p:nvSpPr>
            <p:cNvPr id="3" name="object 3"/>
            <p:cNvSpPr/>
            <p:nvPr/>
          </p:nvSpPr>
          <p:spPr>
            <a:xfrm>
              <a:off x="1053846" y="188976"/>
              <a:ext cx="4356354" cy="3947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4290644" cy="329692"/>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35940" y="708152"/>
            <a:ext cx="2081530" cy="391160"/>
          </a:xfrm>
          <a:prstGeom prst="rect">
            <a:avLst/>
          </a:prstGeom>
        </p:spPr>
        <p:txBody>
          <a:bodyPr vert="horz" wrap="square" lIns="0" tIns="12700" rIns="0" bIns="0" rtlCol="0">
            <a:spAutoFit/>
          </a:bodyPr>
          <a:lstStyle/>
          <a:p>
            <a:pPr marL="12700">
              <a:lnSpc>
                <a:spcPct val="100000"/>
              </a:lnSpc>
              <a:spcBef>
                <a:spcPts val="100"/>
              </a:spcBef>
            </a:pPr>
            <a:r>
              <a:rPr dirty="0"/>
              <a:t>c. Lớp</a:t>
            </a:r>
            <a:r>
              <a:rPr spc="-105" dirty="0"/>
              <a:t> </a:t>
            </a:r>
            <a:r>
              <a:rPr dirty="0"/>
              <a:t>interface</a:t>
            </a:r>
          </a:p>
        </p:txBody>
      </p:sp>
      <p:grpSp>
        <p:nvGrpSpPr>
          <p:cNvPr id="7" name="object 7"/>
          <p:cNvGrpSpPr/>
          <p:nvPr/>
        </p:nvGrpSpPr>
        <p:grpSpPr>
          <a:xfrm>
            <a:off x="465581" y="1556003"/>
            <a:ext cx="8172450" cy="3854450"/>
            <a:chOff x="465581" y="1556003"/>
            <a:chExt cx="8172450" cy="3854450"/>
          </a:xfrm>
        </p:grpSpPr>
        <p:sp>
          <p:nvSpPr>
            <p:cNvPr id="8" name="object 8"/>
            <p:cNvSpPr/>
            <p:nvPr/>
          </p:nvSpPr>
          <p:spPr>
            <a:xfrm>
              <a:off x="506729" y="1574291"/>
              <a:ext cx="8131302" cy="374980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65581" y="1556003"/>
              <a:ext cx="6384798" cy="385419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52830" y="1600580"/>
              <a:ext cx="8039100" cy="365760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52830" y="1600580"/>
              <a:ext cx="8039100" cy="3657600"/>
            </a:xfrm>
            <a:custGeom>
              <a:avLst/>
              <a:gdLst/>
              <a:ahLst/>
              <a:cxnLst/>
              <a:rect l="l" t="t" r="r" b="b"/>
              <a:pathLst>
                <a:path w="8039100" h="3657600">
                  <a:moveTo>
                    <a:pt x="0" y="3657600"/>
                  </a:moveTo>
                  <a:lnTo>
                    <a:pt x="8039100" y="3657600"/>
                  </a:lnTo>
                  <a:lnTo>
                    <a:pt x="8039100" y="0"/>
                  </a:lnTo>
                  <a:lnTo>
                    <a:pt x="0" y="0"/>
                  </a:lnTo>
                  <a:lnTo>
                    <a:pt x="0" y="3657600"/>
                  </a:lnTo>
                  <a:close/>
                </a:path>
              </a:pathLst>
            </a:custGeom>
            <a:ln w="9906">
              <a:solidFill>
                <a:srgbClr val="000000"/>
              </a:solidFill>
            </a:ln>
          </p:spPr>
          <p:txBody>
            <a:bodyPr wrap="square" lIns="0" tIns="0" rIns="0" bIns="0" rtlCol="0"/>
            <a:lstStyle/>
            <a:p>
              <a:endParaRPr/>
            </a:p>
          </p:txBody>
        </p:sp>
      </p:grpSp>
      <p:sp>
        <p:nvSpPr>
          <p:cNvPr id="12" name="object 12"/>
          <p:cNvSpPr txBox="1">
            <a:spLocks noGrp="1"/>
          </p:cNvSpPr>
          <p:nvPr>
            <p:ph type="body" idx="1"/>
          </p:nvPr>
        </p:nvSpPr>
        <p:spPr>
          <a:prstGeom prst="rect">
            <a:avLst/>
          </a:prstGeom>
        </p:spPr>
        <p:txBody>
          <a:bodyPr vert="horz" wrap="square" lIns="0" tIns="12700" rIns="0" bIns="0" rtlCol="0">
            <a:spAutoFit/>
          </a:bodyPr>
          <a:lstStyle/>
          <a:p>
            <a:pPr marL="298450" indent="-285750">
              <a:lnSpc>
                <a:spcPct val="100000"/>
              </a:lnSpc>
              <a:spcBef>
                <a:spcPts val="100"/>
              </a:spcBef>
              <a:buClr>
                <a:srgbClr val="FF0000"/>
              </a:buClr>
              <a:buFont typeface="Wingdings"/>
              <a:buChar char=""/>
              <a:tabLst>
                <a:tab pos="297815" algn="l"/>
                <a:tab pos="298450" algn="l"/>
              </a:tabLst>
            </a:pPr>
            <a:r>
              <a:rPr b="0" spc="-600" dirty="0">
                <a:latin typeface="Times New Roman"/>
                <a:cs typeface="Times New Roman"/>
              </a:rPr>
              <a:t> </a:t>
            </a:r>
            <a:r>
              <a:rPr spc="-5" dirty="0"/>
              <a:t>Ví</a:t>
            </a:r>
            <a:r>
              <a:rPr spc="-10" dirty="0"/>
              <a:t> </a:t>
            </a:r>
            <a:r>
              <a:rPr spc="-5" dirty="0"/>
              <a:t>dụ</a:t>
            </a:r>
          </a:p>
          <a:p>
            <a:pPr marL="381635" marR="1428115" indent="-274320">
              <a:lnSpc>
                <a:spcPct val="100000"/>
              </a:lnSpc>
              <a:spcBef>
                <a:spcPts val="1465"/>
              </a:spcBef>
            </a:pPr>
            <a:r>
              <a:rPr sz="1800" u="none" dirty="0">
                <a:solidFill>
                  <a:srgbClr val="00AF50"/>
                </a:solidFill>
              </a:rPr>
              <a:t>interface </a:t>
            </a:r>
            <a:r>
              <a:rPr sz="1800" b="0" u="none" spc="-5" dirty="0">
                <a:latin typeface="Times New Roman"/>
                <a:cs typeface="Times New Roman"/>
              </a:rPr>
              <a:t>DataStore_Adapter </a:t>
            </a:r>
            <a:r>
              <a:rPr sz="1800" b="0" u="none" dirty="0">
                <a:latin typeface="Times New Roman"/>
                <a:cs typeface="Times New Roman"/>
              </a:rPr>
              <a:t>{  </a:t>
            </a:r>
            <a:r>
              <a:rPr sz="1800" u="none" spc="-5" dirty="0"/>
              <a:t>public </a:t>
            </a:r>
            <a:r>
              <a:rPr sz="1800" u="none" spc="-5" dirty="0">
                <a:solidFill>
                  <a:srgbClr val="C00000"/>
                </a:solidFill>
              </a:rPr>
              <a:t>function </a:t>
            </a:r>
            <a:r>
              <a:rPr sz="1800" b="0" u="none" dirty="0">
                <a:latin typeface="Times New Roman"/>
                <a:cs typeface="Times New Roman"/>
              </a:rPr>
              <a:t>insert();  </a:t>
            </a:r>
            <a:r>
              <a:rPr sz="1800" u="none" spc="-5" dirty="0"/>
              <a:t>public </a:t>
            </a:r>
            <a:r>
              <a:rPr sz="1800" u="none" spc="-5" dirty="0">
                <a:solidFill>
                  <a:srgbClr val="C00000"/>
                </a:solidFill>
              </a:rPr>
              <a:t>function </a:t>
            </a:r>
            <a:r>
              <a:rPr sz="1800" b="0" u="none" dirty="0">
                <a:latin typeface="Times New Roman"/>
                <a:cs typeface="Times New Roman"/>
              </a:rPr>
              <a:t>update();  </a:t>
            </a:r>
            <a:r>
              <a:rPr sz="1800" u="none" spc="-5" dirty="0"/>
              <a:t>public </a:t>
            </a:r>
            <a:r>
              <a:rPr sz="1800" u="none" spc="-5" dirty="0">
                <a:solidFill>
                  <a:srgbClr val="C00000"/>
                </a:solidFill>
              </a:rPr>
              <a:t>function</a:t>
            </a:r>
            <a:r>
              <a:rPr sz="1800" u="none" spc="-10" dirty="0">
                <a:solidFill>
                  <a:srgbClr val="C00000"/>
                </a:solidFill>
              </a:rPr>
              <a:t> </a:t>
            </a:r>
            <a:r>
              <a:rPr sz="1800" b="0" u="none" dirty="0">
                <a:latin typeface="Times New Roman"/>
                <a:cs typeface="Times New Roman"/>
              </a:rPr>
              <a:t>save();</a:t>
            </a:r>
            <a:endParaRPr sz="1800">
              <a:latin typeface="Times New Roman"/>
              <a:cs typeface="Times New Roman"/>
            </a:endParaRPr>
          </a:p>
          <a:p>
            <a:pPr marL="381635">
              <a:lnSpc>
                <a:spcPct val="100000"/>
              </a:lnSpc>
            </a:pPr>
            <a:r>
              <a:rPr sz="1800" u="none" spc="-5" dirty="0"/>
              <a:t>public </a:t>
            </a:r>
            <a:r>
              <a:rPr sz="1800" u="none" spc="-5" dirty="0">
                <a:solidFill>
                  <a:srgbClr val="C00000"/>
                </a:solidFill>
              </a:rPr>
              <a:t>function </a:t>
            </a:r>
            <a:r>
              <a:rPr sz="1800" b="0" u="none" dirty="0">
                <a:latin typeface="Times New Roman"/>
                <a:cs typeface="Times New Roman"/>
              </a:rPr>
              <a:t>newRecord($name =</a:t>
            </a:r>
            <a:r>
              <a:rPr sz="1800" b="0" u="none" spc="-15" dirty="0">
                <a:latin typeface="Times New Roman"/>
                <a:cs typeface="Times New Roman"/>
              </a:rPr>
              <a:t> </a:t>
            </a:r>
            <a:r>
              <a:rPr sz="1800" b="0" u="none" spc="-5" dirty="0">
                <a:latin typeface="Times New Roman"/>
                <a:cs typeface="Times New Roman"/>
              </a:rPr>
              <a:t>null);</a:t>
            </a:r>
            <a:endParaRPr sz="1800">
              <a:latin typeface="Times New Roman"/>
              <a:cs typeface="Times New Roman"/>
            </a:endParaRPr>
          </a:p>
          <a:p>
            <a:pPr marL="107950">
              <a:lnSpc>
                <a:spcPct val="100000"/>
              </a:lnSpc>
            </a:pPr>
            <a:r>
              <a:rPr sz="1800" b="0" u="none" dirty="0">
                <a:latin typeface="Times New Roman"/>
                <a:cs typeface="Times New Roman"/>
              </a:rPr>
              <a:t>}</a:t>
            </a:r>
            <a:endParaRPr sz="1800">
              <a:latin typeface="Times New Roman"/>
              <a:cs typeface="Times New Roman"/>
            </a:endParaRPr>
          </a:p>
        </p:txBody>
      </p:sp>
      <p:sp>
        <p:nvSpPr>
          <p:cNvPr id="13" name="object 13"/>
          <p:cNvSpPr txBox="1"/>
          <p:nvPr/>
        </p:nvSpPr>
        <p:spPr>
          <a:xfrm>
            <a:off x="918210" y="4094988"/>
            <a:ext cx="2837815" cy="299720"/>
          </a:xfrm>
          <a:prstGeom prst="rect">
            <a:avLst/>
          </a:prstGeom>
        </p:spPr>
        <p:txBody>
          <a:bodyPr vert="horz" wrap="square" lIns="0" tIns="12700" rIns="0" bIns="0" rtlCol="0">
            <a:spAutoFit/>
          </a:bodyPr>
          <a:lstStyle/>
          <a:p>
            <a:pPr>
              <a:lnSpc>
                <a:spcPct val="100000"/>
              </a:lnSpc>
              <a:spcBef>
                <a:spcPts val="100"/>
              </a:spcBef>
            </a:pPr>
            <a:r>
              <a:rPr sz="1800" b="1" spc="-5" dirty="0">
                <a:latin typeface="Times New Roman"/>
                <a:cs typeface="Times New Roman"/>
              </a:rPr>
              <a:t>public </a:t>
            </a:r>
            <a:r>
              <a:rPr sz="1800" b="1" spc="-5" dirty="0">
                <a:solidFill>
                  <a:srgbClr val="C00000"/>
                </a:solidFill>
                <a:latin typeface="Times New Roman"/>
                <a:cs typeface="Times New Roman"/>
              </a:rPr>
              <a:t>function </a:t>
            </a:r>
            <a:r>
              <a:rPr sz="1800" spc="-5" dirty="0">
                <a:latin typeface="Times New Roman"/>
                <a:cs typeface="Times New Roman"/>
              </a:rPr>
              <a:t>update(){ </a:t>
            </a:r>
            <a:r>
              <a:rPr sz="1800" i="1" dirty="0">
                <a:latin typeface="Times New Roman"/>
                <a:cs typeface="Times New Roman"/>
              </a:rPr>
              <a:t>//</a:t>
            </a:r>
            <a:r>
              <a:rPr sz="1800" i="1" spc="45" dirty="0">
                <a:latin typeface="Times New Roman"/>
                <a:cs typeface="Times New Roman"/>
              </a:rPr>
              <a:t> </a:t>
            </a:r>
            <a:r>
              <a:rPr sz="1800" i="1" dirty="0">
                <a:latin typeface="Times New Roman"/>
                <a:cs typeface="Times New Roman"/>
              </a:rPr>
              <a:t>...</a:t>
            </a:r>
            <a:endParaRPr sz="1800">
              <a:latin typeface="Times New Roman"/>
              <a:cs typeface="Times New Roman"/>
            </a:endParaRPr>
          </a:p>
        </p:txBody>
      </p:sp>
      <p:sp>
        <p:nvSpPr>
          <p:cNvPr id="14" name="object 14"/>
          <p:cNvSpPr txBox="1"/>
          <p:nvPr/>
        </p:nvSpPr>
        <p:spPr>
          <a:xfrm>
            <a:off x="643890" y="3546094"/>
            <a:ext cx="6040755" cy="848994"/>
          </a:xfrm>
          <a:prstGeom prst="rect">
            <a:avLst/>
          </a:prstGeom>
        </p:spPr>
        <p:txBody>
          <a:bodyPr vert="horz" wrap="square" lIns="0" tIns="12700" rIns="0" bIns="0" rtlCol="0">
            <a:spAutoFit/>
          </a:bodyPr>
          <a:lstStyle/>
          <a:p>
            <a:pPr>
              <a:lnSpc>
                <a:spcPct val="100000"/>
              </a:lnSpc>
              <a:spcBef>
                <a:spcPts val="100"/>
              </a:spcBef>
            </a:pPr>
            <a:r>
              <a:rPr sz="1800" b="1" spc="-5" dirty="0">
                <a:latin typeface="Times New Roman"/>
                <a:cs typeface="Times New Roman"/>
              </a:rPr>
              <a:t>class </a:t>
            </a:r>
            <a:r>
              <a:rPr sz="1800" spc="-5" dirty="0">
                <a:latin typeface="Times New Roman"/>
                <a:cs typeface="Times New Roman"/>
              </a:rPr>
              <a:t>PDO_DataStore_Adapter </a:t>
            </a:r>
            <a:r>
              <a:rPr sz="1800" b="1" spc="-5" dirty="0">
                <a:solidFill>
                  <a:srgbClr val="FF0000"/>
                </a:solidFill>
                <a:latin typeface="Times New Roman"/>
                <a:cs typeface="Times New Roman"/>
              </a:rPr>
              <a:t>implements </a:t>
            </a:r>
            <a:r>
              <a:rPr sz="1800" spc="-5" dirty="0">
                <a:latin typeface="Times New Roman"/>
                <a:cs typeface="Times New Roman"/>
              </a:rPr>
              <a:t>DataStore_Adapter</a:t>
            </a:r>
            <a:r>
              <a:rPr sz="1800" spc="165" dirty="0">
                <a:latin typeface="Times New Roman"/>
                <a:cs typeface="Times New Roman"/>
              </a:rPr>
              <a:t> </a:t>
            </a:r>
            <a:r>
              <a:rPr sz="1800" spc="-5" dirty="0">
                <a:latin typeface="Times New Roman"/>
                <a:cs typeface="Times New Roman"/>
              </a:rPr>
              <a:t>{</a:t>
            </a:r>
            <a:endParaRPr sz="1800">
              <a:latin typeface="Times New Roman"/>
              <a:cs typeface="Times New Roman"/>
            </a:endParaRPr>
          </a:p>
          <a:p>
            <a:pPr marR="2630805" algn="r">
              <a:lnSpc>
                <a:spcPct val="100000"/>
              </a:lnSpc>
              <a:tabLst>
                <a:tab pos="2468880" algn="l"/>
                <a:tab pos="3017520" algn="l"/>
              </a:tabLst>
            </a:pPr>
            <a:r>
              <a:rPr sz="1800" b="1" dirty="0">
                <a:latin typeface="Times New Roman"/>
                <a:cs typeface="Times New Roman"/>
              </a:rPr>
              <a:t>publ</a:t>
            </a:r>
            <a:r>
              <a:rPr sz="1800" b="1" spc="-10" dirty="0">
                <a:latin typeface="Times New Roman"/>
                <a:cs typeface="Times New Roman"/>
              </a:rPr>
              <a:t>i</a:t>
            </a:r>
            <a:r>
              <a:rPr sz="1800" b="1" dirty="0">
                <a:latin typeface="Times New Roman"/>
                <a:cs typeface="Times New Roman"/>
              </a:rPr>
              <a:t>c</a:t>
            </a:r>
            <a:r>
              <a:rPr sz="1800" b="1" spc="-5" dirty="0">
                <a:latin typeface="Times New Roman"/>
                <a:cs typeface="Times New Roman"/>
              </a:rPr>
              <a:t> </a:t>
            </a:r>
            <a:r>
              <a:rPr sz="1800" b="1" dirty="0">
                <a:solidFill>
                  <a:srgbClr val="C00000"/>
                </a:solidFill>
                <a:latin typeface="Times New Roman"/>
                <a:cs typeface="Times New Roman"/>
              </a:rPr>
              <a:t>functi</a:t>
            </a:r>
            <a:r>
              <a:rPr sz="1800" b="1" spc="-10" dirty="0">
                <a:solidFill>
                  <a:srgbClr val="C00000"/>
                </a:solidFill>
                <a:latin typeface="Times New Roman"/>
                <a:cs typeface="Times New Roman"/>
              </a:rPr>
              <a:t>o</a:t>
            </a:r>
            <a:r>
              <a:rPr sz="1800" b="1" dirty="0">
                <a:solidFill>
                  <a:srgbClr val="C00000"/>
                </a:solidFill>
                <a:latin typeface="Times New Roman"/>
                <a:cs typeface="Times New Roman"/>
              </a:rPr>
              <a:t>n </a:t>
            </a:r>
            <a:r>
              <a:rPr sz="1800" dirty="0">
                <a:latin typeface="Times New Roman"/>
                <a:cs typeface="Times New Roman"/>
              </a:rPr>
              <a:t>inser</a:t>
            </a:r>
            <a:r>
              <a:rPr sz="1800" spc="-10" dirty="0">
                <a:latin typeface="Times New Roman"/>
                <a:cs typeface="Times New Roman"/>
              </a:rPr>
              <a:t>t</a:t>
            </a:r>
            <a:r>
              <a:rPr sz="1800" spc="-5" dirty="0">
                <a:latin typeface="Times New Roman"/>
                <a:cs typeface="Times New Roman"/>
              </a:rPr>
              <a:t>()</a:t>
            </a:r>
            <a:r>
              <a:rPr sz="1800" dirty="0">
                <a:latin typeface="Times New Roman"/>
                <a:cs typeface="Times New Roman"/>
              </a:rPr>
              <a:t>{	</a:t>
            </a:r>
            <a:r>
              <a:rPr sz="1800" i="1" dirty="0">
                <a:latin typeface="Times New Roman"/>
                <a:cs typeface="Times New Roman"/>
              </a:rPr>
              <a:t>//</a:t>
            </a:r>
            <a:r>
              <a:rPr sz="1800" i="1" spc="-5" dirty="0">
                <a:latin typeface="Times New Roman"/>
                <a:cs typeface="Times New Roman"/>
              </a:rPr>
              <a:t> </a:t>
            </a:r>
            <a:r>
              <a:rPr sz="1800" i="1" dirty="0">
                <a:latin typeface="Times New Roman"/>
                <a:cs typeface="Times New Roman"/>
              </a:rPr>
              <a:t>...	</a:t>
            </a:r>
            <a:r>
              <a:rPr sz="1800" dirty="0">
                <a:latin typeface="Times New Roman"/>
                <a:cs typeface="Times New Roman"/>
              </a:rPr>
              <a:t>}</a:t>
            </a:r>
            <a:endParaRPr sz="1800">
              <a:latin typeface="Times New Roman"/>
              <a:cs typeface="Times New Roman"/>
            </a:endParaRPr>
          </a:p>
          <a:p>
            <a:pPr marR="2630805" algn="r">
              <a:lnSpc>
                <a:spcPct val="100000"/>
              </a:lnSpc>
            </a:pPr>
            <a:r>
              <a:rPr sz="1800" dirty="0">
                <a:latin typeface="Times New Roman"/>
                <a:cs typeface="Times New Roman"/>
              </a:rPr>
              <a:t>}</a:t>
            </a:r>
            <a:endParaRPr sz="1800">
              <a:latin typeface="Times New Roman"/>
              <a:cs typeface="Times New Roman"/>
            </a:endParaRPr>
          </a:p>
        </p:txBody>
      </p:sp>
      <p:sp>
        <p:nvSpPr>
          <p:cNvPr id="15" name="object 15"/>
          <p:cNvSpPr txBox="1"/>
          <p:nvPr/>
        </p:nvSpPr>
        <p:spPr>
          <a:xfrm>
            <a:off x="643890" y="4369307"/>
            <a:ext cx="4512310" cy="848360"/>
          </a:xfrm>
          <a:prstGeom prst="rect">
            <a:avLst/>
          </a:prstGeom>
        </p:spPr>
        <p:txBody>
          <a:bodyPr vert="horz" wrap="square" lIns="0" tIns="12700" rIns="0" bIns="0" rtlCol="0">
            <a:spAutoFit/>
          </a:bodyPr>
          <a:lstStyle/>
          <a:p>
            <a:pPr marL="273685">
              <a:lnSpc>
                <a:spcPct val="100000"/>
              </a:lnSpc>
              <a:spcBef>
                <a:spcPts val="100"/>
              </a:spcBef>
              <a:tabLst>
                <a:tab pos="3017520" algn="l"/>
                <a:tab pos="3566160" algn="l"/>
              </a:tabLst>
            </a:pPr>
            <a:r>
              <a:rPr sz="1800" b="1" spc="-5" dirty="0">
                <a:latin typeface="Times New Roman"/>
                <a:cs typeface="Times New Roman"/>
              </a:rPr>
              <a:t>public</a:t>
            </a:r>
            <a:r>
              <a:rPr sz="1800" b="1" spc="15" dirty="0">
                <a:latin typeface="Times New Roman"/>
                <a:cs typeface="Times New Roman"/>
              </a:rPr>
              <a:t> </a:t>
            </a:r>
            <a:r>
              <a:rPr sz="1800" b="1" spc="-5" dirty="0">
                <a:solidFill>
                  <a:srgbClr val="C00000"/>
                </a:solidFill>
                <a:latin typeface="Times New Roman"/>
                <a:cs typeface="Times New Roman"/>
              </a:rPr>
              <a:t>function</a:t>
            </a:r>
            <a:r>
              <a:rPr sz="1800" b="1" spc="25" dirty="0">
                <a:solidFill>
                  <a:srgbClr val="C00000"/>
                </a:solidFill>
                <a:latin typeface="Times New Roman"/>
                <a:cs typeface="Times New Roman"/>
              </a:rPr>
              <a:t> </a:t>
            </a:r>
            <a:r>
              <a:rPr sz="1800" spc="-5" dirty="0">
                <a:latin typeface="Times New Roman"/>
                <a:cs typeface="Times New Roman"/>
              </a:rPr>
              <a:t>save(){	</a:t>
            </a:r>
            <a:r>
              <a:rPr sz="1800" i="1" dirty="0">
                <a:latin typeface="Times New Roman"/>
                <a:cs typeface="Times New Roman"/>
              </a:rPr>
              <a:t>// ...	</a:t>
            </a:r>
            <a:r>
              <a:rPr sz="1800" dirty="0">
                <a:latin typeface="Times New Roman"/>
                <a:cs typeface="Times New Roman"/>
              </a:rPr>
              <a:t>}</a:t>
            </a:r>
            <a:endParaRPr sz="1800">
              <a:latin typeface="Times New Roman"/>
              <a:cs typeface="Times New Roman"/>
            </a:endParaRPr>
          </a:p>
          <a:p>
            <a:pPr marL="273685">
              <a:lnSpc>
                <a:spcPct val="100000"/>
              </a:lnSpc>
            </a:pPr>
            <a:r>
              <a:rPr sz="1800" b="1" spc="-5" dirty="0">
                <a:latin typeface="Times New Roman"/>
                <a:cs typeface="Times New Roman"/>
              </a:rPr>
              <a:t>public </a:t>
            </a:r>
            <a:r>
              <a:rPr sz="1800" b="1" spc="-5" dirty="0">
                <a:solidFill>
                  <a:srgbClr val="C00000"/>
                </a:solidFill>
                <a:latin typeface="Times New Roman"/>
                <a:cs typeface="Times New Roman"/>
              </a:rPr>
              <a:t>function </a:t>
            </a:r>
            <a:r>
              <a:rPr sz="1800" dirty="0">
                <a:latin typeface="Times New Roman"/>
                <a:cs typeface="Times New Roman"/>
              </a:rPr>
              <a:t>newRecord($name = </a:t>
            </a:r>
            <a:r>
              <a:rPr sz="1800" spc="-5" dirty="0">
                <a:latin typeface="Times New Roman"/>
                <a:cs typeface="Times New Roman"/>
              </a:rPr>
              <a:t>null){</a:t>
            </a:r>
            <a:r>
              <a:rPr sz="1800" spc="65" dirty="0">
                <a:latin typeface="Times New Roman"/>
                <a:cs typeface="Times New Roman"/>
              </a:rPr>
              <a:t> </a:t>
            </a:r>
            <a:r>
              <a:rPr sz="1800" dirty="0">
                <a:latin typeface="Times New Roman"/>
                <a:cs typeface="Times New Roman"/>
              </a:rPr>
              <a:t>}</a:t>
            </a:r>
            <a:endParaRPr sz="1800">
              <a:latin typeface="Times New Roman"/>
              <a:cs typeface="Times New Roman"/>
            </a:endParaRPr>
          </a:p>
          <a:p>
            <a:pPr>
              <a:lnSpc>
                <a:spcPct val="100000"/>
              </a:lnSpc>
            </a:pPr>
            <a:r>
              <a:rPr sz="1800" dirty="0">
                <a:latin typeface="Times New Roman"/>
                <a:cs typeface="Times New Roman"/>
              </a:rPr>
              <a:t>}</a:t>
            </a:r>
            <a:endParaRPr sz="1800">
              <a:latin typeface="Times New Roman"/>
              <a:cs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5463" y="188976"/>
            <a:ext cx="3649979" cy="394970"/>
            <a:chOff x="1045463" y="188976"/>
            <a:chExt cx="3649979" cy="394970"/>
          </a:xfrm>
        </p:grpSpPr>
        <p:sp>
          <p:nvSpPr>
            <p:cNvPr id="3" name="object 3"/>
            <p:cNvSpPr/>
            <p:nvPr/>
          </p:nvSpPr>
          <p:spPr>
            <a:xfrm>
              <a:off x="1045463" y="188976"/>
              <a:ext cx="3649979" cy="3947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78255" y="221361"/>
              <a:ext cx="3584422" cy="329692"/>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35940" y="624586"/>
            <a:ext cx="7789545" cy="5862320"/>
          </a:xfrm>
          <a:prstGeom prst="rect">
            <a:avLst/>
          </a:prstGeom>
        </p:spPr>
        <p:txBody>
          <a:bodyPr vert="horz" wrap="square" lIns="0" tIns="95885" rIns="0" bIns="0" rtlCol="0">
            <a:spAutoFit/>
          </a:bodyPr>
          <a:lstStyle/>
          <a:p>
            <a:pPr marL="12700" algn="just">
              <a:lnSpc>
                <a:spcPct val="100000"/>
              </a:lnSpc>
              <a:spcBef>
                <a:spcPts val="755"/>
              </a:spcBef>
            </a:pPr>
            <a:r>
              <a:rPr sz="2400" b="1" dirty="0">
                <a:solidFill>
                  <a:srgbClr val="FF0000"/>
                </a:solidFill>
                <a:latin typeface="Times New Roman"/>
                <a:cs typeface="Times New Roman"/>
              </a:rPr>
              <a:t>a. </a:t>
            </a:r>
            <a:r>
              <a:rPr sz="2400" b="1" spc="-5" dirty="0">
                <a:solidFill>
                  <a:srgbClr val="FF0000"/>
                </a:solidFill>
                <a:latin typeface="Times New Roman"/>
                <a:cs typeface="Times New Roman"/>
              </a:rPr>
              <a:t>Công</a:t>
            </a:r>
            <a:r>
              <a:rPr sz="2400" b="1" dirty="0">
                <a:solidFill>
                  <a:srgbClr val="FF0000"/>
                </a:solidFill>
                <a:latin typeface="Times New Roman"/>
                <a:cs typeface="Times New Roman"/>
              </a:rPr>
              <a:t> </a:t>
            </a:r>
            <a:r>
              <a:rPr sz="2400" b="1" spc="-5" dirty="0">
                <a:solidFill>
                  <a:srgbClr val="FF0000"/>
                </a:solidFill>
                <a:latin typeface="Times New Roman"/>
                <a:cs typeface="Times New Roman"/>
              </a:rPr>
              <a:t>dụng</a:t>
            </a:r>
            <a:endParaRPr sz="2400" dirty="0">
              <a:latin typeface="Times New Roman"/>
              <a:cs typeface="Times New Roman"/>
            </a:endParaRPr>
          </a:p>
          <a:p>
            <a:pPr marL="322580" indent="-286385" algn="just">
              <a:lnSpc>
                <a:spcPct val="100000"/>
              </a:lnSpc>
              <a:spcBef>
                <a:spcPts val="660"/>
              </a:spcBef>
              <a:buClr>
                <a:srgbClr val="00AF50"/>
              </a:buClr>
              <a:buFont typeface="Wingdings"/>
              <a:buChar char=""/>
              <a:tabLst>
                <a:tab pos="323215" algn="l"/>
              </a:tabLst>
            </a:pPr>
            <a:r>
              <a:rPr sz="2400" b="1" u="heavy" spc="-1870" dirty="0">
                <a:uFill>
                  <a:solidFill>
                    <a:srgbClr val="000000"/>
                  </a:solidFill>
                </a:uFill>
                <a:latin typeface="Times New Roman"/>
                <a:cs typeface="Times New Roman"/>
              </a:rPr>
              <a:t>G</a:t>
            </a:r>
            <a:r>
              <a:rPr sz="2400" b="1" spc="1285" dirty="0">
                <a:latin typeface="Times New Roman"/>
                <a:cs typeface="Times New Roman"/>
              </a:rPr>
              <a:t> </a:t>
            </a:r>
            <a:r>
              <a:rPr sz="2400" b="1" u="heavy" dirty="0">
                <a:uFill>
                  <a:solidFill>
                    <a:srgbClr val="000000"/>
                  </a:solidFill>
                </a:uFill>
                <a:latin typeface="Times New Roman"/>
                <a:cs typeface="Times New Roman"/>
              </a:rPr>
              <a:t>iống</a:t>
            </a:r>
            <a:r>
              <a:rPr sz="2400" b="1" u="heavy" spc="-5" dirty="0">
                <a:uFill>
                  <a:solidFill>
                    <a:srgbClr val="000000"/>
                  </a:solidFill>
                </a:uFill>
                <a:latin typeface="Times New Roman"/>
                <a:cs typeface="Times New Roman"/>
              </a:rPr>
              <a:t> nhau</a:t>
            </a:r>
            <a:r>
              <a:rPr sz="2400" spc="-5" dirty="0">
                <a:latin typeface="Times New Roman"/>
                <a:cs typeface="Times New Roman"/>
              </a:rPr>
              <a:t>:</a:t>
            </a:r>
            <a:endParaRPr sz="2400" dirty="0">
              <a:latin typeface="Times New Roman"/>
              <a:cs typeface="Times New Roman"/>
            </a:endParaRPr>
          </a:p>
          <a:p>
            <a:pPr marL="836930" marR="5080" lvl="1" indent="-342900" algn="just">
              <a:lnSpc>
                <a:spcPts val="4320"/>
              </a:lnSpc>
              <a:spcBef>
                <a:spcPts val="384"/>
              </a:spcBef>
              <a:buClr>
                <a:srgbClr val="C00000"/>
              </a:buClr>
              <a:buFont typeface="Wingdings"/>
              <a:buChar char=""/>
              <a:tabLst>
                <a:tab pos="837565" algn="l"/>
              </a:tabLst>
            </a:pPr>
            <a:r>
              <a:rPr sz="2400" dirty="0">
                <a:latin typeface="Times New Roman"/>
                <a:cs typeface="Times New Roman"/>
              </a:rPr>
              <a:t>Chèn </a:t>
            </a:r>
            <a:r>
              <a:rPr sz="2400" spc="-5" dirty="0">
                <a:latin typeface="Times New Roman"/>
                <a:cs typeface="Times New Roman"/>
              </a:rPr>
              <a:t>file </a:t>
            </a:r>
            <a:r>
              <a:rPr sz="2400" dirty="0">
                <a:latin typeface="Times New Roman"/>
                <a:cs typeface="Times New Roman"/>
              </a:rPr>
              <a:t>vào </a:t>
            </a:r>
            <a:r>
              <a:rPr sz="2400" spc="-5" dirty="0">
                <a:latin typeface="Times New Roman"/>
                <a:cs typeface="Times New Roman"/>
              </a:rPr>
              <a:t>file hiện </a:t>
            </a:r>
            <a:r>
              <a:rPr sz="2400" dirty="0">
                <a:latin typeface="Times New Roman"/>
                <a:cs typeface="Times New Roman"/>
              </a:rPr>
              <a:t>tại, nếu </a:t>
            </a:r>
            <a:r>
              <a:rPr sz="2400" spc="-5" dirty="0">
                <a:latin typeface="Times New Roman"/>
                <a:cs typeface="Times New Roman"/>
              </a:rPr>
              <a:t>file </a:t>
            </a:r>
            <a:r>
              <a:rPr sz="2400" dirty="0">
                <a:latin typeface="Times New Roman"/>
                <a:cs typeface="Times New Roman"/>
              </a:rPr>
              <a:t>được </a:t>
            </a:r>
            <a:r>
              <a:rPr sz="2400" spc="-5" dirty="0">
                <a:latin typeface="Times New Roman"/>
                <a:cs typeface="Times New Roman"/>
              </a:rPr>
              <a:t>chèn </a:t>
            </a:r>
            <a:r>
              <a:rPr sz="2400" dirty="0">
                <a:latin typeface="Times New Roman"/>
                <a:cs typeface="Times New Roman"/>
              </a:rPr>
              <a:t>có </a:t>
            </a:r>
            <a:r>
              <a:rPr sz="2400" spc="-5" dirty="0">
                <a:latin typeface="Times New Roman"/>
                <a:cs typeface="Times New Roman"/>
              </a:rPr>
              <a:t>lỗi </a:t>
            </a:r>
            <a:r>
              <a:rPr sz="2400" dirty="0">
                <a:latin typeface="Times New Roman"/>
                <a:cs typeface="Times New Roman"/>
              </a:rPr>
              <a:t>thì  hiện thông báo</a:t>
            </a:r>
            <a:r>
              <a:rPr sz="2400" spc="-25" dirty="0">
                <a:latin typeface="Times New Roman"/>
                <a:cs typeface="Times New Roman"/>
              </a:rPr>
              <a:t> </a:t>
            </a:r>
            <a:r>
              <a:rPr sz="2400" dirty="0">
                <a:latin typeface="Times New Roman"/>
                <a:cs typeface="Times New Roman"/>
              </a:rPr>
              <a:t>lỗi</a:t>
            </a:r>
          </a:p>
          <a:p>
            <a:pPr marL="322580" indent="-286385" algn="just">
              <a:lnSpc>
                <a:spcPct val="100000"/>
              </a:lnSpc>
              <a:spcBef>
                <a:spcPts val="1055"/>
              </a:spcBef>
              <a:buClr>
                <a:srgbClr val="00AF50"/>
              </a:buClr>
              <a:buFont typeface="Wingdings"/>
              <a:buChar char=""/>
              <a:tabLst>
                <a:tab pos="323215" algn="l"/>
              </a:tabLst>
            </a:pPr>
            <a:r>
              <a:rPr sz="2400" b="1" u="heavy" dirty="0">
                <a:uFill>
                  <a:solidFill>
                    <a:srgbClr val="000000"/>
                  </a:solidFill>
                </a:uFill>
                <a:latin typeface="Times New Roman"/>
                <a:cs typeface="Times New Roman"/>
              </a:rPr>
              <a:t>Khác</a:t>
            </a:r>
            <a:r>
              <a:rPr sz="2400" b="1" u="heavy" spc="-1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nhau</a:t>
            </a:r>
            <a:r>
              <a:rPr sz="2400" spc="-5" dirty="0">
                <a:latin typeface="Times New Roman"/>
                <a:cs typeface="Times New Roman"/>
              </a:rPr>
              <a:t>:</a:t>
            </a:r>
            <a:endParaRPr sz="2400" dirty="0">
              <a:latin typeface="Times New Roman"/>
              <a:cs typeface="Times New Roman"/>
            </a:endParaRPr>
          </a:p>
          <a:p>
            <a:pPr marL="779780" marR="5080" lvl="1" indent="-285750" algn="just">
              <a:lnSpc>
                <a:spcPct val="150000"/>
              </a:lnSpc>
              <a:buClr>
                <a:srgbClr val="C00000"/>
              </a:buClr>
              <a:buFont typeface="Wingdings"/>
              <a:buChar char=""/>
              <a:tabLst>
                <a:tab pos="780415" algn="l"/>
              </a:tabLst>
            </a:pPr>
            <a:r>
              <a:rPr sz="2400" spc="-5" dirty="0">
                <a:latin typeface="Times New Roman"/>
                <a:cs typeface="Times New Roman"/>
              </a:rPr>
              <a:t>Khi file </a:t>
            </a:r>
            <a:r>
              <a:rPr sz="2400" dirty="0">
                <a:latin typeface="Times New Roman"/>
                <a:cs typeface="Times New Roman"/>
              </a:rPr>
              <a:t>được chèn bằng lệnh </a:t>
            </a:r>
            <a:r>
              <a:rPr sz="2400" b="1" spc="-15" dirty="0">
                <a:solidFill>
                  <a:srgbClr val="C00000"/>
                </a:solidFill>
                <a:latin typeface="Times New Roman"/>
                <a:cs typeface="Times New Roman"/>
              </a:rPr>
              <a:t>require</a:t>
            </a:r>
            <a:r>
              <a:rPr sz="2400" spc="-15" dirty="0">
                <a:latin typeface="Times New Roman"/>
                <a:cs typeface="Times New Roman"/>
              </a:rPr>
              <a:t>() </a:t>
            </a:r>
            <a:r>
              <a:rPr sz="2400" dirty="0">
                <a:latin typeface="Times New Roman"/>
                <a:cs typeface="Times New Roman"/>
              </a:rPr>
              <a:t>có lỗi thì trình  biên dịch </a:t>
            </a:r>
            <a:r>
              <a:rPr sz="2400" spc="-5" dirty="0">
                <a:latin typeface="Times New Roman"/>
                <a:cs typeface="Times New Roman"/>
              </a:rPr>
              <a:t>sẽ dừng </a:t>
            </a:r>
            <a:r>
              <a:rPr sz="2400" dirty="0">
                <a:latin typeface="Times New Roman"/>
                <a:cs typeface="Times New Roman"/>
              </a:rPr>
              <a:t>lại, không </a:t>
            </a:r>
            <a:r>
              <a:rPr sz="2400" spc="-5" dirty="0">
                <a:latin typeface="Times New Roman"/>
                <a:cs typeface="Times New Roman"/>
              </a:rPr>
              <a:t>dịch </a:t>
            </a:r>
            <a:r>
              <a:rPr sz="2400" dirty="0">
                <a:latin typeface="Times New Roman"/>
                <a:cs typeface="Times New Roman"/>
              </a:rPr>
              <a:t>nữa </a:t>
            </a:r>
            <a:r>
              <a:rPr sz="2400" spc="-5" dirty="0">
                <a:latin typeface="Times New Roman"/>
                <a:cs typeface="Times New Roman"/>
              </a:rPr>
              <a:t>và sẽ </a:t>
            </a:r>
            <a:r>
              <a:rPr sz="2400" dirty="0">
                <a:latin typeface="Times New Roman"/>
                <a:cs typeface="Times New Roman"/>
              </a:rPr>
              <a:t>xuất hiện  thông báo</a:t>
            </a:r>
            <a:r>
              <a:rPr sz="2400" spc="-15" dirty="0">
                <a:latin typeface="Times New Roman"/>
                <a:cs typeface="Times New Roman"/>
              </a:rPr>
              <a:t> </a:t>
            </a:r>
            <a:r>
              <a:rPr sz="2400" spc="-5" dirty="0">
                <a:latin typeface="Times New Roman"/>
                <a:cs typeface="Times New Roman"/>
              </a:rPr>
              <a:t>lỗi.</a:t>
            </a:r>
            <a:endParaRPr sz="2400" dirty="0">
              <a:latin typeface="Times New Roman"/>
              <a:cs typeface="Times New Roman"/>
            </a:endParaRPr>
          </a:p>
          <a:p>
            <a:pPr marL="779780" marR="5080" lvl="1" indent="-285750" algn="just">
              <a:lnSpc>
                <a:spcPct val="150000"/>
              </a:lnSpc>
              <a:spcBef>
                <a:spcPts val="5"/>
              </a:spcBef>
              <a:buClr>
                <a:srgbClr val="C00000"/>
              </a:buClr>
              <a:buFont typeface="Wingdings"/>
              <a:buChar char=""/>
              <a:tabLst>
                <a:tab pos="780415" algn="l"/>
              </a:tabLst>
            </a:pPr>
            <a:r>
              <a:rPr sz="2400" spc="-5" dirty="0">
                <a:latin typeface="Times New Roman"/>
                <a:cs typeface="Times New Roman"/>
              </a:rPr>
              <a:t>Khi file </a:t>
            </a:r>
            <a:r>
              <a:rPr sz="2400" dirty="0">
                <a:latin typeface="Times New Roman"/>
                <a:cs typeface="Times New Roman"/>
              </a:rPr>
              <a:t>được chèn </a:t>
            </a:r>
            <a:r>
              <a:rPr sz="2400" spc="-5" dirty="0">
                <a:latin typeface="Times New Roman"/>
                <a:cs typeface="Times New Roman"/>
              </a:rPr>
              <a:t>bằng lệnh </a:t>
            </a:r>
            <a:r>
              <a:rPr sz="2400" b="1" spc="-5" dirty="0">
                <a:solidFill>
                  <a:srgbClr val="C00000"/>
                </a:solidFill>
                <a:latin typeface="Times New Roman"/>
                <a:cs typeface="Times New Roman"/>
              </a:rPr>
              <a:t>include</a:t>
            </a:r>
            <a:r>
              <a:rPr sz="2400" spc="-5" dirty="0">
                <a:latin typeface="Times New Roman"/>
                <a:cs typeface="Times New Roman"/>
              </a:rPr>
              <a:t>() </a:t>
            </a:r>
            <a:r>
              <a:rPr sz="2400" dirty="0">
                <a:latin typeface="Times New Roman"/>
                <a:cs typeface="Times New Roman"/>
              </a:rPr>
              <a:t>có lỗi thì trình  biên dịch vẫn </a:t>
            </a:r>
            <a:r>
              <a:rPr sz="2400" spc="-5" dirty="0">
                <a:latin typeface="Times New Roman"/>
                <a:cs typeface="Times New Roman"/>
              </a:rPr>
              <a:t>tiếp </a:t>
            </a:r>
            <a:r>
              <a:rPr sz="2400" dirty="0">
                <a:latin typeface="Times New Roman"/>
                <a:cs typeface="Times New Roman"/>
              </a:rPr>
              <a:t>tục </a:t>
            </a:r>
            <a:r>
              <a:rPr sz="2400" spc="-5" dirty="0">
                <a:latin typeface="Times New Roman"/>
                <a:cs typeface="Times New Roman"/>
              </a:rPr>
              <a:t>dịch </a:t>
            </a:r>
            <a:r>
              <a:rPr sz="2400" dirty="0">
                <a:latin typeface="Times New Roman"/>
                <a:cs typeface="Times New Roman"/>
              </a:rPr>
              <a:t>cho đến </a:t>
            </a:r>
            <a:r>
              <a:rPr sz="2400" spc="-5" dirty="0">
                <a:latin typeface="Times New Roman"/>
                <a:cs typeface="Times New Roman"/>
              </a:rPr>
              <a:t>hết, </a:t>
            </a:r>
            <a:r>
              <a:rPr sz="2400" dirty="0">
                <a:latin typeface="Times New Roman"/>
                <a:cs typeface="Times New Roman"/>
              </a:rPr>
              <a:t>đồng thời cũng  xuất hiện </a:t>
            </a:r>
            <a:r>
              <a:rPr sz="2400" b="1" i="1" spc="-5" dirty="0">
                <a:latin typeface="Times New Roman"/>
                <a:cs typeface="Times New Roman"/>
              </a:rPr>
              <a:t>warning </a:t>
            </a:r>
            <a:r>
              <a:rPr sz="2400" dirty="0">
                <a:latin typeface="Times New Roman"/>
                <a:cs typeface="Times New Roman"/>
              </a:rPr>
              <a:t>để cảnh báo </a:t>
            </a:r>
            <a:r>
              <a:rPr sz="2400" spc="-5" dirty="0">
                <a:latin typeface="Times New Roman"/>
                <a:cs typeface="Times New Roman"/>
              </a:rPr>
              <a:t>file </a:t>
            </a:r>
            <a:r>
              <a:rPr sz="2400" dirty="0">
                <a:latin typeface="Times New Roman"/>
                <a:cs typeface="Times New Roman"/>
              </a:rPr>
              <a:t>đó bị</a:t>
            </a:r>
            <a:r>
              <a:rPr sz="2400" spc="-55" dirty="0">
                <a:latin typeface="Times New Roman"/>
                <a:cs typeface="Times New Roman"/>
              </a:rPr>
              <a:t> </a:t>
            </a:r>
            <a:r>
              <a:rPr sz="2400" spc="-5" dirty="0">
                <a:latin typeface="Times New Roman"/>
                <a:cs typeface="Times New Roman"/>
              </a:rPr>
              <a:t>lỗi.</a:t>
            </a:r>
            <a:endParaRPr sz="2400" dirty="0">
              <a:latin typeface="Times New Roman"/>
              <a:cs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5463" y="188976"/>
            <a:ext cx="3649979" cy="394970"/>
            <a:chOff x="1045463" y="188976"/>
            <a:chExt cx="3649979" cy="394970"/>
          </a:xfrm>
        </p:grpSpPr>
        <p:sp>
          <p:nvSpPr>
            <p:cNvPr id="3" name="object 3"/>
            <p:cNvSpPr/>
            <p:nvPr/>
          </p:nvSpPr>
          <p:spPr>
            <a:xfrm>
              <a:off x="1045463" y="188976"/>
              <a:ext cx="3649979" cy="3947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78255" y="221361"/>
              <a:ext cx="3584422" cy="329692"/>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35940" y="708152"/>
            <a:ext cx="1062355" cy="391160"/>
          </a:xfrm>
          <a:prstGeom prst="rect">
            <a:avLst/>
          </a:prstGeom>
        </p:spPr>
        <p:txBody>
          <a:bodyPr vert="horz" wrap="square" lIns="0" tIns="12700" rIns="0" bIns="0" rtlCol="0">
            <a:spAutoFit/>
          </a:bodyPr>
          <a:lstStyle/>
          <a:p>
            <a:pPr marL="12700">
              <a:lnSpc>
                <a:spcPct val="100000"/>
              </a:lnSpc>
              <a:spcBef>
                <a:spcPts val="100"/>
              </a:spcBef>
            </a:pPr>
            <a:r>
              <a:rPr spc="-5" dirty="0"/>
              <a:t>b. Ví</a:t>
            </a:r>
            <a:r>
              <a:rPr spc="-125" dirty="0"/>
              <a:t> </a:t>
            </a:r>
            <a:r>
              <a:rPr spc="-5" dirty="0"/>
              <a:t>dụ</a:t>
            </a:r>
          </a:p>
        </p:txBody>
      </p:sp>
      <p:sp>
        <p:nvSpPr>
          <p:cNvPr id="7" name="object 7"/>
          <p:cNvSpPr txBox="1"/>
          <p:nvPr/>
        </p:nvSpPr>
        <p:spPr>
          <a:xfrm>
            <a:off x="6950964" y="1074165"/>
            <a:ext cx="1733550" cy="391160"/>
          </a:xfrm>
          <a:prstGeom prst="rect">
            <a:avLst/>
          </a:prstGeom>
        </p:spPr>
        <p:txBody>
          <a:bodyPr vert="horz" wrap="square" lIns="0" tIns="12700" rIns="0" bIns="0" rtlCol="0">
            <a:spAutoFit/>
          </a:bodyPr>
          <a:lstStyle/>
          <a:p>
            <a:pPr marL="12700">
              <a:lnSpc>
                <a:spcPct val="100000"/>
              </a:lnSpc>
              <a:spcBef>
                <a:spcPts val="100"/>
              </a:spcBef>
              <a:tabLst>
                <a:tab pos="824865" algn="l"/>
                <a:tab pos="1398905" algn="l"/>
              </a:tabLst>
            </a:pPr>
            <a:r>
              <a:rPr sz="2400" dirty="0">
                <a:latin typeface="Times New Roman"/>
                <a:cs typeface="Times New Roman"/>
              </a:rPr>
              <a:t>dụng	tập	t</a:t>
            </a:r>
            <a:r>
              <a:rPr sz="2400" spc="-10" dirty="0">
                <a:latin typeface="Times New Roman"/>
                <a:cs typeface="Times New Roman"/>
              </a:rPr>
              <a:t>i</a:t>
            </a:r>
            <a:r>
              <a:rPr sz="2400" dirty="0">
                <a:latin typeface="Times New Roman"/>
                <a:cs typeface="Times New Roman"/>
              </a:rPr>
              <a:t>n</a:t>
            </a:r>
            <a:endParaRPr sz="2400">
              <a:latin typeface="Times New Roman"/>
              <a:cs typeface="Times New Roman"/>
            </a:endParaRPr>
          </a:p>
        </p:txBody>
      </p:sp>
      <p:sp>
        <p:nvSpPr>
          <p:cNvPr id="8" name="object 8"/>
          <p:cNvSpPr txBox="1"/>
          <p:nvPr/>
        </p:nvSpPr>
        <p:spPr>
          <a:xfrm>
            <a:off x="535940" y="1074165"/>
            <a:ext cx="6238875" cy="756920"/>
          </a:xfrm>
          <a:prstGeom prst="rect">
            <a:avLst/>
          </a:prstGeom>
        </p:spPr>
        <p:txBody>
          <a:bodyPr vert="horz" wrap="square" lIns="0" tIns="12700" rIns="0" bIns="0" rtlCol="0">
            <a:spAutoFit/>
          </a:bodyPr>
          <a:lstStyle/>
          <a:p>
            <a:pPr marL="342265" indent="-342265">
              <a:lnSpc>
                <a:spcPct val="100000"/>
              </a:lnSpc>
              <a:spcBef>
                <a:spcPts val="100"/>
              </a:spcBef>
              <a:buClr>
                <a:srgbClr val="00AF50"/>
              </a:buClr>
              <a:buFont typeface="Wingdings"/>
              <a:buChar char=""/>
              <a:tabLst>
                <a:tab pos="342265" algn="l"/>
                <a:tab pos="355600" algn="l"/>
                <a:tab pos="985519" algn="l"/>
                <a:tab pos="1472565" algn="l"/>
                <a:tab pos="1828164" algn="l"/>
                <a:tab pos="2622550" algn="l"/>
                <a:tab pos="3744595" algn="l"/>
                <a:tab pos="4522470" algn="l"/>
                <a:tab pos="5132070" algn="l"/>
                <a:tab pos="5927090" algn="l"/>
              </a:tabLst>
            </a:pPr>
            <a:r>
              <a:rPr sz="2400" spc="-5" dirty="0">
                <a:latin typeface="Times New Roman"/>
                <a:cs typeface="Times New Roman"/>
              </a:rPr>
              <a:t>Giả	</a:t>
            </a:r>
            <a:r>
              <a:rPr sz="2400" dirty="0">
                <a:latin typeface="Times New Roman"/>
                <a:cs typeface="Times New Roman"/>
              </a:rPr>
              <a:t>sử	2	đoạn	chương	trình	</a:t>
            </a:r>
            <a:r>
              <a:rPr sz="2400" spc="-5" dirty="0">
                <a:latin typeface="Times New Roman"/>
                <a:cs typeface="Times New Roman"/>
              </a:rPr>
              <a:t>sau	</a:t>
            </a:r>
            <a:r>
              <a:rPr sz="2400" dirty="0">
                <a:latin typeface="Times New Roman"/>
                <a:cs typeface="Times New Roman"/>
              </a:rPr>
              <a:t>cùng	</a:t>
            </a:r>
            <a:r>
              <a:rPr sz="2400" spc="5" dirty="0">
                <a:latin typeface="Times New Roman"/>
                <a:cs typeface="Times New Roman"/>
              </a:rPr>
              <a:t>sử</a:t>
            </a:r>
            <a:endParaRPr sz="2400">
              <a:latin typeface="Times New Roman"/>
              <a:cs typeface="Times New Roman"/>
            </a:endParaRPr>
          </a:p>
          <a:p>
            <a:pPr marR="7620" algn="ctr">
              <a:lnSpc>
                <a:spcPct val="100000"/>
              </a:lnSpc>
              <a:tabLst>
                <a:tab pos="2790825" algn="l"/>
              </a:tabLst>
            </a:pPr>
            <a:r>
              <a:rPr sz="2400" b="1" spc="-10" dirty="0">
                <a:latin typeface="Times New Roman"/>
                <a:cs typeface="Times New Roman"/>
              </a:rPr>
              <a:t>require_include.php	</a:t>
            </a:r>
            <a:r>
              <a:rPr sz="2400" dirty="0">
                <a:latin typeface="Times New Roman"/>
                <a:cs typeface="Times New Roman"/>
              </a:rPr>
              <a:t>không tồn tại như</a:t>
            </a:r>
            <a:r>
              <a:rPr sz="2400" spc="-65"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9" name="object 9"/>
          <p:cNvGrpSpPr/>
          <p:nvPr/>
        </p:nvGrpSpPr>
        <p:grpSpPr>
          <a:xfrm>
            <a:off x="351281" y="1869185"/>
            <a:ext cx="4191000" cy="2464435"/>
            <a:chOff x="351281" y="1869185"/>
            <a:chExt cx="4191000" cy="2464435"/>
          </a:xfrm>
        </p:grpSpPr>
        <p:sp>
          <p:nvSpPr>
            <p:cNvPr id="10" name="object 10"/>
            <p:cNvSpPr/>
            <p:nvPr/>
          </p:nvSpPr>
          <p:spPr>
            <a:xfrm>
              <a:off x="377189" y="1879091"/>
              <a:ext cx="4165091" cy="245440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51281" y="1869185"/>
              <a:ext cx="3870198" cy="245973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23290" y="1905380"/>
              <a:ext cx="4072890" cy="236220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423290" y="1905380"/>
              <a:ext cx="4072890" cy="2362200"/>
            </a:xfrm>
            <a:custGeom>
              <a:avLst/>
              <a:gdLst/>
              <a:ahLst/>
              <a:cxnLst/>
              <a:rect l="l" t="t" r="r" b="b"/>
              <a:pathLst>
                <a:path w="4072890" h="2362200">
                  <a:moveTo>
                    <a:pt x="0" y="2362200"/>
                  </a:moveTo>
                  <a:lnTo>
                    <a:pt x="4072890" y="2362200"/>
                  </a:lnTo>
                  <a:lnTo>
                    <a:pt x="4072890" y="0"/>
                  </a:lnTo>
                  <a:lnTo>
                    <a:pt x="0" y="0"/>
                  </a:lnTo>
                  <a:lnTo>
                    <a:pt x="0" y="2362200"/>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423291" y="1905380"/>
            <a:ext cx="4072890" cy="2362200"/>
          </a:xfrm>
          <a:prstGeom prst="rect">
            <a:avLst/>
          </a:prstGeom>
        </p:spPr>
        <p:txBody>
          <a:bodyPr vert="horz" wrap="square" lIns="0" tIns="38735" rIns="0" bIns="0" rtlCol="0">
            <a:spAutoFit/>
          </a:bodyPr>
          <a:lstStyle/>
          <a:p>
            <a:pPr marL="90805">
              <a:lnSpc>
                <a:spcPct val="100000"/>
              </a:lnSpc>
              <a:spcBef>
                <a:spcPts val="305"/>
              </a:spcBef>
            </a:pPr>
            <a:r>
              <a:rPr sz="1600" b="1" spc="-5" dirty="0">
                <a:latin typeface="Times New Roman"/>
                <a:cs typeface="Times New Roman"/>
              </a:rPr>
              <a:t>&lt;html&gt;</a:t>
            </a:r>
            <a:endParaRPr sz="1600">
              <a:latin typeface="Times New Roman"/>
              <a:cs typeface="Times New Roman"/>
            </a:endParaRPr>
          </a:p>
          <a:p>
            <a:pPr marL="90805">
              <a:lnSpc>
                <a:spcPct val="100000"/>
              </a:lnSpc>
            </a:pPr>
            <a:r>
              <a:rPr sz="1600" b="1" spc="-10" dirty="0">
                <a:latin typeface="Times New Roman"/>
                <a:cs typeface="Times New Roman"/>
              </a:rPr>
              <a:t>&lt;head&gt;&lt;title&gt;</a:t>
            </a:r>
            <a:r>
              <a:rPr sz="1600" spc="-10" dirty="0">
                <a:latin typeface="Times New Roman"/>
                <a:cs typeface="Times New Roman"/>
              </a:rPr>
              <a:t>Test</a:t>
            </a:r>
            <a:r>
              <a:rPr sz="1600" spc="15" dirty="0">
                <a:latin typeface="Times New Roman"/>
                <a:cs typeface="Times New Roman"/>
              </a:rPr>
              <a:t> </a:t>
            </a:r>
            <a:r>
              <a:rPr sz="1600" dirty="0">
                <a:latin typeface="Times New Roman"/>
                <a:cs typeface="Times New Roman"/>
              </a:rPr>
              <a:t>include</a:t>
            </a:r>
            <a:r>
              <a:rPr sz="1600" b="1" dirty="0">
                <a:latin typeface="Times New Roman"/>
                <a:cs typeface="Times New Roman"/>
              </a:rPr>
              <a:t>&lt;/title&gt;&lt;/head&gt;</a:t>
            </a:r>
            <a:endParaRPr sz="1600">
              <a:latin typeface="Times New Roman"/>
              <a:cs typeface="Times New Roman"/>
            </a:endParaRPr>
          </a:p>
          <a:p>
            <a:pPr marL="90805">
              <a:lnSpc>
                <a:spcPct val="100000"/>
              </a:lnSpc>
            </a:pPr>
            <a:r>
              <a:rPr sz="1600" b="1" dirty="0">
                <a:latin typeface="Times New Roman"/>
                <a:cs typeface="Times New Roman"/>
              </a:rPr>
              <a:t>&lt;body&gt;</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&lt;?php</a:t>
            </a:r>
            <a:endParaRPr sz="1600">
              <a:latin typeface="Times New Roman"/>
              <a:cs typeface="Times New Roman"/>
            </a:endParaRPr>
          </a:p>
          <a:p>
            <a:pPr marL="365125" marR="1070610">
              <a:lnSpc>
                <a:spcPct val="100000"/>
              </a:lnSpc>
            </a:pPr>
            <a:r>
              <a:rPr sz="1600" b="1" dirty="0">
                <a:solidFill>
                  <a:srgbClr val="C00000"/>
                </a:solidFill>
                <a:latin typeface="Times New Roman"/>
                <a:cs typeface="Times New Roman"/>
              </a:rPr>
              <a:t>incl</a:t>
            </a:r>
            <a:r>
              <a:rPr sz="1600" b="1" spc="-5" dirty="0">
                <a:solidFill>
                  <a:srgbClr val="C00000"/>
                </a:solidFill>
                <a:latin typeface="Times New Roman"/>
                <a:cs typeface="Times New Roman"/>
              </a:rPr>
              <a:t>u</a:t>
            </a:r>
            <a:r>
              <a:rPr sz="1600" b="1" dirty="0">
                <a:solidFill>
                  <a:srgbClr val="C00000"/>
                </a:solidFill>
                <a:latin typeface="Times New Roman"/>
                <a:cs typeface="Times New Roman"/>
              </a:rPr>
              <a:t>d</a:t>
            </a:r>
            <a:r>
              <a:rPr sz="1600" b="1" spc="-5" dirty="0">
                <a:solidFill>
                  <a:srgbClr val="C00000"/>
                </a:solidFill>
                <a:latin typeface="Times New Roman"/>
                <a:cs typeface="Times New Roman"/>
              </a:rPr>
              <a:t>e</a:t>
            </a:r>
            <a:r>
              <a:rPr sz="1600" dirty="0">
                <a:latin typeface="Times New Roman"/>
                <a:cs typeface="Times New Roman"/>
              </a:rPr>
              <a:t>("require_in</a:t>
            </a:r>
            <a:r>
              <a:rPr sz="1600" spc="5" dirty="0">
                <a:latin typeface="Times New Roman"/>
                <a:cs typeface="Times New Roman"/>
              </a:rPr>
              <a:t>c</a:t>
            </a:r>
            <a:r>
              <a:rPr sz="1600" dirty="0">
                <a:latin typeface="Times New Roman"/>
                <a:cs typeface="Times New Roman"/>
              </a:rPr>
              <a:t>lud</a:t>
            </a:r>
            <a:r>
              <a:rPr sz="1600" spc="5" dirty="0">
                <a:latin typeface="Times New Roman"/>
                <a:cs typeface="Times New Roman"/>
              </a:rPr>
              <a:t>e</a:t>
            </a:r>
            <a:r>
              <a:rPr sz="1600" dirty="0">
                <a:latin typeface="Times New Roman"/>
                <a:cs typeface="Times New Roman"/>
              </a:rPr>
              <a:t>.p</a:t>
            </a:r>
            <a:r>
              <a:rPr sz="1600" spc="5" dirty="0">
                <a:latin typeface="Times New Roman"/>
                <a:cs typeface="Times New Roman"/>
              </a:rPr>
              <a:t>h</a:t>
            </a:r>
            <a:r>
              <a:rPr sz="1600" spc="10" dirty="0">
                <a:latin typeface="Times New Roman"/>
                <a:cs typeface="Times New Roman"/>
              </a:rPr>
              <a:t>p</a:t>
            </a:r>
            <a:r>
              <a:rPr sz="1600" dirty="0">
                <a:latin typeface="Times New Roman"/>
                <a:cs typeface="Times New Roman"/>
              </a:rPr>
              <a:t>");  </a:t>
            </a:r>
            <a:r>
              <a:rPr sz="1600" b="1" dirty="0">
                <a:latin typeface="Times New Roman"/>
                <a:cs typeface="Times New Roman"/>
              </a:rPr>
              <a:t>echo "</a:t>
            </a:r>
            <a:r>
              <a:rPr sz="1600" dirty="0">
                <a:latin typeface="Times New Roman"/>
                <a:cs typeface="Times New Roman"/>
              </a:rPr>
              <a:t>Hello</a:t>
            </a:r>
            <a:r>
              <a:rPr sz="1600" spc="-15" dirty="0">
                <a:latin typeface="Times New Roman"/>
                <a:cs typeface="Times New Roman"/>
              </a:rPr>
              <a:t> </a:t>
            </a:r>
            <a:r>
              <a:rPr sz="1600" spc="-5" dirty="0">
                <a:latin typeface="Times New Roman"/>
                <a:cs typeface="Times New Roman"/>
              </a:rPr>
              <a:t>you</a:t>
            </a:r>
            <a:r>
              <a:rPr sz="1600" b="1" spc="-5" dirty="0">
                <a:latin typeface="Times New Roman"/>
                <a:cs typeface="Times New Roman"/>
              </a:rPr>
              <a:t>";</a:t>
            </a:r>
            <a:endParaRPr sz="1600">
              <a:latin typeface="Times New Roman"/>
              <a:cs typeface="Times New Roman"/>
            </a:endParaRPr>
          </a:p>
          <a:p>
            <a:pPr marL="90805">
              <a:lnSpc>
                <a:spcPct val="100000"/>
              </a:lnSpc>
            </a:pPr>
            <a:r>
              <a:rPr sz="1600" b="1" dirty="0">
                <a:latin typeface="Times New Roman"/>
                <a:cs typeface="Times New Roman"/>
              </a:rPr>
              <a:t>?</a:t>
            </a:r>
            <a:r>
              <a:rPr sz="1600" b="1" dirty="0">
                <a:solidFill>
                  <a:srgbClr val="FF0000"/>
                </a:solidFill>
                <a:latin typeface="Times New Roman"/>
                <a:cs typeface="Times New Roman"/>
              </a:rPr>
              <a:t>?&gt;</a:t>
            </a:r>
            <a:endParaRPr sz="1600">
              <a:latin typeface="Times New Roman"/>
              <a:cs typeface="Times New Roman"/>
            </a:endParaRPr>
          </a:p>
          <a:p>
            <a:pPr marL="90805">
              <a:lnSpc>
                <a:spcPct val="100000"/>
              </a:lnSpc>
            </a:pPr>
            <a:r>
              <a:rPr sz="1600" b="1" spc="-5" dirty="0">
                <a:latin typeface="Times New Roman"/>
                <a:cs typeface="Times New Roman"/>
              </a:rPr>
              <a:t>&lt;/body&gt;</a:t>
            </a:r>
            <a:endParaRPr sz="1600">
              <a:latin typeface="Times New Roman"/>
              <a:cs typeface="Times New Roman"/>
            </a:endParaRPr>
          </a:p>
          <a:p>
            <a:pPr marL="90805">
              <a:lnSpc>
                <a:spcPct val="100000"/>
              </a:lnSpc>
            </a:pPr>
            <a:r>
              <a:rPr sz="1600" b="1" spc="-5" dirty="0">
                <a:latin typeface="Times New Roman"/>
                <a:cs typeface="Times New Roman"/>
              </a:rPr>
              <a:t>&lt;/html&gt;</a:t>
            </a:r>
            <a:endParaRPr sz="1600">
              <a:latin typeface="Times New Roman"/>
              <a:cs typeface="Times New Roman"/>
            </a:endParaRPr>
          </a:p>
        </p:txBody>
      </p:sp>
      <p:grpSp>
        <p:nvGrpSpPr>
          <p:cNvPr id="15" name="object 15"/>
          <p:cNvGrpSpPr/>
          <p:nvPr/>
        </p:nvGrpSpPr>
        <p:grpSpPr>
          <a:xfrm>
            <a:off x="4808982" y="1869185"/>
            <a:ext cx="4190365" cy="2464435"/>
            <a:chOff x="4808982" y="1869185"/>
            <a:chExt cx="4190365" cy="2464435"/>
          </a:xfrm>
        </p:grpSpPr>
        <p:sp>
          <p:nvSpPr>
            <p:cNvPr id="16" name="object 16"/>
            <p:cNvSpPr/>
            <p:nvPr/>
          </p:nvSpPr>
          <p:spPr>
            <a:xfrm>
              <a:off x="4834890" y="1879091"/>
              <a:ext cx="4164329" cy="2454401"/>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4808982" y="1869185"/>
              <a:ext cx="3870198" cy="2459736"/>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4880991" y="1905380"/>
              <a:ext cx="4072128" cy="2362200"/>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4880991" y="1905380"/>
              <a:ext cx="4072254" cy="2362200"/>
            </a:xfrm>
            <a:custGeom>
              <a:avLst/>
              <a:gdLst/>
              <a:ahLst/>
              <a:cxnLst/>
              <a:rect l="l" t="t" r="r" b="b"/>
              <a:pathLst>
                <a:path w="4072254" h="2362200">
                  <a:moveTo>
                    <a:pt x="0" y="2362200"/>
                  </a:moveTo>
                  <a:lnTo>
                    <a:pt x="4072128" y="2362200"/>
                  </a:lnTo>
                  <a:lnTo>
                    <a:pt x="4072128" y="0"/>
                  </a:lnTo>
                  <a:lnTo>
                    <a:pt x="0" y="0"/>
                  </a:lnTo>
                  <a:lnTo>
                    <a:pt x="0" y="2362200"/>
                  </a:lnTo>
                  <a:close/>
                </a:path>
              </a:pathLst>
            </a:custGeom>
            <a:ln w="9906">
              <a:solidFill>
                <a:srgbClr val="000000"/>
              </a:solidFill>
            </a:ln>
          </p:spPr>
          <p:txBody>
            <a:bodyPr wrap="square" lIns="0" tIns="0" rIns="0" bIns="0" rtlCol="0"/>
            <a:lstStyle/>
            <a:p>
              <a:endParaRPr/>
            </a:p>
          </p:txBody>
        </p:sp>
      </p:grpSp>
      <p:sp>
        <p:nvSpPr>
          <p:cNvPr id="20" name="object 20"/>
          <p:cNvSpPr txBox="1"/>
          <p:nvPr/>
        </p:nvSpPr>
        <p:spPr>
          <a:xfrm>
            <a:off x="4880990" y="1905380"/>
            <a:ext cx="4072254" cy="2362200"/>
          </a:xfrm>
          <a:prstGeom prst="rect">
            <a:avLst/>
          </a:prstGeom>
        </p:spPr>
        <p:txBody>
          <a:bodyPr vert="horz" wrap="square" lIns="0" tIns="38735" rIns="0" bIns="0" rtlCol="0">
            <a:spAutoFit/>
          </a:bodyPr>
          <a:lstStyle/>
          <a:p>
            <a:pPr marL="90805">
              <a:lnSpc>
                <a:spcPct val="100000"/>
              </a:lnSpc>
              <a:spcBef>
                <a:spcPts val="305"/>
              </a:spcBef>
            </a:pPr>
            <a:r>
              <a:rPr sz="1600" b="1" spc="-5" dirty="0">
                <a:latin typeface="Times New Roman"/>
                <a:cs typeface="Times New Roman"/>
              </a:rPr>
              <a:t>&lt;html&gt;</a:t>
            </a:r>
            <a:endParaRPr sz="1600">
              <a:latin typeface="Times New Roman"/>
              <a:cs typeface="Times New Roman"/>
            </a:endParaRPr>
          </a:p>
          <a:p>
            <a:pPr marL="90805">
              <a:lnSpc>
                <a:spcPct val="100000"/>
              </a:lnSpc>
            </a:pPr>
            <a:r>
              <a:rPr sz="1600" b="1" spc="-10" dirty="0">
                <a:latin typeface="Times New Roman"/>
                <a:cs typeface="Times New Roman"/>
              </a:rPr>
              <a:t>&lt;head&gt;&lt;title&gt;</a:t>
            </a:r>
            <a:r>
              <a:rPr sz="1600" spc="-10" dirty="0">
                <a:latin typeface="Times New Roman"/>
                <a:cs typeface="Times New Roman"/>
              </a:rPr>
              <a:t>Test</a:t>
            </a:r>
            <a:r>
              <a:rPr sz="1600" spc="15" dirty="0">
                <a:latin typeface="Times New Roman"/>
                <a:cs typeface="Times New Roman"/>
              </a:rPr>
              <a:t> </a:t>
            </a:r>
            <a:r>
              <a:rPr sz="1600" dirty="0">
                <a:latin typeface="Times New Roman"/>
                <a:cs typeface="Times New Roman"/>
              </a:rPr>
              <a:t>include</a:t>
            </a:r>
            <a:r>
              <a:rPr sz="1600" b="1" dirty="0">
                <a:latin typeface="Times New Roman"/>
                <a:cs typeface="Times New Roman"/>
              </a:rPr>
              <a:t>&lt;/title&gt;&lt;/head&gt;</a:t>
            </a:r>
            <a:endParaRPr sz="1600">
              <a:latin typeface="Times New Roman"/>
              <a:cs typeface="Times New Roman"/>
            </a:endParaRPr>
          </a:p>
          <a:p>
            <a:pPr marL="90805">
              <a:lnSpc>
                <a:spcPct val="100000"/>
              </a:lnSpc>
            </a:pPr>
            <a:r>
              <a:rPr sz="1600" b="1" dirty="0">
                <a:latin typeface="Times New Roman"/>
                <a:cs typeface="Times New Roman"/>
              </a:rPr>
              <a:t>&lt;body&gt;</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&lt;?php</a:t>
            </a:r>
            <a:endParaRPr sz="1600">
              <a:latin typeface="Times New Roman"/>
              <a:cs typeface="Times New Roman"/>
            </a:endParaRPr>
          </a:p>
          <a:p>
            <a:pPr marL="415925" marR="1066800" indent="-51435">
              <a:lnSpc>
                <a:spcPct val="100000"/>
              </a:lnSpc>
            </a:pPr>
            <a:r>
              <a:rPr sz="1600" b="1" spc="-5" dirty="0">
                <a:solidFill>
                  <a:srgbClr val="C00000"/>
                </a:solidFill>
                <a:latin typeface="Times New Roman"/>
                <a:cs typeface="Times New Roman"/>
              </a:rPr>
              <a:t>require</a:t>
            </a:r>
            <a:r>
              <a:rPr sz="1600" spc="-5" dirty="0">
                <a:latin typeface="Times New Roman"/>
                <a:cs typeface="Times New Roman"/>
              </a:rPr>
              <a:t>("require_include.php");  </a:t>
            </a:r>
            <a:r>
              <a:rPr sz="1600" b="1" dirty="0">
                <a:latin typeface="Times New Roman"/>
                <a:cs typeface="Times New Roman"/>
              </a:rPr>
              <a:t>echo "</a:t>
            </a:r>
            <a:r>
              <a:rPr sz="1600" dirty="0">
                <a:latin typeface="Times New Roman"/>
                <a:cs typeface="Times New Roman"/>
              </a:rPr>
              <a:t>Hello</a:t>
            </a:r>
            <a:r>
              <a:rPr sz="1600" spc="-20" dirty="0">
                <a:latin typeface="Times New Roman"/>
                <a:cs typeface="Times New Roman"/>
              </a:rPr>
              <a:t> </a:t>
            </a:r>
            <a:r>
              <a:rPr sz="1600" spc="-5" dirty="0">
                <a:latin typeface="Times New Roman"/>
                <a:cs typeface="Times New Roman"/>
              </a:rPr>
              <a:t>you</a:t>
            </a:r>
            <a:r>
              <a:rPr sz="1600" b="1" spc="-5" dirty="0">
                <a:latin typeface="Times New Roman"/>
                <a:cs typeface="Times New Roman"/>
              </a:rPr>
              <a:t>";</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?&gt;</a:t>
            </a:r>
            <a:endParaRPr sz="1600">
              <a:latin typeface="Times New Roman"/>
              <a:cs typeface="Times New Roman"/>
            </a:endParaRPr>
          </a:p>
          <a:p>
            <a:pPr marL="90805">
              <a:lnSpc>
                <a:spcPct val="100000"/>
              </a:lnSpc>
            </a:pPr>
            <a:r>
              <a:rPr sz="1600" b="1" dirty="0">
                <a:latin typeface="Times New Roman"/>
                <a:cs typeface="Times New Roman"/>
              </a:rPr>
              <a:t>&lt;/body&gt;</a:t>
            </a:r>
            <a:endParaRPr sz="1600">
              <a:latin typeface="Times New Roman"/>
              <a:cs typeface="Times New Roman"/>
            </a:endParaRPr>
          </a:p>
          <a:p>
            <a:pPr marL="90805">
              <a:lnSpc>
                <a:spcPct val="100000"/>
              </a:lnSpc>
            </a:pPr>
            <a:r>
              <a:rPr sz="1600" b="1" spc="-5" dirty="0">
                <a:latin typeface="Times New Roman"/>
                <a:cs typeface="Times New Roman"/>
              </a:rPr>
              <a:t>&lt;/html&gt;</a:t>
            </a:r>
            <a:endParaRPr sz="1600">
              <a:latin typeface="Times New Roman"/>
              <a:cs typeface="Times New Roman"/>
            </a:endParaRPr>
          </a:p>
        </p:txBody>
      </p:sp>
      <p:grpSp>
        <p:nvGrpSpPr>
          <p:cNvPr id="21" name="object 21"/>
          <p:cNvGrpSpPr/>
          <p:nvPr/>
        </p:nvGrpSpPr>
        <p:grpSpPr>
          <a:xfrm>
            <a:off x="408431" y="4495038"/>
            <a:ext cx="4080510" cy="1520190"/>
            <a:chOff x="408431" y="4495038"/>
            <a:chExt cx="4080510" cy="1520190"/>
          </a:xfrm>
        </p:grpSpPr>
        <p:sp>
          <p:nvSpPr>
            <p:cNvPr id="22" name="object 22"/>
            <p:cNvSpPr/>
            <p:nvPr/>
          </p:nvSpPr>
          <p:spPr>
            <a:xfrm>
              <a:off x="453389" y="4495038"/>
              <a:ext cx="4035552" cy="1520190"/>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422909" y="5769863"/>
              <a:ext cx="756920" cy="224790"/>
            </a:xfrm>
            <a:custGeom>
              <a:avLst/>
              <a:gdLst/>
              <a:ahLst/>
              <a:cxnLst/>
              <a:rect l="l" t="t" r="r" b="b"/>
              <a:pathLst>
                <a:path w="756919" h="224789">
                  <a:moveTo>
                    <a:pt x="0" y="37465"/>
                  </a:moveTo>
                  <a:lnTo>
                    <a:pt x="2944" y="22883"/>
                  </a:lnTo>
                  <a:lnTo>
                    <a:pt x="10974" y="10974"/>
                  </a:lnTo>
                  <a:lnTo>
                    <a:pt x="22883" y="2944"/>
                  </a:lnTo>
                  <a:lnTo>
                    <a:pt x="37465" y="0"/>
                  </a:lnTo>
                  <a:lnTo>
                    <a:pt x="719201" y="0"/>
                  </a:lnTo>
                  <a:lnTo>
                    <a:pt x="733782" y="2944"/>
                  </a:lnTo>
                  <a:lnTo>
                    <a:pt x="745691" y="10974"/>
                  </a:lnTo>
                  <a:lnTo>
                    <a:pt x="753721" y="22883"/>
                  </a:lnTo>
                  <a:lnTo>
                    <a:pt x="756666" y="37465"/>
                  </a:lnTo>
                  <a:lnTo>
                    <a:pt x="756666" y="187325"/>
                  </a:lnTo>
                  <a:lnTo>
                    <a:pt x="753721" y="201906"/>
                  </a:lnTo>
                  <a:lnTo>
                    <a:pt x="745691" y="213815"/>
                  </a:lnTo>
                  <a:lnTo>
                    <a:pt x="733782" y="221845"/>
                  </a:lnTo>
                  <a:lnTo>
                    <a:pt x="719201" y="224790"/>
                  </a:lnTo>
                  <a:lnTo>
                    <a:pt x="37465" y="224790"/>
                  </a:lnTo>
                  <a:lnTo>
                    <a:pt x="22883" y="221845"/>
                  </a:lnTo>
                  <a:lnTo>
                    <a:pt x="10974" y="213815"/>
                  </a:lnTo>
                  <a:lnTo>
                    <a:pt x="2944" y="201906"/>
                  </a:lnTo>
                  <a:lnTo>
                    <a:pt x="0" y="187325"/>
                  </a:lnTo>
                  <a:lnTo>
                    <a:pt x="0" y="37465"/>
                  </a:lnTo>
                  <a:close/>
                </a:path>
              </a:pathLst>
            </a:custGeom>
            <a:ln w="28956">
              <a:solidFill>
                <a:srgbClr val="FF0000"/>
              </a:solidFill>
            </a:ln>
          </p:spPr>
          <p:txBody>
            <a:bodyPr wrap="square" lIns="0" tIns="0" rIns="0" bIns="0" rtlCol="0"/>
            <a:lstStyle/>
            <a:p>
              <a:endParaRPr/>
            </a:p>
          </p:txBody>
        </p:sp>
      </p:grpSp>
      <p:grpSp>
        <p:nvGrpSpPr>
          <p:cNvPr id="24" name="object 24"/>
          <p:cNvGrpSpPr/>
          <p:nvPr/>
        </p:nvGrpSpPr>
        <p:grpSpPr>
          <a:xfrm>
            <a:off x="4866132" y="4495038"/>
            <a:ext cx="4047490" cy="1518920"/>
            <a:chOff x="4866132" y="4495038"/>
            <a:chExt cx="4047490" cy="1518920"/>
          </a:xfrm>
        </p:grpSpPr>
        <p:sp>
          <p:nvSpPr>
            <p:cNvPr id="25" name="object 25"/>
            <p:cNvSpPr/>
            <p:nvPr/>
          </p:nvSpPr>
          <p:spPr>
            <a:xfrm>
              <a:off x="4880610" y="4495038"/>
              <a:ext cx="4032503" cy="1518666"/>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4880610" y="5494782"/>
              <a:ext cx="834390" cy="224790"/>
            </a:xfrm>
            <a:custGeom>
              <a:avLst/>
              <a:gdLst/>
              <a:ahLst/>
              <a:cxnLst/>
              <a:rect l="l" t="t" r="r" b="b"/>
              <a:pathLst>
                <a:path w="834389" h="224789">
                  <a:moveTo>
                    <a:pt x="0" y="37465"/>
                  </a:moveTo>
                  <a:lnTo>
                    <a:pt x="2942" y="22877"/>
                  </a:lnTo>
                  <a:lnTo>
                    <a:pt x="10969" y="10969"/>
                  </a:lnTo>
                  <a:lnTo>
                    <a:pt x="22877" y="2942"/>
                  </a:lnTo>
                  <a:lnTo>
                    <a:pt x="37464" y="0"/>
                  </a:lnTo>
                  <a:lnTo>
                    <a:pt x="796925" y="0"/>
                  </a:lnTo>
                  <a:lnTo>
                    <a:pt x="811512" y="2942"/>
                  </a:lnTo>
                  <a:lnTo>
                    <a:pt x="823420" y="10969"/>
                  </a:lnTo>
                  <a:lnTo>
                    <a:pt x="831447" y="22877"/>
                  </a:lnTo>
                  <a:lnTo>
                    <a:pt x="834389" y="37465"/>
                  </a:lnTo>
                  <a:lnTo>
                    <a:pt x="834389" y="187325"/>
                  </a:lnTo>
                  <a:lnTo>
                    <a:pt x="831447" y="201906"/>
                  </a:lnTo>
                  <a:lnTo>
                    <a:pt x="823420" y="213815"/>
                  </a:lnTo>
                  <a:lnTo>
                    <a:pt x="811512" y="221845"/>
                  </a:lnTo>
                  <a:lnTo>
                    <a:pt x="796925" y="224790"/>
                  </a:lnTo>
                  <a:lnTo>
                    <a:pt x="37464" y="224790"/>
                  </a:lnTo>
                  <a:lnTo>
                    <a:pt x="22877" y="221845"/>
                  </a:lnTo>
                  <a:lnTo>
                    <a:pt x="10969" y="213815"/>
                  </a:lnTo>
                  <a:lnTo>
                    <a:pt x="2942" y="201906"/>
                  </a:lnTo>
                  <a:lnTo>
                    <a:pt x="0" y="187325"/>
                  </a:lnTo>
                  <a:lnTo>
                    <a:pt x="0" y="37465"/>
                  </a:lnTo>
                  <a:close/>
                </a:path>
              </a:pathLst>
            </a:custGeom>
            <a:ln w="28956">
              <a:solidFill>
                <a:srgbClr val="FF0000"/>
              </a:solidFill>
            </a:ln>
          </p:spPr>
          <p:txBody>
            <a:bodyPr wrap="square" lIns="0" tIns="0" rIns="0" bIns="0" rtlCol="0"/>
            <a:lstStyle/>
            <a:p>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45463" y="188976"/>
            <a:ext cx="3649979" cy="394970"/>
            <a:chOff x="1045463" y="188976"/>
            <a:chExt cx="3649979" cy="394970"/>
          </a:xfrm>
        </p:grpSpPr>
        <p:sp>
          <p:nvSpPr>
            <p:cNvPr id="4" name="object 4"/>
            <p:cNvSpPr/>
            <p:nvPr/>
          </p:nvSpPr>
          <p:spPr>
            <a:xfrm>
              <a:off x="1045463" y="188976"/>
              <a:ext cx="3649979" cy="39471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1"/>
              <a:ext cx="3584422" cy="329692"/>
            </a:xfrm>
            <a:prstGeom prst="rect">
              <a:avLst/>
            </a:prstGeom>
            <a:blipFill>
              <a:blip r:embed="rId4" cstate="print"/>
              <a:stretch>
                <a:fillRect/>
              </a:stretch>
            </a:blipFill>
          </p:spPr>
          <p:txBody>
            <a:bodyPr wrap="square" lIns="0" tIns="0" rIns="0" bIns="0" rtlCol="0"/>
            <a:lstStyle/>
            <a:p>
              <a:endParaRPr/>
            </a:p>
          </p:txBody>
        </p:sp>
      </p:grpSp>
      <p:sp>
        <p:nvSpPr>
          <p:cNvPr id="6" name="object 6"/>
          <p:cNvSpPr/>
          <p:nvPr/>
        </p:nvSpPr>
        <p:spPr>
          <a:xfrm>
            <a:off x="7772400" y="23622"/>
            <a:ext cx="1143000" cy="638555"/>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 Hàm </a:t>
            </a:r>
            <a:r>
              <a:rPr spc="-5" dirty="0"/>
              <a:t>include_once </a:t>
            </a:r>
            <a:r>
              <a:rPr dirty="0"/>
              <a:t>và</a:t>
            </a:r>
            <a:r>
              <a:rPr spc="-25" dirty="0"/>
              <a:t> </a:t>
            </a:r>
            <a:r>
              <a:rPr spc="-10" dirty="0"/>
              <a:t>require_once</a:t>
            </a:r>
          </a:p>
        </p:txBody>
      </p:sp>
      <p:sp>
        <p:nvSpPr>
          <p:cNvPr id="8" name="object 8"/>
          <p:cNvSpPr txBox="1"/>
          <p:nvPr/>
        </p:nvSpPr>
        <p:spPr>
          <a:xfrm>
            <a:off x="535940" y="1074165"/>
            <a:ext cx="8148955" cy="1122680"/>
          </a:xfrm>
          <a:prstGeom prst="rect">
            <a:avLst/>
          </a:prstGeom>
        </p:spPr>
        <p:txBody>
          <a:bodyPr vert="horz" wrap="square" lIns="0" tIns="12700" rIns="0" bIns="0" rtlCol="0">
            <a:spAutoFit/>
          </a:bodyPr>
          <a:lstStyle/>
          <a:p>
            <a:pPr marL="355600" marR="5080" indent="-342900">
              <a:lnSpc>
                <a:spcPct val="100000"/>
              </a:lnSpc>
              <a:spcBef>
                <a:spcPts val="100"/>
              </a:spcBef>
              <a:buClr>
                <a:srgbClr val="00AF50"/>
              </a:buClr>
              <a:buFont typeface="Wingdings"/>
              <a:buChar char=""/>
              <a:tabLst>
                <a:tab pos="354965" algn="l"/>
                <a:tab pos="355600" algn="l"/>
              </a:tabLst>
            </a:pPr>
            <a:r>
              <a:rPr sz="2400" spc="-5" dirty="0">
                <a:latin typeface="Times New Roman"/>
                <a:cs typeface="Times New Roman"/>
              </a:rPr>
              <a:t>Là </a:t>
            </a:r>
            <a:r>
              <a:rPr sz="2400" dirty="0">
                <a:latin typeface="Times New Roman"/>
                <a:cs typeface="Times New Roman"/>
              </a:rPr>
              <a:t>2 hàm biến đổi của hàm </a:t>
            </a:r>
            <a:r>
              <a:rPr sz="2400" spc="-5" dirty="0">
                <a:latin typeface="Times New Roman"/>
                <a:cs typeface="Times New Roman"/>
              </a:rPr>
              <a:t>include và require </a:t>
            </a:r>
            <a:r>
              <a:rPr sz="2400" dirty="0">
                <a:latin typeface="Times New Roman"/>
                <a:cs typeface="Times New Roman"/>
              </a:rPr>
              <a:t>nhằm mục </a:t>
            </a:r>
            <a:r>
              <a:rPr sz="2400" spc="-5" dirty="0">
                <a:latin typeface="Times New Roman"/>
                <a:cs typeface="Times New Roman"/>
              </a:rPr>
              <a:t>đích  </a:t>
            </a:r>
            <a:r>
              <a:rPr sz="2400" dirty="0">
                <a:latin typeface="Times New Roman"/>
                <a:cs typeface="Times New Roman"/>
              </a:rPr>
              <a:t>nếu tập </a:t>
            </a:r>
            <a:r>
              <a:rPr sz="2400" spc="-5" dirty="0">
                <a:latin typeface="Times New Roman"/>
                <a:cs typeface="Times New Roman"/>
              </a:rPr>
              <a:t>tin </a:t>
            </a:r>
            <a:r>
              <a:rPr sz="2400" dirty="0">
                <a:latin typeface="Times New Roman"/>
                <a:cs typeface="Times New Roman"/>
              </a:rPr>
              <a:t>đã được chèn trước đó thì không chèn</a:t>
            </a:r>
            <a:r>
              <a:rPr sz="2400" spc="-95" dirty="0">
                <a:latin typeface="Times New Roman"/>
                <a:cs typeface="Times New Roman"/>
              </a:rPr>
              <a:t> </a:t>
            </a:r>
            <a:r>
              <a:rPr sz="2400" dirty="0">
                <a:latin typeface="Times New Roman"/>
                <a:cs typeface="Times New Roman"/>
              </a:rPr>
              <a:t>nữa.</a:t>
            </a:r>
            <a:endParaRPr sz="2400">
              <a:latin typeface="Times New Roman"/>
              <a:cs typeface="Times New Roman"/>
            </a:endParaRPr>
          </a:p>
          <a:p>
            <a:pPr marL="355600" indent="-342900">
              <a:lnSpc>
                <a:spcPct val="100000"/>
              </a:lnSpc>
              <a:buClr>
                <a:srgbClr val="00AF50"/>
              </a:buClr>
              <a:buFont typeface="Wingdings"/>
              <a:buChar char=""/>
              <a:tabLst>
                <a:tab pos="354965" algn="l"/>
                <a:tab pos="3556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giả sử có tập </a:t>
            </a:r>
            <a:r>
              <a:rPr sz="2400" spc="-5" dirty="0">
                <a:latin typeface="Times New Roman"/>
                <a:cs typeface="Times New Roman"/>
              </a:rPr>
              <a:t>tin </a:t>
            </a:r>
            <a:r>
              <a:rPr sz="2400" b="1" spc="-5" dirty="0">
                <a:latin typeface="Times New Roman"/>
                <a:cs typeface="Times New Roman"/>
              </a:rPr>
              <a:t>require_include_once.php </a:t>
            </a:r>
            <a:r>
              <a:rPr sz="2400" dirty="0">
                <a:latin typeface="Times New Roman"/>
                <a:cs typeface="Times New Roman"/>
              </a:rPr>
              <a:t>như</a:t>
            </a:r>
            <a:r>
              <a:rPr sz="2400" spc="-65"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9" name="object 9"/>
          <p:cNvGrpSpPr/>
          <p:nvPr/>
        </p:nvGrpSpPr>
        <p:grpSpPr>
          <a:xfrm>
            <a:off x="351281" y="2326385"/>
            <a:ext cx="4419600" cy="1240790"/>
            <a:chOff x="351281" y="2326385"/>
            <a:chExt cx="4419600" cy="1240790"/>
          </a:xfrm>
        </p:grpSpPr>
        <p:sp>
          <p:nvSpPr>
            <p:cNvPr id="10" name="object 10"/>
            <p:cNvSpPr/>
            <p:nvPr/>
          </p:nvSpPr>
          <p:spPr>
            <a:xfrm>
              <a:off x="377189" y="2336291"/>
              <a:ext cx="4393692" cy="108280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51281" y="2326385"/>
              <a:ext cx="3622548" cy="124053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23290" y="2362580"/>
              <a:ext cx="4301490" cy="990600"/>
            </a:xfrm>
            <a:prstGeom prst="rect">
              <a:avLst/>
            </a:prstGeom>
            <a:blipFill>
              <a:blip r:embed="rId8" cstate="print"/>
              <a:stretch>
                <a:fillRect/>
              </a:stretch>
            </a:blipFill>
          </p:spPr>
          <p:txBody>
            <a:bodyPr wrap="square" lIns="0" tIns="0" rIns="0" bIns="0" rtlCol="0"/>
            <a:lstStyle/>
            <a:p>
              <a:endParaRPr/>
            </a:p>
          </p:txBody>
        </p:sp>
      </p:grpSp>
      <p:sp>
        <p:nvSpPr>
          <p:cNvPr id="13" name="object 13"/>
          <p:cNvSpPr txBox="1"/>
          <p:nvPr/>
        </p:nvSpPr>
        <p:spPr>
          <a:xfrm>
            <a:off x="423291" y="2362580"/>
            <a:ext cx="4301490" cy="990600"/>
          </a:xfrm>
          <a:prstGeom prst="rect">
            <a:avLst/>
          </a:prstGeom>
          <a:ln w="9905">
            <a:solidFill>
              <a:srgbClr val="000000"/>
            </a:solidFill>
          </a:ln>
        </p:spPr>
        <p:txBody>
          <a:bodyPr vert="horz" wrap="square" lIns="0" tIns="38735" rIns="0" bIns="0" rtlCol="0">
            <a:spAutoFit/>
          </a:bodyPr>
          <a:lstStyle/>
          <a:p>
            <a:pPr marL="90805">
              <a:lnSpc>
                <a:spcPct val="100000"/>
              </a:lnSpc>
              <a:spcBef>
                <a:spcPts val="305"/>
              </a:spcBef>
            </a:pPr>
            <a:r>
              <a:rPr sz="1600" b="1" spc="-5" dirty="0">
                <a:solidFill>
                  <a:srgbClr val="FF0000"/>
                </a:solidFill>
                <a:latin typeface="Times New Roman"/>
                <a:cs typeface="Times New Roman"/>
              </a:rPr>
              <a:t>&lt;?php</a:t>
            </a:r>
            <a:endParaRPr sz="1600">
              <a:latin typeface="Times New Roman"/>
              <a:cs typeface="Times New Roman"/>
            </a:endParaRPr>
          </a:p>
          <a:p>
            <a:pPr marL="365125">
              <a:lnSpc>
                <a:spcPct val="100000"/>
              </a:lnSpc>
            </a:pPr>
            <a:r>
              <a:rPr sz="1600" b="1" i="1" dirty="0">
                <a:solidFill>
                  <a:srgbClr val="4F6128"/>
                </a:solidFill>
                <a:latin typeface="Times New Roman"/>
                <a:cs typeface="Times New Roman"/>
              </a:rPr>
              <a:t>// Tập tin</a:t>
            </a:r>
            <a:r>
              <a:rPr sz="1600" b="1" i="1" spc="-10" dirty="0">
                <a:solidFill>
                  <a:srgbClr val="4F6128"/>
                </a:solidFill>
                <a:latin typeface="Times New Roman"/>
                <a:cs typeface="Times New Roman"/>
              </a:rPr>
              <a:t> </a:t>
            </a:r>
            <a:r>
              <a:rPr sz="1600" b="1" i="1" dirty="0">
                <a:solidFill>
                  <a:srgbClr val="4F6128"/>
                </a:solidFill>
                <a:latin typeface="Times New Roman"/>
                <a:cs typeface="Times New Roman"/>
              </a:rPr>
              <a:t>require_include_once.php</a:t>
            </a:r>
            <a:endParaRPr sz="1600">
              <a:latin typeface="Times New Roman"/>
              <a:cs typeface="Times New Roman"/>
            </a:endParaRPr>
          </a:p>
          <a:p>
            <a:pPr marL="365125">
              <a:lnSpc>
                <a:spcPct val="100000"/>
              </a:lnSpc>
            </a:pPr>
            <a:r>
              <a:rPr sz="1600" b="1" dirty="0">
                <a:latin typeface="Times New Roman"/>
                <a:cs typeface="Times New Roman"/>
              </a:rPr>
              <a:t>echo "Hello you</a:t>
            </a:r>
            <a:r>
              <a:rPr sz="1600" b="1" spc="-20" dirty="0">
                <a:latin typeface="Times New Roman"/>
                <a:cs typeface="Times New Roman"/>
              </a:rPr>
              <a:t> </a:t>
            </a:r>
            <a:r>
              <a:rPr sz="1600" b="1" dirty="0">
                <a:latin typeface="Times New Roman"/>
                <a:cs typeface="Times New Roman"/>
              </a:rPr>
              <a:t>&lt;br&gt;";</a:t>
            </a:r>
            <a:endParaRPr sz="1600">
              <a:latin typeface="Times New Roman"/>
              <a:cs typeface="Times New Roman"/>
            </a:endParaRPr>
          </a:p>
          <a:p>
            <a:pPr marL="90805">
              <a:lnSpc>
                <a:spcPts val="1735"/>
              </a:lnSpc>
            </a:pPr>
            <a:r>
              <a:rPr sz="1600" b="1" dirty="0">
                <a:solidFill>
                  <a:srgbClr val="FF0000"/>
                </a:solidFill>
                <a:latin typeface="Times New Roman"/>
                <a:cs typeface="Times New Roman"/>
              </a:rPr>
              <a:t>?&gt;</a:t>
            </a:r>
            <a:endParaRPr sz="1600">
              <a:latin typeface="Times New Roman"/>
              <a:cs typeface="Times New Roman"/>
            </a:endParaRPr>
          </a:p>
        </p:txBody>
      </p:sp>
      <p:grpSp>
        <p:nvGrpSpPr>
          <p:cNvPr id="14" name="object 14"/>
          <p:cNvGrpSpPr/>
          <p:nvPr/>
        </p:nvGrpSpPr>
        <p:grpSpPr>
          <a:xfrm>
            <a:off x="351281" y="3469385"/>
            <a:ext cx="4419600" cy="2769235"/>
            <a:chOff x="351281" y="3469385"/>
            <a:chExt cx="4419600" cy="2769235"/>
          </a:xfrm>
        </p:grpSpPr>
        <p:sp>
          <p:nvSpPr>
            <p:cNvPr id="15" name="object 15"/>
            <p:cNvSpPr/>
            <p:nvPr/>
          </p:nvSpPr>
          <p:spPr>
            <a:xfrm>
              <a:off x="377189" y="3479291"/>
              <a:ext cx="4393692" cy="275920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351281" y="3469385"/>
              <a:ext cx="4357878" cy="2703576"/>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423290" y="3505580"/>
              <a:ext cx="4301490" cy="2667000"/>
            </a:xfrm>
            <a:prstGeom prst="rect">
              <a:avLst/>
            </a:prstGeom>
            <a:blipFill>
              <a:blip r:embed="rId11" cstate="print"/>
              <a:stretch>
                <a:fillRect/>
              </a:stretch>
            </a:blipFill>
          </p:spPr>
          <p:txBody>
            <a:bodyPr wrap="square" lIns="0" tIns="0" rIns="0" bIns="0" rtlCol="0"/>
            <a:lstStyle/>
            <a:p>
              <a:endParaRPr/>
            </a:p>
          </p:txBody>
        </p:sp>
      </p:grpSp>
      <p:sp>
        <p:nvSpPr>
          <p:cNvPr id="18" name="object 18"/>
          <p:cNvSpPr txBox="1"/>
          <p:nvPr/>
        </p:nvSpPr>
        <p:spPr>
          <a:xfrm>
            <a:off x="423291" y="3505580"/>
            <a:ext cx="4301490" cy="2667000"/>
          </a:xfrm>
          <a:prstGeom prst="rect">
            <a:avLst/>
          </a:prstGeom>
          <a:ln w="9905">
            <a:solidFill>
              <a:srgbClr val="000000"/>
            </a:solidFill>
          </a:ln>
        </p:spPr>
        <p:txBody>
          <a:bodyPr vert="horz" wrap="square" lIns="0" tIns="38735" rIns="0" bIns="0" rtlCol="0">
            <a:spAutoFit/>
          </a:bodyPr>
          <a:lstStyle/>
          <a:p>
            <a:pPr marL="90805">
              <a:lnSpc>
                <a:spcPct val="100000"/>
              </a:lnSpc>
              <a:spcBef>
                <a:spcPts val="305"/>
              </a:spcBef>
            </a:pPr>
            <a:r>
              <a:rPr sz="1600" b="1" i="1" spc="-5" dirty="0">
                <a:solidFill>
                  <a:srgbClr val="4F6128"/>
                </a:solidFill>
                <a:latin typeface="Times New Roman"/>
                <a:cs typeface="Times New Roman"/>
              </a:rPr>
              <a:t>&lt;!– </a:t>
            </a:r>
            <a:r>
              <a:rPr sz="1600" b="1" i="1" dirty="0">
                <a:solidFill>
                  <a:srgbClr val="4F6128"/>
                </a:solidFill>
                <a:latin typeface="Times New Roman"/>
                <a:cs typeface="Times New Roman"/>
              </a:rPr>
              <a:t>Tập tin test_require_include_once.php</a:t>
            </a:r>
            <a:r>
              <a:rPr sz="1600" b="1" i="1" spc="-30" dirty="0">
                <a:solidFill>
                  <a:srgbClr val="4F6128"/>
                </a:solidFill>
                <a:latin typeface="Times New Roman"/>
                <a:cs typeface="Times New Roman"/>
              </a:rPr>
              <a:t> </a:t>
            </a:r>
            <a:r>
              <a:rPr sz="1600" b="1" i="1" dirty="0">
                <a:solidFill>
                  <a:srgbClr val="4F6128"/>
                </a:solidFill>
                <a:latin typeface="Times New Roman"/>
                <a:cs typeface="Times New Roman"/>
              </a:rPr>
              <a:t>--&gt;</a:t>
            </a:r>
            <a:endParaRPr sz="1600">
              <a:latin typeface="Times New Roman"/>
              <a:cs typeface="Times New Roman"/>
            </a:endParaRPr>
          </a:p>
          <a:p>
            <a:pPr marL="90805">
              <a:lnSpc>
                <a:spcPct val="100000"/>
              </a:lnSpc>
            </a:pPr>
            <a:r>
              <a:rPr sz="1600" b="1" spc="-5" dirty="0">
                <a:latin typeface="Times New Roman"/>
                <a:cs typeface="Times New Roman"/>
              </a:rPr>
              <a:t>&lt;html&gt;</a:t>
            </a:r>
            <a:endParaRPr sz="1600">
              <a:latin typeface="Times New Roman"/>
              <a:cs typeface="Times New Roman"/>
            </a:endParaRPr>
          </a:p>
          <a:p>
            <a:pPr marL="90805">
              <a:lnSpc>
                <a:spcPct val="100000"/>
              </a:lnSpc>
              <a:spcBef>
                <a:spcPts val="5"/>
              </a:spcBef>
            </a:pPr>
            <a:r>
              <a:rPr sz="1600" b="1" spc="-10" dirty="0">
                <a:latin typeface="Times New Roman"/>
                <a:cs typeface="Times New Roman"/>
              </a:rPr>
              <a:t>&lt;head&gt;&lt;title&gt;</a:t>
            </a:r>
            <a:r>
              <a:rPr sz="1600" spc="-10" dirty="0">
                <a:latin typeface="Times New Roman"/>
                <a:cs typeface="Times New Roman"/>
              </a:rPr>
              <a:t>Test</a:t>
            </a:r>
            <a:r>
              <a:rPr sz="1600" spc="5" dirty="0">
                <a:latin typeface="Times New Roman"/>
                <a:cs typeface="Times New Roman"/>
              </a:rPr>
              <a:t> </a:t>
            </a:r>
            <a:r>
              <a:rPr sz="1600" dirty="0">
                <a:latin typeface="Times New Roman"/>
                <a:cs typeface="Times New Roman"/>
              </a:rPr>
              <a:t>include_once</a:t>
            </a:r>
            <a:r>
              <a:rPr sz="1600" b="1" dirty="0">
                <a:latin typeface="Times New Roman"/>
                <a:cs typeface="Times New Roman"/>
              </a:rPr>
              <a:t>&lt;/title&gt;&lt;/head&gt;</a:t>
            </a:r>
            <a:endParaRPr sz="1600">
              <a:latin typeface="Times New Roman"/>
              <a:cs typeface="Times New Roman"/>
            </a:endParaRPr>
          </a:p>
          <a:p>
            <a:pPr marL="90805">
              <a:lnSpc>
                <a:spcPct val="100000"/>
              </a:lnSpc>
            </a:pPr>
            <a:r>
              <a:rPr sz="1600" b="1" dirty="0">
                <a:latin typeface="Times New Roman"/>
                <a:cs typeface="Times New Roman"/>
              </a:rPr>
              <a:t>&lt;body&gt;</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&lt;?php</a:t>
            </a:r>
            <a:endParaRPr sz="1600">
              <a:latin typeface="Times New Roman"/>
              <a:cs typeface="Times New Roman"/>
            </a:endParaRPr>
          </a:p>
          <a:p>
            <a:pPr marL="365125" marR="408940">
              <a:lnSpc>
                <a:spcPct val="100000"/>
              </a:lnSpc>
            </a:pPr>
            <a:r>
              <a:rPr sz="1600" b="1" dirty="0">
                <a:solidFill>
                  <a:srgbClr val="C00000"/>
                </a:solidFill>
                <a:latin typeface="Times New Roman"/>
                <a:cs typeface="Times New Roman"/>
              </a:rPr>
              <a:t>incl</a:t>
            </a:r>
            <a:r>
              <a:rPr sz="1600" b="1" spc="-5" dirty="0">
                <a:solidFill>
                  <a:srgbClr val="C00000"/>
                </a:solidFill>
                <a:latin typeface="Times New Roman"/>
                <a:cs typeface="Times New Roman"/>
              </a:rPr>
              <a:t>u</a:t>
            </a:r>
            <a:r>
              <a:rPr sz="1600" b="1" dirty="0">
                <a:solidFill>
                  <a:srgbClr val="C00000"/>
                </a:solidFill>
                <a:latin typeface="Times New Roman"/>
                <a:cs typeface="Times New Roman"/>
              </a:rPr>
              <a:t>de_onc</a:t>
            </a:r>
            <a:r>
              <a:rPr sz="1600" b="1" spc="5" dirty="0">
                <a:solidFill>
                  <a:srgbClr val="C00000"/>
                </a:solidFill>
                <a:latin typeface="Times New Roman"/>
                <a:cs typeface="Times New Roman"/>
              </a:rPr>
              <a:t>e</a:t>
            </a:r>
            <a:r>
              <a:rPr sz="1600" dirty="0">
                <a:latin typeface="Times New Roman"/>
                <a:cs typeface="Times New Roman"/>
              </a:rPr>
              <a:t>('require_in</a:t>
            </a:r>
            <a:r>
              <a:rPr sz="1600" spc="5" dirty="0">
                <a:latin typeface="Times New Roman"/>
                <a:cs typeface="Times New Roman"/>
              </a:rPr>
              <a:t>c</a:t>
            </a:r>
            <a:r>
              <a:rPr sz="1600" dirty="0">
                <a:latin typeface="Times New Roman"/>
                <a:cs typeface="Times New Roman"/>
              </a:rPr>
              <a:t>lud</a:t>
            </a:r>
            <a:r>
              <a:rPr sz="1600" spc="5" dirty="0">
                <a:latin typeface="Times New Roman"/>
                <a:cs typeface="Times New Roman"/>
              </a:rPr>
              <a:t>e</a:t>
            </a:r>
            <a:r>
              <a:rPr sz="1600" dirty="0">
                <a:latin typeface="Times New Roman"/>
                <a:cs typeface="Times New Roman"/>
              </a:rPr>
              <a:t>_once.php</a:t>
            </a:r>
            <a:r>
              <a:rPr sz="1600" spc="-5" dirty="0">
                <a:latin typeface="Times New Roman"/>
                <a:cs typeface="Times New Roman"/>
              </a:rPr>
              <a:t>');  </a:t>
            </a:r>
            <a:r>
              <a:rPr sz="1600" b="1" dirty="0">
                <a:solidFill>
                  <a:srgbClr val="C00000"/>
                </a:solidFill>
                <a:latin typeface="Times New Roman"/>
                <a:cs typeface="Times New Roman"/>
              </a:rPr>
              <a:t>incl</a:t>
            </a:r>
            <a:r>
              <a:rPr sz="1600" b="1" spc="-5" dirty="0">
                <a:solidFill>
                  <a:srgbClr val="C00000"/>
                </a:solidFill>
                <a:latin typeface="Times New Roman"/>
                <a:cs typeface="Times New Roman"/>
              </a:rPr>
              <a:t>u</a:t>
            </a:r>
            <a:r>
              <a:rPr sz="1600" b="1" dirty="0">
                <a:solidFill>
                  <a:srgbClr val="C00000"/>
                </a:solidFill>
                <a:latin typeface="Times New Roman"/>
                <a:cs typeface="Times New Roman"/>
              </a:rPr>
              <a:t>de_onc</a:t>
            </a:r>
            <a:r>
              <a:rPr sz="1600" b="1" spc="5" dirty="0">
                <a:solidFill>
                  <a:srgbClr val="C00000"/>
                </a:solidFill>
                <a:latin typeface="Times New Roman"/>
                <a:cs typeface="Times New Roman"/>
              </a:rPr>
              <a:t>e</a:t>
            </a:r>
            <a:r>
              <a:rPr sz="1600" dirty="0">
                <a:latin typeface="Times New Roman"/>
                <a:cs typeface="Times New Roman"/>
              </a:rPr>
              <a:t>('require_in</a:t>
            </a:r>
            <a:r>
              <a:rPr sz="1600" spc="5" dirty="0">
                <a:latin typeface="Times New Roman"/>
                <a:cs typeface="Times New Roman"/>
              </a:rPr>
              <a:t>c</a:t>
            </a:r>
            <a:r>
              <a:rPr sz="1600" dirty="0">
                <a:latin typeface="Times New Roman"/>
                <a:cs typeface="Times New Roman"/>
              </a:rPr>
              <a:t>lud</a:t>
            </a:r>
            <a:r>
              <a:rPr sz="1600" spc="5" dirty="0">
                <a:latin typeface="Times New Roman"/>
                <a:cs typeface="Times New Roman"/>
              </a:rPr>
              <a:t>e</a:t>
            </a:r>
            <a:r>
              <a:rPr sz="1600" dirty="0">
                <a:latin typeface="Times New Roman"/>
                <a:cs typeface="Times New Roman"/>
              </a:rPr>
              <a:t>_once.php</a:t>
            </a:r>
            <a:r>
              <a:rPr sz="1600" spc="-5" dirty="0">
                <a:latin typeface="Times New Roman"/>
                <a:cs typeface="Times New Roman"/>
              </a:rPr>
              <a:t>'</a:t>
            </a:r>
            <a:r>
              <a:rPr sz="1600" dirty="0">
                <a:latin typeface="Times New Roman"/>
                <a:cs typeface="Times New Roman"/>
              </a:rPr>
              <a:t>);</a:t>
            </a:r>
            <a:endParaRPr sz="1600">
              <a:latin typeface="Times New Roman"/>
              <a:cs typeface="Times New Roman"/>
            </a:endParaRPr>
          </a:p>
          <a:p>
            <a:pPr marL="90805">
              <a:lnSpc>
                <a:spcPct val="100000"/>
              </a:lnSpc>
            </a:pPr>
            <a:r>
              <a:rPr sz="1600" b="1" dirty="0">
                <a:solidFill>
                  <a:srgbClr val="FF0000"/>
                </a:solidFill>
                <a:latin typeface="Times New Roman"/>
                <a:cs typeface="Times New Roman"/>
              </a:rPr>
              <a:t>?&gt;</a:t>
            </a:r>
            <a:endParaRPr sz="1600">
              <a:latin typeface="Times New Roman"/>
              <a:cs typeface="Times New Roman"/>
            </a:endParaRPr>
          </a:p>
          <a:p>
            <a:pPr marL="90805">
              <a:lnSpc>
                <a:spcPct val="100000"/>
              </a:lnSpc>
            </a:pPr>
            <a:r>
              <a:rPr sz="1600" b="1" spc="-5" dirty="0">
                <a:latin typeface="Times New Roman"/>
                <a:cs typeface="Times New Roman"/>
              </a:rPr>
              <a:t>&lt;/body&gt;</a:t>
            </a:r>
            <a:endParaRPr sz="1600">
              <a:latin typeface="Times New Roman"/>
              <a:cs typeface="Times New Roman"/>
            </a:endParaRPr>
          </a:p>
          <a:p>
            <a:pPr marL="90805">
              <a:lnSpc>
                <a:spcPct val="100000"/>
              </a:lnSpc>
            </a:pPr>
            <a:r>
              <a:rPr sz="1600" b="1" dirty="0">
                <a:latin typeface="Times New Roman"/>
                <a:cs typeface="Times New Roman"/>
              </a:rPr>
              <a:t>&lt;/html&gt;</a:t>
            </a:r>
            <a:endParaRPr sz="1600">
              <a:latin typeface="Times New Roman"/>
              <a:cs typeface="Times New Roman"/>
            </a:endParaRPr>
          </a:p>
        </p:txBody>
      </p:sp>
      <p:grpSp>
        <p:nvGrpSpPr>
          <p:cNvPr id="19" name="object 19"/>
          <p:cNvGrpSpPr/>
          <p:nvPr/>
        </p:nvGrpSpPr>
        <p:grpSpPr>
          <a:xfrm>
            <a:off x="5341620" y="3505200"/>
            <a:ext cx="3573779" cy="2209800"/>
            <a:chOff x="5341620" y="3505200"/>
            <a:chExt cx="3573779" cy="2209800"/>
          </a:xfrm>
        </p:grpSpPr>
        <p:sp>
          <p:nvSpPr>
            <p:cNvPr id="20" name="object 20"/>
            <p:cNvSpPr/>
            <p:nvPr/>
          </p:nvSpPr>
          <p:spPr>
            <a:xfrm>
              <a:off x="5341620" y="3505200"/>
              <a:ext cx="3573779" cy="2209800"/>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5415534" y="4498086"/>
              <a:ext cx="756920" cy="224154"/>
            </a:xfrm>
            <a:custGeom>
              <a:avLst/>
              <a:gdLst/>
              <a:ahLst/>
              <a:cxnLst/>
              <a:rect l="l" t="t" r="r" b="b"/>
              <a:pathLst>
                <a:path w="756920" h="224154">
                  <a:moveTo>
                    <a:pt x="0" y="37337"/>
                  </a:moveTo>
                  <a:lnTo>
                    <a:pt x="2940" y="22824"/>
                  </a:lnTo>
                  <a:lnTo>
                    <a:pt x="10953" y="10953"/>
                  </a:lnTo>
                  <a:lnTo>
                    <a:pt x="22824" y="2940"/>
                  </a:lnTo>
                  <a:lnTo>
                    <a:pt x="37337" y="0"/>
                  </a:lnTo>
                  <a:lnTo>
                    <a:pt x="719327" y="0"/>
                  </a:lnTo>
                  <a:lnTo>
                    <a:pt x="733841" y="2940"/>
                  </a:lnTo>
                  <a:lnTo>
                    <a:pt x="745712" y="10953"/>
                  </a:lnTo>
                  <a:lnTo>
                    <a:pt x="753725" y="22824"/>
                  </a:lnTo>
                  <a:lnTo>
                    <a:pt x="756665" y="37337"/>
                  </a:lnTo>
                  <a:lnTo>
                    <a:pt x="756665" y="186689"/>
                  </a:lnTo>
                  <a:lnTo>
                    <a:pt x="753725" y="201203"/>
                  </a:lnTo>
                  <a:lnTo>
                    <a:pt x="745712" y="213074"/>
                  </a:lnTo>
                  <a:lnTo>
                    <a:pt x="733841" y="221087"/>
                  </a:lnTo>
                  <a:lnTo>
                    <a:pt x="719327" y="224027"/>
                  </a:lnTo>
                  <a:lnTo>
                    <a:pt x="37337" y="224027"/>
                  </a:lnTo>
                  <a:lnTo>
                    <a:pt x="22824" y="221087"/>
                  </a:lnTo>
                  <a:lnTo>
                    <a:pt x="10953" y="213074"/>
                  </a:lnTo>
                  <a:lnTo>
                    <a:pt x="2940" y="201203"/>
                  </a:lnTo>
                  <a:lnTo>
                    <a:pt x="0" y="186689"/>
                  </a:lnTo>
                  <a:lnTo>
                    <a:pt x="0" y="37337"/>
                  </a:lnTo>
                  <a:close/>
                </a:path>
              </a:pathLst>
            </a:custGeom>
            <a:ln w="28956">
              <a:solidFill>
                <a:srgbClr val="FF0000"/>
              </a:solidFill>
            </a:ln>
          </p:spPr>
          <p:txBody>
            <a:bodyPr wrap="square" lIns="0" tIns="0" rIns="0" bIns="0" rtlCol="0"/>
            <a:lstStyle/>
            <a:p>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010219" y="121157"/>
            <a:ext cx="6920865" cy="6512559"/>
            <a:chOff x="2147316" y="188976"/>
            <a:chExt cx="6920865" cy="6512559"/>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5638038"/>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653022" cy="565175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5509260"/>
            </a:xfrm>
            <a:custGeom>
              <a:avLst/>
              <a:gdLst/>
              <a:ahLst/>
              <a:cxnLst/>
              <a:rect l="l" t="t" r="r" b="b"/>
              <a:pathLst>
                <a:path w="6772275" h="5509259">
                  <a:moveTo>
                    <a:pt x="6771894" y="0"/>
                  </a:moveTo>
                  <a:lnTo>
                    <a:pt x="0" y="0"/>
                  </a:lnTo>
                  <a:lnTo>
                    <a:pt x="0" y="5509260"/>
                  </a:lnTo>
                  <a:lnTo>
                    <a:pt x="6771894" y="5509260"/>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5509260"/>
            </a:xfrm>
            <a:custGeom>
              <a:avLst/>
              <a:gdLst/>
              <a:ahLst/>
              <a:cxnLst/>
              <a:rect l="l" t="t" r="r" b="b"/>
              <a:pathLst>
                <a:path w="6772275" h="5509259">
                  <a:moveTo>
                    <a:pt x="0" y="5509260"/>
                  </a:moveTo>
                  <a:lnTo>
                    <a:pt x="6771894" y="5509260"/>
                  </a:lnTo>
                  <a:lnTo>
                    <a:pt x="6771894" y="0"/>
                  </a:lnTo>
                  <a:lnTo>
                    <a:pt x="0" y="0"/>
                  </a:lnTo>
                  <a:lnTo>
                    <a:pt x="0" y="5509260"/>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36292" y="1174749"/>
            <a:ext cx="6268720" cy="1001394"/>
          </a:xfrm>
          <a:prstGeom prst="rect">
            <a:avLst/>
          </a:prstGeom>
        </p:spPr>
        <p:txBody>
          <a:bodyPr vert="horz" wrap="square" lIns="0" tIns="12700" rIns="0" bIns="0" rtlCol="0">
            <a:spAutoFit/>
          </a:bodyPr>
          <a:lstStyle/>
          <a:p>
            <a:pPr marL="12700" marR="5080">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a:t>
            </a:r>
            <a:r>
              <a:rPr sz="1600" dirty="0">
                <a:solidFill>
                  <a:srgbClr val="1F487C"/>
                </a:solidFill>
                <a:latin typeface="Tahoma"/>
                <a:cs typeface="Tahoma"/>
              </a:rPr>
              <a:t>: </a:t>
            </a:r>
            <a:r>
              <a:rPr sz="1600" spc="-15" dirty="0">
                <a:solidFill>
                  <a:srgbClr val="1F487C"/>
                </a:solidFill>
                <a:latin typeface="Tahoma"/>
                <a:cs typeface="Tahoma"/>
              </a:rPr>
              <a:t>Cho biết các phần tử được chứa trong mảng $a-&gt;array (đoạn  lệnh thực hiện trong PHP5):</a:t>
            </a:r>
          </a:p>
          <a:p>
            <a:pPr marL="12700"/>
            <a:r>
              <a:rPr sz="1600" spc="-15" dirty="0">
                <a:solidFill>
                  <a:srgbClr val="1F487C"/>
                </a:solidFill>
                <a:latin typeface="Tahoma"/>
                <a:cs typeface="Tahoma"/>
              </a:rPr>
              <a:t>&lt;?php</a:t>
            </a:r>
          </a:p>
          <a:p>
            <a:pPr marL="12700">
              <a:lnSpc>
                <a:spcPct val="100000"/>
              </a:lnSpc>
              <a:tabLst>
                <a:tab pos="354965" algn="l"/>
              </a:tabLst>
            </a:pPr>
            <a:r>
              <a:rPr sz="1600" dirty="0">
                <a:solidFill>
                  <a:srgbClr val="974707"/>
                </a:solidFill>
                <a:latin typeface="Tahoma"/>
                <a:cs typeface="Tahoma"/>
              </a:rPr>
              <a:t>1.	</a:t>
            </a:r>
            <a:r>
              <a:rPr sz="1600" spc="-5" dirty="0">
                <a:solidFill>
                  <a:srgbClr val="1F487C"/>
                </a:solidFill>
                <a:latin typeface="Tahoma"/>
                <a:cs typeface="Tahoma"/>
              </a:rPr>
              <a:t>class</a:t>
            </a:r>
            <a:r>
              <a:rPr sz="1600" spc="-20" dirty="0">
                <a:solidFill>
                  <a:srgbClr val="1F487C"/>
                </a:solidFill>
                <a:latin typeface="Tahoma"/>
                <a:cs typeface="Tahoma"/>
              </a:rPr>
              <a:t> </a:t>
            </a:r>
            <a:r>
              <a:rPr sz="1600" spc="-10" dirty="0">
                <a:solidFill>
                  <a:srgbClr val="1F487C"/>
                </a:solidFill>
                <a:latin typeface="Tahoma"/>
                <a:cs typeface="Tahoma"/>
              </a:rPr>
              <a:t>my_class</a:t>
            </a:r>
            <a:endParaRPr sz="1600" dirty="0">
              <a:latin typeface="Tahoma"/>
              <a:cs typeface="Tahoma"/>
            </a:endParaRPr>
          </a:p>
        </p:txBody>
      </p:sp>
      <p:sp>
        <p:nvSpPr>
          <p:cNvPr id="22" name="object 22"/>
          <p:cNvSpPr txBox="1"/>
          <p:nvPr/>
        </p:nvSpPr>
        <p:spPr>
          <a:xfrm>
            <a:off x="2336292" y="2150110"/>
            <a:ext cx="466090" cy="1732914"/>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dirty="0">
                <a:solidFill>
                  <a:srgbClr val="974707"/>
                </a:solidFill>
                <a:latin typeface="Tahoma"/>
                <a:cs typeface="Tahoma"/>
              </a:rPr>
              <a:t>2.	</a:t>
            </a:r>
            <a:r>
              <a:rPr sz="1600" dirty="0">
                <a:solidFill>
                  <a:srgbClr val="1F487C"/>
                </a:solidFill>
                <a:latin typeface="Tahoma"/>
                <a:cs typeface="Tahoma"/>
              </a:rPr>
              <a:t>{</a:t>
            </a:r>
            <a:endParaRPr sz="1600">
              <a:latin typeface="Tahoma"/>
              <a:cs typeface="Tahoma"/>
            </a:endParaRPr>
          </a:p>
          <a:p>
            <a:pPr marL="12700">
              <a:lnSpc>
                <a:spcPct val="100000"/>
              </a:lnSpc>
            </a:pPr>
            <a:r>
              <a:rPr sz="1600" dirty="0">
                <a:solidFill>
                  <a:srgbClr val="974707"/>
                </a:solidFill>
                <a:latin typeface="Tahoma"/>
                <a:cs typeface="Tahoma"/>
              </a:rPr>
              <a:t>3.</a:t>
            </a:r>
            <a:endParaRPr sz="1600">
              <a:latin typeface="Tahoma"/>
              <a:cs typeface="Tahoma"/>
            </a:endParaRPr>
          </a:p>
          <a:p>
            <a:pPr marL="12700">
              <a:lnSpc>
                <a:spcPct val="100000"/>
              </a:lnSpc>
            </a:pPr>
            <a:r>
              <a:rPr sz="1600" dirty="0">
                <a:solidFill>
                  <a:srgbClr val="974707"/>
                </a:solidFill>
                <a:latin typeface="Tahoma"/>
                <a:cs typeface="Tahoma"/>
              </a:rPr>
              <a:t>4.</a:t>
            </a:r>
            <a:endParaRPr sz="1600">
              <a:latin typeface="Tahoma"/>
              <a:cs typeface="Tahoma"/>
            </a:endParaRPr>
          </a:p>
          <a:p>
            <a:pPr marL="12700">
              <a:lnSpc>
                <a:spcPct val="100000"/>
              </a:lnSpc>
            </a:pPr>
            <a:r>
              <a:rPr sz="1600" dirty="0">
                <a:solidFill>
                  <a:srgbClr val="974707"/>
                </a:solidFill>
                <a:latin typeface="Tahoma"/>
                <a:cs typeface="Tahoma"/>
              </a:rPr>
              <a:t>5.</a:t>
            </a:r>
            <a:endParaRPr sz="1600">
              <a:latin typeface="Tahoma"/>
              <a:cs typeface="Tahoma"/>
            </a:endParaRPr>
          </a:p>
          <a:p>
            <a:pPr marL="12700">
              <a:lnSpc>
                <a:spcPct val="100000"/>
              </a:lnSpc>
            </a:pPr>
            <a:r>
              <a:rPr sz="1600" dirty="0">
                <a:solidFill>
                  <a:srgbClr val="974707"/>
                </a:solidFill>
                <a:latin typeface="Tahoma"/>
                <a:cs typeface="Tahoma"/>
              </a:rPr>
              <a:t>6.</a:t>
            </a:r>
            <a:endParaRPr sz="1600">
              <a:latin typeface="Tahoma"/>
              <a:cs typeface="Tahoma"/>
            </a:endParaRPr>
          </a:p>
          <a:p>
            <a:pPr marL="12700">
              <a:lnSpc>
                <a:spcPct val="100000"/>
              </a:lnSpc>
            </a:pPr>
            <a:r>
              <a:rPr sz="1600" dirty="0">
                <a:solidFill>
                  <a:srgbClr val="974707"/>
                </a:solidFill>
                <a:latin typeface="Tahoma"/>
                <a:cs typeface="Tahoma"/>
              </a:rPr>
              <a:t>7.</a:t>
            </a:r>
            <a:endParaRPr sz="1600">
              <a:latin typeface="Tahoma"/>
              <a:cs typeface="Tahoma"/>
            </a:endParaRPr>
          </a:p>
          <a:p>
            <a:pPr marL="12700">
              <a:lnSpc>
                <a:spcPct val="100000"/>
              </a:lnSpc>
            </a:pPr>
            <a:r>
              <a:rPr sz="1600" dirty="0">
                <a:solidFill>
                  <a:srgbClr val="974707"/>
                </a:solidFill>
                <a:latin typeface="Tahoma"/>
                <a:cs typeface="Tahoma"/>
              </a:rPr>
              <a:t>8.</a:t>
            </a:r>
            <a:endParaRPr sz="1600">
              <a:latin typeface="Tahoma"/>
              <a:cs typeface="Tahoma"/>
            </a:endParaRPr>
          </a:p>
        </p:txBody>
      </p:sp>
      <p:sp>
        <p:nvSpPr>
          <p:cNvPr id="23" name="object 23"/>
          <p:cNvSpPr txBox="1"/>
          <p:nvPr/>
        </p:nvSpPr>
        <p:spPr>
          <a:xfrm>
            <a:off x="2336292" y="3856735"/>
            <a:ext cx="19875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9.</a:t>
            </a:r>
            <a:endParaRPr sz="1600">
              <a:latin typeface="Tahoma"/>
              <a:cs typeface="Tahoma"/>
            </a:endParaRPr>
          </a:p>
        </p:txBody>
      </p:sp>
      <p:sp>
        <p:nvSpPr>
          <p:cNvPr id="24" name="object 24"/>
          <p:cNvSpPr txBox="1"/>
          <p:nvPr/>
        </p:nvSpPr>
        <p:spPr>
          <a:xfrm>
            <a:off x="3067811" y="2393949"/>
            <a:ext cx="2978785" cy="1732914"/>
          </a:xfrm>
          <a:prstGeom prst="rect">
            <a:avLst/>
          </a:prstGeom>
        </p:spPr>
        <p:txBody>
          <a:bodyPr vert="horz" wrap="square" lIns="0" tIns="12700" rIns="0" bIns="0" rtlCol="0">
            <a:spAutoFit/>
          </a:bodyPr>
          <a:lstStyle/>
          <a:p>
            <a:pPr marL="12700" marR="403860">
              <a:lnSpc>
                <a:spcPct val="100000"/>
              </a:lnSpc>
              <a:spcBef>
                <a:spcPts val="100"/>
              </a:spcBef>
            </a:pPr>
            <a:r>
              <a:rPr sz="1600" spc="-15" dirty="0">
                <a:solidFill>
                  <a:srgbClr val="1F487C"/>
                </a:solidFill>
                <a:latin typeface="Tahoma"/>
                <a:cs typeface="Tahoma"/>
              </a:rPr>
              <a:t>var </a:t>
            </a:r>
            <a:r>
              <a:rPr sz="1600" spc="-10" dirty="0">
                <a:solidFill>
                  <a:srgbClr val="1F487C"/>
                </a:solidFill>
                <a:latin typeface="Tahoma"/>
                <a:cs typeface="Tahoma"/>
              </a:rPr>
              <a:t>$my_value </a:t>
            </a:r>
            <a:r>
              <a:rPr sz="1600" dirty="0">
                <a:solidFill>
                  <a:srgbClr val="1F487C"/>
                </a:solidFill>
                <a:latin typeface="Tahoma"/>
                <a:cs typeface="Tahoma"/>
              </a:rPr>
              <a:t>= </a:t>
            </a:r>
            <a:r>
              <a:rPr sz="1600" spc="-10" dirty="0">
                <a:solidFill>
                  <a:srgbClr val="1F487C"/>
                </a:solidFill>
                <a:latin typeface="Tahoma"/>
                <a:cs typeface="Tahoma"/>
              </a:rPr>
              <a:t>array();  </a:t>
            </a:r>
            <a:r>
              <a:rPr sz="1600" spc="-5" dirty="0">
                <a:solidFill>
                  <a:srgbClr val="1F487C"/>
                </a:solidFill>
                <a:latin typeface="Tahoma"/>
                <a:cs typeface="Tahoma"/>
              </a:rPr>
              <a:t>function my_class ($value)</a:t>
            </a:r>
            <a:r>
              <a:rPr sz="1600" spc="-90"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L="378460">
              <a:lnSpc>
                <a:spcPct val="100000"/>
              </a:lnSpc>
            </a:pPr>
            <a:r>
              <a:rPr sz="1600" spc="-5" dirty="0">
                <a:solidFill>
                  <a:srgbClr val="1F487C"/>
                </a:solidFill>
                <a:latin typeface="Tahoma"/>
                <a:cs typeface="Tahoma"/>
              </a:rPr>
              <a:t>$this-&gt;my_value[] </a:t>
            </a:r>
            <a:r>
              <a:rPr sz="1600" dirty="0">
                <a:solidFill>
                  <a:srgbClr val="1F487C"/>
                </a:solidFill>
                <a:latin typeface="Tahoma"/>
                <a:cs typeface="Tahoma"/>
              </a:rPr>
              <a:t>=</a:t>
            </a:r>
            <a:r>
              <a:rPr sz="1600" spc="-80" dirty="0">
                <a:solidFill>
                  <a:srgbClr val="1F487C"/>
                </a:solidFill>
                <a:latin typeface="Tahoma"/>
                <a:cs typeface="Tahoma"/>
              </a:rPr>
              <a:t> </a:t>
            </a:r>
            <a:r>
              <a:rPr sz="1600" spc="-5" dirty="0">
                <a:solidFill>
                  <a:srgbClr val="1F487C"/>
                </a:solidFill>
                <a:latin typeface="Tahoma"/>
                <a:cs typeface="Tahoma"/>
              </a:rPr>
              <a:t>$value;</a:t>
            </a:r>
            <a:endParaRPr sz="1600" dirty="0">
              <a:latin typeface="Tahoma"/>
              <a:cs typeface="Tahoma"/>
            </a:endParaRPr>
          </a:p>
          <a:p>
            <a:pPr marL="12700">
              <a:lnSpc>
                <a:spcPct val="100000"/>
              </a:lnSpc>
            </a:pPr>
            <a:r>
              <a:rPr sz="1600" dirty="0">
                <a:solidFill>
                  <a:srgbClr val="1F487C"/>
                </a:solidFill>
                <a:latin typeface="Tahoma"/>
                <a:cs typeface="Tahoma"/>
              </a:rPr>
              <a:t>}</a:t>
            </a:r>
            <a:endParaRPr sz="1600" dirty="0">
              <a:latin typeface="Tahoma"/>
              <a:cs typeface="Tahoma"/>
            </a:endParaRPr>
          </a:p>
          <a:p>
            <a:pPr marL="12700">
              <a:lnSpc>
                <a:spcPct val="100000"/>
              </a:lnSpc>
            </a:pPr>
            <a:r>
              <a:rPr sz="1600" spc="-5" dirty="0">
                <a:solidFill>
                  <a:srgbClr val="1F487C"/>
                </a:solidFill>
                <a:latin typeface="Tahoma"/>
                <a:cs typeface="Tahoma"/>
              </a:rPr>
              <a:t>function </a:t>
            </a:r>
            <a:r>
              <a:rPr sz="1600" spc="-10" dirty="0">
                <a:solidFill>
                  <a:srgbClr val="1F487C"/>
                </a:solidFill>
                <a:latin typeface="Tahoma"/>
                <a:cs typeface="Tahoma"/>
              </a:rPr>
              <a:t>set_value ($value)</a:t>
            </a:r>
            <a:r>
              <a:rPr sz="1600" spc="-30"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L="378460">
              <a:lnSpc>
                <a:spcPct val="100000"/>
              </a:lnSpc>
            </a:pPr>
            <a:r>
              <a:rPr sz="1600" spc="-5" dirty="0">
                <a:solidFill>
                  <a:srgbClr val="1F487C"/>
                </a:solidFill>
                <a:latin typeface="Tahoma"/>
                <a:cs typeface="Tahoma"/>
              </a:rPr>
              <a:t>$this-&gt;my_value[] </a:t>
            </a:r>
            <a:r>
              <a:rPr sz="1600" dirty="0">
                <a:solidFill>
                  <a:srgbClr val="1F487C"/>
                </a:solidFill>
                <a:latin typeface="Tahoma"/>
                <a:cs typeface="Tahoma"/>
              </a:rPr>
              <a:t>=</a:t>
            </a:r>
            <a:r>
              <a:rPr sz="1600" spc="-80" dirty="0">
                <a:solidFill>
                  <a:srgbClr val="1F487C"/>
                </a:solidFill>
                <a:latin typeface="Tahoma"/>
                <a:cs typeface="Tahoma"/>
              </a:rPr>
              <a:t> </a:t>
            </a:r>
            <a:r>
              <a:rPr sz="1600" spc="-5" dirty="0">
                <a:solidFill>
                  <a:srgbClr val="1F487C"/>
                </a:solidFill>
                <a:latin typeface="Tahoma"/>
                <a:cs typeface="Tahoma"/>
              </a:rPr>
              <a:t>$value;</a:t>
            </a:r>
            <a:endParaRPr sz="1600" dirty="0">
              <a:latin typeface="Tahoma"/>
              <a:cs typeface="Tahoma"/>
            </a:endParaRPr>
          </a:p>
          <a:p>
            <a:pPr marL="12700">
              <a:lnSpc>
                <a:spcPct val="100000"/>
              </a:lnSpc>
            </a:pPr>
            <a:r>
              <a:rPr sz="1600" dirty="0">
                <a:solidFill>
                  <a:srgbClr val="1F487C"/>
                </a:solidFill>
                <a:latin typeface="Tahoma"/>
                <a:cs typeface="Tahoma"/>
              </a:rPr>
              <a:t>}</a:t>
            </a:r>
            <a:endParaRPr sz="1600" dirty="0">
              <a:latin typeface="Tahoma"/>
              <a:cs typeface="Tahoma"/>
            </a:endParaRPr>
          </a:p>
        </p:txBody>
      </p:sp>
      <p:sp>
        <p:nvSpPr>
          <p:cNvPr id="25" name="object 25"/>
          <p:cNvSpPr txBox="1"/>
          <p:nvPr/>
        </p:nvSpPr>
        <p:spPr>
          <a:xfrm>
            <a:off x="2336292" y="4101084"/>
            <a:ext cx="4140835" cy="246443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10.</a:t>
            </a:r>
            <a:r>
              <a:rPr sz="1600" spc="-45" dirty="0">
                <a:solidFill>
                  <a:srgbClr val="974707"/>
                </a:solidFill>
                <a:latin typeface="Tahoma"/>
                <a:cs typeface="Tahoma"/>
              </a:rPr>
              <a:t> </a:t>
            </a:r>
            <a:r>
              <a:rPr sz="1600" dirty="0">
                <a:solidFill>
                  <a:srgbClr val="1F487C"/>
                </a:solidFill>
                <a:latin typeface="Tahoma"/>
                <a:cs typeface="Tahoma"/>
              </a:rPr>
              <a:t>}</a:t>
            </a:r>
            <a:endParaRPr sz="1600" dirty="0">
              <a:latin typeface="Tahoma"/>
              <a:cs typeface="Tahoma"/>
            </a:endParaRPr>
          </a:p>
          <a:p>
            <a:pPr marL="12700">
              <a:lnSpc>
                <a:spcPct val="100000"/>
              </a:lnSpc>
            </a:pPr>
            <a:r>
              <a:rPr sz="1600" dirty="0">
                <a:solidFill>
                  <a:srgbClr val="974707"/>
                </a:solidFill>
                <a:latin typeface="Tahoma"/>
                <a:cs typeface="Tahoma"/>
              </a:rPr>
              <a:t>11. </a:t>
            </a:r>
            <a:r>
              <a:rPr sz="1600" dirty="0">
                <a:solidFill>
                  <a:srgbClr val="1F487C"/>
                </a:solidFill>
                <a:latin typeface="Tahoma"/>
                <a:cs typeface="Tahoma"/>
              </a:rPr>
              <a:t>$a = new</a:t>
            </a:r>
            <a:r>
              <a:rPr sz="1600" spc="-70" dirty="0">
                <a:solidFill>
                  <a:srgbClr val="1F487C"/>
                </a:solidFill>
                <a:latin typeface="Tahoma"/>
                <a:cs typeface="Tahoma"/>
              </a:rPr>
              <a:t> </a:t>
            </a:r>
            <a:r>
              <a:rPr sz="1600" spc="-5" dirty="0">
                <a:solidFill>
                  <a:srgbClr val="1F487C"/>
                </a:solidFill>
                <a:latin typeface="Tahoma"/>
                <a:cs typeface="Tahoma"/>
              </a:rPr>
              <a:t>my_class('a');</a:t>
            </a:r>
            <a:endParaRPr sz="1600" dirty="0">
              <a:latin typeface="Tahoma"/>
              <a:cs typeface="Tahoma"/>
            </a:endParaRPr>
          </a:p>
          <a:p>
            <a:pPr marL="12700">
              <a:lnSpc>
                <a:spcPct val="100000"/>
              </a:lnSpc>
            </a:pPr>
            <a:r>
              <a:rPr sz="1600" dirty="0">
                <a:solidFill>
                  <a:srgbClr val="974707"/>
                </a:solidFill>
                <a:latin typeface="Tahoma"/>
                <a:cs typeface="Tahoma"/>
              </a:rPr>
              <a:t>12. </a:t>
            </a:r>
            <a:r>
              <a:rPr sz="1600" spc="-5" dirty="0">
                <a:solidFill>
                  <a:srgbClr val="1F487C"/>
                </a:solidFill>
                <a:latin typeface="Tahoma"/>
                <a:cs typeface="Tahoma"/>
              </a:rPr>
              <a:t>$a-&gt;my_value[] </a:t>
            </a:r>
            <a:r>
              <a:rPr sz="1600" dirty="0">
                <a:solidFill>
                  <a:srgbClr val="1F487C"/>
                </a:solidFill>
                <a:latin typeface="Tahoma"/>
                <a:cs typeface="Tahoma"/>
              </a:rPr>
              <a:t>=</a:t>
            </a:r>
            <a:r>
              <a:rPr sz="1600" spc="-70" dirty="0">
                <a:solidFill>
                  <a:srgbClr val="1F487C"/>
                </a:solidFill>
                <a:latin typeface="Tahoma"/>
                <a:cs typeface="Tahoma"/>
              </a:rPr>
              <a:t> </a:t>
            </a:r>
            <a:r>
              <a:rPr sz="1600" dirty="0">
                <a:solidFill>
                  <a:srgbClr val="1F487C"/>
                </a:solidFill>
                <a:latin typeface="Tahoma"/>
                <a:cs typeface="Tahoma"/>
              </a:rPr>
              <a:t>'b';</a:t>
            </a:r>
            <a:endParaRPr sz="1600" dirty="0">
              <a:latin typeface="Tahoma"/>
              <a:cs typeface="Tahoma"/>
            </a:endParaRPr>
          </a:p>
          <a:p>
            <a:pPr marL="355600" indent="-342900">
              <a:lnSpc>
                <a:spcPct val="100000"/>
              </a:lnSpc>
              <a:buClr>
                <a:srgbClr val="974707"/>
              </a:buClr>
              <a:buAutoNum type="arabicPeriod" startAt="13"/>
              <a:tabLst>
                <a:tab pos="355600" algn="l"/>
              </a:tabLst>
            </a:pPr>
            <a:r>
              <a:rPr sz="1600" spc="-5" dirty="0">
                <a:solidFill>
                  <a:srgbClr val="1F487C"/>
                </a:solidFill>
                <a:latin typeface="Tahoma"/>
                <a:cs typeface="Tahoma"/>
              </a:rPr>
              <a:t>$a-&gt;set_value</a:t>
            </a:r>
            <a:r>
              <a:rPr sz="1600" spc="-30" dirty="0">
                <a:solidFill>
                  <a:srgbClr val="1F487C"/>
                </a:solidFill>
                <a:latin typeface="Tahoma"/>
                <a:cs typeface="Tahoma"/>
              </a:rPr>
              <a:t> </a:t>
            </a:r>
            <a:r>
              <a:rPr sz="1600" spc="-5" dirty="0">
                <a:solidFill>
                  <a:srgbClr val="1F487C"/>
                </a:solidFill>
                <a:latin typeface="Tahoma"/>
                <a:cs typeface="Tahoma"/>
              </a:rPr>
              <a:t>('c');</a:t>
            </a:r>
            <a:endParaRPr sz="1600" dirty="0">
              <a:latin typeface="Tahoma"/>
              <a:cs typeface="Tahoma"/>
            </a:endParaRPr>
          </a:p>
          <a:p>
            <a:pPr marL="355600" indent="-342900">
              <a:lnSpc>
                <a:spcPct val="100000"/>
              </a:lnSpc>
              <a:buClr>
                <a:srgbClr val="974707"/>
              </a:buClr>
              <a:buAutoNum type="arabicPeriod" startAt="13"/>
              <a:tabLst>
                <a:tab pos="355600" algn="l"/>
              </a:tabLst>
            </a:pPr>
            <a:r>
              <a:rPr sz="1600" spc="-5" dirty="0">
                <a:solidFill>
                  <a:srgbClr val="1F487C"/>
                </a:solidFill>
                <a:latin typeface="Tahoma"/>
                <a:cs typeface="Tahoma"/>
              </a:rPr>
              <a:t>$a-&gt;my_class('d');</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$a-&gt;array chứa các phần tử: a, b, c và d</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$a-&gt;array chứa các phần tử: a và d</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3</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Tất cả đều sai</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88976"/>
            <a:ext cx="6920865" cy="6268720"/>
            <a:chOff x="2147316" y="188976"/>
            <a:chExt cx="6920865" cy="626872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5391912"/>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099809" cy="540791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5263515"/>
            </a:xfrm>
            <a:custGeom>
              <a:avLst/>
              <a:gdLst/>
              <a:ahLst/>
              <a:cxnLst/>
              <a:rect l="l" t="t" r="r" b="b"/>
              <a:pathLst>
                <a:path w="6772275" h="5263515">
                  <a:moveTo>
                    <a:pt x="6771894" y="0"/>
                  </a:moveTo>
                  <a:lnTo>
                    <a:pt x="0" y="0"/>
                  </a:lnTo>
                  <a:lnTo>
                    <a:pt x="0" y="5263134"/>
                  </a:lnTo>
                  <a:lnTo>
                    <a:pt x="6771894" y="5263134"/>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5263515"/>
            </a:xfrm>
            <a:custGeom>
              <a:avLst/>
              <a:gdLst/>
              <a:ahLst/>
              <a:cxnLst/>
              <a:rect l="l" t="t" r="r" b="b"/>
              <a:pathLst>
                <a:path w="6772275" h="5263515">
                  <a:moveTo>
                    <a:pt x="0" y="5263134"/>
                  </a:moveTo>
                  <a:lnTo>
                    <a:pt x="6771894" y="5263134"/>
                  </a:lnTo>
                  <a:lnTo>
                    <a:pt x="6771894" y="0"/>
                  </a:lnTo>
                  <a:lnTo>
                    <a:pt x="0" y="0"/>
                  </a:lnTo>
                  <a:lnTo>
                    <a:pt x="0" y="5263134"/>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36292" y="1174749"/>
            <a:ext cx="5779135" cy="757555"/>
          </a:xfrm>
          <a:prstGeom prst="rect">
            <a:avLst/>
          </a:prstGeom>
        </p:spPr>
        <p:txBody>
          <a:bodyPr vert="horz" wrap="square" lIns="0" tIns="12700" rIns="0" bIns="0" rtlCol="0">
            <a:spAutoFit/>
          </a:bodyPr>
          <a:lstStyle/>
          <a:p>
            <a:pPr marL="1270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2</a:t>
            </a:r>
            <a:r>
              <a:rPr sz="1600" spc="-15" dirty="0">
                <a:solidFill>
                  <a:srgbClr val="1F487C"/>
                </a:solidFill>
                <a:latin typeface="Tahoma"/>
                <a:cs typeface="Tahoma"/>
              </a:rPr>
              <a:t>: Chọn phát biểu đúng (đoạn lệnh thực hiện trong PHP5):</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12700">
              <a:lnSpc>
                <a:spcPct val="100000"/>
              </a:lnSpc>
              <a:tabLst>
                <a:tab pos="354965" algn="l"/>
              </a:tabLst>
            </a:pPr>
            <a:r>
              <a:rPr sz="1600" dirty="0">
                <a:solidFill>
                  <a:srgbClr val="974707"/>
                </a:solidFill>
                <a:latin typeface="Tahoma"/>
                <a:cs typeface="Tahoma"/>
              </a:rPr>
              <a:t>1.	</a:t>
            </a:r>
            <a:r>
              <a:rPr sz="1600" spc="-5" dirty="0">
                <a:solidFill>
                  <a:srgbClr val="1F487C"/>
                </a:solidFill>
                <a:latin typeface="Tahoma"/>
                <a:cs typeface="Tahoma"/>
              </a:rPr>
              <a:t>class</a:t>
            </a:r>
            <a:r>
              <a:rPr sz="1600" spc="-10" dirty="0">
                <a:solidFill>
                  <a:srgbClr val="1F487C"/>
                </a:solidFill>
                <a:latin typeface="Tahoma"/>
                <a:cs typeface="Tahoma"/>
              </a:rPr>
              <a:t> my_class</a:t>
            </a:r>
            <a:endParaRPr sz="1600" dirty="0">
              <a:latin typeface="Tahoma"/>
              <a:cs typeface="Tahoma"/>
            </a:endParaRPr>
          </a:p>
        </p:txBody>
      </p:sp>
      <p:sp>
        <p:nvSpPr>
          <p:cNvPr id="22" name="object 22"/>
          <p:cNvSpPr txBox="1"/>
          <p:nvPr/>
        </p:nvSpPr>
        <p:spPr>
          <a:xfrm>
            <a:off x="2336292" y="1906269"/>
            <a:ext cx="466090" cy="222059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dirty="0">
                <a:solidFill>
                  <a:srgbClr val="974707"/>
                </a:solidFill>
                <a:latin typeface="Tahoma"/>
                <a:cs typeface="Tahoma"/>
              </a:rPr>
              <a:t>2.	</a:t>
            </a:r>
            <a:r>
              <a:rPr sz="1600" dirty="0">
                <a:solidFill>
                  <a:srgbClr val="1F487C"/>
                </a:solidFill>
                <a:latin typeface="Tahoma"/>
                <a:cs typeface="Tahoma"/>
              </a:rPr>
              <a:t>{</a:t>
            </a:r>
            <a:endParaRPr sz="1600">
              <a:latin typeface="Tahoma"/>
              <a:cs typeface="Tahoma"/>
            </a:endParaRPr>
          </a:p>
          <a:p>
            <a:pPr marL="12700">
              <a:lnSpc>
                <a:spcPct val="100000"/>
              </a:lnSpc>
            </a:pPr>
            <a:r>
              <a:rPr sz="1600" dirty="0">
                <a:solidFill>
                  <a:srgbClr val="974707"/>
                </a:solidFill>
                <a:latin typeface="Tahoma"/>
                <a:cs typeface="Tahoma"/>
              </a:rPr>
              <a:t>3.</a:t>
            </a:r>
            <a:endParaRPr sz="1600">
              <a:latin typeface="Tahoma"/>
              <a:cs typeface="Tahoma"/>
            </a:endParaRPr>
          </a:p>
          <a:p>
            <a:pPr marL="12700">
              <a:lnSpc>
                <a:spcPct val="100000"/>
              </a:lnSpc>
            </a:pPr>
            <a:r>
              <a:rPr sz="1600" dirty="0">
                <a:solidFill>
                  <a:srgbClr val="974707"/>
                </a:solidFill>
                <a:latin typeface="Tahoma"/>
                <a:cs typeface="Tahoma"/>
              </a:rPr>
              <a:t>4.</a:t>
            </a:r>
            <a:endParaRPr sz="1600">
              <a:latin typeface="Tahoma"/>
              <a:cs typeface="Tahoma"/>
            </a:endParaRPr>
          </a:p>
          <a:p>
            <a:pPr marL="12700">
              <a:lnSpc>
                <a:spcPct val="100000"/>
              </a:lnSpc>
            </a:pPr>
            <a:r>
              <a:rPr sz="1600" dirty="0">
                <a:solidFill>
                  <a:srgbClr val="974707"/>
                </a:solidFill>
                <a:latin typeface="Tahoma"/>
                <a:cs typeface="Tahoma"/>
              </a:rPr>
              <a:t>5.</a:t>
            </a:r>
            <a:endParaRPr sz="1600">
              <a:latin typeface="Tahoma"/>
              <a:cs typeface="Tahoma"/>
            </a:endParaRPr>
          </a:p>
          <a:p>
            <a:pPr marL="12700">
              <a:lnSpc>
                <a:spcPct val="100000"/>
              </a:lnSpc>
            </a:pPr>
            <a:r>
              <a:rPr sz="1600" dirty="0">
                <a:solidFill>
                  <a:srgbClr val="974707"/>
                </a:solidFill>
                <a:latin typeface="Tahoma"/>
                <a:cs typeface="Tahoma"/>
              </a:rPr>
              <a:t>6.</a:t>
            </a:r>
            <a:endParaRPr sz="1600">
              <a:latin typeface="Tahoma"/>
              <a:cs typeface="Tahoma"/>
            </a:endParaRPr>
          </a:p>
          <a:p>
            <a:pPr marL="12700">
              <a:lnSpc>
                <a:spcPct val="100000"/>
              </a:lnSpc>
            </a:pPr>
            <a:r>
              <a:rPr sz="1600" dirty="0">
                <a:solidFill>
                  <a:srgbClr val="974707"/>
                </a:solidFill>
                <a:latin typeface="Tahoma"/>
                <a:cs typeface="Tahoma"/>
              </a:rPr>
              <a:t>7.</a:t>
            </a:r>
            <a:endParaRPr sz="1600">
              <a:latin typeface="Tahoma"/>
              <a:cs typeface="Tahoma"/>
            </a:endParaRPr>
          </a:p>
          <a:p>
            <a:pPr marL="12700">
              <a:lnSpc>
                <a:spcPct val="100000"/>
              </a:lnSpc>
            </a:pPr>
            <a:r>
              <a:rPr sz="1600" dirty="0">
                <a:solidFill>
                  <a:srgbClr val="974707"/>
                </a:solidFill>
                <a:latin typeface="Tahoma"/>
                <a:cs typeface="Tahoma"/>
              </a:rPr>
              <a:t>8.</a:t>
            </a:r>
            <a:endParaRPr sz="1600">
              <a:latin typeface="Tahoma"/>
              <a:cs typeface="Tahoma"/>
            </a:endParaRPr>
          </a:p>
          <a:p>
            <a:pPr marL="12700">
              <a:lnSpc>
                <a:spcPct val="100000"/>
              </a:lnSpc>
            </a:pPr>
            <a:r>
              <a:rPr sz="1600" dirty="0">
                <a:solidFill>
                  <a:srgbClr val="974707"/>
                </a:solidFill>
                <a:latin typeface="Tahoma"/>
                <a:cs typeface="Tahoma"/>
              </a:rPr>
              <a:t>9.</a:t>
            </a:r>
            <a:endParaRPr sz="1600">
              <a:latin typeface="Tahoma"/>
              <a:cs typeface="Tahoma"/>
            </a:endParaRPr>
          </a:p>
          <a:p>
            <a:pPr marL="12700">
              <a:lnSpc>
                <a:spcPct val="100000"/>
              </a:lnSpc>
            </a:pPr>
            <a:r>
              <a:rPr sz="1600" dirty="0">
                <a:solidFill>
                  <a:srgbClr val="974707"/>
                </a:solidFill>
                <a:latin typeface="Tahoma"/>
                <a:cs typeface="Tahoma"/>
              </a:rPr>
              <a:t>10.</a:t>
            </a:r>
            <a:endParaRPr sz="1600">
              <a:latin typeface="Tahoma"/>
              <a:cs typeface="Tahoma"/>
            </a:endParaRPr>
          </a:p>
        </p:txBody>
      </p:sp>
      <p:sp>
        <p:nvSpPr>
          <p:cNvPr id="23" name="object 23"/>
          <p:cNvSpPr txBox="1"/>
          <p:nvPr/>
        </p:nvSpPr>
        <p:spPr>
          <a:xfrm>
            <a:off x="2336292" y="4101084"/>
            <a:ext cx="309880"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11.</a:t>
            </a:r>
            <a:endParaRPr sz="1600">
              <a:latin typeface="Tahoma"/>
              <a:cs typeface="Tahoma"/>
            </a:endParaRPr>
          </a:p>
        </p:txBody>
      </p:sp>
      <p:sp>
        <p:nvSpPr>
          <p:cNvPr id="24" name="object 24"/>
          <p:cNvSpPr txBox="1"/>
          <p:nvPr/>
        </p:nvSpPr>
        <p:spPr>
          <a:xfrm>
            <a:off x="3067811" y="2150110"/>
            <a:ext cx="3082290" cy="2220595"/>
          </a:xfrm>
          <a:prstGeom prst="rect">
            <a:avLst/>
          </a:prstGeom>
        </p:spPr>
        <p:txBody>
          <a:bodyPr vert="horz" wrap="square" lIns="0" tIns="12700" rIns="0" bIns="0" rtlCol="0">
            <a:spAutoFit/>
          </a:bodyPr>
          <a:lstStyle/>
          <a:p>
            <a:pPr marL="378460" marR="140970" indent="-365760">
              <a:lnSpc>
                <a:spcPct val="100000"/>
              </a:lnSpc>
              <a:spcBef>
                <a:spcPts val="100"/>
              </a:spcBef>
            </a:pPr>
            <a:r>
              <a:rPr sz="1600" spc="-5" dirty="0">
                <a:solidFill>
                  <a:srgbClr val="1F487C"/>
                </a:solidFill>
                <a:latin typeface="Tahoma"/>
                <a:cs typeface="Tahoma"/>
              </a:rPr>
              <a:t>function my_method1 ($value)</a:t>
            </a:r>
            <a:r>
              <a:rPr sz="1600" spc="-70" dirty="0">
                <a:solidFill>
                  <a:srgbClr val="1F487C"/>
                </a:solidFill>
                <a:latin typeface="Tahoma"/>
                <a:cs typeface="Tahoma"/>
              </a:rPr>
              <a:t> </a:t>
            </a:r>
            <a:r>
              <a:rPr sz="1600" dirty="0">
                <a:solidFill>
                  <a:srgbClr val="1F487C"/>
                </a:solidFill>
                <a:latin typeface="Tahoma"/>
                <a:cs typeface="Tahoma"/>
              </a:rPr>
              <a:t>{  </a:t>
            </a:r>
            <a:r>
              <a:rPr sz="1600" spc="-5" dirty="0">
                <a:solidFill>
                  <a:srgbClr val="1F487C"/>
                </a:solidFill>
                <a:latin typeface="Tahoma"/>
                <a:cs typeface="Tahoma"/>
              </a:rPr>
              <a:t>echo</a:t>
            </a:r>
            <a:r>
              <a:rPr sz="1600" spc="-15" dirty="0">
                <a:solidFill>
                  <a:srgbClr val="1F487C"/>
                </a:solidFill>
                <a:latin typeface="Tahoma"/>
                <a:cs typeface="Tahoma"/>
              </a:rPr>
              <a:t> </a:t>
            </a:r>
            <a:r>
              <a:rPr sz="1600" spc="-5" dirty="0">
                <a:solidFill>
                  <a:srgbClr val="1F487C"/>
                </a:solidFill>
                <a:latin typeface="Tahoma"/>
                <a:cs typeface="Tahoma"/>
              </a:rPr>
              <a:t>$value;</a:t>
            </a:r>
            <a:endParaRPr sz="1600">
              <a:latin typeface="Tahoma"/>
              <a:cs typeface="Tahoma"/>
            </a:endParaRPr>
          </a:p>
          <a:p>
            <a:pPr marL="12700">
              <a:lnSpc>
                <a:spcPct val="100000"/>
              </a:lnSpc>
            </a:pPr>
            <a:r>
              <a:rPr sz="1600" dirty="0">
                <a:solidFill>
                  <a:srgbClr val="1F487C"/>
                </a:solidFill>
                <a:latin typeface="Tahoma"/>
                <a:cs typeface="Tahoma"/>
              </a:rPr>
              <a:t>}</a:t>
            </a:r>
            <a:endParaRPr sz="1600">
              <a:latin typeface="Tahoma"/>
              <a:cs typeface="Tahoma"/>
            </a:endParaRPr>
          </a:p>
          <a:p>
            <a:pPr marL="12700">
              <a:lnSpc>
                <a:spcPct val="100000"/>
              </a:lnSpc>
            </a:pPr>
            <a:r>
              <a:rPr sz="1600" spc="-5" dirty="0">
                <a:solidFill>
                  <a:srgbClr val="1F487C"/>
                </a:solidFill>
                <a:latin typeface="Tahoma"/>
                <a:cs typeface="Tahoma"/>
              </a:rPr>
              <a:t>function my_method2 ($value)</a:t>
            </a:r>
            <a:r>
              <a:rPr sz="1600" spc="-55"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L="378460">
              <a:lnSpc>
                <a:spcPct val="100000"/>
              </a:lnSpc>
            </a:pPr>
            <a:r>
              <a:rPr sz="1600" spc="-5" dirty="0">
                <a:solidFill>
                  <a:srgbClr val="1F487C"/>
                </a:solidFill>
                <a:latin typeface="Tahoma"/>
                <a:cs typeface="Tahoma"/>
              </a:rPr>
              <a:t>$this-&gt;my_method1(123);</a:t>
            </a:r>
            <a:endParaRPr sz="1600">
              <a:latin typeface="Tahoma"/>
              <a:cs typeface="Tahoma"/>
            </a:endParaRPr>
          </a:p>
          <a:p>
            <a:pPr marL="12700">
              <a:lnSpc>
                <a:spcPct val="100000"/>
              </a:lnSpc>
            </a:pPr>
            <a:r>
              <a:rPr sz="1600" dirty="0">
                <a:solidFill>
                  <a:srgbClr val="1F487C"/>
                </a:solidFill>
                <a:latin typeface="Tahoma"/>
                <a:cs typeface="Tahoma"/>
              </a:rPr>
              <a:t>}</a:t>
            </a:r>
            <a:endParaRPr sz="1600">
              <a:latin typeface="Tahoma"/>
              <a:cs typeface="Tahoma"/>
            </a:endParaRPr>
          </a:p>
          <a:p>
            <a:pPr marL="12700">
              <a:lnSpc>
                <a:spcPct val="100000"/>
              </a:lnSpc>
            </a:pPr>
            <a:r>
              <a:rPr sz="1600" spc="-5" dirty="0">
                <a:solidFill>
                  <a:srgbClr val="1F487C"/>
                </a:solidFill>
                <a:latin typeface="Tahoma"/>
                <a:cs typeface="Tahoma"/>
              </a:rPr>
              <a:t>function my_method3 ($value)</a:t>
            </a:r>
            <a:r>
              <a:rPr sz="1600" spc="-55"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L="378460">
              <a:lnSpc>
                <a:spcPct val="100000"/>
              </a:lnSpc>
            </a:pPr>
            <a:r>
              <a:rPr sz="1600" spc="-5" dirty="0">
                <a:solidFill>
                  <a:srgbClr val="1F487C"/>
                </a:solidFill>
                <a:latin typeface="Tahoma"/>
                <a:cs typeface="Tahoma"/>
              </a:rPr>
              <a:t>my_class::my_method1(456);</a:t>
            </a:r>
            <a:endParaRPr sz="1600">
              <a:latin typeface="Tahoma"/>
              <a:cs typeface="Tahoma"/>
            </a:endParaRPr>
          </a:p>
          <a:p>
            <a:pPr marL="12700">
              <a:lnSpc>
                <a:spcPct val="100000"/>
              </a:lnSpc>
            </a:pPr>
            <a:r>
              <a:rPr sz="1600" dirty="0">
                <a:solidFill>
                  <a:srgbClr val="1F487C"/>
                </a:solidFill>
                <a:latin typeface="Tahoma"/>
                <a:cs typeface="Tahoma"/>
              </a:rPr>
              <a:t>}</a:t>
            </a:r>
            <a:endParaRPr sz="1600">
              <a:latin typeface="Tahoma"/>
              <a:cs typeface="Tahoma"/>
            </a:endParaRPr>
          </a:p>
        </p:txBody>
      </p:sp>
      <p:sp>
        <p:nvSpPr>
          <p:cNvPr id="25" name="object 25"/>
          <p:cNvSpPr txBox="1"/>
          <p:nvPr/>
        </p:nvSpPr>
        <p:spPr>
          <a:xfrm>
            <a:off x="2336292" y="4344923"/>
            <a:ext cx="4369308" cy="1982594"/>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12.</a:t>
            </a:r>
            <a:r>
              <a:rPr sz="1600" spc="-45" dirty="0">
                <a:solidFill>
                  <a:srgbClr val="974707"/>
                </a:solidFill>
                <a:latin typeface="Tahoma"/>
                <a:cs typeface="Tahoma"/>
              </a:rPr>
              <a:t> </a:t>
            </a:r>
            <a:r>
              <a:rPr sz="1600" dirty="0">
                <a:solidFill>
                  <a:srgbClr val="1F487C"/>
                </a:solidFill>
                <a:latin typeface="Tahoma"/>
                <a:cs typeface="Tahoma"/>
              </a:rPr>
              <a:t>}</a:t>
            </a:r>
            <a:endParaRPr sz="1600" dirty="0">
              <a:latin typeface="Tahoma"/>
              <a:cs typeface="Tahoma"/>
            </a:endParaRPr>
          </a:p>
          <a:p>
            <a:pPr marL="355600" indent="-342900">
              <a:lnSpc>
                <a:spcPct val="100000"/>
              </a:lnSpc>
              <a:buClr>
                <a:srgbClr val="974707"/>
              </a:buClr>
              <a:buAutoNum type="arabicPeriod" startAt="13"/>
              <a:tabLst>
                <a:tab pos="355600" algn="l"/>
              </a:tabLst>
            </a:pPr>
            <a:r>
              <a:rPr sz="1600" dirty="0">
                <a:solidFill>
                  <a:srgbClr val="1F487C"/>
                </a:solidFill>
                <a:latin typeface="Tahoma"/>
                <a:cs typeface="Tahoma"/>
              </a:rPr>
              <a:t>$obj = new</a:t>
            </a:r>
            <a:r>
              <a:rPr sz="1600" spc="-65" dirty="0">
                <a:solidFill>
                  <a:srgbClr val="1F487C"/>
                </a:solidFill>
                <a:latin typeface="Tahoma"/>
                <a:cs typeface="Tahoma"/>
              </a:rPr>
              <a:t> </a:t>
            </a:r>
            <a:r>
              <a:rPr sz="1600" spc="-10" dirty="0">
                <a:solidFill>
                  <a:srgbClr val="1F487C"/>
                </a:solidFill>
                <a:latin typeface="Tahoma"/>
                <a:cs typeface="Tahoma"/>
              </a:rPr>
              <a:t>my_class;</a:t>
            </a:r>
            <a:endParaRPr sz="1600" dirty="0">
              <a:latin typeface="Tahoma"/>
              <a:cs typeface="Tahoma"/>
            </a:endParaRPr>
          </a:p>
          <a:p>
            <a:pPr marL="355600" indent="-342900">
              <a:lnSpc>
                <a:spcPct val="100000"/>
              </a:lnSpc>
              <a:buClr>
                <a:srgbClr val="974707"/>
              </a:buClr>
              <a:buAutoNum type="arabicPeriod" startAt="13"/>
              <a:tabLst>
                <a:tab pos="355600" algn="l"/>
              </a:tabLst>
            </a:pPr>
            <a:r>
              <a:rPr sz="1600" spc="-5" dirty="0">
                <a:solidFill>
                  <a:srgbClr val="1F487C"/>
                </a:solidFill>
                <a:latin typeface="Tahoma"/>
                <a:cs typeface="Tahoma"/>
              </a:rPr>
              <a:t>$obj-&gt;my_method3(123);</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123</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456</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7</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10</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01891"/>
            <a:ext cx="6920865" cy="5049520"/>
            <a:chOff x="2147316" y="188976"/>
            <a:chExt cx="6920865" cy="504952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416052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099809" cy="418871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4032250"/>
            </a:xfrm>
            <a:custGeom>
              <a:avLst/>
              <a:gdLst/>
              <a:ahLst/>
              <a:cxnLst/>
              <a:rect l="l" t="t" r="r" b="b"/>
              <a:pathLst>
                <a:path w="6772275" h="4032250">
                  <a:moveTo>
                    <a:pt x="6771894" y="0"/>
                  </a:moveTo>
                  <a:lnTo>
                    <a:pt x="0" y="0"/>
                  </a:lnTo>
                  <a:lnTo>
                    <a:pt x="0" y="4031741"/>
                  </a:lnTo>
                  <a:lnTo>
                    <a:pt x="6771894" y="4031741"/>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4032250"/>
            </a:xfrm>
            <a:custGeom>
              <a:avLst/>
              <a:gdLst/>
              <a:ahLst/>
              <a:cxnLst/>
              <a:rect l="l" t="t" r="r" b="b"/>
              <a:pathLst>
                <a:path w="6772275" h="4032250">
                  <a:moveTo>
                    <a:pt x="0" y="4031741"/>
                  </a:moveTo>
                  <a:lnTo>
                    <a:pt x="6771894" y="4031741"/>
                  </a:lnTo>
                  <a:lnTo>
                    <a:pt x="6771894" y="0"/>
                  </a:lnTo>
                  <a:lnTo>
                    <a:pt x="0" y="0"/>
                  </a:lnTo>
                  <a:lnTo>
                    <a:pt x="0" y="4031741"/>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48992" y="1174749"/>
            <a:ext cx="5766435" cy="757555"/>
          </a:xfrm>
          <a:prstGeom prst="rect">
            <a:avLst/>
          </a:prstGeom>
        </p:spPr>
        <p:txBody>
          <a:bodyPr vert="horz" wrap="square" lIns="0" tIns="12700" rIns="0" bIns="0" rtlCol="0">
            <a:spAutoFit/>
          </a:bodyPr>
          <a:lstStyle/>
          <a:p>
            <a:pPr>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3</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a:lnSpc>
                <a:spcPct val="100000"/>
              </a:lnSpc>
            </a:pPr>
            <a:r>
              <a:rPr sz="1600" spc="-5" dirty="0">
                <a:solidFill>
                  <a:srgbClr val="1F487C"/>
                </a:solidFill>
                <a:latin typeface="Tahoma"/>
                <a:cs typeface="Tahoma"/>
              </a:rPr>
              <a:t>&lt;?php</a:t>
            </a:r>
            <a:endParaRPr sz="1600" dirty="0">
              <a:latin typeface="Tahoma"/>
              <a:cs typeface="Tahoma"/>
            </a:endParaRPr>
          </a:p>
          <a:p>
            <a:pPr>
              <a:lnSpc>
                <a:spcPct val="100000"/>
              </a:lnSpc>
              <a:tabLst>
                <a:tab pos="342265" algn="l"/>
              </a:tabLst>
            </a:pPr>
            <a:r>
              <a:rPr sz="1600" dirty="0">
                <a:solidFill>
                  <a:srgbClr val="974707"/>
                </a:solidFill>
                <a:latin typeface="Tahoma"/>
                <a:cs typeface="Tahoma"/>
              </a:rPr>
              <a:t>1.	</a:t>
            </a:r>
            <a:r>
              <a:rPr sz="1600" spc="-5" dirty="0">
                <a:solidFill>
                  <a:srgbClr val="1F487C"/>
                </a:solidFill>
                <a:latin typeface="Tahoma"/>
                <a:cs typeface="Tahoma"/>
              </a:rPr>
              <a:t>class</a:t>
            </a:r>
            <a:r>
              <a:rPr sz="1600" spc="-20" dirty="0">
                <a:solidFill>
                  <a:srgbClr val="1F487C"/>
                </a:solidFill>
                <a:latin typeface="Tahoma"/>
                <a:cs typeface="Tahoma"/>
              </a:rPr>
              <a:t> </a:t>
            </a:r>
            <a:r>
              <a:rPr sz="1600" spc="-10" dirty="0">
                <a:solidFill>
                  <a:srgbClr val="1F487C"/>
                </a:solidFill>
                <a:latin typeface="Tahoma"/>
                <a:cs typeface="Tahoma"/>
              </a:rPr>
              <a:t>my_class</a:t>
            </a:r>
            <a:endParaRPr sz="1600" dirty="0">
              <a:latin typeface="Tahoma"/>
              <a:cs typeface="Tahoma"/>
            </a:endParaRPr>
          </a:p>
        </p:txBody>
      </p:sp>
      <p:sp>
        <p:nvSpPr>
          <p:cNvPr id="22" name="object 22"/>
          <p:cNvSpPr txBox="1"/>
          <p:nvPr/>
        </p:nvSpPr>
        <p:spPr>
          <a:xfrm>
            <a:off x="3080511" y="2150110"/>
            <a:ext cx="2678430" cy="1001394"/>
          </a:xfrm>
          <a:prstGeom prst="rect">
            <a:avLst/>
          </a:prstGeom>
        </p:spPr>
        <p:txBody>
          <a:bodyPr vert="horz" wrap="square" lIns="0" tIns="12700" rIns="0" bIns="0" rtlCol="0">
            <a:spAutoFit/>
          </a:bodyPr>
          <a:lstStyle/>
          <a:p>
            <a:pPr>
              <a:lnSpc>
                <a:spcPct val="100000"/>
              </a:lnSpc>
              <a:spcBef>
                <a:spcPts val="100"/>
              </a:spcBef>
            </a:pPr>
            <a:r>
              <a:rPr sz="1600" spc="-15" dirty="0">
                <a:solidFill>
                  <a:srgbClr val="1F487C"/>
                </a:solidFill>
                <a:latin typeface="Tahoma"/>
                <a:cs typeface="Tahoma"/>
              </a:rPr>
              <a:t>var</a:t>
            </a:r>
            <a:r>
              <a:rPr sz="1600" spc="5" dirty="0">
                <a:solidFill>
                  <a:srgbClr val="1F487C"/>
                </a:solidFill>
                <a:latin typeface="Tahoma"/>
                <a:cs typeface="Tahoma"/>
              </a:rPr>
              <a:t> </a:t>
            </a:r>
            <a:r>
              <a:rPr sz="1600" spc="-10" dirty="0">
                <a:solidFill>
                  <a:srgbClr val="1F487C"/>
                </a:solidFill>
                <a:latin typeface="Tahoma"/>
                <a:cs typeface="Tahoma"/>
              </a:rPr>
              <a:t>$my_var;</a:t>
            </a:r>
            <a:endParaRPr sz="1600">
              <a:latin typeface="Tahoma"/>
              <a:cs typeface="Tahoma"/>
            </a:endParaRPr>
          </a:p>
          <a:p>
            <a:pPr>
              <a:lnSpc>
                <a:spcPct val="100000"/>
              </a:lnSpc>
            </a:pPr>
            <a:r>
              <a:rPr sz="1600" spc="-5" dirty="0">
                <a:solidFill>
                  <a:srgbClr val="1F487C"/>
                </a:solidFill>
                <a:latin typeface="Tahoma"/>
                <a:cs typeface="Tahoma"/>
              </a:rPr>
              <a:t>function _my_class ($value)</a:t>
            </a:r>
            <a:r>
              <a:rPr sz="1600" spc="-80"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L="365760">
              <a:lnSpc>
                <a:spcPct val="100000"/>
              </a:lnSpc>
            </a:pPr>
            <a:r>
              <a:rPr sz="1600" spc="-5" dirty="0">
                <a:solidFill>
                  <a:srgbClr val="1F487C"/>
                </a:solidFill>
                <a:latin typeface="Tahoma"/>
                <a:cs typeface="Tahoma"/>
              </a:rPr>
              <a:t>$this-&gt;my_var </a:t>
            </a:r>
            <a:r>
              <a:rPr sz="1600" dirty="0">
                <a:solidFill>
                  <a:srgbClr val="1F487C"/>
                </a:solidFill>
                <a:latin typeface="Tahoma"/>
                <a:cs typeface="Tahoma"/>
              </a:rPr>
              <a:t>=</a:t>
            </a:r>
            <a:r>
              <a:rPr sz="1600" spc="-60" dirty="0">
                <a:solidFill>
                  <a:srgbClr val="1F487C"/>
                </a:solidFill>
                <a:latin typeface="Tahoma"/>
                <a:cs typeface="Tahoma"/>
              </a:rPr>
              <a:t> </a:t>
            </a:r>
            <a:r>
              <a:rPr sz="1600" spc="-5" dirty="0">
                <a:solidFill>
                  <a:srgbClr val="1F487C"/>
                </a:solidFill>
                <a:latin typeface="Tahoma"/>
                <a:cs typeface="Tahoma"/>
              </a:rPr>
              <a:t>$value;</a:t>
            </a:r>
            <a:endParaRPr sz="1600">
              <a:latin typeface="Tahoma"/>
              <a:cs typeface="Tahoma"/>
            </a:endParaRPr>
          </a:p>
          <a:p>
            <a:pPr>
              <a:lnSpc>
                <a:spcPct val="100000"/>
              </a:lnSpc>
            </a:pPr>
            <a:r>
              <a:rPr sz="1600" dirty="0">
                <a:solidFill>
                  <a:srgbClr val="1F487C"/>
                </a:solidFill>
                <a:latin typeface="Tahoma"/>
                <a:cs typeface="Tahoma"/>
              </a:rPr>
              <a:t>}</a:t>
            </a:r>
            <a:endParaRPr sz="1600">
              <a:latin typeface="Tahoma"/>
              <a:cs typeface="Tahoma"/>
            </a:endParaRPr>
          </a:p>
        </p:txBody>
      </p:sp>
      <p:sp>
        <p:nvSpPr>
          <p:cNvPr id="23" name="object 23"/>
          <p:cNvSpPr txBox="1"/>
          <p:nvPr/>
        </p:nvSpPr>
        <p:spPr>
          <a:xfrm>
            <a:off x="2348992" y="1906269"/>
            <a:ext cx="4647692" cy="3195955"/>
          </a:xfrm>
          <a:prstGeom prst="rect">
            <a:avLst/>
          </a:prstGeom>
        </p:spPr>
        <p:txBody>
          <a:bodyPr vert="horz" wrap="square" lIns="0" tIns="12700" rIns="0" bIns="0" rtlCol="0">
            <a:spAutoFit/>
          </a:bodyPr>
          <a:lstStyle/>
          <a:p>
            <a:pPr>
              <a:lnSpc>
                <a:spcPct val="100000"/>
              </a:lnSpc>
              <a:spcBef>
                <a:spcPts val="100"/>
              </a:spcBef>
              <a:tabLst>
                <a:tab pos="342265" algn="l"/>
              </a:tabLst>
            </a:pPr>
            <a:r>
              <a:rPr sz="1600" dirty="0">
                <a:solidFill>
                  <a:srgbClr val="974707"/>
                </a:solidFill>
                <a:latin typeface="Tahoma"/>
                <a:cs typeface="Tahoma"/>
              </a:rPr>
              <a:t>2.	</a:t>
            </a:r>
            <a:r>
              <a:rPr sz="1600" dirty="0">
                <a:solidFill>
                  <a:srgbClr val="1F487C"/>
                </a:solidFill>
                <a:latin typeface="Tahoma"/>
                <a:cs typeface="Tahoma"/>
              </a:rPr>
              <a:t>{</a:t>
            </a:r>
            <a:endParaRPr sz="1600" dirty="0">
              <a:latin typeface="Tahoma"/>
              <a:cs typeface="Tahoma"/>
            </a:endParaRPr>
          </a:p>
          <a:p>
            <a:pPr>
              <a:lnSpc>
                <a:spcPct val="100000"/>
              </a:lnSpc>
            </a:pPr>
            <a:r>
              <a:rPr sz="1600" dirty="0">
                <a:solidFill>
                  <a:srgbClr val="974707"/>
                </a:solidFill>
                <a:latin typeface="Tahoma"/>
                <a:cs typeface="Tahoma"/>
              </a:rPr>
              <a:t>3.</a:t>
            </a:r>
            <a:endParaRPr sz="1600" dirty="0">
              <a:latin typeface="Tahoma"/>
              <a:cs typeface="Tahoma"/>
            </a:endParaRPr>
          </a:p>
          <a:p>
            <a:pPr>
              <a:lnSpc>
                <a:spcPct val="100000"/>
              </a:lnSpc>
            </a:pPr>
            <a:r>
              <a:rPr sz="1600" dirty="0">
                <a:solidFill>
                  <a:srgbClr val="974707"/>
                </a:solidFill>
                <a:latin typeface="Tahoma"/>
                <a:cs typeface="Tahoma"/>
              </a:rPr>
              <a:t>4.</a:t>
            </a:r>
            <a:endParaRPr sz="1600" dirty="0">
              <a:latin typeface="Tahoma"/>
              <a:cs typeface="Tahoma"/>
            </a:endParaRPr>
          </a:p>
          <a:p>
            <a:pPr>
              <a:lnSpc>
                <a:spcPct val="100000"/>
              </a:lnSpc>
            </a:pPr>
            <a:r>
              <a:rPr sz="1600" dirty="0">
                <a:solidFill>
                  <a:srgbClr val="974707"/>
                </a:solidFill>
                <a:latin typeface="Tahoma"/>
                <a:cs typeface="Tahoma"/>
              </a:rPr>
              <a:t>5.</a:t>
            </a:r>
            <a:endParaRPr sz="1600" dirty="0">
              <a:latin typeface="Tahoma"/>
              <a:cs typeface="Tahoma"/>
            </a:endParaRPr>
          </a:p>
          <a:p>
            <a:pPr>
              <a:lnSpc>
                <a:spcPct val="100000"/>
              </a:lnSpc>
            </a:pPr>
            <a:r>
              <a:rPr sz="1600" dirty="0">
                <a:solidFill>
                  <a:srgbClr val="974707"/>
                </a:solidFill>
                <a:latin typeface="Tahoma"/>
                <a:cs typeface="Tahoma"/>
              </a:rPr>
              <a:t>6.</a:t>
            </a:r>
            <a:endParaRPr sz="1600" dirty="0">
              <a:latin typeface="Tahoma"/>
              <a:cs typeface="Tahoma"/>
            </a:endParaRPr>
          </a:p>
          <a:p>
            <a:pPr>
              <a:lnSpc>
                <a:spcPct val="100000"/>
              </a:lnSpc>
              <a:tabLst>
                <a:tab pos="342265" algn="l"/>
              </a:tabLst>
            </a:pPr>
            <a:r>
              <a:rPr sz="1600" dirty="0">
                <a:solidFill>
                  <a:srgbClr val="974707"/>
                </a:solidFill>
                <a:latin typeface="Tahoma"/>
                <a:cs typeface="Tahoma"/>
              </a:rPr>
              <a:t>7.	</a:t>
            </a:r>
            <a:r>
              <a:rPr sz="1600" dirty="0">
                <a:solidFill>
                  <a:srgbClr val="1F487C"/>
                </a:solidFill>
                <a:latin typeface="Tahoma"/>
                <a:cs typeface="Tahoma"/>
              </a:rPr>
              <a:t>}</a:t>
            </a:r>
            <a:endParaRPr sz="1600" dirty="0">
              <a:latin typeface="Tahoma"/>
              <a:cs typeface="Tahoma"/>
            </a:endParaRPr>
          </a:p>
          <a:p>
            <a:pPr marL="342265" indent="-342265">
              <a:lnSpc>
                <a:spcPct val="100000"/>
              </a:lnSpc>
              <a:buClr>
                <a:srgbClr val="974707"/>
              </a:buClr>
              <a:buAutoNum type="arabicPeriod" startAt="8"/>
              <a:tabLst>
                <a:tab pos="342265" algn="l"/>
                <a:tab pos="342900" algn="l"/>
              </a:tabLst>
            </a:pPr>
            <a:r>
              <a:rPr sz="1600" dirty="0">
                <a:solidFill>
                  <a:srgbClr val="1F487C"/>
                </a:solidFill>
                <a:latin typeface="Tahoma"/>
                <a:cs typeface="Tahoma"/>
              </a:rPr>
              <a:t>$a </a:t>
            </a:r>
            <a:r>
              <a:rPr sz="1600" spc="-5" dirty="0">
                <a:solidFill>
                  <a:srgbClr val="1F487C"/>
                </a:solidFill>
                <a:latin typeface="Tahoma"/>
                <a:cs typeface="Tahoma"/>
              </a:rPr>
              <a:t>=new my_class</a:t>
            </a:r>
            <a:r>
              <a:rPr sz="1600" spc="-30" dirty="0">
                <a:solidFill>
                  <a:srgbClr val="1F487C"/>
                </a:solidFill>
                <a:latin typeface="Tahoma"/>
                <a:cs typeface="Tahoma"/>
              </a:rPr>
              <a:t> </a:t>
            </a:r>
            <a:r>
              <a:rPr sz="1600" dirty="0">
                <a:solidFill>
                  <a:srgbClr val="1F487C"/>
                </a:solidFill>
                <a:latin typeface="Tahoma"/>
                <a:cs typeface="Tahoma"/>
              </a:rPr>
              <a:t>(10);</a:t>
            </a:r>
            <a:endParaRPr sz="1600" dirty="0">
              <a:latin typeface="Tahoma"/>
              <a:cs typeface="Tahoma"/>
            </a:endParaRPr>
          </a:p>
          <a:p>
            <a:pPr marL="342265" indent="-342265">
              <a:lnSpc>
                <a:spcPct val="100000"/>
              </a:lnSpc>
              <a:buClr>
                <a:srgbClr val="974707"/>
              </a:buClr>
              <a:buAutoNum type="arabicPeriod" startAt="8"/>
              <a:tabLst>
                <a:tab pos="342265" algn="l"/>
                <a:tab pos="342900" algn="l"/>
              </a:tabLst>
            </a:pPr>
            <a:r>
              <a:rPr sz="1600" spc="-5" dirty="0">
                <a:solidFill>
                  <a:srgbClr val="1F487C"/>
                </a:solidFill>
                <a:latin typeface="Tahoma"/>
                <a:cs typeface="Tahoma"/>
              </a:rPr>
              <a:t>echo</a:t>
            </a:r>
            <a:r>
              <a:rPr sz="1600" spc="-15" dirty="0">
                <a:solidFill>
                  <a:srgbClr val="1F487C"/>
                </a:solidFill>
                <a:latin typeface="Tahoma"/>
                <a:cs typeface="Tahoma"/>
              </a:rPr>
              <a:t> </a:t>
            </a:r>
            <a:r>
              <a:rPr sz="1600" spc="-5" dirty="0">
                <a:solidFill>
                  <a:srgbClr val="1F487C"/>
                </a:solidFill>
                <a:latin typeface="Tahoma"/>
                <a:cs typeface="Tahoma"/>
              </a:rPr>
              <a:t>$a-&gt;my_var;</a:t>
            </a:r>
            <a:endParaRPr sz="1600" dirty="0">
              <a:latin typeface="Tahoma"/>
              <a:cs typeface="Tahoma"/>
            </a:endParaRPr>
          </a:p>
          <a:p>
            <a:pPr>
              <a:lnSpc>
                <a:spcPct val="100000"/>
              </a:lnSpc>
            </a:pPr>
            <a:r>
              <a:rPr sz="1600" spc="-5" dirty="0">
                <a:solidFill>
                  <a:srgbClr val="1F487C"/>
                </a:solidFill>
                <a:latin typeface="Tahoma"/>
                <a:cs typeface="Tahoma"/>
              </a:rPr>
              <a:t>?&gt;</a:t>
            </a:r>
            <a:endParaRPr sz="1600" dirty="0">
              <a:latin typeface="Tahoma"/>
              <a:cs typeface="Tahoma"/>
            </a:endParaRPr>
          </a:p>
          <a:p>
            <a:pPr marL="456565" indent="-456565">
              <a:spcBef>
                <a:spcPts val="5"/>
              </a:spcBef>
              <a:buClr>
                <a:srgbClr val="4F6128"/>
              </a:buClr>
              <a:buAutoNum type="alphaUcPeriod"/>
              <a:tabLst>
                <a:tab pos="456565" algn="l"/>
                <a:tab pos="457200" algn="l"/>
              </a:tabLst>
            </a:pPr>
            <a:r>
              <a:rPr sz="1600" spc="-15" dirty="0">
                <a:solidFill>
                  <a:srgbClr val="1F487C"/>
                </a:solidFill>
                <a:latin typeface="Tahoma"/>
                <a:cs typeface="Tahoma"/>
              </a:rPr>
              <a:t>Đoạn lệnh báo lỗi</a:t>
            </a:r>
          </a:p>
          <a:p>
            <a:pPr marL="456565" indent="-456565">
              <a:buClr>
                <a:srgbClr val="4F6128"/>
              </a:buClr>
              <a:buAutoNum type="alphaUcPeriod"/>
              <a:tabLst>
                <a:tab pos="456565" algn="l"/>
                <a:tab pos="457200" algn="l"/>
              </a:tabLst>
            </a:pPr>
            <a:r>
              <a:rPr sz="1600" spc="-15" dirty="0">
                <a:solidFill>
                  <a:srgbClr val="1F487C"/>
                </a:solidFill>
                <a:latin typeface="Tahoma"/>
                <a:cs typeface="Tahoma"/>
              </a:rPr>
              <a:t>Đoạn lệnh xuất kết quả 10</a:t>
            </a:r>
          </a:p>
          <a:p>
            <a:pPr marL="456565" indent="-456565">
              <a:buClr>
                <a:srgbClr val="4F6128"/>
              </a:buClr>
              <a:buAutoNum type="alphaUcPeriod"/>
              <a:tabLst>
                <a:tab pos="456565" algn="l"/>
                <a:tab pos="457200" algn="l"/>
              </a:tabLst>
            </a:pPr>
            <a:r>
              <a:rPr sz="1600" spc="-15" dirty="0">
                <a:solidFill>
                  <a:srgbClr val="1F487C"/>
                </a:solidFill>
                <a:latin typeface="Tahoma"/>
                <a:cs typeface="Tahoma"/>
              </a:rPr>
              <a:t>Đoạn lệnh xuất kết quả Null</a:t>
            </a:r>
          </a:p>
          <a:p>
            <a:pPr marL="456565" indent="-456565">
              <a:buClr>
                <a:srgbClr val="4F6128"/>
              </a:buClr>
              <a:buAutoNum type="alphaUcPeriod"/>
              <a:tabLst>
                <a:tab pos="456565" algn="l"/>
                <a:tab pos="457200" algn="l"/>
              </a:tabLst>
            </a:pPr>
            <a:r>
              <a:rPr sz="1600" spc="-15" dirty="0">
                <a:solidFill>
                  <a:srgbClr val="1F487C"/>
                </a:solidFill>
                <a:latin typeface="Tahoma"/>
                <a:cs typeface="Tahoma"/>
              </a:rPr>
              <a:t>Đoạn lệnh không xuất kết quả nào hết.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lang="en-US" dirty="0" err="1">
                <a:solidFill>
                  <a:schemeClr val="tx1"/>
                </a:solidFill>
                <a:latin typeface="Times New Roman" panose="02020603050405020304" pitchFamily="18" charset="0"/>
                <a:cs typeface="Times New Roman" panose="02020603050405020304" pitchFamily="18" charset="0"/>
              </a:rPr>
              <a:t>Kiểu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chuỗi</a:t>
            </a:r>
            <a:endParaRPr dirty="0">
              <a:solidFill>
                <a:schemeClr val="tx1"/>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1612" y="1728607"/>
            <a:ext cx="7769860" cy="3398366"/>
          </a:xfrm>
          <a:prstGeom prst="rect">
            <a:avLst/>
          </a:prstGeom>
        </p:spPr>
        <p:txBody>
          <a:bodyPr vert="horz" wrap="square" lIns="0" tIns="12700" rIns="0" bIns="0" rtlCol="0">
            <a:spAutoFit/>
          </a:bodyPr>
          <a:lstStyle/>
          <a:p>
            <a:pPr eaLnBrk="1" hangingPunct="1"/>
            <a:r>
              <a:rPr lang="en-US" altLang="en-US" sz="2800" dirty="0" err="1">
                <a:latin typeface="Times New Roman" panose="02020603050405020304" pitchFamily="18" charset="0"/>
                <a:cs typeface="Times New Roman" panose="02020603050405020304" pitchFamily="18" charset="0"/>
              </a:rPr>
              <a:t>Giới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bởi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nháy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đơn</a:t>
            </a:r>
            <a:r>
              <a:rPr lang="en-US" altLang="en-US" sz="2800" dirty="0">
                <a:latin typeface="Times New Roman" panose="02020603050405020304" pitchFamily="18" charset="0"/>
                <a:cs typeface="Times New Roman" panose="02020603050405020304" pitchFamily="18" charset="0"/>
              </a:rPr>
              <a:t> (‘) </a:t>
            </a:r>
            <a:r>
              <a:rPr lang="en-US" altLang="en-US" sz="2800" dirty="0" err="1">
                <a:latin typeface="Times New Roman" panose="02020603050405020304" pitchFamily="18" charset="0"/>
                <a:cs typeface="Times New Roman" panose="02020603050405020304" pitchFamily="18" charset="0"/>
              </a:rPr>
              <a:t>hoặc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kép</a:t>
            </a:r>
            <a:r>
              <a:rPr lang="en-US" altLang="en-US" sz="2800" dirty="0">
                <a:latin typeface="Times New Roman" panose="02020603050405020304" pitchFamily="18" charset="0"/>
                <a:cs typeface="Times New Roman" panose="02020603050405020304" pitchFamily="18" charset="0"/>
              </a:rPr>
              <a:t> (“)</a:t>
            </a:r>
          </a:p>
          <a:p>
            <a:pPr eaLnBrk="1" hangingPunct="1"/>
            <a:r>
              <a:rPr lang="en-US" altLang="en-US" sz="2800" dirty="0" err="1">
                <a:latin typeface="Times New Roman" panose="02020603050405020304" pitchFamily="18" charset="0"/>
                <a:cs typeface="Times New Roman" panose="02020603050405020304" pitchFamily="18" charset="0"/>
              </a:rPr>
              <a:t>Chuỗi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đặt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nháy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kép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bị</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thay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lý</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ký</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thoát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nháy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thì</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không</a:t>
            </a:r>
            <a:r>
              <a:rPr lang="en-US" altLang="en-US" sz="2800" dirty="0">
                <a:latin typeface="Times New Roman" panose="02020603050405020304" pitchFamily="18" charset="0"/>
                <a:cs typeface="Times New Roman" panose="02020603050405020304" pitchFamily="18" charset="0"/>
              </a:rPr>
              <a:t>.</a:t>
            </a:r>
          </a:p>
          <a:p>
            <a:pPr eaLnBrk="1" hangingPunct="1"/>
            <a:endParaRPr lang="en-US" altLang="en-US" sz="2800" dirty="0">
              <a:latin typeface="Times New Roman" panose="02020603050405020304" pitchFamily="18" charset="0"/>
              <a:cs typeface="Times New Roman" panose="02020603050405020304" pitchFamily="18" charset="0"/>
            </a:endParaRPr>
          </a:p>
          <a:p>
            <a:pPr eaLnBrk="1" hangingPunct="1"/>
            <a:r>
              <a:rPr lang="en-US" altLang="en-US" sz="2800" dirty="0" err="1">
                <a:latin typeface="Times New Roman" panose="02020603050405020304" pitchFamily="18" charset="0"/>
                <a:cs typeface="Times New Roman" panose="02020603050405020304" pitchFamily="18" charset="0"/>
              </a:rPr>
              <a:t>Ví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dụ</a:t>
            </a:r>
            <a:r>
              <a:rPr lang="en-US" altLang="en-US" sz="2800" dirty="0">
                <a:latin typeface="Times New Roman" panose="02020603050405020304" pitchFamily="18" charset="0"/>
                <a:cs typeface="Times New Roman" panose="02020603050405020304" pitchFamily="18" charset="0"/>
              </a:rPr>
              <a:t>:</a:t>
            </a:r>
          </a:p>
          <a:p>
            <a:pPr lvl="1" eaLnBrk="1" hangingPunct="1">
              <a:buFontTx/>
              <a:buNone/>
            </a:pPr>
            <a:r>
              <a:rPr lang="en-US" altLang="en-US" sz="2000" dirty="0">
                <a:latin typeface="Courier New" panose="02070309020205020404" pitchFamily="49" charset="0"/>
              </a:rPr>
              <a:t>$a = “Hello”;</a:t>
            </a:r>
          </a:p>
          <a:p>
            <a:pPr lvl="1" eaLnBrk="1" hangingPunct="1">
              <a:buFontTx/>
              <a:buNone/>
            </a:pPr>
            <a:r>
              <a:rPr lang="en-US" altLang="en-US" sz="2000" dirty="0">
                <a:latin typeface="Courier New" panose="02070309020205020404" pitchFamily="49" charset="0"/>
              </a:rPr>
              <a:t>$b = “$a world”; //</a:t>
            </a:r>
            <a:r>
              <a:rPr lang="en-US" altLang="en-US" sz="2000" dirty="0" err="1">
                <a:latin typeface="Courier New" panose="02070309020205020404" pitchFamily="49" charset="0"/>
              </a:rPr>
              <a:t>tương</a:t>
            </a:r>
            <a:r>
              <a:rPr lang="en-US" altLang="en-US" sz="2000" dirty="0">
                <a:latin typeface="Courier New" panose="02070309020205020404" pitchFamily="49" charset="0"/>
              </a:rPr>
              <a:t> </a:t>
            </a:r>
            <a:r>
              <a:rPr lang="en-US" altLang="en-US" sz="2000" dirty="0" err="1">
                <a:latin typeface="Courier New" panose="02070309020205020404" pitchFamily="49" charset="0"/>
              </a:rPr>
              <a:t>đương</a:t>
            </a:r>
            <a:r>
              <a:rPr lang="en-US" altLang="en-US" sz="2000" dirty="0">
                <a:latin typeface="Courier New" panose="02070309020205020404" pitchFamily="49" charset="0"/>
              </a:rPr>
              <a:t> $b=“Hello world”</a:t>
            </a:r>
          </a:p>
          <a:p>
            <a:pPr lvl="1" eaLnBrk="1" hangingPunct="1">
              <a:buFontTx/>
              <a:buNone/>
            </a:pPr>
            <a:r>
              <a:rPr lang="en-US" altLang="en-US" sz="2000" dirty="0">
                <a:latin typeface="Courier New" panose="02070309020205020404" pitchFamily="49" charset="0"/>
              </a:rPr>
              <a:t>$c = ‘$a world’; //$c=‘$a world’ (</a:t>
            </a:r>
            <a:r>
              <a:rPr lang="en-US" altLang="en-US" sz="2000" dirty="0" err="1">
                <a:latin typeface="Courier New" panose="02070309020205020404" pitchFamily="49" charset="0"/>
              </a:rPr>
              <a:t>không</a:t>
            </a:r>
            <a:r>
              <a:rPr lang="en-US" altLang="en-US" sz="2000" dirty="0">
                <a:latin typeface="Courier New" panose="02070309020205020404" pitchFamily="49" charset="0"/>
              </a:rPr>
              <a:t> </a:t>
            </a:r>
            <a:r>
              <a:rPr lang="en-US" altLang="en-US" sz="2000" dirty="0" err="1">
                <a:latin typeface="Courier New" panose="02070309020205020404" pitchFamily="49" charset="0"/>
              </a:rPr>
              <a:t>thay</a:t>
            </a:r>
            <a:r>
              <a:rPr lang="en-US" altLang="en-US" sz="2000" dirty="0">
                <a:latin typeface="Courier New" panose="02070309020205020404" pitchFamily="49" charset="0"/>
              </a:rPr>
              <a:t> </a:t>
            </a:r>
            <a:r>
              <a:rPr lang="en-US" altLang="en-US" sz="2000" dirty="0" err="1">
                <a:latin typeface="Courier New" panose="02070309020205020404" pitchFamily="49" charset="0"/>
              </a:rPr>
              <a:t>đổi</a:t>
            </a:r>
            <a:r>
              <a:rPr lang="en-US" altLang="en-US" sz="2000" dirty="0">
                <a:latin typeface="Courier New" panose="02070309020205020404" pitchFamily="49" charset="0"/>
              </a:rPr>
              <a:t>)</a:t>
            </a:r>
          </a:p>
        </p:txBody>
      </p:sp>
    </p:spTree>
    <p:extLst>
      <p:ext uri="{BB962C8B-B14F-4D97-AF65-F5344CB8AC3E}">
        <p14:creationId xmlns:p14="http://schemas.microsoft.com/office/powerpoint/2010/main" val="26340373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88976"/>
            <a:ext cx="6920865" cy="5049520"/>
            <a:chOff x="2147316" y="188976"/>
            <a:chExt cx="6920865" cy="504952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416052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099809" cy="418871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4032250"/>
            </a:xfrm>
            <a:custGeom>
              <a:avLst/>
              <a:gdLst/>
              <a:ahLst/>
              <a:cxnLst/>
              <a:rect l="l" t="t" r="r" b="b"/>
              <a:pathLst>
                <a:path w="6772275" h="4032250">
                  <a:moveTo>
                    <a:pt x="6771894" y="0"/>
                  </a:moveTo>
                  <a:lnTo>
                    <a:pt x="0" y="0"/>
                  </a:lnTo>
                  <a:lnTo>
                    <a:pt x="0" y="4031741"/>
                  </a:lnTo>
                  <a:lnTo>
                    <a:pt x="6771894" y="4031741"/>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4032250"/>
            </a:xfrm>
            <a:custGeom>
              <a:avLst/>
              <a:gdLst/>
              <a:ahLst/>
              <a:cxnLst/>
              <a:rect l="l" t="t" r="r" b="b"/>
              <a:pathLst>
                <a:path w="6772275" h="4032250">
                  <a:moveTo>
                    <a:pt x="0" y="4031741"/>
                  </a:moveTo>
                  <a:lnTo>
                    <a:pt x="6771894" y="4031741"/>
                  </a:lnTo>
                  <a:lnTo>
                    <a:pt x="6771894" y="0"/>
                  </a:lnTo>
                  <a:lnTo>
                    <a:pt x="0" y="0"/>
                  </a:lnTo>
                  <a:lnTo>
                    <a:pt x="0" y="4031741"/>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48992" y="1174749"/>
            <a:ext cx="5766435" cy="757555"/>
          </a:xfrm>
          <a:prstGeom prst="rect">
            <a:avLst/>
          </a:prstGeom>
        </p:spPr>
        <p:txBody>
          <a:bodyPr vert="horz" wrap="square" lIns="0" tIns="12700" rIns="0" bIns="0" rtlCol="0">
            <a:spAutoFit/>
          </a:bodyPr>
          <a:lstStyle/>
          <a:p>
            <a:pPr>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4</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a:lnSpc>
                <a:spcPct val="100000"/>
              </a:lnSpc>
            </a:pPr>
            <a:r>
              <a:rPr sz="1600" spc="-5" dirty="0">
                <a:solidFill>
                  <a:srgbClr val="1F487C"/>
                </a:solidFill>
                <a:latin typeface="Tahoma"/>
                <a:cs typeface="Tahoma"/>
              </a:rPr>
              <a:t>&lt;?php</a:t>
            </a:r>
            <a:endParaRPr sz="1600" dirty="0">
              <a:latin typeface="Tahoma"/>
              <a:cs typeface="Tahoma"/>
            </a:endParaRPr>
          </a:p>
          <a:p>
            <a:pPr>
              <a:lnSpc>
                <a:spcPct val="100000"/>
              </a:lnSpc>
              <a:tabLst>
                <a:tab pos="342265" algn="l"/>
              </a:tabLst>
            </a:pPr>
            <a:r>
              <a:rPr sz="1600" dirty="0">
                <a:solidFill>
                  <a:srgbClr val="974707"/>
                </a:solidFill>
                <a:latin typeface="Tahoma"/>
                <a:cs typeface="Tahoma"/>
              </a:rPr>
              <a:t>1.	</a:t>
            </a:r>
            <a:r>
              <a:rPr sz="1600" spc="-5" dirty="0">
                <a:solidFill>
                  <a:srgbClr val="1F487C"/>
                </a:solidFill>
                <a:latin typeface="Tahoma"/>
                <a:cs typeface="Tahoma"/>
              </a:rPr>
              <a:t>class</a:t>
            </a:r>
            <a:r>
              <a:rPr sz="1600" spc="-20" dirty="0">
                <a:solidFill>
                  <a:srgbClr val="1F487C"/>
                </a:solidFill>
                <a:latin typeface="Tahoma"/>
                <a:cs typeface="Tahoma"/>
              </a:rPr>
              <a:t> </a:t>
            </a:r>
            <a:r>
              <a:rPr sz="1600" spc="-10" dirty="0">
                <a:solidFill>
                  <a:srgbClr val="1F487C"/>
                </a:solidFill>
                <a:latin typeface="Tahoma"/>
                <a:cs typeface="Tahoma"/>
              </a:rPr>
              <a:t>my_class</a:t>
            </a:r>
            <a:endParaRPr sz="1600" dirty="0">
              <a:latin typeface="Tahoma"/>
              <a:cs typeface="Tahoma"/>
            </a:endParaRPr>
          </a:p>
        </p:txBody>
      </p:sp>
      <p:sp>
        <p:nvSpPr>
          <p:cNvPr id="22" name="object 22"/>
          <p:cNvSpPr txBox="1"/>
          <p:nvPr/>
        </p:nvSpPr>
        <p:spPr>
          <a:xfrm>
            <a:off x="3080511" y="2150110"/>
            <a:ext cx="1008380" cy="269875"/>
          </a:xfrm>
          <a:prstGeom prst="rect">
            <a:avLst/>
          </a:prstGeom>
        </p:spPr>
        <p:txBody>
          <a:bodyPr vert="horz" wrap="square" lIns="0" tIns="12700" rIns="0" bIns="0" rtlCol="0">
            <a:spAutoFit/>
          </a:bodyPr>
          <a:lstStyle/>
          <a:p>
            <a:pPr>
              <a:lnSpc>
                <a:spcPct val="100000"/>
              </a:lnSpc>
              <a:spcBef>
                <a:spcPts val="100"/>
              </a:spcBef>
            </a:pPr>
            <a:r>
              <a:rPr sz="1600" spc="-15" dirty="0">
                <a:solidFill>
                  <a:srgbClr val="1F487C"/>
                </a:solidFill>
                <a:latin typeface="Tahoma"/>
                <a:cs typeface="Tahoma"/>
              </a:rPr>
              <a:t>var</a:t>
            </a:r>
            <a:r>
              <a:rPr sz="1600" spc="-70" dirty="0">
                <a:solidFill>
                  <a:srgbClr val="1F487C"/>
                </a:solidFill>
                <a:latin typeface="Tahoma"/>
                <a:cs typeface="Tahoma"/>
              </a:rPr>
              <a:t> </a:t>
            </a:r>
            <a:r>
              <a:rPr sz="1600" spc="-5" dirty="0">
                <a:solidFill>
                  <a:srgbClr val="1F487C"/>
                </a:solidFill>
                <a:latin typeface="Tahoma"/>
                <a:cs typeface="Tahoma"/>
              </a:rPr>
              <a:t>$value;</a:t>
            </a:r>
            <a:endParaRPr sz="1600">
              <a:latin typeface="Tahoma"/>
              <a:cs typeface="Tahoma"/>
            </a:endParaRPr>
          </a:p>
        </p:txBody>
      </p:sp>
      <p:sp>
        <p:nvSpPr>
          <p:cNvPr id="23" name="object 23"/>
          <p:cNvSpPr txBox="1"/>
          <p:nvPr/>
        </p:nvSpPr>
        <p:spPr>
          <a:xfrm>
            <a:off x="2348992" y="1906269"/>
            <a:ext cx="3991610" cy="3195955"/>
          </a:xfrm>
          <a:prstGeom prst="rect">
            <a:avLst/>
          </a:prstGeom>
        </p:spPr>
        <p:txBody>
          <a:bodyPr vert="horz" wrap="square" lIns="0" tIns="12700" rIns="0" bIns="0" rtlCol="0">
            <a:spAutoFit/>
          </a:bodyPr>
          <a:lstStyle/>
          <a:p>
            <a:pPr>
              <a:lnSpc>
                <a:spcPct val="100000"/>
              </a:lnSpc>
              <a:spcBef>
                <a:spcPts val="100"/>
              </a:spcBef>
              <a:tabLst>
                <a:tab pos="342265" algn="l"/>
              </a:tabLst>
            </a:pPr>
            <a:r>
              <a:rPr sz="1600" dirty="0">
                <a:solidFill>
                  <a:srgbClr val="974707"/>
                </a:solidFill>
                <a:latin typeface="Tahoma"/>
                <a:cs typeface="Tahoma"/>
              </a:rPr>
              <a:t>2.	</a:t>
            </a:r>
            <a:r>
              <a:rPr sz="1600" dirty="0">
                <a:solidFill>
                  <a:srgbClr val="1F487C"/>
                </a:solidFill>
                <a:latin typeface="Tahoma"/>
                <a:cs typeface="Tahoma"/>
              </a:rPr>
              <a:t>{</a:t>
            </a:r>
            <a:endParaRPr sz="1600" dirty="0">
              <a:latin typeface="Tahoma"/>
              <a:cs typeface="Tahoma"/>
            </a:endParaRPr>
          </a:p>
          <a:p>
            <a:pPr>
              <a:lnSpc>
                <a:spcPct val="100000"/>
              </a:lnSpc>
            </a:pPr>
            <a:r>
              <a:rPr sz="1600" dirty="0">
                <a:solidFill>
                  <a:srgbClr val="974707"/>
                </a:solidFill>
                <a:latin typeface="Tahoma"/>
                <a:cs typeface="Tahoma"/>
              </a:rPr>
              <a:t>3.</a:t>
            </a:r>
            <a:endParaRPr sz="1600" dirty="0">
              <a:latin typeface="Tahoma"/>
              <a:cs typeface="Tahoma"/>
            </a:endParaRPr>
          </a:p>
          <a:p>
            <a:pPr>
              <a:lnSpc>
                <a:spcPct val="100000"/>
              </a:lnSpc>
              <a:tabLst>
                <a:tab pos="342265" algn="l"/>
              </a:tabLst>
            </a:pPr>
            <a:r>
              <a:rPr sz="1600" dirty="0">
                <a:solidFill>
                  <a:srgbClr val="974707"/>
                </a:solidFill>
                <a:latin typeface="Tahoma"/>
                <a:cs typeface="Tahoma"/>
              </a:rPr>
              <a:t>4.	</a:t>
            </a:r>
            <a:r>
              <a:rPr sz="1600" dirty="0">
                <a:solidFill>
                  <a:srgbClr val="1F487C"/>
                </a:solidFill>
                <a:latin typeface="Tahoma"/>
                <a:cs typeface="Tahoma"/>
              </a:rPr>
              <a:t>}</a:t>
            </a:r>
            <a:endParaRPr sz="1600" dirty="0">
              <a:latin typeface="Tahoma"/>
              <a:cs typeface="Tahoma"/>
            </a:endParaRPr>
          </a:p>
          <a:p>
            <a:pPr marL="342265" indent="-342265">
              <a:lnSpc>
                <a:spcPct val="100000"/>
              </a:lnSpc>
              <a:buClr>
                <a:srgbClr val="974707"/>
              </a:buClr>
              <a:buAutoNum type="arabicPeriod" startAt="5"/>
              <a:tabLst>
                <a:tab pos="342265" algn="l"/>
                <a:tab pos="342900" algn="l"/>
              </a:tabLst>
            </a:pPr>
            <a:r>
              <a:rPr sz="1600" dirty="0">
                <a:solidFill>
                  <a:srgbClr val="1F487C"/>
                </a:solidFill>
                <a:latin typeface="Tahoma"/>
                <a:cs typeface="Tahoma"/>
              </a:rPr>
              <a:t>$a </a:t>
            </a:r>
            <a:r>
              <a:rPr sz="1600" spc="-5" dirty="0">
                <a:solidFill>
                  <a:srgbClr val="1F487C"/>
                </a:solidFill>
                <a:latin typeface="Tahoma"/>
                <a:cs typeface="Tahoma"/>
              </a:rPr>
              <a:t>=new</a:t>
            </a:r>
            <a:r>
              <a:rPr sz="1600" spc="-25" dirty="0">
                <a:solidFill>
                  <a:srgbClr val="1F487C"/>
                </a:solidFill>
                <a:latin typeface="Tahoma"/>
                <a:cs typeface="Tahoma"/>
              </a:rPr>
              <a:t> </a:t>
            </a:r>
            <a:r>
              <a:rPr sz="1600" spc="-10" dirty="0">
                <a:solidFill>
                  <a:srgbClr val="1F487C"/>
                </a:solidFill>
                <a:latin typeface="Tahoma"/>
                <a:cs typeface="Tahoma"/>
              </a:rPr>
              <a:t>my_class;</a:t>
            </a:r>
            <a:endParaRPr sz="1600" dirty="0">
              <a:latin typeface="Tahoma"/>
              <a:cs typeface="Tahoma"/>
            </a:endParaRPr>
          </a:p>
          <a:p>
            <a:pPr marR="1954530">
              <a:lnSpc>
                <a:spcPct val="100000"/>
              </a:lnSpc>
              <a:buClr>
                <a:srgbClr val="974707"/>
              </a:buClr>
              <a:buAutoNum type="arabicPeriod" startAt="5"/>
              <a:tabLst>
                <a:tab pos="342265" algn="l"/>
                <a:tab pos="342900" algn="l"/>
              </a:tabLst>
            </a:pPr>
            <a:r>
              <a:rPr lang="en-US" sz="1600" spc="-5" dirty="0">
                <a:solidFill>
                  <a:srgbClr val="1F487C"/>
                </a:solidFill>
                <a:latin typeface="Tahoma"/>
                <a:cs typeface="Tahoma"/>
              </a:rPr>
              <a:t>   </a:t>
            </a:r>
            <a:r>
              <a:rPr sz="1600" spc="-5" dirty="0">
                <a:solidFill>
                  <a:srgbClr val="1F487C"/>
                </a:solidFill>
                <a:latin typeface="Tahoma"/>
                <a:cs typeface="Tahoma"/>
              </a:rPr>
              <a:t>$a-&gt;my_value=</a:t>
            </a:r>
            <a:r>
              <a:rPr sz="1600" spc="-95" dirty="0">
                <a:solidFill>
                  <a:srgbClr val="1F487C"/>
                </a:solidFill>
                <a:latin typeface="Tahoma"/>
                <a:cs typeface="Tahoma"/>
              </a:rPr>
              <a:t> </a:t>
            </a:r>
            <a:r>
              <a:rPr sz="1600" dirty="0">
                <a:solidFill>
                  <a:srgbClr val="1F487C"/>
                </a:solidFill>
                <a:latin typeface="Tahoma"/>
                <a:cs typeface="Tahoma"/>
              </a:rPr>
              <a:t>5; </a:t>
            </a:r>
            <a:r>
              <a:rPr sz="1600" dirty="0">
                <a:solidFill>
                  <a:srgbClr val="974707"/>
                </a:solidFill>
                <a:latin typeface="Tahoma"/>
                <a:cs typeface="Tahoma"/>
              </a:rPr>
              <a:t> 7.	</a:t>
            </a:r>
            <a:r>
              <a:rPr sz="1600" dirty="0">
                <a:solidFill>
                  <a:srgbClr val="1F487C"/>
                </a:solidFill>
                <a:latin typeface="Tahoma"/>
                <a:cs typeface="Tahoma"/>
              </a:rPr>
              <a:t>$b =</a:t>
            </a:r>
            <a:r>
              <a:rPr sz="1600" spc="-20" dirty="0">
                <a:solidFill>
                  <a:srgbClr val="1F487C"/>
                </a:solidFill>
                <a:latin typeface="Tahoma"/>
                <a:cs typeface="Tahoma"/>
              </a:rPr>
              <a:t> </a:t>
            </a:r>
            <a:r>
              <a:rPr sz="1600" dirty="0">
                <a:solidFill>
                  <a:srgbClr val="1F487C"/>
                </a:solidFill>
                <a:latin typeface="Tahoma"/>
                <a:cs typeface="Tahoma"/>
              </a:rPr>
              <a:t>$a;</a:t>
            </a:r>
            <a:endParaRPr sz="1600" dirty="0">
              <a:latin typeface="Tahoma"/>
              <a:cs typeface="Tahoma"/>
            </a:endParaRPr>
          </a:p>
          <a:p>
            <a:pPr marL="342265" indent="-342265">
              <a:lnSpc>
                <a:spcPct val="100000"/>
              </a:lnSpc>
              <a:buClr>
                <a:srgbClr val="974707"/>
              </a:buClr>
              <a:buAutoNum type="arabicPeriod" startAt="8"/>
              <a:tabLst>
                <a:tab pos="342265" algn="l"/>
                <a:tab pos="342900" algn="l"/>
              </a:tabLst>
            </a:pPr>
            <a:r>
              <a:rPr sz="1600" spc="-5" dirty="0">
                <a:solidFill>
                  <a:srgbClr val="1F487C"/>
                </a:solidFill>
                <a:latin typeface="Tahoma"/>
                <a:cs typeface="Tahoma"/>
              </a:rPr>
              <a:t>$b-&gt;my_value=</a:t>
            </a:r>
            <a:r>
              <a:rPr sz="1600" spc="-20" dirty="0">
                <a:solidFill>
                  <a:srgbClr val="1F487C"/>
                </a:solidFill>
                <a:latin typeface="Tahoma"/>
                <a:cs typeface="Tahoma"/>
              </a:rPr>
              <a:t> </a:t>
            </a:r>
            <a:r>
              <a:rPr sz="1600" dirty="0">
                <a:solidFill>
                  <a:srgbClr val="1F487C"/>
                </a:solidFill>
                <a:latin typeface="Tahoma"/>
                <a:cs typeface="Tahoma"/>
              </a:rPr>
              <a:t>10;</a:t>
            </a:r>
            <a:endParaRPr sz="1600" dirty="0">
              <a:latin typeface="Tahoma"/>
              <a:cs typeface="Tahoma"/>
            </a:endParaRPr>
          </a:p>
          <a:p>
            <a:pPr marL="342265" indent="-342265">
              <a:lnSpc>
                <a:spcPct val="100000"/>
              </a:lnSpc>
              <a:buClr>
                <a:srgbClr val="974707"/>
              </a:buClr>
              <a:buAutoNum type="arabicPeriod" startAt="8"/>
              <a:tabLst>
                <a:tab pos="342265" algn="l"/>
                <a:tab pos="342900" algn="l"/>
              </a:tabLst>
            </a:pPr>
            <a:r>
              <a:rPr sz="1600" spc="-5" dirty="0">
                <a:solidFill>
                  <a:srgbClr val="1F487C"/>
                </a:solidFill>
                <a:latin typeface="Tahoma"/>
                <a:cs typeface="Tahoma"/>
              </a:rPr>
              <a:t>echo</a:t>
            </a:r>
            <a:r>
              <a:rPr sz="1600" spc="-15" dirty="0">
                <a:solidFill>
                  <a:srgbClr val="1F487C"/>
                </a:solidFill>
                <a:latin typeface="Tahoma"/>
                <a:cs typeface="Tahoma"/>
              </a:rPr>
              <a:t> </a:t>
            </a:r>
            <a:r>
              <a:rPr sz="1600" spc="-5" dirty="0">
                <a:solidFill>
                  <a:srgbClr val="1F487C"/>
                </a:solidFill>
                <a:latin typeface="Tahoma"/>
                <a:cs typeface="Tahoma"/>
              </a:rPr>
              <a:t>$a-&gt;my_value;</a:t>
            </a:r>
            <a:endParaRPr sz="1600" dirty="0">
              <a:latin typeface="Tahoma"/>
              <a:cs typeface="Tahoma"/>
            </a:endParaRPr>
          </a:p>
          <a:p>
            <a:pPr>
              <a:lnSpc>
                <a:spcPct val="100000"/>
              </a:lnSpc>
            </a:pPr>
            <a:r>
              <a:rPr sz="1600" spc="-5" dirty="0">
                <a:solidFill>
                  <a:srgbClr val="1F487C"/>
                </a:solidFill>
                <a:latin typeface="Tahoma"/>
                <a:cs typeface="Tahoma"/>
              </a:rPr>
              <a:t>?&gt;</a:t>
            </a:r>
            <a:endParaRPr sz="1600" dirty="0">
              <a:latin typeface="Tahoma"/>
              <a:cs typeface="Tahoma"/>
            </a:endParaRPr>
          </a:p>
          <a:p>
            <a:pPr marL="456565" indent="-456565">
              <a:spcBef>
                <a:spcPts val="5"/>
              </a:spcBef>
              <a:buClr>
                <a:srgbClr val="4F6128"/>
              </a:buClr>
              <a:buAutoNum type="alphaUcPeriod"/>
              <a:tabLst>
                <a:tab pos="456565" algn="l"/>
                <a:tab pos="457200" algn="l"/>
              </a:tabLst>
            </a:pPr>
            <a:r>
              <a:rPr sz="1600" spc="-15" dirty="0">
                <a:solidFill>
                  <a:srgbClr val="1F487C"/>
                </a:solidFill>
                <a:latin typeface="Tahoma"/>
                <a:cs typeface="Tahoma"/>
              </a:rPr>
              <a:t>Đoạn lệnh xuất kết quả 5</a:t>
            </a:r>
          </a:p>
          <a:p>
            <a:pPr marL="456565" indent="-456565">
              <a:buClr>
                <a:srgbClr val="4F6128"/>
              </a:buClr>
              <a:buAutoNum type="alphaUcPeriod"/>
              <a:tabLst>
                <a:tab pos="456565" algn="l"/>
                <a:tab pos="457200" algn="l"/>
              </a:tabLst>
            </a:pPr>
            <a:r>
              <a:rPr sz="1600" spc="-15" dirty="0">
                <a:solidFill>
                  <a:srgbClr val="1F487C"/>
                </a:solidFill>
                <a:latin typeface="Tahoma"/>
                <a:cs typeface="Tahoma"/>
              </a:rPr>
              <a:t>Đoạn lệnh xuất kết quả 10</a:t>
            </a:r>
          </a:p>
          <a:p>
            <a:pPr marL="456565" indent="-456565">
              <a:buClr>
                <a:srgbClr val="4F6128"/>
              </a:buClr>
              <a:buAutoNum type="alphaUcPeriod"/>
              <a:tabLst>
                <a:tab pos="456565" algn="l"/>
                <a:tab pos="457200" algn="l"/>
              </a:tabLst>
            </a:pPr>
            <a:r>
              <a:rPr sz="1600" spc="-15" dirty="0">
                <a:solidFill>
                  <a:srgbClr val="1F487C"/>
                </a:solidFill>
                <a:latin typeface="Tahoma"/>
                <a:cs typeface="Tahoma"/>
              </a:rPr>
              <a:t>Đoạn lệnh xuất kết quả Null</a:t>
            </a:r>
          </a:p>
          <a:p>
            <a:pPr marL="456565" indent="-456565">
              <a:buClr>
                <a:srgbClr val="4F6128"/>
              </a:buClr>
              <a:buAutoNum type="alphaUcPeriod"/>
              <a:tabLst>
                <a:tab pos="456565" algn="l"/>
                <a:tab pos="457200" algn="l"/>
              </a:tabLst>
            </a:pPr>
            <a:r>
              <a:rPr sz="1600" spc="-15" dirty="0">
                <a:solidFill>
                  <a:srgbClr val="1F487C"/>
                </a:solidFill>
                <a:latin typeface="Tahoma"/>
                <a:cs typeface="Tahoma"/>
              </a:rPr>
              <a:t>Đoạn lệnh không xuất kết quả nào hết.</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88976"/>
            <a:ext cx="6920865" cy="6268720"/>
            <a:chOff x="2147316" y="188976"/>
            <a:chExt cx="6920865" cy="626872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5391912"/>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099809" cy="540791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5263515"/>
            </a:xfrm>
            <a:custGeom>
              <a:avLst/>
              <a:gdLst/>
              <a:ahLst/>
              <a:cxnLst/>
              <a:rect l="l" t="t" r="r" b="b"/>
              <a:pathLst>
                <a:path w="6772275" h="5263515">
                  <a:moveTo>
                    <a:pt x="6771894" y="0"/>
                  </a:moveTo>
                  <a:lnTo>
                    <a:pt x="0" y="0"/>
                  </a:lnTo>
                  <a:lnTo>
                    <a:pt x="0" y="5263134"/>
                  </a:lnTo>
                  <a:lnTo>
                    <a:pt x="6771894" y="5263134"/>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5263515"/>
            </a:xfrm>
            <a:custGeom>
              <a:avLst/>
              <a:gdLst/>
              <a:ahLst/>
              <a:cxnLst/>
              <a:rect l="l" t="t" r="r" b="b"/>
              <a:pathLst>
                <a:path w="6772275" h="5263515">
                  <a:moveTo>
                    <a:pt x="0" y="5263134"/>
                  </a:moveTo>
                  <a:lnTo>
                    <a:pt x="6771894" y="5263134"/>
                  </a:lnTo>
                  <a:lnTo>
                    <a:pt x="6771894" y="0"/>
                  </a:lnTo>
                  <a:lnTo>
                    <a:pt x="0" y="0"/>
                  </a:lnTo>
                  <a:lnTo>
                    <a:pt x="0" y="5263134"/>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36292" y="1174749"/>
            <a:ext cx="5779135" cy="757555"/>
          </a:xfrm>
          <a:prstGeom prst="rect">
            <a:avLst/>
          </a:prstGeom>
        </p:spPr>
        <p:txBody>
          <a:bodyPr vert="horz" wrap="square" lIns="0" tIns="12700" rIns="0" bIns="0" rtlCol="0">
            <a:spAutoFit/>
          </a:bodyPr>
          <a:lstStyle/>
          <a:p>
            <a:pPr marL="1270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5</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12700">
              <a:lnSpc>
                <a:spcPct val="100000"/>
              </a:lnSpc>
              <a:tabLst>
                <a:tab pos="354965" algn="l"/>
              </a:tabLst>
            </a:pPr>
            <a:r>
              <a:rPr sz="1600" dirty="0">
                <a:solidFill>
                  <a:srgbClr val="974707"/>
                </a:solidFill>
                <a:latin typeface="Tahoma"/>
                <a:cs typeface="Tahoma"/>
              </a:rPr>
              <a:t>1.	</a:t>
            </a:r>
            <a:r>
              <a:rPr sz="1600" spc="-5" dirty="0">
                <a:solidFill>
                  <a:srgbClr val="1F487C"/>
                </a:solidFill>
                <a:latin typeface="Tahoma"/>
                <a:cs typeface="Tahoma"/>
              </a:rPr>
              <a:t>class </a:t>
            </a:r>
            <a:r>
              <a:rPr sz="1600" dirty="0">
                <a:solidFill>
                  <a:srgbClr val="1F487C"/>
                </a:solidFill>
                <a:latin typeface="Tahoma"/>
                <a:cs typeface="Tahoma"/>
              </a:rPr>
              <a:t>a</a:t>
            </a:r>
            <a:r>
              <a:rPr sz="1600" spc="-15"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p:txBody>
      </p:sp>
      <p:sp>
        <p:nvSpPr>
          <p:cNvPr id="22" name="object 22"/>
          <p:cNvSpPr txBox="1"/>
          <p:nvPr/>
        </p:nvSpPr>
        <p:spPr>
          <a:xfrm>
            <a:off x="3067811" y="1906269"/>
            <a:ext cx="2149475" cy="75755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1F487C"/>
                </a:solidFill>
                <a:latin typeface="Tahoma"/>
                <a:cs typeface="Tahoma"/>
              </a:rPr>
              <a:t>function </a:t>
            </a:r>
            <a:r>
              <a:rPr sz="1600" dirty="0">
                <a:solidFill>
                  <a:srgbClr val="1F487C"/>
                </a:solidFill>
                <a:latin typeface="Tahoma"/>
                <a:cs typeface="Tahoma"/>
              </a:rPr>
              <a:t>a($x</a:t>
            </a:r>
            <a:r>
              <a:rPr sz="1600" spc="-30" dirty="0">
                <a:solidFill>
                  <a:srgbClr val="1F487C"/>
                </a:solidFill>
                <a:latin typeface="Tahoma"/>
                <a:cs typeface="Tahoma"/>
              </a:rPr>
              <a:t> </a:t>
            </a:r>
            <a:r>
              <a:rPr sz="1600" dirty="0">
                <a:solidFill>
                  <a:srgbClr val="1F487C"/>
                </a:solidFill>
                <a:latin typeface="Tahoma"/>
                <a:cs typeface="Tahoma"/>
              </a:rPr>
              <a:t>=1){</a:t>
            </a:r>
            <a:endParaRPr sz="1600">
              <a:latin typeface="Tahoma"/>
              <a:cs typeface="Tahoma"/>
            </a:endParaRPr>
          </a:p>
          <a:p>
            <a:pPr marL="378460">
              <a:lnSpc>
                <a:spcPct val="100000"/>
              </a:lnSpc>
            </a:pPr>
            <a:r>
              <a:rPr sz="1600" spc="-5" dirty="0">
                <a:solidFill>
                  <a:srgbClr val="1F487C"/>
                </a:solidFill>
                <a:latin typeface="Tahoma"/>
                <a:cs typeface="Tahoma"/>
              </a:rPr>
              <a:t>$this-&gt;myvar </a:t>
            </a:r>
            <a:r>
              <a:rPr sz="1600" dirty="0">
                <a:solidFill>
                  <a:srgbClr val="1F487C"/>
                </a:solidFill>
                <a:latin typeface="Tahoma"/>
                <a:cs typeface="Tahoma"/>
              </a:rPr>
              <a:t>=</a:t>
            </a:r>
            <a:r>
              <a:rPr sz="1600" spc="-90" dirty="0">
                <a:solidFill>
                  <a:srgbClr val="1F487C"/>
                </a:solidFill>
                <a:latin typeface="Tahoma"/>
                <a:cs typeface="Tahoma"/>
              </a:rPr>
              <a:t> </a:t>
            </a:r>
            <a:r>
              <a:rPr sz="1600" dirty="0">
                <a:solidFill>
                  <a:srgbClr val="1F487C"/>
                </a:solidFill>
                <a:latin typeface="Tahoma"/>
                <a:cs typeface="Tahoma"/>
              </a:rPr>
              <a:t>$x;</a:t>
            </a:r>
            <a:endParaRPr sz="1600">
              <a:latin typeface="Tahoma"/>
              <a:cs typeface="Tahoma"/>
            </a:endParaRPr>
          </a:p>
          <a:p>
            <a:pPr marL="12700">
              <a:lnSpc>
                <a:spcPct val="100000"/>
              </a:lnSpc>
            </a:pPr>
            <a:r>
              <a:rPr sz="1600" dirty="0">
                <a:solidFill>
                  <a:srgbClr val="1F487C"/>
                </a:solidFill>
                <a:latin typeface="Tahoma"/>
                <a:cs typeface="Tahoma"/>
              </a:rPr>
              <a:t>}</a:t>
            </a:r>
            <a:endParaRPr sz="1600">
              <a:latin typeface="Tahoma"/>
              <a:cs typeface="Tahoma"/>
            </a:endParaRPr>
          </a:p>
        </p:txBody>
      </p:sp>
      <p:sp>
        <p:nvSpPr>
          <p:cNvPr id="23" name="object 23"/>
          <p:cNvSpPr txBox="1"/>
          <p:nvPr/>
        </p:nvSpPr>
        <p:spPr>
          <a:xfrm>
            <a:off x="2336292" y="1906269"/>
            <a:ext cx="2880995" cy="222059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2.</a:t>
            </a:r>
            <a:endParaRPr sz="1600">
              <a:latin typeface="Tahoma"/>
              <a:cs typeface="Tahoma"/>
            </a:endParaRPr>
          </a:p>
          <a:p>
            <a:pPr marL="12700">
              <a:lnSpc>
                <a:spcPct val="100000"/>
              </a:lnSpc>
            </a:pPr>
            <a:r>
              <a:rPr sz="1600" dirty="0">
                <a:solidFill>
                  <a:srgbClr val="974707"/>
                </a:solidFill>
                <a:latin typeface="Tahoma"/>
                <a:cs typeface="Tahoma"/>
              </a:rPr>
              <a:t>3.</a:t>
            </a:r>
            <a:endParaRPr sz="1600">
              <a:latin typeface="Tahoma"/>
              <a:cs typeface="Tahoma"/>
            </a:endParaRPr>
          </a:p>
          <a:p>
            <a:pPr marL="12700">
              <a:lnSpc>
                <a:spcPct val="100000"/>
              </a:lnSpc>
            </a:pPr>
            <a:r>
              <a:rPr sz="1600" dirty="0">
                <a:solidFill>
                  <a:srgbClr val="974707"/>
                </a:solidFill>
                <a:latin typeface="Tahoma"/>
                <a:cs typeface="Tahoma"/>
              </a:rPr>
              <a:t>4.</a:t>
            </a:r>
            <a:endParaRPr sz="1600">
              <a:latin typeface="Tahoma"/>
              <a:cs typeface="Tahoma"/>
            </a:endParaRPr>
          </a:p>
          <a:p>
            <a:pPr marL="12700">
              <a:lnSpc>
                <a:spcPct val="100000"/>
              </a:lnSpc>
              <a:tabLst>
                <a:tab pos="354965" algn="l"/>
              </a:tabLst>
            </a:pPr>
            <a:r>
              <a:rPr sz="1600" dirty="0">
                <a:solidFill>
                  <a:srgbClr val="974707"/>
                </a:solidFill>
                <a:latin typeface="Tahoma"/>
                <a:cs typeface="Tahoma"/>
              </a:rPr>
              <a:t>5.	</a:t>
            </a:r>
            <a:r>
              <a:rPr sz="1600" dirty="0">
                <a:solidFill>
                  <a:srgbClr val="1F487C"/>
                </a:solidFill>
                <a:latin typeface="Tahoma"/>
                <a:cs typeface="Tahoma"/>
              </a:rPr>
              <a:t>}</a:t>
            </a:r>
            <a:endParaRPr sz="1600">
              <a:latin typeface="Tahoma"/>
              <a:cs typeface="Tahoma"/>
            </a:endParaRPr>
          </a:p>
          <a:p>
            <a:pPr marL="355600" indent="-342900">
              <a:lnSpc>
                <a:spcPct val="100000"/>
              </a:lnSpc>
              <a:buClr>
                <a:srgbClr val="974707"/>
              </a:buClr>
              <a:buAutoNum type="arabicPeriod" startAt="6"/>
              <a:tabLst>
                <a:tab pos="354965" algn="l"/>
                <a:tab pos="355600" algn="l"/>
              </a:tabLst>
            </a:pPr>
            <a:r>
              <a:rPr sz="1600" spc="-5" dirty="0">
                <a:solidFill>
                  <a:srgbClr val="1F487C"/>
                </a:solidFill>
                <a:latin typeface="Tahoma"/>
                <a:cs typeface="Tahoma"/>
              </a:rPr>
              <a:t>class </a:t>
            </a:r>
            <a:r>
              <a:rPr sz="1600" dirty="0">
                <a:solidFill>
                  <a:srgbClr val="1F487C"/>
                </a:solidFill>
                <a:latin typeface="Tahoma"/>
                <a:cs typeface="Tahoma"/>
              </a:rPr>
              <a:t>b </a:t>
            </a:r>
            <a:r>
              <a:rPr sz="1600" spc="-5" dirty="0">
                <a:solidFill>
                  <a:srgbClr val="1F487C"/>
                </a:solidFill>
                <a:latin typeface="Tahoma"/>
                <a:cs typeface="Tahoma"/>
              </a:rPr>
              <a:t>extends </a:t>
            </a:r>
            <a:r>
              <a:rPr sz="1600" dirty="0">
                <a:solidFill>
                  <a:srgbClr val="1F487C"/>
                </a:solidFill>
                <a:latin typeface="Tahoma"/>
                <a:cs typeface="Tahoma"/>
              </a:rPr>
              <a:t>a</a:t>
            </a:r>
            <a:r>
              <a:rPr sz="1600" spc="-40"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L="744220" indent="-731520">
              <a:lnSpc>
                <a:spcPct val="100000"/>
              </a:lnSpc>
              <a:buClr>
                <a:srgbClr val="974707"/>
              </a:buClr>
              <a:buAutoNum type="arabicPeriod" startAt="6"/>
              <a:tabLst>
                <a:tab pos="743585" algn="l"/>
                <a:tab pos="744220" algn="l"/>
              </a:tabLst>
            </a:pPr>
            <a:r>
              <a:rPr sz="1600" spc="-15" dirty="0">
                <a:solidFill>
                  <a:srgbClr val="1F487C"/>
                </a:solidFill>
                <a:latin typeface="Tahoma"/>
                <a:cs typeface="Tahoma"/>
              </a:rPr>
              <a:t>var</a:t>
            </a:r>
            <a:r>
              <a:rPr sz="1600" spc="-10" dirty="0">
                <a:solidFill>
                  <a:srgbClr val="1F487C"/>
                </a:solidFill>
                <a:latin typeface="Tahoma"/>
                <a:cs typeface="Tahoma"/>
              </a:rPr>
              <a:t> $myvar;</a:t>
            </a:r>
            <a:endParaRPr sz="1600">
              <a:latin typeface="Tahoma"/>
              <a:cs typeface="Tahoma"/>
            </a:endParaRPr>
          </a:p>
          <a:p>
            <a:pPr marL="744220" indent="-731520">
              <a:lnSpc>
                <a:spcPct val="100000"/>
              </a:lnSpc>
              <a:buClr>
                <a:srgbClr val="974707"/>
              </a:buClr>
              <a:buAutoNum type="arabicPeriod" startAt="6"/>
              <a:tabLst>
                <a:tab pos="743585" algn="l"/>
                <a:tab pos="744220" algn="l"/>
              </a:tabLst>
            </a:pPr>
            <a:r>
              <a:rPr sz="1600" spc="-5" dirty="0">
                <a:solidFill>
                  <a:srgbClr val="1F487C"/>
                </a:solidFill>
                <a:latin typeface="Tahoma"/>
                <a:cs typeface="Tahoma"/>
              </a:rPr>
              <a:t>function </a:t>
            </a:r>
            <a:r>
              <a:rPr sz="1600" dirty="0">
                <a:solidFill>
                  <a:srgbClr val="1F487C"/>
                </a:solidFill>
                <a:latin typeface="Tahoma"/>
                <a:cs typeface="Tahoma"/>
              </a:rPr>
              <a:t>b($x =2)</a:t>
            </a:r>
            <a:r>
              <a:rPr sz="1600" spc="-45"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L="1109980" indent="-1097280">
              <a:lnSpc>
                <a:spcPct val="100000"/>
              </a:lnSpc>
              <a:buClr>
                <a:srgbClr val="974707"/>
              </a:buClr>
              <a:buAutoNum type="arabicPeriod" startAt="6"/>
              <a:tabLst>
                <a:tab pos="1109345" algn="l"/>
                <a:tab pos="1109980" algn="l"/>
              </a:tabLst>
            </a:pPr>
            <a:r>
              <a:rPr sz="1600" spc="-5" dirty="0">
                <a:solidFill>
                  <a:srgbClr val="1F487C"/>
                </a:solidFill>
                <a:latin typeface="Tahoma"/>
                <a:cs typeface="Tahoma"/>
              </a:rPr>
              <a:t>$this-&gt;myvar </a:t>
            </a:r>
            <a:r>
              <a:rPr sz="1600" dirty="0">
                <a:solidFill>
                  <a:srgbClr val="1F487C"/>
                </a:solidFill>
                <a:latin typeface="Tahoma"/>
                <a:cs typeface="Tahoma"/>
              </a:rPr>
              <a:t>=</a:t>
            </a:r>
            <a:r>
              <a:rPr sz="1600" spc="-90" dirty="0">
                <a:solidFill>
                  <a:srgbClr val="1F487C"/>
                </a:solidFill>
                <a:latin typeface="Tahoma"/>
                <a:cs typeface="Tahoma"/>
              </a:rPr>
              <a:t> </a:t>
            </a:r>
            <a:r>
              <a:rPr sz="1600" dirty="0">
                <a:solidFill>
                  <a:srgbClr val="1F487C"/>
                </a:solidFill>
                <a:latin typeface="Tahoma"/>
                <a:cs typeface="Tahoma"/>
              </a:rPr>
              <a:t>$x;</a:t>
            </a:r>
            <a:endParaRPr sz="1600">
              <a:latin typeface="Tahoma"/>
              <a:cs typeface="Tahoma"/>
            </a:endParaRPr>
          </a:p>
          <a:p>
            <a:pPr marL="1109980" indent="-1097280">
              <a:lnSpc>
                <a:spcPct val="100000"/>
              </a:lnSpc>
              <a:buClr>
                <a:srgbClr val="974707"/>
              </a:buClr>
              <a:buAutoNum type="arabicPeriod" startAt="6"/>
              <a:tabLst>
                <a:tab pos="1109345" algn="l"/>
                <a:tab pos="1109980" algn="l"/>
              </a:tabLst>
            </a:pPr>
            <a:r>
              <a:rPr sz="1600" spc="-5" dirty="0">
                <a:solidFill>
                  <a:srgbClr val="1F487C"/>
                </a:solidFill>
                <a:latin typeface="Tahoma"/>
                <a:cs typeface="Tahoma"/>
              </a:rPr>
              <a:t>parent::a();</a:t>
            </a:r>
            <a:endParaRPr sz="1600">
              <a:latin typeface="Tahoma"/>
              <a:cs typeface="Tahoma"/>
            </a:endParaRPr>
          </a:p>
        </p:txBody>
      </p:sp>
      <p:sp>
        <p:nvSpPr>
          <p:cNvPr id="24" name="object 24"/>
          <p:cNvSpPr txBox="1"/>
          <p:nvPr/>
        </p:nvSpPr>
        <p:spPr>
          <a:xfrm>
            <a:off x="2336292" y="4101084"/>
            <a:ext cx="309880"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11.</a:t>
            </a:r>
            <a:endParaRPr sz="1600">
              <a:latin typeface="Tahoma"/>
              <a:cs typeface="Tahoma"/>
            </a:endParaRPr>
          </a:p>
        </p:txBody>
      </p:sp>
      <p:sp>
        <p:nvSpPr>
          <p:cNvPr id="25" name="object 25"/>
          <p:cNvSpPr txBox="1"/>
          <p:nvPr/>
        </p:nvSpPr>
        <p:spPr>
          <a:xfrm>
            <a:off x="3067811" y="4101084"/>
            <a:ext cx="123189"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1F487C"/>
                </a:solidFill>
                <a:latin typeface="Tahoma"/>
                <a:cs typeface="Tahoma"/>
              </a:rPr>
              <a:t>}</a:t>
            </a:r>
            <a:endParaRPr sz="1600">
              <a:latin typeface="Tahoma"/>
              <a:cs typeface="Tahoma"/>
            </a:endParaRPr>
          </a:p>
        </p:txBody>
      </p:sp>
      <p:sp>
        <p:nvSpPr>
          <p:cNvPr id="26" name="object 26"/>
          <p:cNvSpPr txBox="1"/>
          <p:nvPr/>
        </p:nvSpPr>
        <p:spPr>
          <a:xfrm>
            <a:off x="2336292" y="4344923"/>
            <a:ext cx="4831715" cy="197675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12.</a:t>
            </a:r>
            <a:r>
              <a:rPr sz="1600" spc="-45" dirty="0">
                <a:solidFill>
                  <a:srgbClr val="974707"/>
                </a:solidFill>
                <a:latin typeface="Tahoma"/>
                <a:cs typeface="Tahoma"/>
              </a:rPr>
              <a:t> </a:t>
            </a:r>
            <a:r>
              <a:rPr sz="1600" dirty="0">
                <a:solidFill>
                  <a:srgbClr val="1F487C"/>
                </a:solidFill>
                <a:latin typeface="Tahoma"/>
                <a:cs typeface="Tahoma"/>
              </a:rPr>
              <a:t>}</a:t>
            </a:r>
            <a:endParaRPr sz="1600" dirty="0">
              <a:latin typeface="Tahoma"/>
              <a:cs typeface="Tahoma"/>
            </a:endParaRPr>
          </a:p>
          <a:p>
            <a:pPr marL="355600" indent="-342900">
              <a:lnSpc>
                <a:spcPct val="100000"/>
              </a:lnSpc>
              <a:buClr>
                <a:srgbClr val="974707"/>
              </a:buClr>
              <a:buAutoNum type="arabicPeriod" startAt="13"/>
              <a:tabLst>
                <a:tab pos="355600" algn="l"/>
              </a:tabLst>
            </a:pPr>
            <a:r>
              <a:rPr sz="1600" dirty="0">
                <a:solidFill>
                  <a:srgbClr val="1F487C"/>
                </a:solidFill>
                <a:latin typeface="Tahoma"/>
                <a:cs typeface="Tahoma"/>
              </a:rPr>
              <a:t>$obj= new</a:t>
            </a:r>
            <a:r>
              <a:rPr sz="1600" spc="-30" dirty="0">
                <a:solidFill>
                  <a:srgbClr val="1F487C"/>
                </a:solidFill>
                <a:latin typeface="Tahoma"/>
                <a:cs typeface="Tahoma"/>
              </a:rPr>
              <a:t> </a:t>
            </a:r>
            <a:r>
              <a:rPr sz="1600" dirty="0">
                <a:solidFill>
                  <a:srgbClr val="1F487C"/>
                </a:solidFill>
                <a:latin typeface="Tahoma"/>
                <a:cs typeface="Tahoma"/>
              </a:rPr>
              <a:t>b;</a:t>
            </a:r>
            <a:endParaRPr sz="1600" dirty="0">
              <a:latin typeface="Tahoma"/>
              <a:cs typeface="Tahoma"/>
            </a:endParaRPr>
          </a:p>
          <a:p>
            <a:pPr marL="355600" indent="-342900">
              <a:lnSpc>
                <a:spcPct val="100000"/>
              </a:lnSpc>
              <a:buClr>
                <a:srgbClr val="974707"/>
              </a:buClr>
              <a:buAutoNum type="arabicPeriod" startAt="13"/>
              <a:tabLst>
                <a:tab pos="355600" algn="l"/>
              </a:tabLst>
            </a:pPr>
            <a:r>
              <a:rPr sz="1600" spc="-5" dirty="0">
                <a:solidFill>
                  <a:srgbClr val="1F487C"/>
                </a:solidFill>
                <a:latin typeface="Tahoma"/>
                <a:cs typeface="Tahoma"/>
              </a:rPr>
              <a:t>echo</a:t>
            </a:r>
            <a:r>
              <a:rPr sz="1600" spc="-15" dirty="0">
                <a:solidFill>
                  <a:srgbClr val="1F487C"/>
                </a:solidFill>
                <a:latin typeface="Tahoma"/>
                <a:cs typeface="Tahoma"/>
              </a:rPr>
              <a:t> </a:t>
            </a:r>
            <a:r>
              <a:rPr sz="1600" spc="-5" dirty="0">
                <a:solidFill>
                  <a:srgbClr val="1F487C"/>
                </a:solidFill>
                <a:latin typeface="Tahoma"/>
                <a:cs typeface="Tahoma"/>
              </a:rPr>
              <a:t>$obj-&gt;myvar;</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1</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2</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báo lỗi do biến $myvar chưa khai báo</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không xuất kết quả nào hết.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88976"/>
            <a:ext cx="6920865" cy="6024880"/>
            <a:chOff x="2147316" y="188976"/>
            <a:chExt cx="6920865" cy="602488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514578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099809" cy="516407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5017135"/>
            </a:xfrm>
            <a:custGeom>
              <a:avLst/>
              <a:gdLst/>
              <a:ahLst/>
              <a:cxnLst/>
              <a:rect l="l" t="t" r="r" b="b"/>
              <a:pathLst>
                <a:path w="6772275" h="5017135">
                  <a:moveTo>
                    <a:pt x="6771894" y="0"/>
                  </a:moveTo>
                  <a:lnTo>
                    <a:pt x="0" y="0"/>
                  </a:lnTo>
                  <a:lnTo>
                    <a:pt x="0" y="5017008"/>
                  </a:lnTo>
                  <a:lnTo>
                    <a:pt x="6771894" y="5017008"/>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5017135"/>
            </a:xfrm>
            <a:custGeom>
              <a:avLst/>
              <a:gdLst/>
              <a:ahLst/>
              <a:cxnLst/>
              <a:rect l="l" t="t" r="r" b="b"/>
              <a:pathLst>
                <a:path w="6772275" h="5017135">
                  <a:moveTo>
                    <a:pt x="0" y="5017008"/>
                  </a:moveTo>
                  <a:lnTo>
                    <a:pt x="6771894" y="5017008"/>
                  </a:lnTo>
                  <a:lnTo>
                    <a:pt x="6771894" y="0"/>
                  </a:lnTo>
                  <a:lnTo>
                    <a:pt x="0" y="0"/>
                  </a:lnTo>
                  <a:lnTo>
                    <a:pt x="0" y="5017008"/>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48992" y="1174749"/>
            <a:ext cx="5766435" cy="757555"/>
          </a:xfrm>
          <a:prstGeom prst="rect">
            <a:avLst/>
          </a:prstGeom>
        </p:spPr>
        <p:txBody>
          <a:bodyPr vert="horz" wrap="square" lIns="0" tIns="12700" rIns="0" bIns="0" rtlCol="0">
            <a:spAutoFit/>
          </a:bodyPr>
          <a:lstStyle/>
          <a:p>
            <a:pPr>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6</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a:lnSpc>
                <a:spcPct val="100000"/>
              </a:lnSpc>
            </a:pPr>
            <a:r>
              <a:rPr sz="1600" spc="-5" dirty="0">
                <a:solidFill>
                  <a:srgbClr val="1F487C"/>
                </a:solidFill>
                <a:latin typeface="Tahoma"/>
                <a:cs typeface="Tahoma"/>
              </a:rPr>
              <a:t>&lt;?php</a:t>
            </a:r>
            <a:endParaRPr sz="1600" dirty="0">
              <a:latin typeface="Tahoma"/>
              <a:cs typeface="Tahoma"/>
            </a:endParaRPr>
          </a:p>
          <a:p>
            <a:pPr>
              <a:lnSpc>
                <a:spcPct val="100000"/>
              </a:lnSpc>
              <a:tabLst>
                <a:tab pos="342265" algn="l"/>
              </a:tabLst>
            </a:pPr>
            <a:r>
              <a:rPr sz="1600" dirty="0">
                <a:solidFill>
                  <a:srgbClr val="974707"/>
                </a:solidFill>
                <a:latin typeface="Tahoma"/>
                <a:cs typeface="Tahoma"/>
              </a:rPr>
              <a:t>1.	</a:t>
            </a:r>
            <a:r>
              <a:rPr sz="1600" spc="-5" dirty="0">
                <a:solidFill>
                  <a:srgbClr val="1F487C"/>
                </a:solidFill>
                <a:latin typeface="Tahoma"/>
                <a:cs typeface="Tahoma"/>
              </a:rPr>
              <a:t>class</a:t>
            </a:r>
            <a:r>
              <a:rPr sz="1600" spc="-20" dirty="0">
                <a:solidFill>
                  <a:srgbClr val="1F487C"/>
                </a:solidFill>
                <a:latin typeface="Tahoma"/>
                <a:cs typeface="Tahoma"/>
              </a:rPr>
              <a:t> </a:t>
            </a:r>
            <a:r>
              <a:rPr sz="1600" dirty="0">
                <a:solidFill>
                  <a:srgbClr val="1F487C"/>
                </a:solidFill>
                <a:latin typeface="Tahoma"/>
                <a:cs typeface="Tahoma"/>
              </a:rPr>
              <a:t>a</a:t>
            </a:r>
            <a:endParaRPr sz="1600" dirty="0">
              <a:latin typeface="Tahoma"/>
              <a:cs typeface="Tahoma"/>
            </a:endParaRPr>
          </a:p>
        </p:txBody>
      </p:sp>
      <p:sp>
        <p:nvSpPr>
          <p:cNvPr id="22" name="object 22"/>
          <p:cNvSpPr txBox="1"/>
          <p:nvPr/>
        </p:nvSpPr>
        <p:spPr>
          <a:xfrm>
            <a:off x="3080511" y="2150110"/>
            <a:ext cx="2174240" cy="757555"/>
          </a:xfrm>
          <a:prstGeom prst="rect">
            <a:avLst/>
          </a:prstGeom>
        </p:spPr>
        <p:txBody>
          <a:bodyPr vert="horz" wrap="square" lIns="0" tIns="12700" rIns="0" bIns="0" rtlCol="0">
            <a:spAutoFit/>
          </a:bodyPr>
          <a:lstStyle/>
          <a:p>
            <a:pPr>
              <a:lnSpc>
                <a:spcPct val="100000"/>
              </a:lnSpc>
              <a:spcBef>
                <a:spcPts val="100"/>
              </a:spcBef>
            </a:pPr>
            <a:r>
              <a:rPr sz="1600" spc="-5" dirty="0">
                <a:solidFill>
                  <a:srgbClr val="1F487C"/>
                </a:solidFill>
                <a:latin typeface="Tahoma"/>
                <a:cs typeface="Tahoma"/>
              </a:rPr>
              <a:t>function</a:t>
            </a:r>
            <a:r>
              <a:rPr sz="1600" spc="-15" dirty="0">
                <a:solidFill>
                  <a:srgbClr val="1F487C"/>
                </a:solidFill>
                <a:latin typeface="Tahoma"/>
                <a:cs typeface="Tahoma"/>
              </a:rPr>
              <a:t> </a:t>
            </a:r>
            <a:r>
              <a:rPr sz="1600" dirty="0">
                <a:solidFill>
                  <a:srgbClr val="1F487C"/>
                </a:solidFill>
                <a:latin typeface="Tahoma"/>
                <a:cs typeface="Tahoma"/>
              </a:rPr>
              <a:t>a(){</a:t>
            </a:r>
            <a:endParaRPr sz="1600">
              <a:latin typeface="Tahoma"/>
              <a:cs typeface="Tahoma"/>
            </a:endParaRPr>
          </a:p>
          <a:p>
            <a:pPr marL="365760">
              <a:lnSpc>
                <a:spcPct val="100000"/>
              </a:lnSpc>
            </a:pPr>
            <a:r>
              <a:rPr sz="1600" spc="-5" dirty="0">
                <a:solidFill>
                  <a:srgbClr val="1F487C"/>
                </a:solidFill>
                <a:latin typeface="Tahoma"/>
                <a:cs typeface="Tahoma"/>
              </a:rPr>
              <a:t>echo </a:t>
            </a:r>
            <a:r>
              <a:rPr sz="1600" spc="-10" dirty="0">
                <a:solidFill>
                  <a:srgbClr val="1F487C"/>
                </a:solidFill>
                <a:latin typeface="Tahoma"/>
                <a:cs typeface="Tahoma"/>
              </a:rPr>
              <a:t>'Parent</a:t>
            </a:r>
            <a:r>
              <a:rPr sz="1600" spc="-65" dirty="0">
                <a:solidFill>
                  <a:srgbClr val="1F487C"/>
                </a:solidFill>
                <a:latin typeface="Tahoma"/>
                <a:cs typeface="Tahoma"/>
              </a:rPr>
              <a:t> </a:t>
            </a:r>
            <a:r>
              <a:rPr sz="1600" spc="-5" dirty="0">
                <a:solidFill>
                  <a:srgbClr val="1F487C"/>
                </a:solidFill>
                <a:latin typeface="Tahoma"/>
                <a:cs typeface="Tahoma"/>
              </a:rPr>
              <a:t>called';</a:t>
            </a:r>
            <a:endParaRPr sz="1600">
              <a:latin typeface="Tahoma"/>
              <a:cs typeface="Tahoma"/>
            </a:endParaRPr>
          </a:p>
          <a:p>
            <a:pPr>
              <a:lnSpc>
                <a:spcPct val="100000"/>
              </a:lnSpc>
            </a:pPr>
            <a:r>
              <a:rPr sz="1600" dirty="0">
                <a:solidFill>
                  <a:srgbClr val="1F487C"/>
                </a:solidFill>
                <a:latin typeface="Tahoma"/>
                <a:cs typeface="Tahoma"/>
              </a:rPr>
              <a:t>}</a:t>
            </a:r>
            <a:endParaRPr sz="1600">
              <a:latin typeface="Tahoma"/>
              <a:cs typeface="Tahoma"/>
            </a:endParaRPr>
          </a:p>
        </p:txBody>
      </p:sp>
      <p:sp>
        <p:nvSpPr>
          <p:cNvPr id="23" name="object 23"/>
          <p:cNvSpPr txBox="1"/>
          <p:nvPr/>
        </p:nvSpPr>
        <p:spPr>
          <a:xfrm>
            <a:off x="2348992" y="1906269"/>
            <a:ext cx="2168525" cy="2220595"/>
          </a:xfrm>
          <a:prstGeom prst="rect">
            <a:avLst/>
          </a:prstGeom>
        </p:spPr>
        <p:txBody>
          <a:bodyPr vert="horz" wrap="square" lIns="0" tIns="12700" rIns="0" bIns="0" rtlCol="0">
            <a:spAutoFit/>
          </a:bodyPr>
          <a:lstStyle/>
          <a:p>
            <a:pPr>
              <a:lnSpc>
                <a:spcPct val="100000"/>
              </a:lnSpc>
              <a:spcBef>
                <a:spcPts val="100"/>
              </a:spcBef>
              <a:tabLst>
                <a:tab pos="342265" algn="l"/>
              </a:tabLst>
            </a:pPr>
            <a:r>
              <a:rPr sz="1600" dirty="0">
                <a:solidFill>
                  <a:srgbClr val="974707"/>
                </a:solidFill>
                <a:latin typeface="Tahoma"/>
                <a:cs typeface="Tahoma"/>
              </a:rPr>
              <a:t>2.	</a:t>
            </a:r>
            <a:r>
              <a:rPr sz="1600" dirty="0">
                <a:solidFill>
                  <a:srgbClr val="1F487C"/>
                </a:solidFill>
                <a:latin typeface="Tahoma"/>
                <a:cs typeface="Tahoma"/>
              </a:rPr>
              <a:t>{</a:t>
            </a:r>
            <a:endParaRPr sz="1600">
              <a:latin typeface="Tahoma"/>
              <a:cs typeface="Tahoma"/>
            </a:endParaRPr>
          </a:p>
          <a:p>
            <a:pPr>
              <a:lnSpc>
                <a:spcPct val="100000"/>
              </a:lnSpc>
            </a:pPr>
            <a:r>
              <a:rPr sz="1600" dirty="0">
                <a:solidFill>
                  <a:srgbClr val="974707"/>
                </a:solidFill>
                <a:latin typeface="Tahoma"/>
                <a:cs typeface="Tahoma"/>
              </a:rPr>
              <a:t>3.</a:t>
            </a:r>
            <a:endParaRPr sz="1600">
              <a:latin typeface="Tahoma"/>
              <a:cs typeface="Tahoma"/>
            </a:endParaRPr>
          </a:p>
          <a:p>
            <a:pPr>
              <a:lnSpc>
                <a:spcPct val="100000"/>
              </a:lnSpc>
            </a:pPr>
            <a:r>
              <a:rPr sz="1600" dirty="0">
                <a:solidFill>
                  <a:srgbClr val="974707"/>
                </a:solidFill>
                <a:latin typeface="Tahoma"/>
                <a:cs typeface="Tahoma"/>
              </a:rPr>
              <a:t>4.</a:t>
            </a:r>
            <a:endParaRPr sz="1600">
              <a:latin typeface="Tahoma"/>
              <a:cs typeface="Tahoma"/>
            </a:endParaRPr>
          </a:p>
          <a:p>
            <a:pPr>
              <a:lnSpc>
                <a:spcPct val="100000"/>
              </a:lnSpc>
            </a:pPr>
            <a:r>
              <a:rPr sz="1600" dirty="0">
                <a:solidFill>
                  <a:srgbClr val="974707"/>
                </a:solidFill>
                <a:latin typeface="Tahoma"/>
                <a:cs typeface="Tahoma"/>
              </a:rPr>
              <a:t>5.</a:t>
            </a:r>
            <a:endParaRPr sz="1600">
              <a:latin typeface="Tahoma"/>
              <a:cs typeface="Tahoma"/>
            </a:endParaRPr>
          </a:p>
          <a:p>
            <a:pPr>
              <a:lnSpc>
                <a:spcPct val="100000"/>
              </a:lnSpc>
              <a:tabLst>
                <a:tab pos="342265" algn="l"/>
              </a:tabLst>
            </a:pPr>
            <a:r>
              <a:rPr sz="1600" dirty="0">
                <a:solidFill>
                  <a:srgbClr val="974707"/>
                </a:solidFill>
                <a:latin typeface="Tahoma"/>
                <a:cs typeface="Tahoma"/>
              </a:rPr>
              <a:t>6.	</a:t>
            </a:r>
            <a:r>
              <a:rPr sz="1600" dirty="0">
                <a:solidFill>
                  <a:srgbClr val="1F487C"/>
                </a:solidFill>
                <a:latin typeface="Tahoma"/>
                <a:cs typeface="Tahoma"/>
              </a:rPr>
              <a:t>}</a:t>
            </a:r>
            <a:endParaRPr sz="1600">
              <a:latin typeface="Tahoma"/>
              <a:cs typeface="Tahoma"/>
            </a:endParaRPr>
          </a:p>
          <a:p>
            <a:pPr marR="1214755">
              <a:lnSpc>
                <a:spcPct val="100000"/>
              </a:lnSpc>
              <a:tabLst>
                <a:tab pos="342265" algn="l"/>
              </a:tabLst>
            </a:pPr>
            <a:r>
              <a:rPr sz="1600" dirty="0">
                <a:solidFill>
                  <a:srgbClr val="974707"/>
                </a:solidFill>
                <a:latin typeface="Tahoma"/>
                <a:cs typeface="Tahoma"/>
              </a:rPr>
              <a:t>7.	</a:t>
            </a:r>
            <a:r>
              <a:rPr sz="1600" spc="-5" dirty="0">
                <a:solidFill>
                  <a:srgbClr val="1F487C"/>
                </a:solidFill>
                <a:latin typeface="Tahoma"/>
                <a:cs typeface="Tahoma"/>
              </a:rPr>
              <a:t>class</a:t>
            </a:r>
            <a:r>
              <a:rPr sz="1600" spc="-100" dirty="0">
                <a:solidFill>
                  <a:srgbClr val="1F487C"/>
                </a:solidFill>
                <a:latin typeface="Tahoma"/>
                <a:cs typeface="Tahoma"/>
              </a:rPr>
              <a:t> </a:t>
            </a:r>
            <a:r>
              <a:rPr sz="1600" dirty="0">
                <a:solidFill>
                  <a:srgbClr val="1F487C"/>
                </a:solidFill>
                <a:latin typeface="Tahoma"/>
                <a:cs typeface="Tahoma"/>
              </a:rPr>
              <a:t>b </a:t>
            </a:r>
            <a:r>
              <a:rPr sz="1600" dirty="0">
                <a:solidFill>
                  <a:srgbClr val="974707"/>
                </a:solidFill>
                <a:latin typeface="Tahoma"/>
                <a:cs typeface="Tahoma"/>
              </a:rPr>
              <a:t> 8.	</a:t>
            </a:r>
            <a:r>
              <a:rPr sz="1600" dirty="0">
                <a:solidFill>
                  <a:srgbClr val="1F487C"/>
                </a:solidFill>
                <a:latin typeface="Tahoma"/>
                <a:cs typeface="Tahoma"/>
              </a:rPr>
              <a:t>{</a:t>
            </a:r>
            <a:endParaRPr sz="1600">
              <a:latin typeface="Tahoma"/>
              <a:cs typeface="Tahoma"/>
            </a:endParaRPr>
          </a:p>
          <a:p>
            <a:pPr marL="730885" indent="-730885">
              <a:lnSpc>
                <a:spcPct val="100000"/>
              </a:lnSpc>
              <a:buClr>
                <a:srgbClr val="974707"/>
              </a:buClr>
              <a:buAutoNum type="arabicPeriod" startAt="9"/>
              <a:tabLst>
                <a:tab pos="730885" algn="l"/>
                <a:tab pos="731520" algn="l"/>
              </a:tabLst>
            </a:pPr>
            <a:r>
              <a:rPr sz="1600" spc="-5" dirty="0">
                <a:solidFill>
                  <a:srgbClr val="1F487C"/>
                </a:solidFill>
                <a:latin typeface="Tahoma"/>
                <a:cs typeface="Tahoma"/>
              </a:rPr>
              <a:t>function</a:t>
            </a:r>
            <a:r>
              <a:rPr sz="1600" spc="-30" dirty="0">
                <a:solidFill>
                  <a:srgbClr val="1F487C"/>
                </a:solidFill>
                <a:latin typeface="Tahoma"/>
                <a:cs typeface="Tahoma"/>
              </a:rPr>
              <a:t> </a:t>
            </a:r>
            <a:r>
              <a:rPr sz="1600" dirty="0">
                <a:solidFill>
                  <a:srgbClr val="1F487C"/>
                </a:solidFill>
                <a:latin typeface="Tahoma"/>
                <a:cs typeface="Tahoma"/>
              </a:rPr>
              <a:t>b(){</a:t>
            </a:r>
            <a:endParaRPr sz="1600">
              <a:latin typeface="Tahoma"/>
              <a:cs typeface="Tahoma"/>
            </a:endParaRPr>
          </a:p>
          <a:p>
            <a:pPr marL="1096645" indent="-1096645">
              <a:lnSpc>
                <a:spcPct val="100000"/>
              </a:lnSpc>
              <a:buClr>
                <a:srgbClr val="974707"/>
              </a:buClr>
              <a:buAutoNum type="arabicPeriod" startAt="9"/>
              <a:tabLst>
                <a:tab pos="1096645" algn="l"/>
                <a:tab pos="1097280" algn="l"/>
              </a:tabLst>
            </a:pPr>
            <a:r>
              <a:rPr sz="1600" spc="-5" dirty="0">
                <a:solidFill>
                  <a:srgbClr val="1F487C"/>
                </a:solidFill>
                <a:latin typeface="Tahoma"/>
                <a:cs typeface="Tahoma"/>
              </a:rPr>
              <a:t>parent::a();</a:t>
            </a:r>
            <a:endParaRPr sz="1600">
              <a:latin typeface="Tahoma"/>
              <a:cs typeface="Tahoma"/>
            </a:endParaRPr>
          </a:p>
        </p:txBody>
      </p:sp>
      <p:sp>
        <p:nvSpPr>
          <p:cNvPr id="24" name="object 24"/>
          <p:cNvSpPr txBox="1"/>
          <p:nvPr/>
        </p:nvSpPr>
        <p:spPr>
          <a:xfrm>
            <a:off x="2348992" y="4101084"/>
            <a:ext cx="3945890" cy="1976755"/>
          </a:xfrm>
          <a:prstGeom prst="rect">
            <a:avLst/>
          </a:prstGeom>
        </p:spPr>
        <p:txBody>
          <a:bodyPr vert="horz" wrap="square" lIns="0" tIns="12700" rIns="0" bIns="0" rtlCol="0">
            <a:spAutoFit/>
          </a:bodyPr>
          <a:lstStyle/>
          <a:p>
            <a:pPr>
              <a:lnSpc>
                <a:spcPct val="100000"/>
              </a:lnSpc>
              <a:spcBef>
                <a:spcPts val="100"/>
              </a:spcBef>
              <a:tabLst>
                <a:tab pos="730885" algn="l"/>
              </a:tabLst>
            </a:pPr>
            <a:r>
              <a:rPr sz="1600" dirty="0">
                <a:solidFill>
                  <a:srgbClr val="974707"/>
                </a:solidFill>
                <a:latin typeface="Tahoma"/>
                <a:cs typeface="Tahoma"/>
              </a:rPr>
              <a:t>11.	</a:t>
            </a:r>
            <a:r>
              <a:rPr sz="1600" dirty="0">
                <a:solidFill>
                  <a:srgbClr val="1F487C"/>
                </a:solidFill>
                <a:latin typeface="Tahoma"/>
                <a:cs typeface="Tahoma"/>
              </a:rPr>
              <a:t>}</a:t>
            </a:r>
            <a:endParaRPr sz="1600" dirty="0">
              <a:latin typeface="Tahoma"/>
              <a:cs typeface="Tahoma"/>
            </a:endParaRPr>
          </a:p>
          <a:p>
            <a:pPr>
              <a:lnSpc>
                <a:spcPct val="100000"/>
              </a:lnSpc>
            </a:pPr>
            <a:r>
              <a:rPr sz="1600" dirty="0">
                <a:solidFill>
                  <a:srgbClr val="974707"/>
                </a:solidFill>
                <a:latin typeface="Tahoma"/>
                <a:cs typeface="Tahoma"/>
              </a:rPr>
              <a:t>12.</a:t>
            </a:r>
            <a:r>
              <a:rPr sz="1600" spc="-45" dirty="0">
                <a:solidFill>
                  <a:srgbClr val="974707"/>
                </a:solidFill>
                <a:latin typeface="Tahoma"/>
                <a:cs typeface="Tahoma"/>
              </a:rPr>
              <a:t> </a:t>
            </a:r>
            <a:r>
              <a:rPr sz="1600" dirty="0">
                <a:solidFill>
                  <a:srgbClr val="1F487C"/>
                </a:solidFill>
                <a:latin typeface="Tahoma"/>
                <a:cs typeface="Tahoma"/>
              </a:rPr>
              <a:t>}</a:t>
            </a:r>
            <a:endParaRPr sz="1600" dirty="0">
              <a:latin typeface="Tahoma"/>
              <a:cs typeface="Tahoma"/>
            </a:endParaRPr>
          </a:p>
          <a:p>
            <a:pPr>
              <a:lnSpc>
                <a:spcPct val="100000"/>
              </a:lnSpc>
            </a:pPr>
            <a:r>
              <a:rPr sz="1600" dirty="0">
                <a:solidFill>
                  <a:srgbClr val="974707"/>
                </a:solidFill>
                <a:latin typeface="Tahoma"/>
                <a:cs typeface="Tahoma"/>
              </a:rPr>
              <a:t>13. </a:t>
            </a:r>
            <a:r>
              <a:rPr sz="1600" dirty="0">
                <a:solidFill>
                  <a:srgbClr val="1F487C"/>
                </a:solidFill>
                <a:latin typeface="Tahoma"/>
                <a:cs typeface="Tahoma"/>
              </a:rPr>
              <a:t>$c </a:t>
            </a:r>
            <a:r>
              <a:rPr sz="1600" spc="-5" dirty="0">
                <a:solidFill>
                  <a:srgbClr val="1F487C"/>
                </a:solidFill>
                <a:latin typeface="Tahoma"/>
                <a:cs typeface="Tahoma"/>
              </a:rPr>
              <a:t>=new</a:t>
            </a:r>
            <a:r>
              <a:rPr sz="1600" spc="-60" dirty="0">
                <a:solidFill>
                  <a:srgbClr val="1F487C"/>
                </a:solidFill>
                <a:latin typeface="Tahoma"/>
                <a:cs typeface="Tahoma"/>
              </a:rPr>
              <a:t> </a:t>
            </a:r>
            <a:r>
              <a:rPr sz="1600" spc="-5" dirty="0">
                <a:solidFill>
                  <a:srgbClr val="1F487C"/>
                </a:solidFill>
                <a:latin typeface="Tahoma"/>
                <a:cs typeface="Tahoma"/>
              </a:rPr>
              <a:t>b();</a:t>
            </a:r>
            <a:endParaRPr sz="1600" dirty="0">
              <a:latin typeface="Tahoma"/>
              <a:cs typeface="Tahoma"/>
            </a:endParaRPr>
          </a:p>
          <a:p>
            <a:pPr>
              <a:lnSpc>
                <a:spcPct val="100000"/>
              </a:lnSpc>
            </a:pPr>
            <a:r>
              <a:rPr sz="1600" spc="-5" dirty="0">
                <a:solidFill>
                  <a:srgbClr val="1F487C"/>
                </a:solidFill>
                <a:latin typeface="Tahoma"/>
                <a:cs typeface="Tahoma"/>
              </a:rPr>
              <a:t>?&gt;</a:t>
            </a:r>
            <a:endParaRPr sz="1600" dirty="0">
              <a:latin typeface="Tahoma"/>
              <a:cs typeface="Tahoma"/>
            </a:endParaRPr>
          </a:p>
          <a:p>
            <a:pPr marL="456565" indent="-456565">
              <a:buClr>
                <a:srgbClr val="4F6128"/>
              </a:buClr>
              <a:buAutoNum type="alphaUcPeriod"/>
              <a:tabLst>
                <a:tab pos="456565" algn="l"/>
                <a:tab pos="457200" algn="l"/>
              </a:tabLst>
            </a:pPr>
            <a:r>
              <a:rPr sz="1600" spc="-15" dirty="0">
                <a:solidFill>
                  <a:srgbClr val="1F487C"/>
                </a:solidFill>
                <a:latin typeface="Tahoma"/>
                <a:cs typeface="Tahoma"/>
              </a:rPr>
              <a:t>Đoạn lệnh xuất kết quả “Parent called”</a:t>
            </a:r>
          </a:p>
          <a:p>
            <a:pPr marL="456565" indent="-456565">
              <a:buClr>
                <a:srgbClr val="4F6128"/>
              </a:buClr>
              <a:buAutoNum type="alphaUcPeriod"/>
              <a:tabLst>
                <a:tab pos="456565" algn="l"/>
                <a:tab pos="457200" algn="l"/>
              </a:tabLst>
            </a:pPr>
            <a:r>
              <a:rPr sz="1600" spc="-15" dirty="0">
                <a:solidFill>
                  <a:srgbClr val="1F487C"/>
                </a:solidFill>
                <a:latin typeface="Tahoma"/>
                <a:cs typeface="Tahoma"/>
              </a:rPr>
              <a:t>Đoạn lệnh sai ở dòng số 7</a:t>
            </a:r>
          </a:p>
          <a:p>
            <a:pPr marL="456565" indent="-456565">
              <a:buClr>
                <a:srgbClr val="4F6128"/>
              </a:buClr>
              <a:buAutoNum type="alphaUcPeriod"/>
              <a:tabLst>
                <a:tab pos="456565" algn="l"/>
                <a:tab pos="457200" algn="l"/>
              </a:tabLst>
            </a:pPr>
            <a:r>
              <a:rPr sz="1600" spc="-15" dirty="0">
                <a:solidFill>
                  <a:srgbClr val="1F487C"/>
                </a:solidFill>
                <a:latin typeface="Tahoma"/>
                <a:cs typeface="Tahoma"/>
              </a:rPr>
              <a:t>Đoạn lệnh sai ở dòng số 10</a:t>
            </a:r>
          </a:p>
          <a:p>
            <a:pPr marL="456565" indent="-456565">
              <a:buClr>
                <a:srgbClr val="4F6128"/>
              </a:buClr>
              <a:buAutoNum type="alphaUcPeriod"/>
              <a:tabLst>
                <a:tab pos="456565" algn="l"/>
                <a:tab pos="457200" algn="l"/>
              </a:tabLst>
            </a:pPr>
            <a:r>
              <a:rPr sz="1600" spc="-15" dirty="0">
                <a:solidFill>
                  <a:srgbClr val="1F487C"/>
                </a:solidFill>
                <a:latin typeface="Tahoma"/>
                <a:cs typeface="Tahoma"/>
              </a:rPr>
              <a:t>Tất cả đều sai</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88976"/>
            <a:ext cx="6920865" cy="6268720"/>
            <a:chOff x="2147316" y="188976"/>
            <a:chExt cx="6920865" cy="626872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5391912"/>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099809" cy="540791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5263515"/>
            </a:xfrm>
            <a:custGeom>
              <a:avLst/>
              <a:gdLst/>
              <a:ahLst/>
              <a:cxnLst/>
              <a:rect l="l" t="t" r="r" b="b"/>
              <a:pathLst>
                <a:path w="6772275" h="5263515">
                  <a:moveTo>
                    <a:pt x="6771894" y="0"/>
                  </a:moveTo>
                  <a:lnTo>
                    <a:pt x="0" y="0"/>
                  </a:lnTo>
                  <a:lnTo>
                    <a:pt x="0" y="5263134"/>
                  </a:lnTo>
                  <a:lnTo>
                    <a:pt x="6771894" y="5263134"/>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5263515"/>
            </a:xfrm>
            <a:custGeom>
              <a:avLst/>
              <a:gdLst/>
              <a:ahLst/>
              <a:cxnLst/>
              <a:rect l="l" t="t" r="r" b="b"/>
              <a:pathLst>
                <a:path w="6772275" h="5263515">
                  <a:moveTo>
                    <a:pt x="0" y="5263134"/>
                  </a:moveTo>
                  <a:lnTo>
                    <a:pt x="6771894" y="5263134"/>
                  </a:lnTo>
                  <a:lnTo>
                    <a:pt x="6771894" y="0"/>
                  </a:lnTo>
                  <a:lnTo>
                    <a:pt x="0" y="0"/>
                  </a:lnTo>
                  <a:lnTo>
                    <a:pt x="0" y="5263134"/>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36292" y="1174749"/>
            <a:ext cx="5779135" cy="757555"/>
          </a:xfrm>
          <a:prstGeom prst="rect">
            <a:avLst/>
          </a:prstGeom>
        </p:spPr>
        <p:txBody>
          <a:bodyPr vert="horz" wrap="square" lIns="0" tIns="12700" rIns="0" bIns="0" rtlCol="0">
            <a:spAutoFit/>
          </a:bodyPr>
          <a:lstStyle/>
          <a:p>
            <a:pPr marL="12700">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7</a:t>
            </a:r>
            <a:r>
              <a:rPr sz="1600" spc="-15" dirty="0">
                <a:solidFill>
                  <a:srgbClr val="1F487C"/>
                </a:solidFill>
                <a:latin typeface="Tahoma"/>
                <a:cs typeface="Tahoma"/>
              </a:rPr>
              <a:t>: Chọn phát biểu đúng (đoạn lệnh thực hiện trong PHP5):</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12700">
              <a:lnSpc>
                <a:spcPct val="100000"/>
              </a:lnSpc>
              <a:tabLst>
                <a:tab pos="354965" algn="l"/>
              </a:tabLst>
            </a:pPr>
            <a:r>
              <a:rPr sz="1600" dirty="0">
                <a:solidFill>
                  <a:srgbClr val="974707"/>
                </a:solidFill>
                <a:latin typeface="Tahoma"/>
                <a:cs typeface="Tahoma"/>
              </a:rPr>
              <a:t>1.	</a:t>
            </a:r>
            <a:r>
              <a:rPr sz="1600" spc="-5" dirty="0">
                <a:solidFill>
                  <a:srgbClr val="1F487C"/>
                </a:solidFill>
                <a:latin typeface="Tahoma"/>
                <a:cs typeface="Tahoma"/>
              </a:rPr>
              <a:t>class</a:t>
            </a:r>
            <a:r>
              <a:rPr sz="1600" spc="-20" dirty="0">
                <a:solidFill>
                  <a:srgbClr val="1F487C"/>
                </a:solidFill>
                <a:latin typeface="Tahoma"/>
                <a:cs typeface="Tahoma"/>
              </a:rPr>
              <a:t> </a:t>
            </a:r>
            <a:r>
              <a:rPr sz="1600" spc="-5" dirty="0">
                <a:solidFill>
                  <a:srgbClr val="1F487C"/>
                </a:solidFill>
                <a:latin typeface="Tahoma"/>
                <a:cs typeface="Tahoma"/>
              </a:rPr>
              <a:t>test</a:t>
            </a:r>
            <a:endParaRPr sz="1600" dirty="0">
              <a:latin typeface="Tahoma"/>
              <a:cs typeface="Tahoma"/>
            </a:endParaRPr>
          </a:p>
        </p:txBody>
      </p:sp>
      <p:sp>
        <p:nvSpPr>
          <p:cNvPr id="22" name="object 22"/>
          <p:cNvSpPr txBox="1"/>
          <p:nvPr/>
        </p:nvSpPr>
        <p:spPr>
          <a:xfrm>
            <a:off x="2336292" y="1906269"/>
            <a:ext cx="466090" cy="197675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dirty="0">
                <a:solidFill>
                  <a:srgbClr val="974707"/>
                </a:solidFill>
                <a:latin typeface="Tahoma"/>
                <a:cs typeface="Tahoma"/>
              </a:rPr>
              <a:t>2.	</a:t>
            </a:r>
            <a:r>
              <a:rPr sz="1600" dirty="0">
                <a:solidFill>
                  <a:srgbClr val="1F487C"/>
                </a:solidFill>
                <a:latin typeface="Tahoma"/>
                <a:cs typeface="Tahoma"/>
              </a:rPr>
              <a:t>{</a:t>
            </a:r>
            <a:endParaRPr sz="1600">
              <a:latin typeface="Tahoma"/>
              <a:cs typeface="Tahoma"/>
            </a:endParaRPr>
          </a:p>
          <a:p>
            <a:pPr marL="12700">
              <a:lnSpc>
                <a:spcPct val="100000"/>
              </a:lnSpc>
            </a:pPr>
            <a:r>
              <a:rPr sz="1600" dirty="0">
                <a:solidFill>
                  <a:srgbClr val="974707"/>
                </a:solidFill>
                <a:latin typeface="Tahoma"/>
                <a:cs typeface="Tahoma"/>
              </a:rPr>
              <a:t>3.</a:t>
            </a:r>
            <a:endParaRPr sz="1600">
              <a:latin typeface="Tahoma"/>
              <a:cs typeface="Tahoma"/>
            </a:endParaRPr>
          </a:p>
          <a:p>
            <a:pPr marL="12700">
              <a:lnSpc>
                <a:spcPct val="100000"/>
              </a:lnSpc>
            </a:pPr>
            <a:r>
              <a:rPr sz="1600" dirty="0">
                <a:solidFill>
                  <a:srgbClr val="974707"/>
                </a:solidFill>
                <a:latin typeface="Tahoma"/>
                <a:cs typeface="Tahoma"/>
              </a:rPr>
              <a:t>4.</a:t>
            </a:r>
            <a:endParaRPr sz="1600">
              <a:latin typeface="Tahoma"/>
              <a:cs typeface="Tahoma"/>
            </a:endParaRPr>
          </a:p>
          <a:p>
            <a:pPr marL="12700">
              <a:lnSpc>
                <a:spcPct val="100000"/>
              </a:lnSpc>
            </a:pPr>
            <a:r>
              <a:rPr sz="1600" dirty="0">
                <a:solidFill>
                  <a:srgbClr val="974707"/>
                </a:solidFill>
                <a:latin typeface="Tahoma"/>
                <a:cs typeface="Tahoma"/>
              </a:rPr>
              <a:t>5.</a:t>
            </a:r>
            <a:endParaRPr sz="1600">
              <a:latin typeface="Tahoma"/>
              <a:cs typeface="Tahoma"/>
            </a:endParaRPr>
          </a:p>
          <a:p>
            <a:pPr marL="12700">
              <a:lnSpc>
                <a:spcPct val="100000"/>
              </a:lnSpc>
            </a:pPr>
            <a:r>
              <a:rPr sz="1600" dirty="0">
                <a:solidFill>
                  <a:srgbClr val="974707"/>
                </a:solidFill>
                <a:latin typeface="Tahoma"/>
                <a:cs typeface="Tahoma"/>
              </a:rPr>
              <a:t>6.</a:t>
            </a:r>
            <a:endParaRPr sz="1600">
              <a:latin typeface="Tahoma"/>
              <a:cs typeface="Tahoma"/>
            </a:endParaRPr>
          </a:p>
          <a:p>
            <a:pPr marL="12700">
              <a:lnSpc>
                <a:spcPct val="100000"/>
              </a:lnSpc>
            </a:pPr>
            <a:r>
              <a:rPr sz="1600" dirty="0">
                <a:solidFill>
                  <a:srgbClr val="974707"/>
                </a:solidFill>
                <a:latin typeface="Tahoma"/>
                <a:cs typeface="Tahoma"/>
              </a:rPr>
              <a:t>7.</a:t>
            </a:r>
            <a:endParaRPr sz="1600">
              <a:latin typeface="Tahoma"/>
              <a:cs typeface="Tahoma"/>
            </a:endParaRPr>
          </a:p>
          <a:p>
            <a:pPr marL="12700">
              <a:lnSpc>
                <a:spcPct val="100000"/>
              </a:lnSpc>
            </a:pPr>
            <a:r>
              <a:rPr sz="1600" dirty="0">
                <a:solidFill>
                  <a:srgbClr val="974707"/>
                </a:solidFill>
                <a:latin typeface="Tahoma"/>
                <a:cs typeface="Tahoma"/>
              </a:rPr>
              <a:t>8.</a:t>
            </a:r>
            <a:endParaRPr sz="1600">
              <a:latin typeface="Tahoma"/>
              <a:cs typeface="Tahoma"/>
            </a:endParaRPr>
          </a:p>
          <a:p>
            <a:pPr marL="12700">
              <a:lnSpc>
                <a:spcPct val="100000"/>
              </a:lnSpc>
            </a:pPr>
            <a:r>
              <a:rPr sz="1600" dirty="0">
                <a:solidFill>
                  <a:srgbClr val="974707"/>
                </a:solidFill>
                <a:latin typeface="Tahoma"/>
                <a:cs typeface="Tahoma"/>
              </a:rPr>
              <a:t>9.</a:t>
            </a:r>
            <a:endParaRPr sz="1600">
              <a:latin typeface="Tahoma"/>
              <a:cs typeface="Tahoma"/>
            </a:endParaRPr>
          </a:p>
        </p:txBody>
      </p:sp>
      <p:sp>
        <p:nvSpPr>
          <p:cNvPr id="23" name="object 23"/>
          <p:cNvSpPr txBox="1"/>
          <p:nvPr/>
        </p:nvSpPr>
        <p:spPr>
          <a:xfrm>
            <a:off x="2336292" y="3856735"/>
            <a:ext cx="309880"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10.</a:t>
            </a:r>
            <a:endParaRPr sz="1600">
              <a:latin typeface="Tahoma"/>
              <a:cs typeface="Tahoma"/>
            </a:endParaRPr>
          </a:p>
        </p:txBody>
      </p:sp>
      <p:sp>
        <p:nvSpPr>
          <p:cNvPr id="24" name="object 24"/>
          <p:cNvSpPr txBox="1"/>
          <p:nvPr/>
        </p:nvSpPr>
        <p:spPr>
          <a:xfrm>
            <a:off x="3067811" y="2150110"/>
            <a:ext cx="2446020" cy="1976755"/>
          </a:xfrm>
          <a:prstGeom prst="rect">
            <a:avLst/>
          </a:prstGeom>
        </p:spPr>
        <p:txBody>
          <a:bodyPr vert="horz" wrap="square" lIns="0" tIns="12700" rIns="0" bIns="0" rtlCol="0">
            <a:spAutoFit/>
          </a:bodyPr>
          <a:lstStyle/>
          <a:p>
            <a:pPr marL="378460" marR="5080" indent="-365760">
              <a:lnSpc>
                <a:spcPct val="100000"/>
              </a:lnSpc>
              <a:spcBef>
                <a:spcPts val="100"/>
              </a:spcBef>
            </a:pPr>
            <a:r>
              <a:rPr sz="1600" dirty="0">
                <a:solidFill>
                  <a:srgbClr val="1F487C"/>
                </a:solidFill>
                <a:latin typeface="Tahoma"/>
                <a:cs typeface="Tahoma"/>
              </a:rPr>
              <a:t>public </a:t>
            </a:r>
            <a:r>
              <a:rPr sz="1600" spc="-5" dirty="0">
                <a:solidFill>
                  <a:srgbClr val="1F487C"/>
                </a:solidFill>
                <a:latin typeface="Tahoma"/>
                <a:cs typeface="Tahoma"/>
              </a:rPr>
              <a:t>function</a:t>
            </a:r>
            <a:r>
              <a:rPr sz="1600" spc="-80" dirty="0">
                <a:solidFill>
                  <a:srgbClr val="1F487C"/>
                </a:solidFill>
                <a:latin typeface="Tahoma"/>
                <a:cs typeface="Tahoma"/>
              </a:rPr>
              <a:t> </a:t>
            </a:r>
            <a:r>
              <a:rPr sz="1600" dirty="0">
                <a:solidFill>
                  <a:srgbClr val="1F487C"/>
                </a:solidFill>
                <a:latin typeface="Tahoma"/>
                <a:cs typeface="Tahoma"/>
              </a:rPr>
              <a:t>method1(){  global</a:t>
            </a:r>
            <a:r>
              <a:rPr sz="1600" spc="-10" dirty="0">
                <a:solidFill>
                  <a:srgbClr val="1F487C"/>
                </a:solidFill>
                <a:latin typeface="Tahoma"/>
                <a:cs typeface="Tahoma"/>
              </a:rPr>
              <a:t> </a:t>
            </a:r>
            <a:r>
              <a:rPr sz="1600" dirty="0">
                <a:solidFill>
                  <a:srgbClr val="1F487C"/>
                </a:solidFill>
                <a:latin typeface="Tahoma"/>
                <a:cs typeface="Tahoma"/>
              </a:rPr>
              <a:t>$x;</a:t>
            </a:r>
            <a:endParaRPr sz="1600">
              <a:latin typeface="Tahoma"/>
              <a:cs typeface="Tahoma"/>
            </a:endParaRPr>
          </a:p>
          <a:p>
            <a:pPr marL="378460" marR="1278890">
              <a:lnSpc>
                <a:spcPct val="100000"/>
              </a:lnSpc>
            </a:pPr>
            <a:r>
              <a:rPr sz="1600" dirty="0">
                <a:solidFill>
                  <a:srgbClr val="1F487C"/>
                </a:solidFill>
                <a:latin typeface="Tahoma"/>
                <a:cs typeface="Tahoma"/>
              </a:rPr>
              <a:t>$x =</a:t>
            </a:r>
            <a:r>
              <a:rPr sz="1600" spc="-105" dirty="0">
                <a:solidFill>
                  <a:srgbClr val="1F487C"/>
                </a:solidFill>
                <a:latin typeface="Tahoma"/>
                <a:cs typeface="Tahoma"/>
              </a:rPr>
              <a:t> </a:t>
            </a:r>
            <a:r>
              <a:rPr sz="1600" dirty="0">
                <a:solidFill>
                  <a:srgbClr val="1F487C"/>
                </a:solidFill>
                <a:latin typeface="Tahoma"/>
                <a:cs typeface="Tahoma"/>
              </a:rPr>
              <a:t>15;  </a:t>
            </a:r>
            <a:r>
              <a:rPr sz="1600" spc="-5" dirty="0">
                <a:solidFill>
                  <a:srgbClr val="1F487C"/>
                </a:solidFill>
                <a:latin typeface="Tahoma"/>
                <a:cs typeface="Tahoma"/>
              </a:rPr>
              <a:t>echo</a:t>
            </a:r>
            <a:r>
              <a:rPr sz="1600" spc="-100" dirty="0">
                <a:solidFill>
                  <a:srgbClr val="1F487C"/>
                </a:solidFill>
                <a:latin typeface="Tahoma"/>
                <a:cs typeface="Tahoma"/>
              </a:rPr>
              <a:t> </a:t>
            </a:r>
            <a:r>
              <a:rPr sz="1600" dirty="0">
                <a:solidFill>
                  <a:srgbClr val="1F487C"/>
                </a:solidFill>
                <a:latin typeface="Tahoma"/>
                <a:cs typeface="Tahoma"/>
              </a:rPr>
              <a:t>$x;</a:t>
            </a:r>
            <a:endParaRPr sz="1600">
              <a:latin typeface="Tahoma"/>
              <a:cs typeface="Tahoma"/>
            </a:endParaRPr>
          </a:p>
          <a:p>
            <a:pPr marL="12700">
              <a:lnSpc>
                <a:spcPct val="100000"/>
              </a:lnSpc>
            </a:pPr>
            <a:r>
              <a:rPr sz="1600" dirty="0">
                <a:solidFill>
                  <a:srgbClr val="1F487C"/>
                </a:solidFill>
                <a:latin typeface="Tahoma"/>
                <a:cs typeface="Tahoma"/>
              </a:rPr>
              <a:t>}</a:t>
            </a:r>
            <a:endParaRPr sz="1600">
              <a:latin typeface="Tahoma"/>
              <a:cs typeface="Tahoma"/>
            </a:endParaRPr>
          </a:p>
          <a:p>
            <a:pPr marL="378460" marR="5080" indent="-365760">
              <a:lnSpc>
                <a:spcPct val="100000"/>
              </a:lnSpc>
            </a:pPr>
            <a:r>
              <a:rPr sz="1600" dirty="0">
                <a:solidFill>
                  <a:srgbClr val="1F487C"/>
                </a:solidFill>
                <a:latin typeface="Tahoma"/>
                <a:cs typeface="Tahoma"/>
              </a:rPr>
              <a:t>public </a:t>
            </a:r>
            <a:r>
              <a:rPr sz="1600" spc="-5" dirty="0">
                <a:solidFill>
                  <a:srgbClr val="1F487C"/>
                </a:solidFill>
                <a:latin typeface="Tahoma"/>
                <a:cs typeface="Tahoma"/>
              </a:rPr>
              <a:t>function</a:t>
            </a:r>
            <a:r>
              <a:rPr sz="1600" spc="-80" dirty="0">
                <a:solidFill>
                  <a:srgbClr val="1F487C"/>
                </a:solidFill>
                <a:latin typeface="Tahoma"/>
                <a:cs typeface="Tahoma"/>
              </a:rPr>
              <a:t> </a:t>
            </a:r>
            <a:r>
              <a:rPr sz="1600" dirty="0">
                <a:solidFill>
                  <a:srgbClr val="1F487C"/>
                </a:solidFill>
                <a:latin typeface="Tahoma"/>
                <a:cs typeface="Tahoma"/>
              </a:rPr>
              <a:t>method2(){  </a:t>
            </a:r>
            <a:r>
              <a:rPr sz="1600" spc="-5" dirty="0">
                <a:solidFill>
                  <a:srgbClr val="1F487C"/>
                </a:solidFill>
                <a:latin typeface="Tahoma"/>
                <a:cs typeface="Tahoma"/>
              </a:rPr>
              <a:t>echo</a:t>
            </a:r>
            <a:r>
              <a:rPr sz="1600" spc="-15" dirty="0">
                <a:solidFill>
                  <a:srgbClr val="1F487C"/>
                </a:solidFill>
                <a:latin typeface="Tahoma"/>
                <a:cs typeface="Tahoma"/>
              </a:rPr>
              <a:t> </a:t>
            </a:r>
            <a:r>
              <a:rPr sz="1600" dirty="0">
                <a:solidFill>
                  <a:srgbClr val="1F487C"/>
                </a:solidFill>
                <a:latin typeface="Tahoma"/>
                <a:cs typeface="Tahoma"/>
              </a:rPr>
              <a:t>$x;</a:t>
            </a:r>
            <a:endParaRPr sz="1600">
              <a:latin typeface="Tahoma"/>
              <a:cs typeface="Tahoma"/>
            </a:endParaRPr>
          </a:p>
          <a:p>
            <a:pPr marL="12700">
              <a:lnSpc>
                <a:spcPct val="100000"/>
              </a:lnSpc>
            </a:pPr>
            <a:r>
              <a:rPr sz="1600" dirty="0">
                <a:solidFill>
                  <a:srgbClr val="1F487C"/>
                </a:solidFill>
                <a:latin typeface="Tahoma"/>
                <a:cs typeface="Tahoma"/>
              </a:rPr>
              <a:t>}</a:t>
            </a:r>
            <a:endParaRPr sz="1600">
              <a:latin typeface="Tahoma"/>
              <a:cs typeface="Tahoma"/>
            </a:endParaRPr>
          </a:p>
        </p:txBody>
      </p:sp>
      <p:sp>
        <p:nvSpPr>
          <p:cNvPr id="25" name="object 25"/>
          <p:cNvSpPr txBox="1"/>
          <p:nvPr/>
        </p:nvSpPr>
        <p:spPr>
          <a:xfrm>
            <a:off x="2336292" y="4101084"/>
            <a:ext cx="5227955" cy="222059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11.</a:t>
            </a:r>
            <a:r>
              <a:rPr sz="1600" spc="-45" dirty="0">
                <a:solidFill>
                  <a:srgbClr val="974707"/>
                </a:solidFill>
                <a:latin typeface="Tahoma"/>
                <a:cs typeface="Tahoma"/>
              </a:rPr>
              <a:t> </a:t>
            </a:r>
            <a:r>
              <a:rPr sz="1600" dirty="0">
                <a:solidFill>
                  <a:srgbClr val="1F487C"/>
                </a:solidFill>
                <a:latin typeface="Tahoma"/>
                <a:cs typeface="Tahoma"/>
              </a:rPr>
              <a:t>}</a:t>
            </a:r>
            <a:endParaRPr sz="1600" dirty="0">
              <a:latin typeface="Tahoma"/>
              <a:cs typeface="Tahoma"/>
            </a:endParaRPr>
          </a:p>
          <a:p>
            <a:pPr marL="355600" indent="-342900">
              <a:lnSpc>
                <a:spcPct val="100000"/>
              </a:lnSpc>
              <a:buClr>
                <a:srgbClr val="974707"/>
              </a:buClr>
              <a:buAutoNum type="arabicPeriod" startAt="12"/>
              <a:tabLst>
                <a:tab pos="355600" algn="l"/>
              </a:tabLst>
            </a:pPr>
            <a:r>
              <a:rPr sz="1600" dirty="0">
                <a:solidFill>
                  <a:srgbClr val="1F487C"/>
                </a:solidFill>
                <a:latin typeface="Tahoma"/>
                <a:cs typeface="Tahoma"/>
              </a:rPr>
              <a:t>$obj = new</a:t>
            </a:r>
            <a:r>
              <a:rPr sz="1600" spc="-105" dirty="0">
                <a:solidFill>
                  <a:srgbClr val="1F487C"/>
                </a:solidFill>
                <a:latin typeface="Tahoma"/>
                <a:cs typeface="Tahoma"/>
              </a:rPr>
              <a:t> </a:t>
            </a:r>
            <a:r>
              <a:rPr sz="1600" spc="-5" dirty="0">
                <a:solidFill>
                  <a:srgbClr val="1F487C"/>
                </a:solidFill>
                <a:latin typeface="Tahoma"/>
                <a:cs typeface="Tahoma"/>
              </a:rPr>
              <a:t>test();</a:t>
            </a:r>
            <a:endParaRPr sz="1600" dirty="0">
              <a:latin typeface="Tahoma"/>
              <a:cs typeface="Tahoma"/>
            </a:endParaRPr>
          </a:p>
          <a:p>
            <a:pPr marL="355600" indent="-342900">
              <a:lnSpc>
                <a:spcPct val="100000"/>
              </a:lnSpc>
              <a:buClr>
                <a:srgbClr val="974707"/>
              </a:buClr>
              <a:buAutoNum type="arabicPeriod" startAt="12"/>
              <a:tabLst>
                <a:tab pos="355600" algn="l"/>
              </a:tabLst>
            </a:pPr>
            <a:r>
              <a:rPr sz="1600" dirty="0">
                <a:solidFill>
                  <a:srgbClr val="1F487C"/>
                </a:solidFill>
                <a:latin typeface="Tahoma"/>
                <a:cs typeface="Tahoma"/>
              </a:rPr>
              <a:t>$obj-&gt;method1();</a:t>
            </a:r>
            <a:endParaRPr sz="1600" dirty="0">
              <a:latin typeface="Tahoma"/>
              <a:cs typeface="Tahoma"/>
            </a:endParaRPr>
          </a:p>
          <a:p>
            <a:pPr marL="355600" indent="-342900">
              <a:lnSpc>
                <a:spcPct val="100000"/>
              </a:lnSpc>
              <a:buClr>
                <a:srgbClr val="974707"/>
              </a:buClr>
              <a:buAutoNum type="arabicPeriod" startAt="12"/>
              <a:tabLst>
                <a:tab pos="355600" algn="l"/>
              </a:tabLst>
            </a:pPr>
            <a:r>
              <a:rPr sz="1600" spc="-5" dirty="0">
                <a:solidFill>
                  <a:srgbClr val="1F487C"/>
                </a:solidFill>
                <a:latin typeface="Tahoma"/>
                <a:cs typeface="Tahoma"/>
              </a:rPr>
              <a:t>$obj-&gt;method2();</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“15”và “15”</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“15”và một thông báo notice</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số 4</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số 9</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2322" y="121157"/>
            <a:ext cx="2794000" cy="447040"/>
            <a:chOff x="1052322" y="121157"/>
            <a:chExt cx="2794000" cy="447040"/>
          </a:xfrm>
        </p:grpSpPr>
        <p:sp>
          <p:nvSpPr>
            <p:cNvPr id="3" name="object 3"/>
            <p:cNvSpPr/>
            <p:nvPr/>
          </p:nvSpPr>
          <p:spPr>
            <a:xfrm>
              <a:off x="1052322" y="243078"/>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7" name="object 7"/>
            <p:cNvSpPr/>
            <p:nvPr/>
          </p:nvSpPr>
          <p:spPr>
            <a:xfrm>
              <a:off x="1442465" y="121157"/>
              <a:ext cx="2403348" cy="44653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1638" y="188976"/>
            <a:ext cx="916940" cy="916940"/>
            <a:chOff x="7771638" y="188976"/>
            <a:chExt cx="916940" cy="916940"/>
          </a:xfrm>
        </p:grpSpPr>
        <p:sp>
          <p:nvSpPr>
            <p:cNvPr id="10" name="object 10"/>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3" name="object 13"/>
            <p:cNvSpPr/>
            <p:nvPr/>
          </p:nvSpPr>
          <p:spPr>
            <a:xfrm>
              <a:off x="7802880" y="243078"/>
              <a:ext cx="854201" cy="854201"/>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grpSp>
      <p:grpSp>
        <p:nvGrpSpPr>
          <p:cNvPr id="16" name="object 16"/>
          <p:cNvGrpSpPr/>
          <p:nvPr/>
        </p:nvGrpSpPr>
        <p:grpSpPr>
          <a:xfrm>
            <a:off x="114300" y="1049274"/>
            <a:ext cx="8953500" cy="5408295"/>
            <a:chOff x="114300" y="1049274"/>
            <a:chExt cx="8953500" cy="5408295"/>
          </a:xfrm>
        </p:grpSpPr>
        <p:sp>
          <p:nvSpPr>
            <p:cNvPr id="17" name="object 17"/>
            <p:cNvSpPr/>
            <p:nvPr/>
          </p:nvSpPr>
          <p:spPr>
            <a:xfrm>
              <a:off x="114300" y="4114800"/>
              <a:ext cx="2143506" cy="21336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2167127" y="1052322"/>
              <a:ext cx="6900672" cy="5391912"/>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147316" y="1049274"/>
              <a:ext cx="6099809" cy="5407914"/>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2258186" y="1143381"/>
              <a:ext cx="6772275" cy="5263515"/>
            </a:xfrm>
            <a:custGeom>
              <a:avLst/>
              <a:gdLst/>
              <a:ahLst/>
              <a:cxnLst/>
              <a:rect l="l" t="t" r="r" b="b"/>
              <a:pathLst>
                <a:path w="6772275" h="5263515">
                  <a:moveTo>
                    <a:pt x="6771894" y="0"/>
                  </a:moveTo>
                  <a:lnTo>
                    <a:pt x="0" y="0"/>
                  </a:lnTo>
                  <a:lnTo>
                    <a:pt x="0" y="5263134"/>
                  </a:lnTo>
                  <a:lnTo>
                    <a:pt x="6771894" y="5263134"/>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6" y="1143381"/>
              <a:ext cx="6772275" cy="5263515"/>
            </a:xfrm>
            <a:custGeom>
              <a:avLst/>
              <a:gdLst/>
              <a:ahLst/>
              <a:cxnLst/>
              <a:rect l="l" t="t" r="r" b="b"/>
              <a:pathLst>
                <a:path w="6772275" h="5263515">
                  <a:moveTo>
                    <a:pt x="0" y="5263134"/>
                  </a:moveTo>
                  <a:lnTo>
                    <a:pt x="6771894" y="5263134"/>
                  </a:lnTo>
                  <a:lnTo>
                    <a:pt x="6771894" y="0"/>
                  </a:lnTo>
                  <a:lnTo>
                    <a:pt x="0" y="0"/>
                  </a:lnTo>
                  <a:lnTo>
                    <a:pt x="0" y="5263134"/>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36292" y="1174749"/>
            <a:ext cx="5779135" cy="5146675"/>
          </a:xfrm>
          <a:prstGeom prst="rect">
            <a:avLst/>
          </a:prstGeom>
        </p:spPr>
        <p:txBody>
          <a:bodyPr vert="horz" wrap="square" lIns="0" tIns="12700" rIns="0" bIns="0" rtlCol="0">
            <a:spAutoFit/>
          </a:bodyPr>
          <a:lstStyle/>
          <a:p>
            <a:pPr marL="1270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8</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spc="-5" dirty="0">
                <a:solidFill>
                  <a:srgbClr val="1F487C"/>
                </a:solidFill>
                <a:latin typeface="Tahoma"/>
                <a:cs typeface="Tahoma"/>
              </a:rPr>
              <a:t>class myClass</a:t>
            </a:r>
            <a:r>
              <a:rPr sz="1600" spc="-15"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L="546100" indent="-533400">
              <a:lnSpc>
                <a:spcPct val="100000"/>
              </a:lnSpc>
              <a:buClr>
                <a:srgbClr val="974707"/>
              </a:buClr>
              <a:buAutoNum type="arabicPeriod"/>
              <a:tabLst>
                <a:tab pos="545465" algn="l"/>
                <a:tab pos="546100" algn="l"/>
              </a:tabLst>
            </a:pPr>
            <a:r>
              <a:rPr sz="1600" spc="-5" dirty="0">
                <a:solidFill>
                  <a:srgbClr val="1F487C"/>
                </a:solidFill>
                <a:latin typeface="Tahoma"/>
                <a:cs typeface="Tahoma"/>
              </a:rPr>
              <a:t>private $myNumber </a:t>
            </a:r>
            <a:r>
              <a:rPr sz="1600" dirty="0">
                <a:solidFill>
                  <a:srgbClr val="1F487C"/>
                </a:solidFill>
                <a:latin typeface="Tahoma"/>
                <a:cs typeface="Tahoma"/>
              </a:rPr>
              <a:t>=</a:t>
            </a:r>
            <a:r>
              <a:rPr sz="1600" spc="-25" dirty="0">
                <a:solidFill>
                  <a:srgbClr val="1F487C"/>
                </a:solidFill>
                <a:latin typeface="Tahoma"/>
                <a:cs typeface="Tahoma"/>
              </a:rPr>
              <a:t> </a:t>
            </a:r>
            <a:r>
              <a:rPr sz="1600" spc="-5" dirty="0">
                <a:solidFill>
                  <a:srgbClr val="1F487C"/>
                </a:solidFill>
                <a:latin typeface="Tahoma"/>
                <a:cs typeface="Tahoma"/>
              </a:rPr>
              <a:t>NULL;</a:t>
            </a:r>
            <a:endParaRPr sz="1600" dirty="0">
              <a:latin typeface="Tahoma"/>
              <a:cs typeface="Tahoma"/>
            </a:endParaRPr>
          </a:p>
          <a:p>
            <a:pPr marL="546100" indent="-533400">
              <a:lnSpc>
                <a:spcPct val="100000"/>
              </a:lnSpc>
              <a:buClr>
                <a:srgbClr val="974707"/>
              </a:buClr>
              <a:buAutoNum type="arabicPeriod"/>
              <a:tabLst>
                <a:tab pos="545465" algn="l"/>
                <a:tab pos="546100" algn="l"/>
                <a:tab pos="2141220" algn="l"/>
              </a:tabLst>
            </a:pPr>
            <a:r>
              <a:rPr sz="1600" dirty="0">
                <a:solidFill>
                  <a:srgbClr val="1F487C"/>
                </a:solidFill>
                <a:latin typeface="Tahoma"/>
                <a:cs typeface="Tahoma"/>
              </a:rPr>
              <a:t>public</a:t>
            </a:r>
            <a:r>
              <a:rPr sz="1600" spc="-5" dirty="0">
                <a:solidFill>
                  <a:srgbClr val="1F487C"/>
                </a:solidFill>
                <a:latin typeface="Tahoma"/>
                <a:cs typeface="Tahoma"/>
              </a:rPr>
              <a:t> function</a:t>
            </a:r>
            <a:r>
              <a:rPr sz="1600" u="heavy" spc="-5" dirty="0">
                <a:solidFill>
                  <a:srgbClr val="1F487C"/>
                </a:solidFill>
                <a:uFill>
                  <a:solidFill>
                    <a:srgbClr val="1E477B"/>
                  </a:solidFill>
                </a:uFill>
                <a:latin typeface="Tahoma"/>
                <a:cs typeface="Tahoma"/>
              </a:rPr>
              <a:t> 	</a:t>
            </a:r>
            <a:r>
              <a:rPr sz="1600" dirty="0">
                <a:solidFill>
                  <a:srgbClr val="1F487C"/>
                </a:solidFill>
                <a:latin typeface="Tahoma"/>
                <a:cs typeface="Tahoma"/>
              </a:rPr>
              <a:t>construct()</a:t>
            </a:r>
            <a:r>
              <a:rPr sz="1600" spc="-15"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L="736600" indent="-723900">
              <a:lnSpc>
                <a:spcPct val="100000"/>
              </a:lnSpc>
              <a:buClr>
                <a:srgbClr val="974707"/>
              </a:buClr>
              <a:buAutoNum type="arabicPeriod"/>
              <a:tabLst>
                <a:tab pos="735965" algn="l"/>
                <a:tab pos="736600" algn="l"/>
              </a:tabLst>
            </a:pPr>
            <a:r>
              <a:rPr sz="1600" dirty="0">
                <a:solidFill>
                  <a:srgbClr val="1F487C"/>
                </a:solidFill>
                <a:latin typeface="Tahoma"/>
                <a:cs typeface="Tahoma"/>
              </a:rPr>
              <a:t>global</a:t>
            </a:r>
            <a:r>
              <a:rPr sz="1600" spc="-10" dirty="0">
                <a:solidFill>
                  <a:srgbClr val="1F487C"/>
                </a:solidFill>
                <a:latin typeface="Tahoma"/>
                <a:cs typeface="Tahoma"/>
              </a:rPr>
              <a:t> </a:t>
            </a:r>
            <a:r>
              <a:rPr sz="1600" spc="-5" dirty="0">
                <a:solidFill>
                  <a:srgbClr val="1F487C"/>
                </a:solidFill>
                <a:latin typeface="Tahoma"/>
                <a:cs typeface="Tahoma"/>
              </a:rPr>
              <a:t>$myNumber;</a:t>
            </a:r>
            <a:endParaRPr sz="1600" dirty="0">
              <a:latin typeface="Tahoma"/>
              <a:cs typeface="Tahoma"/>
            </a:endParaRPr>
          </a:p>
          <a:p>
            <a:pPr marL="12700" marR="1822450">
              <a:lnSpc>
                <a:spcPct val="100000"/>
              </a:lnSpc>
              <a:buClr>
                <a:srgbClr val="974707"/>
              </a:buClr>
              <a:buAutoNum type="arabicPeriod"/>
              <a:tabLst>
                <a:tab pos="545465" algn="l"/>
                <a:tab pos="735965" algn="l"/>
                <a:tab pos="736600" algn="l"/>
              </a:tabLst>
            </a:pPr>
            <a:r>
              <a:rPr sz="1600" spc="-5" dirty="0">
                <a:solidFill>
                  <a:srgbClr val="1F487C"/>
                </a:solidFill>
                <a:latin typeface="Tahoma"/>
                <a:cs typeface="Tahoma"/>
              </a:rPr>
              <a:t>$this-&gt;myNumber </a:t>
            </a:r>
            <a:r>
              <a:rPr sz="1600" dirty="0">
                <a:solidFill>
                  <a:srgbClr val="1F487C"/>
                </a:solidFill>
                <a:latin typeface="Tahoma"/>
                <a:cs typeface="Tahoma"/>
              </a:rPr>
              <a:t>= </a:t>
            </a:r>
            <a:r>
              <a:rPr sz="1600" spc="-5" dirty="0">
                <a:solidFill>
                  <a:srgbClr val="1F487C"/>
                </a:solidFill>
                <a:latin typeface="Tahoma"/>
                <a:cs typeface="Tahoma"/>
              </a:rPr>
              <a:t>&amp;$myNumber; </a:t>
            </a:r>
            <a:r>
              <a:rPr sz="1600" spc="-5" dirty="0">
                <a:solidFill>
                  <a:srgbClr val="974707"/>
                </a:solidFill>
                <a:latin typeface="Tahoma"/>
                <a:cs typeface="Tahoma"/>
              </a:rPr>
              <a:t> </a:t>
            </a:r>
            <a:r>
              <a:rPr sz="1600" dirty="0">
                <a:solidFill>
                  <a:srgbClr val="974707"/>
                </a:solidFill>
                <a:latin typeface="Tahoma"/>
                <a:cs typeface="Tahoma"/>
              </a:rPr>
              <a:t>6.	</a:t>
            </a:r>
            <a:r>
              <a:rPr sz="1600" dirty="0">
                <a:solidFill>
                  <a:srgbClr val="1F487C"/>
                </a:solidFill>
                <a:latin typeface="Tahoma"/>
                <a:cs typeface="Tahoma"/>
              </a:rPr>
              <a:t>}</a:t>
            </a:r>
            <a:endParaRPr sz="1600" dirty="0">
              <a:latin typeface="Tahoma"/>
              <a:cs typeface="Tahoma"/>
            </a:endParaRPr>
          </a:p>
          <a:p>
            <a:pPr>
              <a:lnSpc>
                <a:spcPct val="100000"/>
              </a:lnSpc>
              <a:spcBef>
                <a:spcPts val="50"/>
              </a:spcBef>
            </a:pPr>
            <a:endParaRPr sz="1550" dirty="0">
              <a:latin typeface="Tahoma"/>
              <a:cs typeface="Tahoma"/>
            </a:endParaRPr>
          </a:p>
          <a:p>
            <a:pPr marL="546100" indent="-533400">
              <a:lnSpc>
                <a:spcPct val="100000"/>
              </a:lnSpc>
              <a:buClr>
                <a:srgbClr val="974707"/>
              </a:buClr>
              <a:buAutoNum type="arabicPeriod" startAt="7"/>
              <a:tabLst>
                <a:tab pos="545465" algn="l"/>
                <a:tab pos="546100" algn="l"/>
              </a:tabLst>
            </a:pPr>
            <a:r>
              <a:rPr sz="1600" dirty="0">
                <a:solidFill>
                  <a:srgbClr val="1F487C"/>
                </a:solidFill>
                <a:latin typeface="Tahoma"/>
                <a:cs typeface="Tahoma"/>
              </a:rPr>
              <a:t>public </a:t>
            </a:r>
            <a:r>
              <a:rPr sz="1600" spc="-5" dirty="0">
                <a:solidFill>
                  <a:srgbClr val="1F487C"/>
                </a:solidFill>
                <a:latin typeface="Tahoma"/>
                <a:cs typeface="Tahoma"/>
              </a:rPr>
              <a:t>function foo()</a:t>
            </a:r>
            <a:r>
              <a:rPr sz="1600" spc="-10"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L="736600" indent="-723900">
              <a:lnSpc>
                <a:spcPct val="100000"/>
              </a:lnSpc>
              <a:buClr>
                <a:srgbClr val="974707"/>
              </a:buClr>
              <a:buAutoNum type="arabicPeriod" startAt="7"/>
              <a:tabLst>
                <a:tab pos="735965" algn="l"/>
                <a:tab pos="736600" algn="l"/>
              </a:tabLst>
            </a:pPr>
            <a:r>
              <a:rPr sz="1600" spc="-5" dirty="0">
                <a:solidFill>
                  <a:srgbClr val="1F487C"/>
                </a:solidFill>
                <a:latin typeface="Tahoma"/>
                <a:cs typeface="Tahoma"/>
              </a:rPr>
              <a:t>echo</a:t>
            </a:r>
            <a:r>
              <a:rPr sz="1600" spc="-15" dirty="0">
                <a:solidFill>
                  <a:srgbClr val="1F487C"/>
                </a:solidFill>
                <a:latin typeface="Tahoma"/>
                <a:cs typeface="Tahoma"/>
              </a:rPr>
              <a:t> </a:t>
            </a:r>
            <a:r>
              <a:rPr sz="1600" spc="-5" dirty="0">
                <a:solidFill>
                  <a:srgbClr val="1F487C"/>
                </a:solidFill>
                <a:latin typeface="Tahoma"/>
                <a:cs typeface="Tahoma"/>
              </a:rPr>
              <a:t>$this-&gt;myNumber;</a:t>
            </a:r>
            <a:endParaRPr sz="1600" dirty="0">
              <a:latin typeface="Tahoma"/>
              <a:cs typeface="Tahoma"/>
            </a:endParaRPr>
          </a:p>
          <a:p>
            <a:pPr marL="12700">
              <a:lnSpc>
                <a:spcPct val="100000"/>
              </a:lnSpc>
              <a:tabLst>
                <a:tab pos="545465" algn="l"/>
              </a:tabLst>
            </a:pPr>
            <a:r>
              <a:rPr sz="1600" dirty="0">
                <a:solidFill>
                  <a:srgbClr val="974707"/>
                </a:solidFill>
                <a:latin typeface="Tahoma"/>
                <a:cs typeface="Tahoma"/>
              </a:rPr>
              <a:t>9.	</a:t>
            </a:r>
            <a:r>
              <a:rPr sz="1600" dirty="0">
                <a:solidFill>
                  <a:srgbClr val="1F487C"/>
                </a:solidFill>
                <a:latin typeface="Tahoma"/>
                <a:cs typeface="Tahoma"/>
              </a:rPr>
              <a:t>}</a:t>
            </a:r>
            <a:endParaRPr sz="1600" dirty="0">
              <a:latin typeface="Tahoma"/>
              <a:cs typeface="Tahoma"/>
            </a:endParaRPr>
          </a:p>
          <a:p>
            <a:pPr marL="12700">
              <a:lnSpc>
                <a:spcPct val="100000"/>
              </a:lnSpc>
            </a:pPr>
            <a:r>
              <a:rPr sz="1600" dirty="0">
                <a:solidFill>
                  <a:srgbClr val="974707"/>
                </a:solidFill>
                <a:latin typeface="Tahoma"/>
                <a:cs typeface="Tahoma"/>
              </a:rPr>
              <a:t>10.</a:t>
            </a:r>
            <a:r>
              <a:rPr sz="1600" spc="-45" dirty="0">
                <a:solidFill>
                  <a:srgbClr val="974707"/>
                </a:solidFill>
                <a:latin typeface="Tahoma"/>
                <a:cs typeface="Tahoma"/>
              </a:rPr>
              <a:t> </a:t>
            </a:r>
            <a:r>
              <a:rPr sz="1600" dirty="0">
                <a:solidFill>
                  <a:srgbClr val="1F487C"/>
                </a:solidFill>
                <a:latin typeface="Tahoma"/>
                <a:cs typeface="Tahoma"/>
              </a:rPr>
              <a:t>}</a:t>
            </a:r>
            <a:endParaRPr sz="1600" dirty="0">
              <a:latin typeface="Tahoma"/>
              <a:cs typeface="Tahoma"/>
            </a:endParaRPr>
          </a:p>
          <a:p>
            <a:pPr marL="355600" indent="-342900">
              <a:lnSpc>
                <a:spcPct val="100000"/>
              </a:lnSpc>
              <a:buClr>
                <a:srgbClr val="974707"/>
              </a:buClr>
              <a:buAutoNum type="arabicPeriod" startAt="11"/>
              <a:tabLst>
                <a:tab pos="355600" algn="l"/>
              </a:tabLst>
            </a:pPr>
            <a:r>
              <a:rPr sz="1600" dirty="0">
                <a:solidFill>
                  <a:srgbClr val="1F487C"/>
                </a:solidFill>
                <a:latin typeface="Tahoma"/>
                <a:cs typeface="Tahoma"/>
              </a:rPr>
              <a:t>$obj =new</a:t>
            </a:r>
            <a:r>
              <a:rPr sz="1600" spc="-30" dirty="0">
                <a:solidFill>
                  <a:srgbClr val="1F487C"/>
                </a:solidFill>
                <a:latin typeface="Tahoma"/>
                <a:cs typeface="Tahoma"/>
              </a:rPr>
              <a:t> </a:t>
            </a:r>
            <a:r>
              <a:rPr sz="1600" spc="-10" dirty="0">
                <a:solidFill>
                  <a:srgbClr val="1F487C"/>
                </a:solidFill>
                <a:latin typeface="Tahoma"/>
                <a:cs typeface="Tahoma"/>
              </a:rPr>
              <a:t>myClass();</a:t>
            </a:r>
            <a:endParaRPr sz="1600" dirty="0">
              <a:latin typeface="Tahoma"/>
              <a:cs typeface="Tahoma"/>
            </a:endParaRPr>
          </a:p>
          <a:p>
            <a:pPr marL="355600" indent="-342900">
              <a:lnSpc>
                <a:spcPct val="100000"/>
              </a:lnSpc>
              <a:buClr>
                <a:srgbClr val="974707"/>
              </a:buClr>
              <a:buAutoNum type="arabicPeriod" startAt="11"/>
              <a:tabLst>
                <a:tab pos="355600" algn="l"/>
              </a:tabLst>
            </a:pPr>
            <a:r>
              <a:rPr sz="1600" spc="-5" dirty="0">
                <a:solidFill>
                  <a:srgbClr val="1F487C"/>
                </a:solidFill>
                <a:latin typeface="Tahoma"/>
                <a:cs typeface="Tahoma"/>
              </a:rPr>
              <a:t>$myNumber </a:t>
            </a:r>
            <a:r>
              <a:rPr sz="1600" dirty="0">
                <a:solidFill>
                  <a:srgbClr val="1F487C"/>
                </a:solidFill>
                <a:latin typeface="Tahoma"/>
                <a:cs typeface="Tahoma"/>
              </a:rPr>
              <a:t>=</a:t>
            </a:r>
            <a:r>
              <a:rPr sz="1600" spc="-10" dirty="0">
                <a:solidFill>
                  <a:srgbClr val="1F487C"/>
                </a:solidFill>
                <a:latin typeface="Tahoma"/>
                <a:cs typeface="Tahoma"/>
              </a:rPr>
              <a:t> </a:t>
            </a:r>
            <a:r>
              <a:rPr sz="1600" dirty="0">
                <a:solidFill>
                  <a:srgbClr val="1F487C"/>
                </a:solidFill>
                <a:latin typeface="Tahoma"/>
                <a:cs typeface="Tahoma"/>
              </a:rPr>
              <a:t>123;</a:t>
            </a:r>
            <a:endParaRPr sz="1600" dirty="0">
              <a:latin typeface="Tahoma"/>
              <a:cs typeface="Tahoma"/>
            </a:endParaRPr>
          </a:p>
          <a:p>
            <a:pPr marL="355600" indent="-342900">
              <a:lnSpc>
                <a:spcPct val="100000"/>
              </a:lnSpc>
              <a:buClr>
                <a:srgbClr val="974707"/>
              </a:buClr>
              <a:buAutoNum type="arabicPeriod" startAt="11"/>
              <a:tabLst>
                <a:tab pos="355600" algn="l"/>
              </a:tabLst>
            </a:pPr>
            <a:r>
              <a:rPr sz="1600" spc="-5" dirty="0">
                <a:solidFill>
                  <a:srgbClr val="1F487C"/>
                </a:solidFill>
                <a:latin typeface="Tahoma"/>
                <a:cs typeface="Tahoma"/>
              </a:rPr>
              <a:t>$obj-&gt;foo();</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số 4</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số 5</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số 12</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123</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88976"/>
            <a:ext cx="6920865" cy="4561840"/>
            <a:chOff x="2147316" y="188976"/>
            <a:chExt cx="6920865" cy="456184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3668267"/>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099809" cy="3701033"/>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3539490"/>
            </a:xfrm>
            <a:custGeom>
              <a:avLst/>
              <a:gdLst/>
              <a:ahLst/>
              <a:cxnLst/>
              <a:rect l="l" t="t" r="r" b="b"/>
              <a:pathLst>
                <a:path w="6772275" h="3539490">
                  <a:moveTo>
                    <a:pt x="6771894" y="0"/>
                  </a:moveTo>
                  <a:lnTo>
                    <a:pt x="0" y="0"/>
                  </a:lnTo>
                  <a:lnTo>
                    <a:pt x="0" y="3539490"/>
                  </a:lnTo>
                  <a:lnTo>
                    <a:pt x="6771894" y="3539490"/>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3539490"/>
            </a:xfrm>
            <a:custGeom>
              <a:avLst/>
              <a:gdLst/>
              <a:ahLst/>
              <a:cxnLst/>
              <a:rect l="l" t="t" r="r" b="b"/>
              <a:pathLst>
                <a:path w="6772275" h="3539490">
                  <a:moveTo>
                    <a:pt x="0" y="3539490"/>
                  </a:moveTo>
                  <a:lnTo>
                    <a:pt x="6771894" y="3539490"/>
                  </a:lnTo>
                  <a:lnTo>
                    <a:pt x="6771894" y="0"/>
                  </a:lnTo>
                  <a:lnTo>
                    <a:pt x="0" y="0"/>
                  </a:lnTo>
                  <a:lnTo>
                    <a:pt x="0" y="3539490"/>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48992" y="1174749"/>
            <a:ext cx="5766435" cy="757555"/>
          </a:xfrm>
          <a:prstGeom prst="rect">
            <a:avLst/>
          </a:prstGeom>
        </p:spPr>
        <p:txBody>
          <a:bodyPr vert="horz" wrap="square" lIns="0" tIns="12700" rIns="0" bIns="0" rtlCol="0">
            <a:spAutoFit/>
          </a:bodyPr>
          <a:lstStyle/>
          <a:p>
            <a:pPr>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9</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a:lnSpc>
                <a:spcPct val="100000"/>
              </a:lnSpc>
            </a:pPr>
            <a:r>
              <a:rPr sz="1600" spc="-5" dirty="0">
                <a:solidFill>
                  <a:srgbClr val="1F487C"/>
                </a:solidFill>
                <a:latin typeface="Tahoma"/>
                <a:cs typeface="Tahoma"/>
              </a:rPr>
              <a:t>&lt;?php</a:t>
            </a:r>
            <a:endParaRPr sz="1600" dirty="0">
              <a:latin typeface="Tahoma"/>
              <a:cs typeface="Tahoma"/>
            </a:endParaRPr>
          </a:p>
          <a:p>
            <a:pPr>
              <a:lnSpc>
                <a:spcPct val="100000"/>
              </a:lnSpc>
              <a:tabLst>
                <a:tab pos="342265" algn="l"/>
              </a:tabLst>
            </a:pPr>
            <a:r>
              <a:rPr sz="1600" dirty="0">
                <a:solidFill>
                  <a:srgbClr val="974707"/>
                </a:solidFill>
                <a:latin typeface="Tahoma"/>
                <a:cs typeface="Tahoma"/>
              </a:rPr>
              <a:t>1.	</a:t>
            </a:r>
            <a:r>
              <a:rPr sz="1600" spc="-5" dirty="0">
                <a:solidFill>
                  <a:srgbClr val="1F487C"/>
                </a:solidFill>
                <a:latin typeface="Tahoma"/>
                <a:cs typeface="Tahoma"/>
              </a:rPr>
              <a:t>$type </a:t>
            </a:r>
            <a:r>
              <a:rPr sz="1600" dirty="0">
                <a:solidFill>
                  <a:srgbClr val="1F487C"/>
                </a:solidFill>
                <a:latin typeface="Tahoma"/>
                <a:cs typeface="Tahoma"/>
              </a:rPr>
              <a:t>= </a:t>
            </a:r>
            <a:r>
              <a:rPr sz="1600" spc="-10" dirty="0">
                <a:solidFill>
                  <a:srgbClr val="1F487C"/>
                </a:solidFill>
                <a:latin typeface="Tahoma"/>
                <a:cs typeface="Tahoma"/>
              </a:rPr>
              <a:t>'cc';</a:t>
            </a:r>
            <a:endParaRPr sz="1600" dirty="0">
              <a:latin typeface="Tahoma"/>
              <a:cs typeface="Tahoma"/>
            </a:endParaRPr>
          </a:p>
        </p:txBody>
      </p:sp>
      <p:sp>
        <p:nvSpPr>
          <p:cNvPr id="22" name="object 22"/>
          <p:cNvSpPr txBox="1"/>
          <p:nvPr/>
        </p:nvSpPr>
        <p:spPr>
          <a:xfrm>
            <a:off x="2348992" y="1906269"/>
            <a:ext cx="2757805" cy="2708275"/>
          </a:xfrm>
          <a:prstGeom prst="rect">
            <a:avLst/>
          </a:prstGeom>
        </p:spPr>
        <p:txBody>
          <a:bodyPr vert="horz" wrap="square" lIns="0" tIns="12700" rIns="0" bIns="0" rtlCol="0">
            <a:spAutoFit/>
          </a:bodyPr>
          <a:lstStyle/>
          <a:p>
            <a:pPr marL="342265" indent="-342265">
              <a:lnSpc>
                <a:spcPct val="100000"/>
              </a:lnSpc>
              <a:spcBef>
                <a:spcPts val="100"/>
              </a:spcBef>
              <a:buClr>
                <a:srgbClr val="974707"/>
              </a:buClr>
              <a:buAutoNum type="arabicPeriod" startAt="2"/>
              <a:tabLst>
                <a:tab pos="342265" algn="l"/>
                <a:tab pos="342900" algn="l"/>
              </a:tabLst>
            </a:pPr>
            <a:r>
              <a:rPr sz="1600" dirty="0">
                <a:solidFill>
                  <a:srgbClr val="1F487C"/>
                </a:solidFill>
                <a:latin typeface="Tahoma"/>
                <a:cs typeface="Tahoma"/>
              </a:rPr>
              <a:t>$obj = new</a:t>
            </a:r>
            <a:r>
              <a:rPr sz="1600" spc="-35" dirty="0">
                <a:solidFill>
                  <a:srgbClr val="1F487C"/>
                </a:solidFill>
                <a:latin typeface="Tahoma"/>
                <a:cs typeface="Tahoma"/>
              </a:rPr>
              <a:t> </a:t>
            </a:r>
            <a:r>
              <a:rPr sz="1600" spc="-5" dirty="0">
                <a:solidFill>
                  <a:srgbClr val="1F487C"/>
                </a:solidFill>
                <a:latin typeface="Tahoma"/>
                <a:cs typeface="Tahoma"/>
              </a:rPr>
              <a:t>$type;</a:t>
            </a:r>
            <a:endParaRPr sz="1600">
              <a:latin typeface="Tahoma"/>
              <a:cs typeface="Tahoma"/>
            </a:endParaRPr>
          </a:p>
          <a:p>
            <a:pPr marL="342265" indent="-342265">
              <a:lnSpc>
                <a:spcPct val="100000"/>
              </a:lnSpc>
              <a:buClr>
                <a:srgbClr val="974707"/>
              </a:buClr>
              <a:buAutoNum type="arabicPeriod" startAt="2"/>
              <a:tabLst>
                <a:tab pos="342265" algn="l"/>
                <a:tab pos="342900" algn="l"/>
              </a:tabLst>
            </a:pPr>
            <a:r>
              <a:rPr sz="1600" spc="-5" dirty="0">
                <a:solidFill>
                  <a:srgbClr val="1F487C"/>
                </a:solidFill>
                <a:latin typeface="Tahoma"/>
                <a:cs typeface="Tahoma"/>
              </a:rPr>
              <a:t>class cc</a:t>
            </a:r>
            <a:r>
              <a:rPr sz="1600" spc="-20"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L="596265" indent="-596900">
              <a:lnSpc>
                <a:spcPct val="100000"/>
              </a:lnSpc>
              <a:buClr>
                <a:srgbClr val="974707"/>
              </a:buClr>
              <a:buAutoNum type="arabicPeriod" startAt="2"/>
              <a:tabLst>
                <a:tab pos="596265" algn="l"/>
                <a:tab pos="596900" algn="l"/>
                <a:tab pos="1603375" algn="l"/>
              </a:tabLst>
            </a:pPr>
            <a:r>
              <a:rPr sz="1600" spc="-5" dirty="0">
                <a:solidFill>
                  <a:srgbClr val="1F487C"/>
                </a:solidFill>
                <a:latin typeface="Tahoma"/>
                <a:cs typeface="Tahoma"/>
              </a:rPr>
              <a:t>function</a:t>
            </a:r>
            <a:r>
              <a:rPr sz="1600" u="heavy" spc="-5" dirty="0">
                <a:solidFill>
                  <a:srgbClr val="1F487C"/>
                </a:solidFill>
                <a:uFill>
                  <a:solidFill>
                    <a:srgbClr val="1E477B"/>
                  </a:solidFill>
                </a:uFill>
                <a:latin typeface="Tahoma"/>
                <a:cs typeface="Tahoma"/>
              </a:rPr>
              <a:t> 	</a:t>
            </a:r>
            <a:r>
              <a:rPr sz="1600" dirty="0">
                <a:solidFill>
                  <a:srgbClr val="1F487C"/>
                </a:solidFill>
                <a:latin typeface="Tahoma"/>
                <a:cs typeface="Tahoma"/>
              </a:rPr>
              <a:t>construct()</a:t>
            </a:r>
            <a:r>
              <a:rPr sz="1600" spc="-85"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R="1095375">
              <a:lnSpc>
                <a:spcPct val="100000"/>
              </a:lnSpc>
              <a:buClr>
                <a:srgbClr val="974707"/>
              </a:buClr>
              <a:buAutoNum type="arabicPeriod" startAt="2"/>
              <a:tabLst>
                <a:tab pos="596265" algn="l"/>
                <a:tab pos="850900" algn="l"/>
                <a:tab pos="851535" algn="l"/>
              </a:tabLst>
            </a:pPr>
            <a:r>
              <a:rPr sz="1600" spc="-5" dirty="0">
                <a:solidFill>
                  <a:srgbClr val="1F487C"/>
                </a:solidFill>
                <a:latin typeface="Tahoma"/>
                <a:cs typeface="Tahoma"/>
              </a:rPr>
              <a:t>echo</a:t>
            </a:r>
            <a:r>
              <a:rPr sz="1600" spc="-85" dirty="0">
                <a:solidFill>
                  <a:srgbClr val="1F487C"/>
                </a:solidFill>
                <a:latin typeface="Tahoma"/>
                <a:cs typeface="Tahoma"/>
              </a:rPr>
              <a:t> </a:t>
            </a:r>
            <a:r>
              <a:rPr sz="1600" spc="-5" dirty="0">
                <a:solidFill>
                  <a:srgbClr val="1F487C"/>
                </a:solidFill>
                <a:latin typeface="Tahoma"/>
                <a:cs typeface="Tahoma"/>
              </a:rPr>
              <a:t>'hi'; </a:t>
            </a:r>
            <a:r>
              <a:rPr sz="1600" spc="-5" dirty="0">
                <a:solidFill>
                  <a:srgbClr val="974707"/>
                </a:solidFill>
                <a:latin typeface="Tahoma"/>
                <a:cs typeface="Tahoma"/>
              </a:rPr>
              <a:t> </a:t>
            </a:r>
            <a:r>
              <a:rPr sz="1600" dirty="0">
                <a:solidFill>
                  <a:srgbClr val="974707"/>
                </a:solidFill>
                <a:latin typeface="Tahoma"/>
                <a:cs typeface="Tahoma"/>
              </a:rPr>
              <a:t>6.	</a:t>
            </a:r>
            <a:r>
              <a:rPr sz="1600" dirty="0">
                <a:solidFill>
                  <a:srgbClr val="1F487C"/>
                </a:solidFill>
                <a:latin typeface="Tahoma"/>
                <a:cs typeface="Tahoma"/>
              </a:rPr>
              <a:t>}</a:t>
            </a:r>
            <a:endParaRPr sz="1600">
              <a:latin typeface="Tahoma"/>
              <a:cs typeface="Tahoma"/>
            </a:endParaRPr>
          </a:p>
          <a:p>
            <a:pPr>
              <a:lnSpc>
                <a:spcPct val="100000"/>
              </a:lnSpc>
              <a:tabLst>
                <a:tab pos="342265" algn="l"/>
              </a:tabLst>
            </a:pPr>
            <a:r>
              <a:rPr sz="1600" dirty="0">
                <a:solidFill>
                  <a:srgbClr val="974707"/>
                </a:solidFill>
                <a:latin typeface="Tahoma"/>
                <a:cs typeface="Tahoma"/>
              </a:rPr>
              <a:t>7.	</a:t>
            </a:r>
            <a:r>
              <a:rPr sz="1600" dirty="0">
                <a:solidFill>
                  <a:srgbClr val="1F487C"/>
                </a:solidFill>
                <a:latin typeface="Tahoma"/>
                <a:cs typeface="Tahoma"/>
              </a:rPr>
              <a:t>}</a:t>
            </a:r>
            <a:endParaRPr sz="1600">
              <a:latin typeface="Tahoma"/>
              <a:cs typeface="Tahoma"/>
            </a:endParaRPr>
          </a:p>
          <a:p>
            <a:pPr>
              <a:lnSpc>
                <a:spcPct val="100000"/>
              </a:lnSpc>
            </a:pPr>
            <a:r>
              <a:rPr sz="1600" spc="-5" dirty="0">
                <a:solidFill>
                  <a:srgbClr val="1F487C"/>
                </a:solidFill>
                <a:latin typeface="Tahoma"/>
                <a:cs typeface="Tahoma"/>
              </a:rPr>
              <a:t>?&gt;</a:t>
            </a:r>
            <a:endParaRPr sz="1600">
              <a:latin typeface="Tahoma"/>
              <a:cs typeface="Tahoma"/>
            </a:endParaRPr>
          </a:p>
          <a:p>
            <a:pPr>
              <a:lnSpc>
                <a:spcPct val="100000"/>
              </a:lnSpc>
            </a:pPr>
            <a:r>
              <a:rPr sz="1600" spc="-5" dirty="0">
                <a:solidFill>
                  <a:srgbClr val="4F6128"/>
                </a:solidFill>
                <a:latin typeface="Tahoma"/>
                <a:cs typeface="Tahoma"/>
              </a:rPr>
              <a:t>A.</a:t>
            </a:r>
            <a:endParaRPr sz="1600">
              <a:latin typeface="Tahoma"/>
              <a:cs typeface="Tahoma"/>
            </a:endParaRPr>
          </a:p>
          <a:p>
            <a:pPr>
              <a:lnSpc>
                <a:spcPct val="100000"/>
              </a:lnSpc>
            </a:pPr>
            <a:r>
              <a:rPr sz="1600" spc="-5" dirty="0">
                <a:solidFill>
                  <a:srgbClr val="4F6128"/>
                </a:solidFill>
                <a:latin typeface="Tahoma"/>
                <a:cs typeface="Tahoma"/>
              </a:rPr>
              <a:t>B.</a:t>
            </a:r>
            <a:endParaRPr sz="1600">
              <a:latin typeface="Tahoma"/>
              <a:cs typeface="Tahoma"/>
            </a:endParaRPr>
          </a:p>
          <a:p>
            <a:pPr>
              <a:lnSpc>
                <a:spcPct val="100000"/>
              </a:lnSpc>
              <a:spcBef>
                <a:spcPts val="5"/>
              </a:spcBef>
            </a:pPr>
            <a:r>
              <a:rPr sz="1600" spc="-5" dirty="0">
                <a:solidFill>
                  <a:srgbClr val="4F6128"/>
                </a:solidFill>
                <a:latin typeface="Tahoma"/>
                <a:cs typeface="Tahoma"/>
              </a:rPr>
              <a:t>C.</a:t>
            </a:r>
            <a:endParaRPr sz="1600">
              <a:latin typeface="Tahoma"/>
              <a:cs typeface="Tahoma"/>
            </a:endParaRPr>
          </a:p>
          <a:p>
            <a:pPr>
              <a:lnSpc>
                <a:spcPct val="100000"/>
              </a:lnSpc>
            </a:pPr>
            <a:r>
              <a:rPr sz="1600" spc="-5" dirty="0">
                <a:solidFill>
                  <a:srgbClr val="4F6128"/>
                </a:solidFill>
                <a:latin typeface="Tahoma"/>
                <a:cs typeface="Tahoma"/>
              </a:rPr>
              <a:t>D.</a:t>
            </a:r>
            <a:endParaRPr sz="1600">
              <a:latin typeface="Tahoma"/>
              <a:cs typeface="Tahoma"/>
            </a:endParaRPr>
          </a:p>
        </p:txBody>
      </p:sp>
      <p:sp>
        <p:nvSpPr>
          <p:cNvPr id="23" name="object 23"/>
          <p:cNvSpPr txBox="1"/>
          <p:nvPr/>
        </p:nvSpPr>
        <p:spPr>
          <a:xfrm>
            <a:off x="2806192" y="3613150"/>
            <a:ext cx="3586479" cy="1001394"/>
          </a:xfrm>
          <a:prstGeom prst="rect">
            <a:avLst/>
          </a:prstGeom>
        </p:spPr>
        <p:txBody>
          <a:bodyPr vert="horz" wrap="square" lIns="0" tIns="12700" rIns="0" bIns="0" rtlCol="0">
            <a:spAutoFit/>
          </a:bodyPr>
          <a:lstStyle/>
          <a:p>
            <a:pPr marR="1068705">
              <a:spcBef>
                <a:spcPts val="100"/>
              </a:spcBef>
            </a:pPr>
            <a:r>
              <a:rPr sz="1600" spc="-15" dirty="0">
                <a:solidFill>
                  <a:srgbClr val="1F487C"/>
                </a:solidFill>
                <a:latin typeface="Tahoma"/>
                <a:cs typeface="Tahoma"/>
              </a:rPr>
              <a:t>Đoạn lệnh xuất kết quả “Hi”  Đoạn lệnh sai ở dòng số 1  Đoạn lệnh sai ở dòng số 2</a:t>
            </a:r>
          </a:p>
          <a:p>
            <a:r>
              <a:rPr sz="1600" spc="-15" dirty="0">
                <a:solidFill>
                  <a:srgbClr val="1F487C"/>
                </a:solidFill>
                <a:latin typeface="Tahoma"/>
                <a:cs typeface="Tahoma"/>
              </a:rPr>
              <a:t>Đoạn lệnh sai ở dòng số 1 và dòng số 2</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88976"/>
            <a:ext cx="6920865" cy="6268720"/>
            <a:chOff x="2147316" y="188976"/>
            <a:chExt cx="6920865" cy="626872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5391912"/>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230111" cy="540791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5263515"/>
            </a:xfrm>
            <a:custGeom>
              <a:avLst/>
              <a:gdLst/>
              <a:ahLst/>
              <a:cxnLst/>
              <a:rect l="l" t="t" r="r" b="b"/>
              <a:pathLst>
                <a:path w="6772275" h="5263515">
                  <a:moveTo>
                    <a:pt x="6771894" y="0"/>
                  </a:moveTo>
                  <a:lnTo>
                    <a:pt x="0" y="0"/>
                  </a:lnTo>
                  <a:lnTo>
                    <a:pt x="0" y="5263134"/>
                  </a:lnTo>
                  <a:lnTo>
                    <a:pt x="6771894" y="5263134"/>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5263515"/>
            </a:xfrm>
            <a:custGeom>
              <a:avLst/>
              <a:gdLst/>
              <a:ahLst/>
              <a:cxnLst/>
              <a:rect l="l" t="t" r="r" b="b"/>
              <a:pathLst>
                <a:path w="6772275" h="5263515">
                  <a:moveTo>
                    <a:pt x="0" y="5263134"/>
                  </a:moveTo>
                  <a:lnTo>
                    <a:pt x="6771894" y="5263134"/>
                  </a:lnTo>
                  <a:lnTo>
                    <a:pt x="6771894" y="0"/>
                  </a:lnTo>
                  <a:lnTo>
                    <a:pt x="0" y="0"/>
                  </a:lnTo>
                  <a:lnTo>
                    <a:pt x="0" y="5263134"/>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36292" y="1174749"/>
            <a:ext cx="5909310" cy="513715"/>
          </a:xfrm>
          <a:prstGeom prst="rect">
            <a:avLst/>
          </a:prstGeom>
        </p:spPr>
        <p:txBody>
          <a:bodyPr vert="horz" wrap="square" lIns="0" tIns="12700" rIns="0" bIns="0" rtlCol="0">
            <a:spAutoFit/>
          </a:bodyPr>
          <a:lstStyle/>
          <a:p>
            <a:pPr marL="1270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10</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marL="12700">
              <a:lnSpc>
                <a:spcPct val="100000"/>
              </a:lnSpc>
              <a:tabLst>
                <a:tab pos="377825" algn="l"/>
              </a:tabLst>
            </a:pPr>
            <a:r>
              <a:rPr sz="1600" dirty="0">
                <a:solidFill>
                  <a:srgbClr val="974707"/>
                </a:solidFill>
                <a:latin typeface="Tahoma"/>
                <a:cs typeface="Tahoma"/>
              </a:rPr>
              <a:t>1.	</a:t>
            </a:r>
            <a:r>
              <a:rPr sz="1600" spc="-5" dirty="0">
                <a:solidFill>
                  <a:srgbClr val="1F487C"/>
                </a:solidFill>
                <a:latin typeface="Tahoma"/>
                <a:cs typeface="Tahoma"/>
              </a:rPr>
              <a:t>&lt;?php class </a:t>
            </a:r>
            <a:r>
              <a:rPr sz="1600" dirty="0">
                <a:solidFill>
                  <a:srgbClr val="1F487C"/>
                </a:solidFill>
                <a:latin typeface="Tahoma"/>
                <a:cs typeface="Tahoma"/>
              </a:rPr>
              <a:t>p</a:t>
            </a:r>
            <a:r>
              <a:rPr sz="1600" spc="-5"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p:txBody>
      </p:sp>
      <p:sp>
        <p:nvSpPr>
          <p:cNvPr id="22" name="object 22"/>
          <p:cNvSpPr txBox="1"/>
          <p:nvPr/>
        </p:nvSpPr>
        <p:spPr>
          <a:xfrm>
            <a:off x="3799585" y="1662430"/>
            <a:ext cx="1811020" cy="1732914"/>
          </a:xfrm>
          <a:prstGeom prst="rect">
            <a:avLst/>
          </a:prstGeom>
        </p:spPr>
        <p:txBody>
          <a:bodyPr vert="horz" wrap="square" lIns="0" tIns="12700" rIns="0" bIns="0" rtlCol="0">
            <a:spAutoFit/>
          </a:bodyPr>
          <a:lstStyle/>
          <a:p>
            <a:pPr marR="575945" algn="r">
              <a:lnSpc>
                <a:spcPct val="100000"/>
              </a:lnSpc>
              <a:spcBef>
                <a:spcPts val="100"/>
              </a:spcBef>
            </a:pPr>
            <a:r>
              <a:rPr sz="1600" spc="-5" dirty="0">
                <a:solidFill>
                  <a:srgbClr val="1F487C"/>
                </a:solidFill>
                <a:latin typeface="Tahoma"/>
                <a:cs typeface="Tahoma"/>
              </a:rPr>
              <a:t>function </a:t>
            </a:r>
            <a:r>
              <a:rPr sz="1600" dirty="0">
                <a:solidFill>
                  <a:srgbClr val="1F487C"/>
                </a:solidFill>
                <a:latin typeface="Tahoma"/>
                <a:cs typeface="Tahoma"/>
              </a:rPr>
              <a:t>p()</a:t>
            </a:r>
            <a:r>
              <a:rPr sz="1600" spc="-90"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R="601980" algn="r">
              <a:lnSpc>
                <a:spcPct val="100000"/>
              </a:lnSpc>
            </a:pPr>
            <a:r>
              <a:rPr sz="1600" dirty="0">
                <a:solidFill>
                  <a:srgbClr val="1F487C"/>
                </a:solidFill>
                <a:latin typeface="Tahoma"/>
                <a:cs typeface="Tahoma"/>
              </a:rPr>
              <a:t>print</a:t>
            </a:r>
            <a:r>
              <a:rPr sz="1600" spc="-110" dirty="0">
                <a:solidFill>
                  <a:srgbClr val="1F487C"/>
                </a:solidFill>
                <a:latin typeface="Tahoma"/>
                <a:cs typeface="Tahoma"/>
              </a:rPr>
              <a:t> </a:t>
            </a:r>
            <a:r>
              <a:rPr sz="1600" spc="-5" dirty="0">
                <a:solidFill>
                  <a:srgbClr val="1F487C"/>
                </a:solidFill>
                <a:latin typeface="Tahoma"/>
                <a:cs typeface="Tahoma"/>
              </a:rPr>
              <a:t>"1";</a:t>
            </a:r>
            <a:endParaRPr sz="1600">
              <a:latin typeface="Tahoma"/>
              <a:cs typeface="Tahoma"/>
            </a:endParaRPr>
          </a:p>
          <a:p>
            <a:pPr marL="12700">
              <a:lnSpc>
                <a:spcPct val="100000"/>
              </a:lnSpc>
            </a:pPr>
            <a:r>
              <a:rPr sz="1600" dirty="0">
                <a:solidFill>
                  <a:srgbClr val="1F487C"/>
                </a:solidFill>
                <a:latin typeface="Tahoma"/>
                <a:cs typeface="Tahoma"/>
              </a:rPr>
              <a:t>}</a:t>
            </a:r>
            <a:endParaRPr sz="1600">
              <a:latin typeface="Tahoma"/>
              <a:cs typeface="Tahoma"/>
            </a:endParaRPr>
          </a:p>
          <a:p>
            <a:pPr marL="378460" marR="132715" indent="-365760">
              <a:lnSpc>
                <a:spcPct val="100000"/>
              </a:lnSpc>
            </a:pPr>
            <a:r>
              <a:rPr sz="1600" spc="-5" dirty="0">
                <a:solidFill>
                  <a:srgbClr val="1F487C"/>
                </a:solidFill>
                <a:latin typeface="Tahoma"/>
                <a:cs typeface="Tahoma"/>
              </a:rPr>
              <a:t>function p_test()</a:t>
            </a:r>
            <a:r>
              <a:rPr sz="1600" spc="-65" dirty="0">
                <a:solidFill>
                  <a:srgbClr val="1F487C"/>
                </a:solidFill>
                <a:latin typeface="Tahoma"/>
                <a:cs typeface="Tahoma"/>
              </a:rPr>
              <a:t> </a:t>
            </a:r>
            <a:r>
              <a:rPr sz="1600" dirty="0">
                <a:solidFill>
                  <a:srgbClr val="1F487C"/>
                </a:solidFill>
                <a:latin typeface="Tahoma"/>
                <a:cs typeface="Tahoma"/>
              </a:rPr>
              <a:t>{  print</a:t>
            </a:r>
            <a:r>
              <a:rPr sz="1600" spc="-30" dirty="0">
                <a:solidFill>
                  <a:srgbClr val="1F487C"/>
                </a:solidFill>
                <a:latin typeface="Tahoma"/>
                <a:cs typeface="Tahoma"/>
              </a:rPr>
              <a:t> </a:t>
            </a:r>
            <a:r>
              <a:rPr sz="1600" spc="-5" dirty="0">
                <a:solidFill>
                  <a:srgbClr val="1F487C"/>
                </a:solidFill>
                <a:latin typeface="Tahoma"/>
                <a:cs typeface="Tahoma"/>
              </a:rPr>
              <a:t>"2";</a:t>
            </a:r>
            <a:endParaRPr sz="1600">
              <a:latin typeface="Tahoma"/>
              <a:cs typeface="Tahoma"/>
            </a:endParaRPr>
          </a:p>
          <a:p>
            <a:pPr marL="378460">
              <a:lnSpc>
                <a:spcPct val="100000"/>
              </a:lnSpc>
            </a:pPr>
            <a:r>
              <a:rPr sz="1600" dirty="0">
                <a:solidFill>
                  <a:srgbClr val="1F487C"/>
                </a:solidFill>
                <a:latin typeface="Tahoma"/>
                <a:cs typeface="Tahoma"/>
              </a:rPr>
              <a:t>$</a:t>
            </a:r>
            <a:r>
              <a:rPr sz="1600" spc="-5" dirty="0">
                <a:solidFill>
                  <a:srgbClr val="1F487C"/>
                </a:solidFill>
                <a:latin typeface="Tahoma"/>
                <a:cs typeface="Tahoma"/>
              </a:rPr>
              <a:t>thi</a:t>
            </a:r>
            <a:r>
              <a:rPr sz="1600" dirty="0">
                <a:solidFill>
                  <a:srgbClr val="1F487C"/>
                </a:solidFill>
                <a:latin typeface="Tahoma"/>
                <a:cs typeface="Tahoma"/>
              </a:rPr>
              <a:t>s-&gt;c_test();</a:t>
            </a:r>
            <a:endParaRPr sz="1600">
              <a:latin typeface="Tahoma"/>
              <a:cs typeface="Tahoma"/>
            </a:endParaRPr>
          </a:p>
          <a:p>
            <a:pPr marL="12700">
              <a:lnSpc>
                <a:spcPct val="100000"/>
              </a:lnSpc>
            </a:pPr>
            <a:r>
              <a:rPr sz="1600" dirty="0">
                <a:solidFill>
                  <a:srgbClr val="1F487C"/>
                </a:solidFill>
                <a:latin typeface="Tahoma"/>
                <a:cs typeface="Tahoma"/>
              </a:rPr>
              <a:t>}</a:t>
            </a:r>
            <a:endParaRPr sz="1600">
              <a:latin typeface="Tahoma"/>
              <a:cs typeface="Tahoma"/>
            </a:endParaRPr>
          </a:p>
        </p:txBody>
      </p:sp>
      <p:sp>
        <p:nvSpPr>
          <p:cNvPr id="23" name="object 23"/>
          <p:cNvSpPr txBox="1"/>
          <p:nvPr/>
        </p:nvSpPr>
        <p:spPr>
          <a:xfrm>
            <a:off x="3433571" y="3369310"/>
            <a:ext cx="123189"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1F487C"/>
                </a:solidFill>
                <a:latin typeface="Tahoma"/>
                <a:cs typeface="Tahoma"/>
              </a:rPr>
              <a:t>}</a:t>
            </a:r>
            <a:endParaRPr sz="1600">
              <a:latin typeface="Tahoma"/>
              <a:cs typeface="Tahoma"/>
            </a:endParaRPr>
          </a:p>
        </p:txBody>
      </p:sp>
      <p:sp>
        <p:nvSpPr>
          <p:cNvPr id="24" name="object 24"/>
          <p:cNvSpPr txBox="1"/>
          <p:nvPr/>
        </p:nvSpPr>
        <p:spPr>
          <a:xfrm>
            <a:off x="3433571" y="3613150"/>
            <a:ext cx="2030095" cy="148907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1F487C"/>
                </a:solidFill>
                <a:latin typeface="Tahoma"/>
                <a:cs typeface="Tahoma"/>
              </a:rPr>
              <a:t>class </a:t>
            </a:r>
            <a:r>
              <a:rPr sz="1600" dirty="0">
                <a:solidFill>
                  <a:srgbClr val="1F487C"/>
                </a:solidFill>
                <a:latin typeface="Tahoma"/>
                <a:cs typeface="Tahoma"/>
              </a:rPr>
              <a:t>c </a:t>
            </a:r>
            <a:r>
              <a:rPr sz="1600" spc="-5" dirty="0">
                <a:solidFill>
                  <a:srgbClr val="1F487C"/>
                </a:solidFill>
                <a:latin typeface="Tahoma"/>
                <a:cs typeface="Tahoma"/>
              </a:rPr>
              <a:t>extends </a:t>
            </a:r>
            <a:r>
              <a:rPr sz="1600" dirty="0">
                <a:solidFill>
                  <a:srgbClr val="1F487C"/>
                </a:solidFill>
                <a:latin typeface="Tahoma"/>
                <a:cs typeface="Tahoma"/>
              </a:rPr>
              <a:t>p</a:t>
            </a:r>
            <a:r>
              <a:rPr sz="1600" spc="-50"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L="378460">
              <a:lnSpc>
                <a:spcPct val="100000"/>
              </a:lnSpc>
            </a:pPr>
            <a:r>
              <a:rPr sz="1600" spc="-5" dirty="0">
                <a:solidFill>
                  <a:srgbClr val="1F487C"/>
                </a:solidFill>
                <a:latin typeface="Tahoma"/>
                <a:cs typeface="Tahoma"/>
              </a:rPr>
              <a:t>function c_test()</a:t>
            </a:r>
            <a:r>
              <a:rPr sz="1600" spc="-70" dirty="0">
                <a:solidFill>
                  <a:srgbClr val="1F487C"/>
                </a:solidFill>
                <a:latin typeface="Tahoma"/>
                <a:cs typeface="Tahoma"/>
              </a:rPr>
              <a:t> </a:t>
            </a:r>
            <a:r>
              <a:rPr sz="1600" dirty="0">
                <a:solidFill>
                  <a:srgbClr val="1F487C"/>
                </a:solidFill>
                <a:latin typeface="Tahoma"/>
                <a:cs typeface="Tahoma"/>
              </a:rPr>
              <a:t>{</a:t>
            </a:r>
            <a:endParaRPr sz="1600">
              <a:latin typeface="Tahoma"/>
              <a:cs typeface="Tahoma"/>
            </a:endParaRPr>
          </a:p>
          <a:p>
            <a:pPr marL="744220">
              <a:lnSpc>
                <a:spcPct val="100000"/>
              </a:lnSpc>
            </a:pPr>
            <a:r>
              <a:rPr sz="1600" dirty="0">
                <a:solidFill>
                  <a:srgbClr val="1F487C"/>
                </a:solidFill>
                <a:latin typeface="Tahoma"/>
                <a:cs typeface="Tahoma"/>
              </a:rPr>
              <a:t>print</a:t>
            </a:r>
            <a:r>
              <a:rPr sz="1600" spc="-30" dirty="0">
                <a:solidFill>
                  <a:srgbClr val="1F487C"/>
                </a:solidFill>
                <a:latin typeface="Tahoma"/>
                <a:cs typeface="Tahoma"/>
              </a:rPr>
              <a:t> </a:t>
            </a:r>
            <a:r>
              <a:rPr sz="1600" spc="-5" dirty="0">
                <a:solidFill>
                  <a:srgbClr val="1F487C"/>
                </a:solidFill>
                <a:latin typeface="Tahoma"/>
                <a:cs typeface="Tahoma"/>
              </a:rPr>
              <a:t>"3";</a:t>
            </a:r>
            <a:endParaRPr sz="1600">
              <a:latin typeface="Tahoma"/>
              <a:cs typeface="Tahoma"/>
            </a:endParaRPr>
          </a:p>
          <a:p>
            <a:pPr marL="378460">
              <a:lnSpc>
                <a:spcPct val="100000"/>
              </a:lnSpc>
            </a:pPr>
            <a:r>
              <a:rPr sz="1600" dirty="0">
                <a:solidFill>
                  <a:srgbClr val="1F487C"/>
                </a:solidFill>
                <a:latin typeface="Tahoma"/>
                <a:cs typeface="Tahoma"/>
              </a:rPr>
              <a:t>}</a:t>
            </a:r>
            <a:endParaRPr sz="1600">
              <a:latin typeface="Tahoma"/>
              <a:cs typeface="Tahoma"/>
            </a:endParaRPr>
          </a:p>
          <a:p>
            <a:pPr marL="12700">
              <a:lnSpc>
                <a:spcPct val="100000"/>
              </a:lnSpc>
            </a:pPr>
            <a:r>
              <a:rPr sz="1600" dirty="0">
                <a:solidFill>
                  <a:srgbClr val="1F487C"/>
                </a:solidFill>
                <a:latin typeface="Tahoma"/>
                <a:cs typeface="Tahoma"/>
              </a:rPr>
              <a:t>}</a:t>
            </a:r>
            <a:endParaRPr sz="1600">
              <a:latin typeface="Tahoma"/>
              <a:cs typeface="Tahoma"/>
            </a:endParaRPr>
          </a:p>
          <a:p>
            <a:pPr marL="12700">
              <a:lnSpc>
                <a:spcPct val="100000"/>
              </a:lnSpc>
            </a:pPr>
            <a:r>
              <a:rPr sz="1600" dirty="0">
                <a:solidFill>
                  <a:srgbClr val="1F487C"/>
                </a:solidFill>
                <a:latin typeface="Tahoma"/>
                <a:cs typeface="Tahoma"/>
              </a:rPr>
              <a:t>$obj = new</a:t>
            </a:r>
            <a:r>
              <a:rPr sz="1600" spc="-35" dirty="0">
                <a:solidFill>
                  <a:srgbClr val="1F487C"/>
                </a:solidFill>
                <a:latin typeface="Tahoma"/>
                <a:cs typeface="Tahoma"/>
              </a:rPr>
              <a:t> </a:t>
            </a:r>
            <a:r>
              <a:rPr sz="1600" spc="-5" dirty="0">
                <a:solidFill>
                  <a:srgbClr val="1F487C"/>
                </a:solidFill>
                <a:latin typeface="Tahoma"/>
                <a:cs typeface="Tahoma"/>
              </a:rPr>
              <a:t>c;</a:t>
            </a:r>
            <a:endParaRPr sz="1600">
              <a:latin typeface="Tahoma"/>
              <a:cs typeface="Tahoma"/>
            </a:endParaRPr>
          </a:p>
        </p:txBody>
      </p:sp>
      <p:sp>
        <p:nvSpPr>
          <p:cNvPr id="25" name="object 25"/>
          <p:cNvSpPr txBox="1"/>
          <p:nvPr/>
        </p:nvSpPr>
        <p:spPr>
          <a:xfrm>
            <a:off x="2336292" y="1662430"/>
            <a:ext cx="2979420" cy="465899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2.</a:t>
            </a:r>
            <a:endParaRPr sz="1600" dirty="0">
              <a:latin typeface="Tahoma"/>
              <a:cs typeface="Tahoma"/>
            </a:endParaRPr>
          </a:p>
          <a:p>
            <a:pPr marL="12700">
              <a:lnSpc>
                <a:spcPct val="100000"/>
              </a:lnSpc>
            </a:pPr>
            <a:r>
              <a:rPr sz="1600" dirty="0">
                <a:solidFill>
                  <a:srgbClr val="974707"/>
                </a:solidFill>
                <a:latin typeface="Tahoma"/>
                <a:cs typeface="Tahoma"/>
              </a:rPr>
              <a:t>3.</a:t>
            </a:r>
            <a:endParaRPr sz="1600" dirty="0">
              <a:latin typeface="Tahoma"/>
              <a:cs typeface="Tahoma"/>
            </a:endParaRPr>
          </a:p>
          <a:p>
            <a:pPr marL="12700">
              <a:lnSpc>
                <a:spcPct val="100000"/>
              </a:lnSpc>
            </a:pPr>
            <a:r>
              <a:rPr sz="1600" dirty="0">
                <a:solidFill>
                  <a:srgbClr val="974707"/>
                </a:solidFill>
                <a:latin typeface="Tahoma"/>
                <a:cs typeface="Tahoma"/>
              </a:rPr>
              <a:t>4.</a:t>
            </a:r>
            <a:endParaRPr sz="1600" dirty="0">
              <a:latin typeface="Tahoma"/>
              <a:cs typeface="Tahoma"/>
            </a:endParaRPr>
          </a:p>
          <a:p>
            <a:pPr marL="12700">
              <a:lnSpc>
                <a:spcPct val="100000"/>
              </a:lnSpc>
            </a:pPr>
            <a:r>
              <a:rPr sz="1600" dirty="0">
                <a:solidFill>
                  <a:srgbClr val="974707"/>
                </a:solidFill>
                <a:latin typeface="Tahoma"/>
                <a:cs typeface="Tahoma"/>
              </a:rPr>
              <a:t>5.</a:t>
            </a:r>
            <a:endParaRPr sz="1600" dirty="0">
              <a:latin typeface="Tahoma"/>
              <a:cs typeface="Tahoma"/>
            </a:endParaRPr>
          </a:p>
          <a:p>
            <a:pPr marL="12700">
              <a:lnSpc>
                <a:spcPct val="100000"/>
              </a:lnSpc>
            </a:pPr>
            <a:r>
              <a:rPr sz="1600" dirty="0">
                <a:solidFill>
                  <a:srgbClr val="974707"/>
                </a:solidFill>
                <a:latin typeface="Tahoma"/>
                <a:cs typeface="Tahoma"/>
              </a:rPr>
              <a:t>6.</a:t>
            </a:r>
            <a:endParaRPr sz="1600" dirty="0">
              <a:latin typeface="Tahoma"/>
              <a:cs typeface="Tahoma"/>
            </a:endParaRPr>
          </a:p>
          <a:p>
            <a:pPr marL="12700">
              <a:lnSpc>
                <a:spcPct val="100000"/>
              </a:lnSpc>
            </a:pPr>
            <a:r>
              <a:rPr sz="1600" dirty="0">
                <a:solidFill>
                  <a:srgbClr val="974707"/>
                </a:solidFill>
                <a:latin typeface="Tahoma"/>
                <a:cs typeface="Tahoma"/>
              </a:rPr>
              <a:t>7.</a:t>
            </a:r>
            <a:endParaRPr sz="1600" dirty="0">
              <a:latin typeface="Tahoma"/>
              <a:cs typeface="Tahoma"/>
            </a:endParaRPr>
          </a:p>
          <a:p>
            <a:pPr marL="12700">
              <a:lnSpc>
                <a:spcPct val="100000"/>
              </a:lnSpc>
            </a:pPr>
            <a:r>
              <a:rPr sz="1600" dirty="0">
                <a:solidFill>
                  <a:srgbClr val="974707"/>
                </a:solidFill>
                <a:latin typeface="Tahoma"/>
                <a:cs typeface="Tahoma"/>
              </a:rPr>
              <a:t>8.</a:t>
            </a:r>
            <a:endParaRPr sz="1600" dirty="0">
              <a:latin typeface="Tahoma"/>
              <a:cs typeface="Tahoma"/>
            </a:endParaRPr>
          </a:p>
          <a:p>
            <a:pPr marL="12700">
              <a:lnSpc>
                <a:spcPct val="100000"/>
              </a:lnSpc>
            </a:pPr>
            <a:r>
              <a:rPr sz="1600" dirty="0">
                <a:solidFill>
                  <a:srgbClr val="974707"/>
                </a:solidFill>
                <a:latin typeface="Tahoma"/>
                <a:cs typeface="Tahoma"/>
              </a:rPr>
              <a:t>9.</a:t>
            </a:r>
            <a:endParaRPr sz="1600" dirty="0">
              <a:latin typeface="Tahoma"/>
              <a:cs typeface="Tahoma"/>
            </a:endParaRPr>
          </a:p>
          <a:p>
            <a:pPr marL="12700">
              <a:lnSpc>
                <a:spcPct val="100000"/>
              </a:lnSpc>
            </a:pPr>
            <a:r>
              <a:rPr sz="1600" dirty="0">
                <a:solidFill>
                  <a:srgbClr val="974707"/>
                </a:solidFill>
                <a:latin typeface="Tahoma"/>
                <a:cs typeface="Tahoma"/>
              </a:rPr>
              <a:t>10.</a:t>
            </a:r>
            <a:endParaRPr sz="1600" dirty="0">
              <a:latin typeface="Tahoma"/>
              <a:cs typeface="Tahoma"/>
            </a:endParaRPr>
          </a:p>
          <a:p>
            <a:pPr marL="12700">
              <a:lnSpc>
                <a:spcPct val="100000"/>
              </a:lnSpc>
            </a:pPr>
            <a:r>
              <a:rPr sz="1600" dirty="0">
                <a:solidFill>
                  <a:srgbClr val="974707"/>
                </a:solidFill>
                <a:latin typeface="Tahoma"/>
                <a:cs typeface="Tahoma"/>
              </a:rPr>
              <a:t>11.</a:t>
            </a:r>
            <a:endParaRPr sz="1600" dirty="0">
              <a:latin typeface="Tahoma"/>
              <a:cs typeface="Tahoma"/>
            </a:endParaRPr>
          </a:p>
          <a:p>
            <a:pPr marL="12700">
              <a:lnSpc>
                <a:spcPct val="100000"/>
              </a:lnSpc>
            </a:pPr>
            <a:r>
              <a:rPr sz="1600" dirty="0">
                <a:solidFill>
                  <a:srgbClr val="974707"/>
                </a:solidFill>
                <a:latin typeface="Tahoma"/>
                <a:cs typeface="Tahoma"/>
              </a:rPr>
              <a:t>12.</a:t>
            </a:r>
            <a:endParaRPr sz="1600" dirty="0">
              <a:latin typeface="Tahoma"/>
              <a:cs typeface="Tahoma"/>
            </a:endParaRPr>
          </a:p>
          <a:p>
            <a:pPr marL="12700">
              <a:lnSpc>
                <a:spcPct val="100000"/>
              </a:lnSpc>
            </a:pPr>
            <a:r>
              <a:rPr sz="1600" dirty="0">
                <a:solidFill>
                  <a:srgbClr val="974707"/>
                </a:solidFill>
                <a:latin typeface="Tahoma"/>
                <a:cs typeface="Tahoma"/>
              </a:rPr>
              <a:t>13.</a:t>
            </a:r>
            <a:endParaRPr sz="1600" dirty="0">
              <a:latin typeface="Tahoma"/>
              <a:cs typeface="Tahoma"/>
            </a:endParaRPr>
          </a:p>
          <a:p>
            <a:pPr marL="12700">
              <a:lnSpc>
                <a:spcPct val="100000"/>
              </a:lnSpc>
            </a:pPr>
            <a:r>
              <a:rPr sz="1600" dirty="0">
                <a:solidFill>
                  <a:srgbClr val="974707"/>
                </a:solidFill>
                <a:latin typeface="Tahoma"/>
                <a:cs typeface="Tahoma"/>
              </a:rPr>
              <a:t>14.</a:t>
            </a:r>
            <a:endParaRPr sz="1600" dirty="0">
              <a:latin typeface="Tahoma"/>
              <a:cs typeface="Tahoma"/>
            </a:endParaRPr>
          </a:p>
          <a:p>
            <a:pPr marL="12700">
              <a:lnSpc>
                <a:spcPct val="100000"/>
              </a:lnSpc>
            </a:pPr>
            <a:r>
              <a:rPr sz="1600" dirty="0">
                <a:solidFill>
                  <a:srgbClr val="974707"/>
                </a:solidFill>
                <a:latin typeface="Tahoma"/>
                <a:cs typeface="Tahoma"/>
              </a:rPr>
              <a:t>15.</a:t>
            </a:r>
            <a:endParaRPr sz="1600" dirty="0">
              <a:latin typeface="Tahoma"/>
              <a:cs typeface="Tahoma"/>
            </a:endParaRPr>
          </a:p>
          <a:p>
            <a:pPr marL="12700">
              <a:lnSpc>
                <a:spcPct val="100000"/>
              </a:lnSpc>
              <a:tabLst>
                <a:tab pos="1109345" algn="l"/>
              </a:tabLst>
            </a:pPr>
            <a:r>
              <a:rPr sz="1600" dirty="0">
                <a:solidFill>
                  <a:srgbClr val="974707"/>
                </a:solidFill>
                <a:latin typeface="Tahoma"/>
                <a:cs typeface="Tahoma"/>
              </a:rPr>
              <a:t>16.	</a:t>
            </a:r>
            <a:r>
              <a:rPr sz="1600" dirty="0">
                <a:solidFill>
                  <a:srgbClr val="1F487C"/>
                </a:solidFill>
                <a:latin typeface="Tahoma"/>
                <a:cs typeface="Tahoma"/>
              </a:rPr>
              <a:t>$obj-&gt;p_test();</a:t>
            </a:r>
            <a:r>
              <a:rPr sz="1600" spc="-30" dirty="0">
                <a:solidFill>
                  <a:srgbClr val="1F487C"/>
                </a:solidFill>
                <a:latin typeface="Tahoma"/>
                <a:cs typeface="Tahoma"/>
              </a:rPr>
              <a:t> </a:t>
            </a:r>
            <a:r>
              <a:rPr sz="1600"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số 7</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2</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3</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123</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 y="4114800"/>
            <a:ext cx="2143506" cy="2133600"/>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1052322" y="121157"/>
            <a:ext cx="2794000" cy="447040"/>
            <a:chOff x="1052322" y="121157"/>
            <a:chExt cx="2794000" cy="447040"/>
          </a:xfrm>
        </p:grpSpPr>
        <p:sp>
          <p:nvSpPr>
            <p:cNvPr id="5" name="object 5"/>
            <p:cNvSpPr/>
            <p:nvPr/>
          </p:nvSpPr>
          <p:spPr>
            <a:xfrm>
              <a:off x="1052322" y="243078"/>
              <a:ext cx="371094" cy="2674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7" name="object 7"/>
            <p:cNvSpPr/>
            <p:nvPr/>
          </p:nvSpPr>
          <p:spPr>
            <a:xfrm>
              <a:off x="1133843" y="320675"/>
              <a:ext cx="192925" cy="14859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9" name="object 9"/>
            <p:cNvSpPr/>
            <p:nvPr/>
          </p:nvSpPr>
          <p:spPr>
            <a:xfrm>
              <a:off x="1442465" y="121157"/>
              <a:ext cx="2403348" cy="44653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7"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5293360"/>
            <a:chOff x="2147316" y="188976"/>
            <a:chExt cx="6920865" cy="5293360"/>
          </a:xfrm>
        </p:grpSpPr>
        <p:sp>
          <p:nvSpPr>
            <p:cNvPr id="12" name="object 12"/>
            <p:cNvSpPr/>
            <p:nvPr/>
          </p:nvSpPr>
          <p:spPr>
            <a:xfrm>
              <a:off x="7771637" y="188976"/>
              <a:ext cx="916686" cy="91668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1"/>
              <a:ext cx="6900671" cy="4406646"/>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147316" y="1049273"/>
              <a:ext cx="6230111" cy="4432554"/>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2258187" y="1143381"/>
              <a:ext cx="6772275" cy="4277995"/>
            </a:xfrm>
            <a:custGeom>
              <a:avLst/>
              <a:gdLst/>
              <a:ahLst/>
              <a:cxnLst/>
              <a:rect l="l" t="t" r="r" b="b"/>
              <a:pathLst>
                <a:path w="6772275" h="4277995">
                  <a:moveTo>
                    <a:pt x="6771894" y="0"/>
                  </a:moveTo>
                  <a:lnTo>
                    <a:pt x="0" y="0"/>
                  </a:lnTo>
                  <a:lnTo>
                    <a:pt x="0" y="4277868"/>
                  </a:lnTo>
                  <a:lnTo>
                    <a:pt x="6771894" y="4277868"/>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7" y="1143381"/>
              <a:ext cx="6772275" cy="4277995"/>
            </a:xfrm>
            <a:custGeom>
              <a:avLst/>
              <a:gdLst/>
              <a:ahLst/>
              <a:cxnLst/>
              <a:rect l="l" t="t" r="r" b="b"/>
              <a:pathLst>
                <a:path w="6772275" h="4277995">
                  <a:moveTo>
                    <a:pt x="0" y="4277868"/>
                  </a:moveTo>
                  <a:lnTo>
                    <a:pt x="6771894" y="4277868"/>
                  </a:lnTo>
                  <a:lnTo>
                    <a:pt x="6771894" y="0"/>
                  </a:lnTo>
                  <a:lnTo>
                    <a:pt x="0" y="0"/>
                  </a:lnTo>
                  <a:lnTo>
                    <a:pt x="0" y="4277868"/>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36292" y="1174749"/>
            <a:ext cx="5909310" cy="2220595"/>
          </a:xfrm>
          <a:prstGeom prst="rect">
            <a:avLst/>
          </a:prstGeom>
        </p:spPr>
        <p:txBody>
          <a:bodyPr vert="horz" wrap="square" lIns="0" tIns="12700" rIns="0" bIns="0" rtlCol="0">
            <a:spAutoFit/>
          </a:bodyPr>
          <a:lstStyle/>
          <a:p>
            <a:pPr marL="1270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11</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marL="298450" indent="-285750">
              <a:lnSpc>
                <a:spcPct val="100000"/>
              </a:lnSpc>
              <a:buFont typeface="Wingdings"/>
              <a:buChar char=""/>
              <a:tabLst>
                <a:tab pos="298450" algn="l"/>
              </a:tabLst>
            </a:pPr>
            <a:r>
              <a:rPr sz="1600" spc="-254" dirty="0">
                <a:solidFill>
                  <a:srgbClr val="1F487C"/>
                </a:solidFill>
                <a:latin typeface="Tahoma"/>
                <a:cs typeface="Tahoma"/>
              </a:rPr>
              <a:t>Tập </a:t>
            </a:r>
            <a:r>
              <a:rPr sz="1600" spc="-5" dirty="0">
                <a:solidFill>
                  <a:srgbClr val="1F487C"/>
                </a:solidFill>
                <a:latin typeface="Tahoma"/>
                <a:cs typeface="Tahoma"/>
              </a:rPr>
              <a:t>tin</a:t>
            </a:r>
            <a:r>
              <a:rPr sz="1600" spc="-10" dirty="0">
                <a:solidFill>
                  <a:srgbClr val="1F487C"/>
                </a:solidFill>
                <a:latin typeface="Tahoma"/>
                <a:cs typeface="Tahoma"/>
              </a:rPr>
              <a:t> </a:t>
            </a:r>
            <a:r>
              <a:rPr sz="1600" spc="-5" dirty="0">
                <a:solidFill>
                  <a:srgbClr val="1F487C"/>
                </a:solidFill>
                <a:latin typeface="Tahoma"/>
                <a:cs typeface="Tahoma"/>
              </a:rPr>
              <a:t>cMyMath.php</a:t>
            </a:r>
            <a:endParaRPr sz="1600" dirty="0">
              <a:latin typeface="Tahoma"/>
              <a:cs typeface="Tahoma"/>
            </a:endParaRP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spc="-5" dirty="0">
                <a:solidFill>
                  <a:srgbClr val="1F487C"/>
                </a:solidFill>
                <a:latin typeface="Tahoma"/>
                <a:cs typeface="Tahoma"/>
              </a:rPr>
              <a:t>class mymath</a:t>
            </a:r>
            <a:r>
              <a:rPr sz="1600" spc="-15"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L="12700" marR="1967230">
              <a:lnSpc>
                <a:spcPct val="100000"/>
              </a:lnSpc>
              <a:buClr>
                <a:srgbClr val="974707"/>
              </a:buClr>
              <a:buAutoNum type="arabicPeriod"/>
              <a:tabLst>
                <a:tab pos="354965" algn="l"/>
                <a:tab pos="608965" algn="l"/>
                <a:tab pos="609600" algn="l"/>
              </a:tabLst>
            </a:pPr>
            <a:r>
              <a:rPr sz="1600" spc="-5" dirty="0">
                <a:solidFill>
                  <a:srgbClr val="1F487C"/>
                </a:solidFill>
                <a:latin typeface="Tahoma"/>
                <a:cs typeface="Tahoma"/>
              </a:rPr>
              <a:t>function mysqrt($a) </a:t>
            </a:r>
            <a:r>
              <a:rPr sz="1600" dirty="0">
                <a:solidFill>
                  <a:srgbClr val="1F487C"/>
                </a:solidFill>
                <a:latin typeface="Tahoma"/>
                <a:cs typeface="Tahoma"/>
              </a:rPr>
              <a:t>{ </a:t>
            </a:r>
            <a:r>
              <a:rPr sz="1600" spc="-5" dirty="0">
                <a:solidFill>
                  <a:srgbClr val="1F487C"/>
                </a:solidFill>
                <a:latin typeface="Tahoma"/>
                <a:cs typeface="Tahoma"/>
              </a:rPr>
              <a:t>return </a:t>
            </a:r>
            <a:r>
              <a:rPr sz="1600" dirty="0">
                <a:solidFill>
                  <a:srgbClr val="1F487C"/>
                </a:solidFill>
                <a:latin typeface="Tahoma"/>
                <a:cs typeface="Tahoma"/>
              </a:rPr>
              <a:t>$a*$a;} </a:t>
            </a:r>
            <a:r>
              <a:rPr sz="1600" dirty="0">
                <a:solidFill>
                  <a:srgbClr val="974707"/>
                </a:solidFill>
                <a:latin typeface="Tahoma"/>
                <a:cs typeface="Tahoma"/>
              </a:rPr>
              <a:t> 3.	</a:t>
            </a:r>
            <a:r>
              <a:rPr sz="1600" dirty="0">
                <a:solidFill>
                  <a:srgbClr val="1F487C"/>
                </a:solidFill>
                <a:latin typeface="Tahoma"/>
                <a:cs typeface="Tahoma"/>
              </a:rPr>
              <a:t>}</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298450" indent="-285750">
              <a:lnSpc>
                <a:spcPct val="100000"/>
              </a:lnSpc>
              <a:buFont typeface="Wingdings"/>
              <a:buChar char=""/>
              <a:tabLst>
                <a:tab pos="298450" algn="l"/>
              </a:tabLst>
            </a:pPr>
            <a:r>
              <a:rPr sz="1600" spc="-254" dirty="0">
                <a:solidFill>
                  <a:srgbClr val="1F487C"/>
                </a:solidFill>
                <a:latin typeface="Tahoma"/>
                <a:cs typeface="Tahoma"/>
              </a:rPr>
              <a:t>Tập </a:t>
            </a:r>
            <a:r>
              <a:rPr sz="1600" spc="-5" dirty="0">
                <a:solidFill>
                  <a:srgbClr val="1F487C"/>
                </a:solidFill>
                <a:latin typeface="Tahoma"/>
                <a:cs typeface="Tahoma"/>
              </a:rPr>
              <a:t>tin </a:t>
            </a:r>
            <a:r>
              <a:rPr sz="1600" spc="-15" dirty="0">
                <a:solidFill>
                  <a:srgbClr val="1F487C"/>
                </a:solidFill>
                <a:latin typeface="Tahoma"/>
                <a:cs typeface="Tahoma"/>
              </a:rPr>
              <a:t>Test_cMyMath.php</a:t>
            </a:r>
            <a:endParaRPr sz="1600" dirty="0">
              <a:latin typeface="Tahoma"/>
              <a:cs typeface="Tahoma"/>
            </a:endParaRPr>
          </a:p>
          <a:p>
            <a:pPr marL="12700">
              <a:lnSpc>
                <a:spcPct val="100000"/>
              </a:lnSpc>
            </a:pPr>
            <a:r>
              <a:rPr sz="1600" spc="-5" dirty="0">
                <a:solidFill>
                  <a:srgbClr val="1F487C"/>
                </a:solidFill>
                <a:latin typeface="Tahoma"/>
                <a:cs typeface="Tahoma"/>
              </a:rPr>
              <a:t>&lt;?php</a:t>
            </a:r>
            <a:endParaRPr sz="1600" dirty="0">
              <a:latin typeface="Tahoma"/>
              <a:cs typeface="Tahoma"/>
            </a:endParaRPr>
          </a:p>
        </p:txBody>
      </p:sp>
      <p:sp>
        <p:nvSpPr>
          <p:cNvPr id="23" name="object 23"/>
          <p:cNvSpPr txBox="1"/>
          <p:nvPr/>
        </p:nvSpPr>
        <p:spPr>
          <a:xfrm>
            <a:off x="3067811" y="3369310"/>
            <a:ext cx="2305050" cy="75755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1F487C"/>
                </a:solidFill>
                <a:latin typeface="Tahoma"/>
                <a:cs typeface="Tahoma"/>
              </a:rPr>
              <a:t>include("cMyMath.php</a:t>
            </a:r>
            <a:r>
              <a:rPr sz="1600" spc="-65" dirty="0">
                <a:solidFill>
                  <a:srgbClr val="1F487C"/>
                </a:solidFill>
                <a:latin typeface="Tahoma"/>
                <a:cs typeface="Tahoma"/>
              </a:rPr>
              <a:t> </a:t>
            </a:r>
            <a:r>
              <a:rPr sz="1600" spc="-5" dirty="0">
                <a:solidFill>
                  <a:srgbClr val="1F487C"/>
                </a:solidFill>
                <a:latin typeface="Tahoma"/>
                <a:cs typeface="Tahoma"/>
              </a:rPr>
              <a:t>");</a:t>
            </a:r>
            <a:endParaRPr sz="1600">
              <a:latin typeface="Tahoma"/>
              <a:cs typeface="Tahoma"/>
            </a:endParaRPr>
          </a:p>
          <a:p>
            <a:pPr marL="12700">
              <a:lnSpc>
                <a:spcPct val="100000"/>
              </a:lnSpc>
            </a:pPr>
            <a:r>
              <a:rPr sz="1600" dirty="0">
                <a:solidFill>
                  <a:srgbClr val="1F487C"/>
                </a:solidFill>
                <a:latin typeface="Tahoma"/>
                <a:cs typeface="Tahoma"/>
              </a:rPr>
              <a:t>$obj = new</a:t>
            </a:r>
            <a:r>
              <a:rPr sz="1600" spc="-35" dirty="0">
                <a:solidFill>
                  <a:srgbClr val="1F487C"/>
                </a:solidFill>
                <a:latin typeface="Tahoma"/>
                <a:cs typeface="Tahoma"/>
              </a:rPr>
              <a:t> </a:t>
            </a:r>
            <a:r>
              <a:rPr sz="1600" spc="-10" dirty="0">
                <a:solidFill>
                  <a:srgbClr val="1F487C"/>
                </a:solidFill>
                <a:latin typeface="Tahoma"/>
                <a:cs typeface="Tahoma"/>
              </a:rPr>
              <a:t>mymath;</a:t>
            </a:r>
            <a:endParaRPr sz="1600">
              <a:latin typeface="Tahoma"/>
              <a:cs typeface="Tahoma"/>
            </a:endParaRPr>
          </a:p>
          <a:p>
            <a:pPr marL="12700">
              <a:lnSpc>
                <a:spcPct val="100000"/>
              </a:lnSpc>
            </a:pPr>
            <a:r>
              <a:rPr sz="1600" spc="-5" dirty="0">
                <a:solidFill>
                  <a:srgbClr val="1F487C"/>
                </a:solidFill>
                <a:latin typeface="Tahoma"/>
                <a:cs typeface="Tahoma"/>
              </a:rPr>
              <a:t>echo</a:t>
            </a:r>
            <a:r>
              <a:rPr sz="1600" spc="-10" dirty="0">
                <a:solidFill>
                  <a:srgbClr val="1F487C"/>
                </a:solidFill>
                <a:latin typeface="Tahoma"/>
                <a:cs typeface="Tahoma"/>
              </a:rPr>
              <a:t> </a:t>
            </a:r>
            <a:r>
              <a:rPr sz="1600" spc="-5" dirty="0">
                <a:solidFill>
                  <a:srgbClr val="1F487C"/>
                </a:solidFill>
                <a:latin typeface="Tahoma"/>
                <a:cs typeface="Tahoma"/>
              </a:rPr>
              <a:t>mysqrt(3);</a:t>
            </a:r>
            <a:endParaRPr sz="1600">
              <a:latin typeface="Tahoma"/>
              <a:cs typeface="Tahoma"/>
            </a:endParaRPr>
          </a:p>
        </p:txBody>
      </p:sp>
      <p:sp>
        <p:nvSpPr>
          <p:cNvPr id="24" name="object 24"/>
          <p:cNvSpPr txBox="1"/>
          <p:nvPr/>
        </p:nvSpPr>
        <p:spPr>
          <a:xfrm>
            <a:off x="2336292" y="3369310"/>
            <a:ext cx="5749290" cy="197675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974707"/>
                </a:solidFill>
                <a:latin typeface="Tahoma"/>
                <a:cs typeface="Tahoma"/>
              </a:rPr>
              <a:t>1.</a:t>
            </a:r>
            <a:endParaRPr sz="1600" dirty="0">
              <a:latin typeface="Tahoma"/>
              <a:cs typeface="Tahoma"/>
            </a:endParaRPr>
          </a:p>
          <a:p>
            <a:pPr marL="12700">
              <a:lnSpc>
                <a:spcPct val="100000"/>
              </a:lnSpc>
            </a:pPr>
            <a:r>
              <a:rPr sz="1600" dirty="0">
                <a:solidFill>
                  <a:srgbClr val="974707"/>
                </a:solidFill>
                <a:latin typeface="Tahoma"/>
                <a:cs typeface="Tahoma"/>
              </a:rPr>
              <a:t>2.</a:t>
            </a:r>
            <a:endParaRPr sz="1600" dirty="0">
              <a:latin typeface="Tahoma"/>
              <a:cs typeface="Tahoma"/>
            </a:endParaRPr>
          </a:p>
          <a:p>
            <a:pPr marL="12700">
              <a:lnSpc>
                <a:spcPct val="100000"/>
              </a:lnSpc>
            </a:pPr>
            <a:r>
              <a:rPr sz="1600" dirty="0">
                <a:solidFill>
                  <a:srgbClr val="974707"/>
                </a:solidFill>
                <a:latin typeface="Tahoma"/>
                <a:cs typeface="Tahoma"/>
              </a:rPr>
              <a:t>3.</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9</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null</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số 3 trong tập tin cMyMath.php</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sai ở dòng số 3 trong tập tin Test_cMyMath.php</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 y="4114800"/>
            <a:ext cx="2143506" cy="2133600"/>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1052322" y="121157"/>
            <a:ext cx="2794000" cy="447040"/>
            <a:chOff x="1052322" y="121157"/>
            <a:chExt cx="2794000" cy="447040"/>
          </a:xfrm>
        </p:grpSpPr>
        <p:sp>
          <p:nvSpPr>
            <p:cNvPr id="5" name="object 5"/>
            <p:cNvSpPr/>
            <p:nvPr/>
          </p:nvSpPr>
          <p:spPr>
            <a:xfrm>
              <a:off x="1052322" y="243078"/>
              <a:ext cx="371094" cy="2674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7" name="object 7"/>
            <p:cNvSpPr/>
            <p:nvPr/>
          </p:nvSpPr>
          <p:spPr>
            <a:xfrm>
              <a:off x="1133843" y="320675"/>
              <a:ext cx="192925" cy="14859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9" name="object 9"/>
            <p:cNvSpPr/>
            <p:nvPr/>
          </p:nvSpPr>
          <p:spPr>
            <a:xfrm>
              <a:off x="1442465" y="121157"/>
              <a:ext cx="2403348" cy="44653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7"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5537200"/>
            <a:chOff x="2147316" y="188976"/>
            <a:chExt cx="6920865" cy="5537200"/>
          </a:xfrm>
        </p:grpSpPr>
        <p:sp>
          <p:nvSpPr>
            <p:cNvPr id="12" name="object 12"/>
            <p:cNvSpPr/>
            <p:nvPr/>
          </p:nvSpPr>
          <p:spPr>
            <a:xfrm>
              <a:off x="7771637" y="188976"/>
              <a:ext cx="916686" cy="91668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4652772"/>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147316" y="1049273"/>
              <a:ext cx="6696456" cy="4676394"/>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2258187" y="1143381"/>
              <a:ext cx="6772275" cy="4524375"/>
            </a:xfrm>
            <a:custGeom>
              <a:avLst/>
              <a:gdLst/>
              <a:ahLst/>
              <a:cxnLst/>
              <a:rect l="l" t="t" r="r" b="b"/>
              <a:pathLst>
                <a:path w="6772275" h="4524375">
                  <a:moveTo>
                    <a:pt x="6771894" y="0"/>
                  </a:moveTo>
                  <a:lnTo>
                    <a:pt x="0" y="0"/>
                  </a:lnTo>
                  <a:lnTo>
                    <a:pt x="0" y="4523994"/>
                  </a:lnTo>
                  <a:lnTo>
                    <a:pt x="6771894" y="4523994"/>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7" y="1143381"/>
              <a:ext cx="6772275" cy="4524375"/>
            </a:xfrm>
            <a:custGeom>
              <a:avLst/>
              <a:gdLst/>
              <a:ahLst/>
              <a:cxnLst/>
              <a:rect l="l" t="t" r="r" b="b"/>
              <a:pathLst>
                <a:path w="6772275" h="4524375">
                  <a:moveTo>
                    <a:pt x="0" y="4523994"/>
                  </a:moveTo>
                  <a:lnTo>
                    <a:pt x="6771894" y="4523994"/>
                  </a:lnTo>
                  <a:lnTo>
                    <a:pt x="6771894" y="0"/>
                  </a:lnTo>
                  <a:lnTo>
                    <a:pt x="0" y="0"/>
                  </a:lnTo>
                  <a:lnTo>
                    <a:pt x="0" y="4523994"/>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48992" y="1174749"/>
            <a:ext cx="6299200" cy="2464435"/>
          </a:xfrm>
          <a:prstGeom prst="rect">
            <a:avLst/>
          </a:prstGeom>
        </p:spPr>
        <p:txBody>
          <a:bodyPr vert="horz" wrap="square" lIns="0" tIns="12700" rIns="0" bIns="0" rtlCol="0">
            <a:spAutoFit/>
          </a:bodyPr>
          <a:lstStyle/>
          <a:p>
            <a:pPr marR="5080">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12</a:t>
            </a:r>
            <a:r>
              <a:rPr sz="1600" spc="-15" dirty="0">
                <a:solidFill>
                  <a:srgbClr val="1F487C"/>
                </a:solidFill>
                <a:latin typeface="Tahoma"/>
                <a:cs typeface="Tahoma"/>
              </a:rPr>
              <a:t>: Chọn phát biểu đúng thay cho từ key1 và key2 để đoạn lệnh  sau xuất ra kết quả là 9 (đoạn lệnh thực hiện trong PHP5):</a:t>
            </a:r>
          </a:p>
          <a:p>
            <a:pPr marL="285750" indent="-285750">
              <a:lnSpc>
                <a:spcPct val="100000"/>
              </a:lnSpc>
              <a:buFont typeface="Wingdings"/>
              <a:buChar char=""/>
              <a:tabLst>
                <a:tab pos="285750" algn="l"/>
              </a:tabLst>
            </a:pPr>
            <a:r>
              <a:rPr sz="1600" spc="-254" dirty="0">
                <a:solidFill>
                  <a:srgbClr val="1F487C"/>
                </a:solidFill>
                <a:latin typeface="Tahoma"/>
                <a:cs typeface="Tahoma"/>
              </a:rPr>
              <a:t>Tập </a:t>
            </a:r>
            <a:r>
              <a:rPr sz="1600" spc="-5" dirty="0">
                <a:solidFill>
                  <a:srgbClr val="1F487C"/>
                </a:solidFill>
                <a:latin typeface="Tahoma"/>
                <a:cs typeface="Tahoma"/>
              </a:rPr>
              <a:t>tin</a:t>
            </a:r>
            <a:r>
              <a:rPr sz="1600" spc="-10" dirty="0">
                <a:solidFill>
                  <a:srgbClr val="1F487C"/>
                </a:solidFill>
                <a:latin typeface="Tahoma"/>
                <a:cs typeface="Tahoma"/>
              </a:rPr>
              <a:t> </a:t>
            </a:r>
            <a:r>
              <a:rPr sz="1600" spc="-5" dirty="0">
                <a:solidFill>
                  <a:srgbClr val="1F487C"/>
                </a:solidFill>
                <a:latin typeface="Tahoma"/>
                <a:cs typeface="Tahoma"/>
              </a:rPr>
              <a:t>cMyMath.php</a:t>
            </a:r>
            <a:endParaRPr sz="1600" dirty="0">
              <a:latin typeface="Tahoma"/>
              <a:cs typeface="Tahoma"/>
            </a:endParaRPr>
          </a:p>
          <a:p>
            <a:pPr>
              <a:lnSpc>
                <a:spcPct val="100000"/>
              </a:lnSpc>
            </a:pPr>
            <a:r>
              <a:rPr sz="1600" spc="-5" dirty="0">
                <a:solidFill>
                  <a:srgbClr val="1F487C"/>
                </a:solidFill>
                <a:latin typeface="Tahoma"/>
                <a:cs typeface="Tahoma"/>
              </a:rPr>
              <a:t>&lt;?php</a:t>
            </a:r>
            <a:endParaRPr sz="1600" dirty="0">
              <a:latin typeface="Tahoma"/>
              <a:cs typeface="Tahoma"/>
            </a:endParaRPr>
          </a:p>
          <a:p>
            <a:pPr marL="342265" indent="-342265">
              <a:lnSpc>
                <a:spcPct val="100000"/>
              </a:lnSpc>
              <a:buClr>
                <a:srgbClr val="974707"/>
              </a:buClr>
              <a:buAutoNum type="arabicPeriod"/>
              <a:tabLst>
                <a:tab pos="342265" algn="l"/>
                <a:tab pos="342900" algn="l"/>
              </a:tabLst>
            </a:pPr>
            <a:r>
              <a:rPr sz="1600" spc="-5" dirty="0">
                <a:solidFill>
                  <a:srgbClr val="1F487C"/>
                </a:solidFill>
                <a:latin typeface="Tahoma"/>
                <a:cs typeface="Tahoma"/>
              </a:rPr>
              <a:t>class mymath</a:t>
            </a:r>
            <a:r>
              <a:rPr sz="1600" spc="-15"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R="1816100">
              <a:lnSpc>
                <a:spcPct val="100000"/>
              </a:lnSpc>
              <a:buClr>
                <a:srgbClr val="974707"/>
              </a:buClr>
              <a:buFont typeface="Tahoma"/>
              <a:buAutoNum type="arabicPeriod"/>
              <a:tabLst>
                <a:tab pos="342265" algn="l"/>
                <a:tab pos="596265" algn="l"/>
                <a:tab pos="596900" algn="l"/>
              </a:tabLst>
            </a:pPr>
            <a:r>
              <a:rPr sz="1600" b="1" u="heavy" dirty="0">
                <a:solidFill>
                  <a:srgbClr val="FF0000"/>
                </a:solidFill>
                <a:uFill>
                  <a:solidFill>
                    <a:srgbClr val="FF0000"/>
                  </a:solidFill>
                </a:uFill>
                <a:latin typeface="Tahoma"/>
                <a:cs typeface="Tahoma"/>
              </a:rPr>
              <a:t>key1</a:t>
            </a:r>
            <a:r>
              <a:rPr sz="1600" b="1" dirty="0">
                <a:solidFill>
                  <a:srgbClr val="FF0000"/>
                </a:solidFill>
                <a:latin typeface="Tahoma"/>
                <a:cs typeface="Tahoma"/>
              </a:rPr>
              <a:t> </a:t>
            </a:r>
            <a:r>
              <a:rPr sz="1600" spc="-5" dirty="0">
                <a:solidFill>
                  <a:srgbClr val="1F487C"/>
                </a:solidFill>
                <a:latin typeface="Tahoma"/>
                <a:cs typeface="Tahoma"/>
              </a:rPr>
              <a:t>function mysqrt($a) </a:t>
            </a:r>
            <a:r>
              <a:rPr sz="1600" dirty="0">
                <a:solidFill>
                  <a:srgbClr val="1F487C"/>
                </a:solidFill>
                <a:latin typeface="Tahoma"/>
                <a:cs typeface="Tahoma"/>
              </a:rPr>
              <a:t>{ </a:t>
            </a:r>
            <a:r>
              <a:rPr sz="1600" spc="-5" dirty="0">
                <a:solidFill>
                  <a:srgbClr val="1F487C"/>
                </a:solidFill>
                <a:latin typeface="Tahoma"/>
                <a:cs typeface="Tahoma"/>
              </a:rPr>
              <a:t>return </a:t>
            </a:r>
            <a:r>
              <a:rPr sz="1600" dirty="0">
                <a:solidFill>
                  <a:srgbClr val="1F487C"/>
                </a:solidFill>
                <a:latin typeface="Tahoma"/>
                <a:cs typeface="Tahoma"/>
              </a:rPr>
              <a:t>$a*$a;} </a:t>
            </a:r>
            <a:r>
              <a:rPr sz="1600" dirty="0">
                <a:solidFill>
                  <a:srgbClr val="974707"/>
                </a:solidFill>
                <a:latin typeface="Tahoma"/>
                <a:cs typeface="Tahoma"/>
              </a:rPr>
              <a:t> 3.	</a:t>
            </a:r>
            <a:r>
              <a:rPr sz="1600" dirty="0">
                <a:solidFill>
                  <a:srgbClr val="1F487C"/>
                </a:solidFill>
                <a:latin typeface="Tahoma"/>
                <a:cs typeface="Tahoma"/>
              </a:rPr>
              <a:t>}</a:t>
            </a:r>
            <a:endParaRPr sz="1600" dirty="0">
              <a:latin typeface="Tahoma"/>
              <a:cs typeface="Tahoma"/>
            </a:endParaRPr>
          </a:p>
          <a:p>
            <a:pPr>
              <a:lnSpc>
                <a:spcPct val="100000"/>
              </a:lnSpc>
            </a:pPr>
            <a:r>
              <a:rPr sz="1600" spc="-5" dirty="0">
                <a:solidFill>
                  <a:srgbClr val="1F487C"/>
                </a:solidFill>
                <a:latin typeface="Tahoma"/>
                <a:cs typeface="Tahoma"/>
              </a:rPr>
              <a:t>?&gt;</a:t>
            </a:r>
            <a:endParaRPr sz="1600" dirty="0">
              <a:latin typeface="Tahoma"/>
              <a:cs typeface="Tahoma"/>
            </a:endParaRPr>
          </a:p>
          <a:p>
            <a:pPr marL="285750" indent="-285750">
              <a:buFont typeface="Wingdings"/>
              <a:buChar char=""/>
              <a:tabLst>
                <a:tab pos="285750" algn="l"/>
              </a:tabLst>
            </a:pPr>
            <a:r>
              <a:rPr sz="1600" spc="-15" dirty="0">
                <a:solidFill>
                  <a:srgbClr val="1F487C"/>
                </a:solidFill>
                <a:latin typeface="Tahoma"/>
                <a:cs typeface="Tahoma"/>
              </a:rPr>
              <a:t>Tập tin Test_cMyMath.php</a:t>
            </a:r>
          </a:p>
          <a:p>
            <a:r>
              <a:rPr sz="1600" spc="-15" dirty="0">
                <a:solidFill>
                  <a:srgbClr val="1F487C"/>
                </a:solidFill>
                <a:latin typeface="Tahoma"/>
                <a:cs typeface="Tahoma"/>
              </a:rPr>
              <a:t>&lt;?php</a:t>
            </a:r>
          </a:p>
        </p:txBody>
      </p:sp>
      <p:sp>
        <p:nvSpPr>
          <p:cNvPr id="23" name="object 23"/>
          <p:cNvSpPr txBox="1"/>
          <p:nvPr/>
        </p:nvSpPr>
        <p:spPr>
          <a:xfrm>
            <a:off x="3080511" y="3613150"/>
            <a:ext cx="2292350" cy="757555"/>
          </a:xfrm>
          <a:prstGeom prst="rect">
            <a:avLst/>
          </a:prstGeom>
        </p:spPr>
        <p:txBody>
          <a:bodyPr vert="horz" wrap="square" lIns="0" tIns="12700" rIns="0" bIns="0" rtlCol="0">
            <a:spAutoFit/>
          </a:bodyPr>
          <a:lstStyle/>
          <a:p>
            <a:pPr>
              <a:lnSpc>
                <a:spcPct val="100000"/>
              </a:lnSpc>
              <a:spcBef>
                <a:spcPts val="100"/>
              </a:spcBef>
            </a:pPr>
            <a:r>
              <a:rPr sz="1600" spc="-5" dirty="0">
                <a:solidFill>
                  <a:srgbClr val="1F487C"/>
                </a:solidFill>
                <a:latin typeface="Tahoma"/>
                <a:cs typeface="Tahoma"/>
              </a:rPr>
              <a:t>include("cMyMath.php</a:t>
            </a:r>
            <a:r>
              <a:rPr sz="1600" spc="-65" dirty="0">
                <a:solidFill>
                  <a:srgbClr val="1F487C"/>
                </a:solidFill>
                <a:latin typeface="Tahoma"/>
                <a:cs typeface="Tahoma"/>
              </a:rPr>
              <a:t> </a:t>
            </a:r>
            <a:r>
              <a:rPr sz="1600" spc="-5" dirty="0">
                <a:solidFill>
                  <a:srgbClr val="1F487C"/>
                </a:solidFill>
                <a:latin typeface="Tahoma"/>
                <a:cs typeface="Tahoma"/>
              </a:rPr>
              <a:t>");</a:t>
            </a:r>
            <a:endParaRPr sz="1600">
              <a:latin typeface="Tahoma"/>
              <a:cs typeface="Tahoma"/>
            </a:endParaRPr>
          </a:p>
          <a:p>
            <a:pPr>
              <a:lnSpc>
                <a:spcPct val="100000"/>
              </a:lnSpc>
            </a:pPr>
            <a:r>
              <a:rPr sz="1600" dirty="0">
                <a:solidFill>
                  <a:srgbClr val="1F487C"/>
                </a:solidFill>
                <a:latin typeface="Tahoma"/>
                <a:cs typeface="Tahoma"/>
              </a:rPr>
              <a:t>$obj = new</a:t>
            </a:r>
            <a:r>
              <a:rPr sz="1600" spc="-40" dirty="0">
                <a:solidFill>
                  <a:srgbClr val="1F487C"/>
                </a:solidFill>
                <a:latin typeface="Tahoma"/>
                <a:cs typeface="Tahoma"/>
              </a:rPr>
              <a:t> </a:t>
            </a:r>
            <a:r>
              <a:rPr sz="1600" spc="-10" dirty="0">
                <a:solidFill>
                  <a:srgbClr val="1F487C"/>
                </a:solidFill>
                <a:latin typeface="Tahoma"/>
                <a:cs typeface="Tahoma"/>
              </a:rPr>
              <a:t>mymath;</a:t>
            </a:r>
            <a:endParaRPr sz="1600">
              <a:latin typeface="Tahoma"/>
              <a:cs typeface="Tahoma"/>
            </a:endParaRPr>
          </a:p>
          <a:p>
            <a:pPr>
              <a:lnSpc>
                <a:spcPct val="100000"/>
              </a:lnSpc>
            </a:pPr>
            <a:r>
              <a:rPr sz="1600" b="1" u="heavy" dirty="0">
                <a:solidFill>
                  <a:srgbClr val="FF0000"/>
                </a:solidFill>
                <a:uFill>
                  <a:solidFill>
                    <a:srgbClr val="FF0000"/>
                  </a:solidFill>
                </a:uFill>
                <a:latin typeface="Tahoma"/>
                <a:cs typeface="Tahoma"/>
              </a:rPr>
              <a:t>key2</a:t>
            </a:r>
            <a:endParaRPr sz="1600">
              <a:latin typeface="Tahoma"/>
              <a:cs typeface="Tahoma"/>
            </a:endParaRPr>
          </a:p>
        </p:txBody>
      </p:sp>
      <p:sp>
        <p:nvSpPr>
          <p:cNvPr id="24" name="object 24"/>
          <p:cNvSpPr txBox="1"/>
          <p:nvPr/>
        </p:nvSpPr>
        <p:spPr>
          <a:xfrm>
            <a:off x="2348992" y="3613150"/>
            <a:ext cx="4794885" cy="1976755"/>
          </a:xfrm>
          <a:prstGeom prst="rect">
            <a:avLst/>
          </a:prstGeom>
        </p:spPr>
        <p:txBody>
          <a:bodyPr vert="horz" wrap="square" lIns="0" tIns="12700" rIns="0" bIns="0" rtlCol="0">
            <a:spAutoFit/>
          </a:bodyPr>
          <a:lstStyle/>
          <a:p>
            <a:pPr>
              <a:lnSpc>
                <a:spcPct val="100000"/>
              </a:lnSpc>
              <a:spcBef>
                <a:spcPts val="100"/>
              </a:spcBef>
            </a:pPr>
            <a:r>
              <a:rPr sz="1600" dirty="0">
                <a:solidFill>
                  <a:srgbClr val="974707"/>
                </a:solidFill>
                <a:latin typeface="Tahoma"/>
                <a:cs typeface="Tahoma"/>
              </a:rPr>
              <a:t>1.</a:t>
            </a:r>
            <a:endParaRPr sz="1600" dirty="0">
              <a:latin typeface="Tahoma"/>
              <a:cs typeface="Tahoma"/>
            </a:endParaRPr>
          </a:p>
          <a:p>
            <a:pPr>
              <a:lnSpc>
                <a:spcPct val="100000"/>
              </a:lnSpc>
            </a:pPr>
            <a:r>
              <a:rPr sz="1600" dirty="0">
                <a:solidFill>
                  <a:srgbClr val="974707"/>
                </a:solidFill>
                <a:latin typeface="Tahoma"/>
                <a:cs typeface="Tahoma"/>
              </a:rPr>
              <a:t>2.</a:t>
            </a:r>
            <a:endParaRPr sz="1600" dirty="0">
              <a:latin typeface="Tahoma"/>
              <a:cs typeface="Tahoma"/>
            </a:endParaRPr>
          </a:p>
          <a:p>
            <a:pPr>
              <a:lnSpc>
                <a:spcPct val="100000"/>
              </a:lnSpc>
            </a:pPr>
            <a:r>
              <a:rPr sz="1600" dirty="0">
                <a:solidFill>
                  <a:srgbClr val="974707"/>
                </a:solidFill>
                <a:latin typeface="Tahoma"/>
                <a:cs typeface="Tahoma"/>
              </a:rPr>
              <a:t>3.</a:t>
            </a:r>
            <a:endParaRPr sz="1600" dirty="0">
              <a:latin typeface="Tahoma"/>
              <a:cs typeface="Tahoma"/>
            </a:endParaRPr>
          </a:p>
          <a:p>
            <a:pPr>
              <a:lnSpc>
                <a:spcPct val="100000"/>
              </a:lnSpc>
            </a:pPr>
            <a:r>
              <a:rPr sz="1600" spc="-5" dirty="0">
                <a:solidFill>
                  <a:srgbClr val="1F487C"/>
                </a:solidFill>
                <a:latin typeface="Tahoma"/>
                <a:cs typeface="Tahoma"/>
              </a:rPr>
              <a:t>?&gt;</a:t>
            </a:r>
            <a:endParaRPr sz="1600" dirty="0">
              <a:latin typeface="Tahoma"/>
              <a:cs typeface="Tahoma"/>
            </a:endParaRPr>
          </a:p>
          <a:p>
            <a:pPr marL="456565" indent="-456565">
              <a:lnSpc>
                <a:spcPct val="100000"/>
              </a:lnSpc>
              <a:buClr>
                <a:srgbClr val="4F6128"/>
              </a:buClr>
              <a:buAutoNum type="alphaUcPeriod"/>
              <a:tabLst>
                <a:tab pos="456565" algn="l"/>
                <a:tab pos="457200" algn="l"/>
              </a:tabLst>
            </a:pPr>
            <a:r>
              <a:rPr sz="1600" spc="-5" dirty="0">
                <a:solidFill>
                  <a:srgbClr val="1F487C"/>
                </a:solidFill>
                <a:latin typeface="Tahoma"/>
                <a:cs typeface="Tahoma"/>
              </a:rPr>
              <a:t>key1:  </a:t>
            </a:r>
            <a:r>
              <a:rPr sz="1600" dirty="0">
                <a:solidFill>
                  <a:srgbClr val="1F487C"/>
                </a:solidFill>
                <a:latin typeface="Tahoma"/>
                <a:cs typeface="Tahoma"/>
              </a:rPr>
              <a:t>public </a:t>
            </a:r>
            <a:r>
              <a:rPr sz="1600" spc="-5" dirty="0">
                <a:solidFill>
                  <a:srgbClr val="1F487C"/>
                </a:solidFill>
                <a:latin typeface="Tahoma"/>
                <a:cs typeface="Tahoma"/>
              </a:rPr>
              <a:t>và key2: echo</a:t>
            </a:r>
            <a:r>
              <a:rPr sz="1600" spc="-70" dirty="0">
                <a:solidFill>
                  <a:srgbClr val="1F487C"/>
                </a:solidFill>
                <a:latin typeface="Tahoma"/>
                <a:cs typeface="Tahoma"/>
              </a:rPr>
              <a:t> </a:t>
            </a:r>
            <a:r>
              <a:rPr sz="1600" spc="-5" dirty="0">
                <a:solidFill>
                  <a:srgbClr val="1F487C"/>
                </a:solidFill>
                <a:latin typeface="Tahoma"/>
                <a:cs typeface="Tahoma"/>
              </a:rPr>
              <a:t>$obj-&gt;mysqrt(3);</a:t>
            </a:r>
            <a:endParaRPr sz="1600" dirty="0">
              <a:latin typeface="Tahoma"/>
              <a:cs typeface="Tahoma"/>
            </a:endParaRPr>
          </a:p>
          <a:p>
            <a:pPr marL="456565" indent="-456565">
              <a:lnSpc>
                <a:spcPct val="100000"/>
              </a:lnSpc>
              <a:buClr>
                <a:srgbClr val="4F6128"/>
              </a:buClr>
              <a:buAutoNum type="alphaUcPeriod"/>
              <a:tabLst>
                <a:tab pos="456565" algn="l"/>
                <a:tab pos="457200" algn="l"/>
              </a:tabLst>
            </a:pPr>
            <a:r>
              <a:rPr sz="1600" spc="-5" dirty="0">
                <a:solidFill>
                  <a:srgbClr val="1F487C"/>
                </a:solidFill>
                <a:latin typeface="Tahoma"/>
                <a:cs typeface="Tahoma"/>
              </a:rPr>
              <a:t>key1:  </a:t>
            </a:r>
            <a:r>
              <a:rPr sz="1600" spc="-365" dirty="0">
                <a:solidFill>
                  <a:srgbClr val="1F487C"/>
                </a:solidFill>
                <a:latin typeface="Tahoma"/>
                <a:cs typeface="Tahoma"/>
              </a:rPr>
              <a:t>để  </a:t>
            </a:r>
            <a:r>
              <a:rPr sz="1600" spc="-235" dirty="0">
                <a:solidFill>
                  <a:srgbClr val="1F487C"/>
                </a:solidFill>
                <a:latin typeface="Tahoma"/>
                <a:cs typeface="Tahoma"/>
              </a:rPr>
              <a:t> </a:t>
            </a:r>
            <a:r>
              <a:rPr sz="1600" spc="-150" dirty="0">
                <a:solidFill>
                  <a:srgbClr val="1F487C"/>
                </a:solidFill>
                <a:latin typeface="Tahoma"/>
                <a:cs typeface="Tahoma"/>
              </a:rPr>
              <a:t>trống  </a:t>
            </a:r>
            <a:r>
              <a:rPr sz="1600" spc="-5" dirty="0">
                <a:solidFill>
                  <a:srgbClr val="1F487C"/>
                </a:solidFill>
                <a:latin typeface="Tahoma"/>
                <a:cs typeface="Tahoma"/>
              </a:rPr>
              <a:t>và key2: echo</a:t>
            </a:r>
            <a:r>
              <a:rPr sz="1600" spc="-290" dirty="0">
                <a:solidFill>
                  <a:srgbClr val="1F487C"/>
                </a:solidFill>
                <a:latin typeface="Tahoma"/>
                <a:cs typeface="Tahoma"/>
              </a:rPr>
              <a:t> </a:t>
            </a:r>
            <a:r>
              <a:rPr sz="1600" spc="-5" dirty="0">
                <a:solidFill>
                  <a:srgbClr val="1F487C"/>
                </a:solidFill>
                <a:latin typeface="Tahoma"/>
                <a:cs typeface="Tahoma"/>
              </a:rPr>
              <a:t>$obj-&gt;mysqrt(3);</a:t>
            </a:r>
            <a:endParaRPr sz="1600" dirty="0">
              <a:latin typeface="Tahoma"/>
              <a:cs typeface="Tahoma"/>
            </a:endParaRPr>
          </a:p>
          <a:p>
            <a:pPr marL="456565" indent="-456565">
              <a:lnSpc>
                <a:spcPct val="100000"/>
              </a:lnSpc>
              <a:buClr>
                <a:srgbClr val="4F6128"/>
              </a:buClr>
              <a:buAutoNum type="alphaUcPeriod"/>
              <a:tabLst>
                <a:tab pos="456565" algn="l"/>
                <a:tab pos="457200" algn="l"/>
              </a:tabLst>
            </a:pPr>
            <a:r>
              <a:rPr sz="1600" spc="-380" dirty="0">
                <a:solidFill>
                  <a:srgbClr val="1F487C"/>
                </a:solidFill>
                <a:latin typeface="Tahoma"/>
                <a:cs typeface="Tahoma"/>
              </a:rPr>
              <a:t>Cả </a:t>
            </a:r>
            <a:r>
              <a:rPr sz="1600" dirty="0">
                <a:solidFill>
                  <a:srgbClr val="1F487C"/>
                </a:solidFill>
                <a:latin typeface="Tahoma"/>
                <a:cs typeface="Tahoma"/>
              </a:rPr>
              <a:t>A </a:t>
            </a:r>
            <a:r>
              <a:rPr sz="1600" spc="-5" dirty="0">
                <a:solidFill>
                  <a:srgbClr val="1F487C"/>
                </a:solidFill>
                <a:latin typeface="Tahoma"/>
                <a:cs typeface="Tahoma"/>
              </a:rPr>
              <a:t>và </a:t>
            </a:r>
            <a:r>
              <a:rPr sz="1600" dirty="0">
                <a:solidFill>
                  <a:srgbClr val="1F487C"/>
                </a:solidFill>
                <a:latin typeface="Tahoma"/>
                <a:cs typeface="Tahoma"/>
              </a:rPr>
              <a:t>B </a:t>
            </a:r>
            <a:r>
              <a:rPr sz="1600" spc="-245" dirty="0">
                <a:solidFill>
                  <a:srgbClr val="1F487C"/>
                </a:solidFill>
                <a:latin typeface="Tahoma"/>
                <a:cs typeface="Tahoma"/>
              </a:rPr>
              <a:t>đều</a:t>
            </a:r>
            <a:r>
              <a:rPr sz="1600" spc="-20" dirty="0">
                <a:solidFill>
                  <a:srgbClr val="1F487C"/>
                </a:solidFill>
                <a:latin typeface="Tahoma"/>
                <a:cs typeface="Tahoma"/>
              </a:rPr>
              <a:t> </a:t>
            </a:r>
            <a:r>
              <a:rPr sz="1600" dirty="0">
                <a:solidFill>
                  <a:srgbClr val="1F487C"/>
                </a:solidFill>
                <a:latin typeface="Tahoma"/>
                <a:cs typeface="Tahoma"/>
              </a:rPr>
              <a:t>đúng</a:t>
            </a:r>
            <a:endParaRPr sz="1600" dirty="0">
              <a:latin typeface="Tahoma"/>
              <a:cs typeface="Tahoma"/>
            </a:endParaRPr>
          </a:p>
          <a:p>
            <a:pPr marL="456565" indent="-456565">
              <a:buClr>
                <a:srgbClr val="4F6128"/>
              </a:buClr>
              <a:buAutoNum type="alphaUcPeriod"/>
              <a:tabLst>
                <a:tab pos="456565" algn="l"/>
                <a:tab pos="457200" algn="l"/>
              </a:tabLst>
            </a:pPr>
            <a:r>
              <a:rPr sz="1600" spc="-15" dirty="0">
                <a:solidFill>
                  <a:srgbClr val="1F487C"/>
                </a:solidFill>
                <a:latin typeface="Tahoma"/>
                <a:cs typeface="Tahoma"/>
              </a:rPr>
              <a:t>Tất cả đều sai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88976"/>
            <a:ext cx="6920865" cy="6024880"/>
            <a:chOff x="2147316" y="188976"/>
            <a:chExt cx="6920865" cy="602488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2"/>
              <a:ext cx="6900672" cy="514578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230111" cy="516407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258187" y="1143381"/>
              <a:ext cx="6772275" cy="5017135"/>
            </a:xfrm>
            <a:custGeom>
              <a:avLst/>
              <a:gdLst/>
              <a:ahLst/>
              <a:cxnLst/>
              <a:rect l="l" t="t" r="r" b="b"/>
              <a:pathLst>
                <a:path w="6772275" h="5017135">
                  <a:moveTo>
                    <a:pt x="6771894" y="0"/>
                  </a:moveTo>
                  <a:lnTo>
                    <a:pt x="0" y="0"/>
                  </a:lnTo>
                  <a:lnTo>
                    <a:pt x="0" y="5017008"/>
                  </a:lnTo>
                  <a:lnTo>
                    <a:pt x="6771894" y="5017008"/>
                  </a:lnTo>
                  <a:lnTo>
                    <a:pt x="6771894" y="0"/>
                  </a:lnTo>
                  <a:close/>
                </a:path>
              </a:pathLst>
            </a:custGeom>
            <a:solidFill>
              <a:srgbClr val="FFFFFF"/>
            </a:solidFill>
          </p:spPr>
          <p:txBody>
            <a:bodyPr wrap="square" lIns="0" tIns="0" rIns="0" bIns="0" rtlCol="0"/>
            <a:lstStyle/>
            <a:p>
              <a:endParaRPr/>
            </a:p>
          </p:txBody>
        </p:sp>
        <p:sp>
          <p:nvSpPr>
            <p:cNvPr id="20" name="object 20"/>
            <p:cNvSpPr/>
            <p:nvPr/>
          </p:nvSpPr>
          <p:spPr>
            <a:xfrm>
              <a:off x="2258187" y="1143381"/>
              <a:ext cx="6772275" cy="5017135"/>
            </a:xfrm>
            <a:custGeom>
              <a:avLst/>
              <a:gdLst/>
              <a:ahLst/>
              <a:cxnLst/>
              <a:rect l="l" t="t" r="r" b="b"/>
              <a:pathLst>
                <a:path w="6772275" h="5017135">
                  <a:moveTo>
                    <a:pt x="0" y="5017008"/>
                  </a:moveTo>
                  <a:lnTo>
                    <a:pt x="6771894" y="5017008"/>
                  </a:lnTo>
                  <a:lnTo>
                    <a:pt x="6771894" y="0"/>
                  </a:lnTo>
                  <a:lnTo>
                    <a:pt x="0" y="0"/>
                  </a:lnTo>
                  <a:lnTo>
                    <a:pt x="0" y="5017008"/>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2348992" y="1174749"/>
            <a:ext cx="5896610" cy="2464435"/>
          </a:xfrm>
          <a:prstGeom prst="rect">
            <a:avLst/>
          </a:prstGeom>
        </p:spPr>
        <p:txBody>
          <a:bodyPr vert="horz" wrap="square" lIns="0" tIns="12700" rIns="0" bIns="0" rtlCol="0">
            <a:spAutoFit/>
          </a:bodyPr>
          <a:lstStyle/>
          <a:p>
            <a:pPr>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13</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marL="285750" indent="-285750">
              <a:lnSpc>
                <a:spcPct val="100000"/>
              </a:lnSpc>
              <a:buFont typeface="Wingdings"/>
              <a:buChar char=""/>
              <a:tabLst>
                <a:tab pos="285750" algn="l"/>
              </a:tabLst>
            </a:pPr>
            <a:r>
              <a:rPr sz="1600" spc="-254" dirty="0">
                <a:solidFill>
                  <a:srgbClr val="1F487C"/>
                </a:solidFill>
                <a:latin typeface="Tahoma"/>
                <a:cs typeface="Tahoma"/>
              </a:rPr>
              <a:t>Tập </a:t>
            </a:r>
            <a:r>
              <a:rPr sz="1600" spc="-5" dirty="0">
                <a:solidFill>
                  <a:srgbClr val="1F487C"/>
                </a:solidFill>
                <a:latin typeface="Tahoma"/>
                <a:cs typeface="Tahoma"/>
              </a:rPr>
              <a:t>tin</a:t>
            </a:r>
            <a:r>
              <a:rPr sz="1600" spc="-10" dirty="0">
                <a:solidFill>
                  <a:srgbClr val="1F487C"/>
                </a:solidFill>
                <a:latin typeface="Tahoma"/>
                <a:cs typeface="Tahoma"/>
              </a:rPr>
              <a:t> </a:t>
            </a:r>
            <a:r>
              <a:rPr sz="1600" spc="-35" dirty="0">
                <a:solidFill>
                  <a:srgbClr val="1F487C"/>
                </a:solidFill>
                <a:latin typeface="Tahoma"/>
                <a:cs typeface="Tahoma"/>
              </a:rPr>
              <a:t>cTest.php</a:t>
            </a:r>
            <a:endParaRPr sz="1600" dirty="0">
              <a:latin typeface="Tahoma"/>
              <a:cs typeface="Tahoma"/>
            </a:endParaRPr>
          </a:p>
          <a:p>
            <a:pPr>
              <a:lnSpc>
                <a:spcPct val="100000"/>
              </a:lnSpc>
            </a:pPr>
            <a:r>
              <a:rPr sz="1600" spc="-5" dirty="0">
                <a:solidFill>
                  <a:srgbClr val="1F487C"/>
                </a:solidFill>
                <a:latin typeface="Tahoma"/>
                <a:cs typeface="Tahoma"/>
              </a:rPr>
              <a:t>&lt;?php</a:t>
            </a:r>
            <a:endParaRPr sz="1600" dirty="0">
              <a:latin typeface="Tahoma"/>
              <a:cs typeface="Tahoma"/>
            </a:endParaRPr>
          </a:p>
          <a:p>
            <a:pPr marL="342265" indent="-342265">
              <a:lnSpc>
                <a:spcPct val="100000"/>
              </a:lnSpc>
              <a:buClr>
                <a:srgbClr val="974707"/>
              </a:buClr>
              <a:buAutoNum type="arabicPeriod"/>
              <a:tabLst>
                <a:tab pos="342265" algn="l"/>
                <a:tab pos="342900" algn="l"/>
              </a:tabLst>
            </a:pPr>
            <a:r>
              <a:rPr sz="1600" spc="-5" dirty="0">
                <a:solidFill>
                  <a:srgbClr val="1F487C"/>
                </a:solidFill>
                <a:latin typeface="Tahoma"/>
                <a:cs typeface="Tahoma"/>
              </a:rPr>
              <a:t>class test</a:t>
            </a:r>
            <a:r>
              <a:rPr sz="1600" spc="-15"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R="2239010">
              <a:lnSpc>
                <a:spcPct val="100000"/>
              </a:lnSpc>
              <a:buClr>
                <a:srgbClr val="974707"/>
              </a:buClr>
              <a:buAutoNum type="arabicPeriod"/>
              <a:tabLst>
                <a:tab pos="342265" algn="l"/>
                <a:tab pos="596265" algn="l"/>
                <a:tab pos="596900" algn="l"/>
              </a:tabLst>
            </a:pPr>
            <a:r>
              <a:rPr sz="1600" spc="-5" dirty="0">
                <a:solidFill>
                  <a:srgbClr val="1F487C"/>
                </a:solidFill>
                <a:latin typeface="Tahoma"/>
                <a:cs typeface="Tahoma"/>
              </a:rPr>
              <a:t>function myprint() {echo "Hello";} </a:t>
            </a:r>
            <a:r>
              <a:rPr sz="1600" spc="-5" dirty="0">
                <a:solidFill>
                  <a:srgbClr val="974707"/>
                </a:solidFill>
                <a:latin typeface="Tahoma"/>
                <a:cs typeface="Tahoma"/>
              </a:rPr>
              <a:t> </a:t>
            </a:r>
            <a:r>
              <a:rPr sz="1600" dirty="0">
                <a:solidFill>
                  <a:srgbClr val="974707"/>
                </a:solidFill>
                <a:latin typeface="Tahoma"/>
                <a:cs typeface="Tahoma"/>
              </a:rPr>
              <a:t>3.	</a:t>
            </a:r>
            <a:r>
              <a:rPr sz="1600" dirty="0">
                <a:solidFill>
                  <a:srgbClr val="1F487C"/>
                </a:solidFill>
                <a:latin typeface="Tahoma"/>
                <a:cs typeface="Tahoma"/>
              </a:rPr>
              <a:t>}</a:t>
            </a:r>
            <a:endParaRPr sz="1600" dirty="0">
              <a:latin typeface="Tahoma"/>
              <a:cs typeface="Tahoma"/>
            </a:endParaRPr>
          </a:p>
          <a:p>
            <a:pPr>
              <a:lnSpc>
                <a:spcPct val="100000"/>
              </a:lnSpc>
            </a:pPr>
            <a:r>
              <a:rPr sz="1600" spc="-5" dirty="0">
                <a:solidFill>
                  <a:srgbClr val="1F487C"/>
                </a:solidFill>
                <a:latin typeface="Tahoma"/>
                <a:cs typeface="Tahoma"/>
              </a:rPr>
              <a:t>?&gt;</a:t>
            </a:r>
            <a:endParaRPr sz="1600" dirty="0">
              <a:latin typeface="Tahoma"/>
              <a:cs typeface="Tahoma"/>
            </a:endParaRPr>
          </a:p>
          <a:p>
            <a:pPr marL="285750" indent="-285750">
              <a:buFont typeface="Wingdings"/>
              <a:buChar char=""/>
              <a:tabLst>
                <a:tab pos="285750" algn="l"/>
              </a:tabLst>
            </a:pPr>
            <a:r>
              <a:rPr sz="1600" spc="-15" dirty="0">
                <a:solidFill>
                  <a:srgbClr val="1F487C"/>
                </a:solidFill>
                <a:latin typeface="Tahoma"/>
                <a:cs typeface="Tahoma"/>
              </a:rPr>
              <a:t>Tập tin Test_cTest.php</a:t>
            </a:r>
          </a:p>
          <a:p>
            <a:pPr>
              <a:lnSpc>
                <a:spcPct val="100000"/>
              </a:lnSpc>
            </a:pPr>
            <a:r>
              <a:rPr sz="1600" spc="-5" dirty="0">
                <a:solidFill>
                  <a:srgbClr val="1F487C"/>
                </a:solidFill>
                <a:latin typeface="Tahoma"/>
                <a:cs typeface="Tahoma"/>
              </a:rPr>
              <a:t>&lt;?php</a:t>
            </a:r>
            <a:endParaRPr sz="1600" dirty="0">
              <a:latin typeface="Tahoma"/>
              <a:cs typeface="Tahoma"/>
            </a:endParaRPr>
          </a:p>
          <a:p>
            <a:pPr>
              <a:lnSpc>
                <a:spcPct val="100000"/>
              </a:lnSpc>
              <a:tabLst>
                <a:tab pos="365125" algn="l"/>
              </a:tabLst>
            </a:pPr>
            <a:r>
              <a:rPr sz="1600" dirty="0">
                <a:solidFill>
                  <a:srgbClr val="974707"/>
                </a:solidFill>
                <a:latin typeface="Tahoma"/>
                <a:cs typeface="Tahoma"/>
              </a:rPr>
              <a:t>1.	</a:t>
            </a:r>
            <a:r>
              <a:rPr sz="1600" spc="-15" dirty="0">
                <a:solidFill>
                  <a:srgbClr val="1F487C"/>
                </a:solidFill>
                <a:latin typeface="Tahoma"/>
                <a:cs typeface="Tahoma"/>
              </a:rPr>
              <a:t>include(“cTest.php");</a:t>
            </a:r>
            <a:endParaRPr sz="1600" dirty="0">
              <a:latin typeface="Tahoma"/>
              <a:cs typeface="Tahoma"/>
            </a:endParaRPr>
          </a:p>
        </p:txBody>
      </p:sp>
      <p:sp>
        <p:nvSpPr>
          <p:cNvPr id="22" name="object 22"/>
          <p:cNvSpPr txBox="1"/>
          <p:nvPr/>
        </p:nvSpPr>
        <p:spPr>
          <a:xfrm>
            <a:off x="2348992" y="3613150"/>
            <a:ext cx="4202430" cy="2464435"/>
          </a:xfrm>
          <a:prstGeom prst="rect">
            <a:avLst/>
          </a:prstGeom>
        </p:spPr>
        <p:txBody>
          <a:bodyPr vert="horz" wrap="square" lIns="0" tIns="12700" rIns="0" bIns="0" rtlCol="0">
            <a:spAutoFit/>
          </a:bodyPr>
          <a:lstStyle/>
          <a:p>
            <a:pPr marL="365125" indent="-365125">
              <a:lnSpc>
                <a:spcPct val="100000"/>
              </a:lnSpc>
              <a:spcBef>
                <a:spcPts val="100"/>
              </a:spcBef>
              <a:buClr>
                <a:srgbClr val="974707"/>
              </a:buClr>
              <a:buAutoNum type="arabicPeriod" startAt="2"/>
              <a:tabLst>
                <a:tab pos="365125" algn="l"/>
                <a:tab pos="365760" algn="l"/>
              </a:tabLst>
            </a:pPr>
            <a:r>
              <a:rPr sz="1600" spc="-5" dirty="0">
                <a:solidFill>
                  <a:srgbClr val="1F487C"/>
                </a:solidFill>
                <a:latin typeface="Tahoma"/>
                <a:cs typeface="Tahoma"/>
              </a:rPr>
              <a:t>class</a:t>
            </a:r>
            <a:r>
              <a:rPr sz="1600" spc="-20" dirty="0">
                <a:solidFill>
                  <a:srgbClr val="1F487C"/>
                </a:solidFill>
                <a:latin typeface="Tahoma"/>
                <a:cs typeface="Tahoma"/>
              </a:rPr>
              <a:t> </a:t>
            </a:r>
            <a:r>
              <a:rPr sz="1600" spc="-5" dirty="0">
                <a:solidFill>
                  <a:srgbClr val="1F487C"/>
                </a:solidFill>
                <a:latin typeface="Tahoma"/>
                <a:cs typeface="Tahoma"/>
              </a:rPr>
              <a:t>test{</a:t>
            </a:r>
            <a:endParaRPr sz="1600" dirty="0">
              <a:latin typeface="Tahoma"/>
              <a:cs typeface="Tahoma"/>
            </a:endParaRPr>
          </a:p>
          <a:p>
            <a:pPr marL="730885" indent="-730885">
              <a:lnSpc>
                <a:spcPct val="100000"/>
              </a:lnSpc>
              <a:buClr>
                <a:srgbClr val="974707"/>
              </a:buClr>
              <a:buAutoNum type="arabicPeriod" startAt="2"/>
              <a:tabLst>
                <a:tab pos="730885" algn="l"/>
                <a:tab pos="731520" algn="l"/>
              </a:tabLst>
            </a:pPr>
            <a:r>
              <a:rPr sz="1600" spc="-5" dirty="0">
                <a:solidFill>
                  <a:srgbClr val="1F487C"/>
                </a:solidFill>
                <a:latin typeface="Tahoma"/>
                <a:cs typeface="Tahoma"/>
              </a:rPr>
              <a:t>function myprint() {echo "Good</a:t>
            </a:r>
            <a:r>
              <a:rPr sz="1600" spc="-40" dirty="0">
                <a:solidFill>
                  <a:srgbClr val="1F487C"/>
                </a:solidFill>
                <a:latin typeface="Tahoma"/>
                <a:cs typeface="Tahoma"/>
              </a:rPr>
              <a:t> </a:t>
            </a:r>
            <a:r>
              <a:rPr sz="1600" spc="-5" dirty="0">
                <a:solidFill>
                  <a:srgbClr val="1F487C"/>
                </a:solidFill>
                <a:latin typeface="Tahoma"/>
                <a:cs typeface="Tahoma"/>
              </a:rPr>
              <a:t>bye";}</a:t>
            </a:r>
            <a:endParaRPr sz="1600" dirty="0">
              <a:latin typeface="Tahoma"/>
              <a:cs typeface="Tahoma"/>
            </a:endParaRPr>
          </a:p>
          <a:p>
            <a:pPr>
              <a:lnSpc>
                <a:spcPct val="100000"/>
              </a:lnSpc>
              <a:tabLst>
                <a:tab pos="365125" algn="l"/>
              </a:tabLst>
            </a:pPr>
            <a:r>
              <a:rPr sz="1600" dirty="0">
                <a:solidFill>
                  <a:srgbClr val="974707"/>
                </a:solidFill>
                <a:latin typeface="Tahoma"/>
                <a:cs typeface="Tahoma"/>
              </a:rPr>
              <a:t>4.	</a:t>
            </a:r>
            <a:r>
              <a:rPr sz="1600" dirty="0">
                <a:solidFill>
                  <a:srgbClr val="1F487C"/>
                </a:solidFill>
                <a:latin typeface="Tahoma"/>
                <a:cs typeface="Tahoma"/>
              </a:rPr>
              <a:t>}</a:t>
            </a:r>
            <a:endParaRPr sz="1600" dirty="0">
              <a:latin typeface="Tahoma"/>
              <a:cs typeface="Tahoma"/>
            </a:endParaRPr>
          </a:p>
          <a:p>
            <a:pPr marL="365125" indent="-365125">
              <a:lnSpc>
                <a:spcPct val="100000"/>
              </a:lnSpc>
              <a:buClr>
                <a:srgbClr val="974707"/>
              </a:buClr>
              <a:buAutoNum type="arabicPeriod" startAt="5"/>
              <a:tabLst>
                <a:tab pos="365125" algn="l"/>
                <a:tab pos="365760" algn="l"/>
              </a:tabLst>
            </a:pPr>
            <a:r>
              <a:rPr sz="1600" dirty="0">
                <a:solidFill>
                  <a:srgbClr val="1F487C"/>
                </a:solidFill>
                <a:latin typeface="Tahoma"/>
                <a:cs typeface="Tahoma"/>
              </a:rPr>
              <a:t>$obj = new</a:t>
            </a:r>
            <a:r>
              <a:rPr sz="1600" spc="-25" dirty="0">
                <a:solidFill>
                  <a:srgbClr val="1F487C"/>
                </a:solidFill>
                <a:latin typeface="Tahoma"/>
                <a:cs typeface="Tahoma"/>
              </a:rPr>
              <a:t> </a:t>
            </a:r>
            <a:r>
              <a:rPr sz="1600" spc="-5" dirty="0">
                <a:solidFill>
                  <a:srgbClr val="1F487C"/>
                </a:solidFill>
                <a:latin typeface="Tahoma"/>
                <a:cs typeface="Tahoma"/>
              </a:rPr>
              <a:t>test;</a:t>
            </a:r>
            <a:endParaRPr sz="1600" dirty="0">
              <a:latin typeface="Tahoma"/>
              <a:cs typeface="Tahoma"/>
            </a:endParaRPr>
          </a:p>
          <a:p>
            <a:pPr marL="365125" indent="-365125">
              <a:lnSpc>
                <a:spcPct val="100000"/>
              </a:lnSpc>
              <a:buClr>
                <a:srgbClr val="974707"/>
              </a:buClr>
              <a:buAutoNum type="arabicPeriod" startAt="5"/>
              <a:tabLst>
                <a:tab pos="365125" algn="l"/>
                <a:tab pos="365760" algn="l"/>
              </a:tabLst>
            </a:pPr>
            <a:r>
              <a:rPr sz="1600" spc="-5" dirty="0">
                <a:solidFill>
                  <a:srgbClr val="1F487C"/>
                </a:solidFill>
                <a:latin typeface="Tahoma"/>
                <a:cs typeface="Tahoma"/>
              </a:rPr>
              <a:t>echo</a:t>
            </a:r>
            <a:r>
              <a:rPr sz="1600" spc="-15" dirty="0">
                <a:solidFill>
                  <a:srgbClr val="1F487C"/>
                </a:solidFill>
                <a:latin typeface="Tahoma"/>
                <a:cs typeface="Tahoma"/>
              </a:rPr>
              <a:t> </a:t>
            </a:r>
            <a:r>
              <a:rPr sz="1600" spc="-5" dirty="0">
                <a:solidFill>
                  <a:srgbClr val="1F487C"/>
                </a:solidFill>
                <a:latin typeface="Tahoma"/>
                <a:cs typeface="Tahoma"/>
              </a:rPr>
              <a:t>$obj-&gt;myprint();</a:t>
            </a:r>
            <a:endParaRPr sz="1600" dirty="0">
              <a:latin typeface="Tahoma"/>
              <a:cs typeface="Tahoma"/>
            </a:endParaRPr>
          </a:p>
          <a:p>
            <a:pPr>
              <a:lnSpc>
                <a:spcPct val="100000"/>
              </a:lnSpc>
            </a:pPr>
            <a:r>
              <a:rPr sz="1600" spc="-5" dirty="0">
                <a:solidFill>
                  <a:srgbClr val="1F487C"/>
                </a:solidFill>
                <a:latin typeface="Tahoma"/>
                <a:cs typeface="Tahoma"/>
              </a:rPr>
              <a:t>?&gt;</a:t>
            </a:r>
            <a:endParaRPr sz="1600" dirty="0">
              <a:latin typeface="Tahoma"/>
              <a:cs typeface="Tahoma"/>
            </a:endParaRPr>
          </a:p>
          <a:p>
            <a:pPr>
              <a:lnSpc>
                <a:spcPct val="100000"/>
              </a:lnSpc>
            </a:pPr>
            <a:r>
              <a:rPr sz="1600" spc="-5" dirty="0">
                <a:solidFill>
                  <a:srgbClr val="4F6128"/>
                </a:solidFill>
                <a:latin typeface="Tahoma"/>
                <a:cs typeface="Tahoma"/>
              </a:rPr>
              <a:t>A.</a:t>
            </a:r>
            <a:endParaRPr sz="1600" dirty="0">
              <a:latin typeface="Tahoma"/>
              <a:cs typeface="Tahoma"/>
            </a:endParaRPr>
          </a:p>
          <a:p>
            <a:pPr>
              <a:lnSpc>
                <a:spcPct val="100000"/>
              </a:lnSpc>
            </a:pPr>
            <a:r>
              <a:rPr sz="1600" spc="-5" dirty="0">
                <a:solidFill>
                  <a:srgbClr val="4F6128"/>
                </a:solidFill>
                <a:latin typeface="Tahoma"/>
                <a:cs typeface="Tahoma"/>
              </a:rPr>
              <a:t>B.</a:t>
            </a:r>
            <a:endParaRPr sz="1600" dirty="0">
              <a:latin typeface="Tahoma"/>
              <a:cs typeface="Tahoma"/>
            </a:endParaRPr>
          </a:p>
          <a:p>
            <a:pPr>
              <a:lnSpc>
                <a:spcPct val="100000"/>
              </a:lnSpc>
            </a:pPr>
            <a:r>
              <a:rPr sz="1600" spc="-5" dirty="0">
                <a:solidFill>
                  <a:srgbClr val="4F6128"/>
                </a:solidFill>
                <a:latin typeface="Tahoma"/>
                <a:cs typeface="Tahoma"/>
              </a:rPr>
              <a:t>C.</a:t>
            </a:r>
            <a:endParaRPr sz="1600" dirty="0">
              <a:latin typeface="Tahoma"/>
              <a:cs typeface="Tahoma"/>
            </a:endParaRPr>
          </a:p>
          <a:p>
            <a:pPr>
              <a:lnSpc>
                <a:spcPct val="100000"/>
              </a:lnSpc>
            </a:pPr>
            <a:r>
              <a:rPr sz="1600" spc="-5" dirty="0">
                <a:solidFill>
                  <a:srgbClr val="4F6128"/>
                </a:solidFill>
                <a:latin typeface="Tahoma"/>
                <a:cs typeface="Tahoma"/>
              </a:rPr>
              <a:t>D.</a:t>
            </a:r>
            <a:endParaRPr sz="1600" dirty="0">
              <a:latin typeface="Tahoma"/>
              <a:cs typeface="Tahoma"/>
            </a:endParaRPr>
          </a:p>
        </p:txBody>
      </p:sp>
      <p:sp>
        <p:nvSpPr>
          <p:cNvPr id="23" name="object 23"/>
          <p:cNvSpPr txBox="1"/>
          <p:nvPr/>
        </p:nvSpPr>
        <p:spPr>
          <a:xfrm>
            <a:off x="2806192" y="5076444"/>
            <a:ext cx="3472815" cy="1001394"/>
          </a:xfrm>
          <a:prstGeom prst="rect">
            <a:avLst/>
          </a:prstGeom>
        </p:spPr>
        <p:txBody>
          <a:bodyPr vert="horz" wrap="square" lIns="0" tIns="12700" rIns="0" bIns="0" rtlCol="0">
            <a:spAutoFit/>
          </a:bodyPr>
          <a:lstStyle/>
          <a:p>
            <a:pPr marR="287655">
              <a:spcBef>
                <a:spcPts val="100"/>
              </a:spcBef>
            </a:pPr>
            <a:r>
              <a:rPr sz="1600" spc="-15" dirty="0">
                <a:solidFill>
                  <a:srgbClr val="1F487C"/>
                </a:solidFill>
                <a:latin typeface="Tahoma"/>
                <a:cs typeface="Tahoma"/>
              </a:rPr>
              <a:t>Đoạn lệnh xuất kết quả “Hello”  Đoạn lệnh xuất kết quả “Good bye”</a:t>
            </a:r>
          </a:p>
          <a:p>
            <a:pPr marR="5080"/>
            <a:r>
              <a:rPr sz="1600" spc="-15" dirty="0">
                <a:solidFill>
                  <a:srgbClr val="1F487C"/>
                </a:solidFill>
                <a:latin typeface="Tahoma"/>
                <a:cs typeface="Tahoma"/>
              </a:rPr>
              <a:t>Đoạn lệnh không xuất kết quả nào hết  Đoạn lệnh báo lỗi: Fatal error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lang="en-US" dirty="0" err="1">
                <a:solidFill>
                  <a:schemeClr val="tx1"/>
                </a:solidFill>
                <a:latin typeface="Times New Roman" panose="02020603050405020304" pitchFamily="18" charset="0"/>
                <a:cs typeface="Times New Roman" panose="02020603050405020304" pitchFamily="18" charset="0"/>
              </a:rPr>
              <a:t>Kiểu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chuỗi</a:t>
            </a:r>
            <a:endParaRPr dirty="0">
              <a:solidFill>
                <a:schemeClr val="tx1"/>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1612" y="1728607"/>
            <a:ext cx="7769860" cy="3936975"/>
          </a:xfrm>
          <a:prstGeom prst="rect">
            <a:avLst/>
          </a:prstGeom>
        </p:spPr>
        <p:txBody>
          <a:bodyPr vert="horz" wrap="square" lIns="0" tIns="12700" rIns="0" bIns="0" rtlCol="0">
            <a:spAutoFit/>
          </a:bodyPr>
          <a:lstStyle/>
          <a:p>
            <a:pPr eaLnBrk="1" hangingPunct="1"/>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rõ</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chuỗi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cần</a:t>
            </a:r>
            <a:r>
              <a:rPr lang="en-US" altLang="en-US" sz="2800" dirty="0">
                <a:latin typeface="Times New Roman" panose="02020603050405020304" pitchFamily="18" charset="0"/>
                <a:cs typeface="Times New Roman" panose="02020603050405020304" pitchFamily="18" charset="0"/>
              </a:rPr>
              <a:t> bao </a:t>
            </a:r>
            <a:r>
              <a:rPr lang="en-US" altLang="en-US" sz="2800" dirty="0" err="1">
                <a:latin typeface="Times New Roman" panose="02020603050405020304" pitchFamily="18" charset="0"/>
                <a:cs typeface="Times New Roman" panose="02020603050405020304" pitchFamily="18" charset="0"/>
              </a:rPr>
              <a:t>biến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giữa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cặp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ngoặc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nhọn</a:t>
            </a:r>
            <a:r>
              <a:rPr lang="en-US" altLang="en-US" sz="2800" dirty="0">
                <a:latin typeface="Times New Roman" panose="02020603050405020304" pitchFamily="18" charset="0"/>
                <a:cs typeface="Times New Roman" panose="02020603050405020304" pitchFamily="18" charset="0"/>
              </a:rPr>
              <a:t> { }</a:t>
            </a:r>
          </a:p>
          <a:p>
            <a:pPr eaLnBrk="1" hangingPunct="1"/>
            <a:endParaRPr lang="en-US" altLang="en-US" sz="2500" dirty="0">
              <a:latin typeface="Times New Roman" panose="02020603050405020304" pitchFamily="18" charset="0"/>
              <a:cs typeface="Times New Roman" panose="02020603050405020304" pitchFamily="18" charset="0"/>
            </a:endParaRPr>
          </a:p>
          <a:p>
            <a:pPr lvl="1" eaLnBrk="1" hangingPunct="1">
              <a:buFontTx/>
              <a:buNone/>
            </a:pPr>
            <a:r>
              <a:rPr lang="en-US" altLang="en-US" sz="2500" dirty="0">
                <a:latin typeface="Courier New" panose="02070309020205020404" pitchFamily="49" charset="0"/>
              </a:rPr>
              <a:t>$a = “He”;</a:t>
            </a:r>
          </a:p>
          <a:p>
            <a:pPr lvl="1" eaLnBrk="1" hangingPunct="1">
              <a:buFontTx/>
              <a:buNone/>
            </a:pPr>
            <a:r>
              <a:rPr lang="en-US" altLang="en-US" sz="2500" dirty="0">
                <a:latin typeface="Courier New" panose="02070309020205020404" pitchFamily="49" charset="0"/>
              </a:rPr>
              <a:t>$b = “</a:t>
            </a:r>
            <a:r>
              <a:rPr lang="en-US" altLang="en-US" sz="2500" dirty="0">
                <a:solidFill>
                  <a:srgbClr val="D61510"/>
                </a:solidFill>
                <a:latin typeface="Courier New" panose="02070309020205020404" pitchFamily="49" charset="0"/>
              </a:rPr>
              <a:t>$</a:t>
            </a:r>
            <a:r>
              <a:rPr lang="en-US" altLang="en-US" sz="2500" dirty="0" err="1">
                <a:solidFill>
                  <a:srgbClr val="D61510"/>
                </a:solidFill>
                <a:latin typeface="Courier New" panose="02070309020205020404" pitchFamily="49" charset="0"/>
              </a:rPr>
              <a:t>a</a:t>
            </a:r>
            <a:r>
              <a:rPr lang="en-US" altLang="en-US" sz="2500" dirty="0" err="1">
                <a:latin typeface="Courier New" panose="02070309020205020404" pitchFamily="49" charset="0"/>
              </a:rPr>
              <a:t>llo</a:t>
            </a:r>
            <a:r>
              <a:rPr lang="en-US" altLang="en-US" sz="2500" dirty="0">
                <a:latin typeface="Courier New" panose="02070309020205020404" pitchFamily="49" charset="0"/>
              </a:rPr>
              <a:t>”; //</a:t>
            </a:r>
            <a:r>
              <a:rPr lang="en-US" altLang="en-US" sz="2500" dirty="0" err="1">
                <a:latin typeface="Courier New" panose="02070309020205020404" pitchFamily="49" charset="0"/>
              </a:rPr>
              <a:t>lỗi</a:t>
            </a:r>
            <a:r>
              <a:rPr lang="en-US" altLang="en-US" sz="2500" dirty="0">
                <a:latin typeface="Courier New" panose="02070309020205020404" pitchFamily="49" charset="0"/>
              </a:rPr>
              <a:t> </a:t>
            </a:r>
            <a:r>
              <a:rPr lang="en-US" altLang="en-US" sz="2500" dirty="0" err="1">
                <a:latin typeface="Courier New" panose="02070309020205020404" pitchFamily="49" charset="0"/>
              </a:rPr>
              <a:t>vì</a:t>
            </a:r>
            <a:r>
              <a:rPr lang="en-US" altLang="en-US" sz="2500" dirty="0">
                <a:latin typeface="Courier New" panose="02070309020205020404" pitchFamily="49" charset="0"/>
              </a:rPr>
              <a:t> PHP </a:t>
            </a:r>
            <a:r>
              <a:rPr lang="en-US" altLang="en-US" sz="2500" dirty="0" err="1">
                <a:latin typeface="Courier New" panose="02070309020205020404" pitchFamily="49" charset="0"/>
              </a:rPr>
              <a:t>hiểu</a:t>
            </a:r>
            <a:r>
              <a:rPr lang="en-US" altLang="en-US" sz="2500" dirty="0">
                <a:latin typeface="Courier New" panose="02070309020205020404" pitchFamily="49" charset="0"/>
              </a:rPr>
              <a:t> </a:t>
            </a:r>
            <a:r>
              <a:rPr lang="en-US" altLang="en-US" sz="2500" dirty="0" err="1">
                <a:latin typeface="Courier New" panose="02070309020205020404" pitchFamily="49" charset="0"/>
              </a:rPr>
              <a:t>là</a:t>
            </a:r>
            <a:r>
              <a:rPr lang="en-US" altLang="en-US" sz="2500" dirty="0">
                <a:latin typeface="Courier New" panose="02070309020205020404" pitchFamily="49" charset="0"/>
              </a:rPr>
              <a:t> </a:t>
            </a:r>
            <a:r>
              <a:rPr lang="en-US" altLang="en-US" sz="2500" dirty="0">
                <a:solidFill>
                  <a:srgbClr val="D61510"/>
                </a:solidFill>
                <a:latin typeface="Courier New" panose="02070309020205020404" pitchFamily="49" charset="0"/>
              </a:rPr>
              <a:t>$</a:t>
            </a:r>
            <a:r>
              <a:rPr lang="en-US" altLang="en-US" sz="2500" dirty="0" err="1">
                <a:solidFill>
                  <a:srgbClr val="D61510"/>
                </a:solidFill>
                <a:latin typeface="Courier New" panose="02070309020205020404" pitchFamily="49" charset="0"/>
              </a:rPr>
              <a:t>allo</a:t>
            </a:r>
            <a:endParaRPr lang="en-US" altLang="en-US" sz="2500" dirty="0">
              <a:solidFill>
                <a:srgbClr val="D61510"/>
              </a:solidFill>
              <a:latin typeface="Courier New" panose="02070309020205020404" pitchFamily="49" charset="0"/>
            </a:endParaRPr>
          </a:p>
          <a:p>
            <a:pPr lvl="1" eaLnBrk="1" hangingPunct="1">
              <a:buFontTx/>
              <a:buNone/>
            </a:pPr>
            <a:r>
              <a:rPr lang="en-US" altLang="en-US" sz="2500" dirty="0">
                <a:latin typeface="Courier New" panose="02070309020205020404" pitchFamily="49" charset="0"/>
              </a:rPr>
              <a:t>$c = “{$a}</a:t>
            </a:r>
            <a:r>
              <a:rPr lang="en-US" altLang="en-US" sz="2500" dirty="0" err="1">
                <a:latin typeface="Courier New" panose="02070309020205020404" pitchFamily="49" charset="0"/>
              </a:rPr>
              <a:t>llo</a:t>
            </a:r>
            <a:r>
              <a:rPr lang="en-US" altLang="en-US" sz="2500" dirty="0">
                <a:latin typeface="Courier New" panose="02070309020205020404" pitchFamily="49" charset="0"/>
              </a:rPr>
              <a:t>”; //</a:t>
            </a:r>
            <a:r>
              <a:rPr lang="en-US" altLang="en-US" sz="2500" dirty="0" err="1">
                <a:latin typeface="Courier New" panose="02070309020205020404" pitchFamily="49" charset="0"/>
              </a:rPr>
              <a:t>đúng</a:t>
            </a:r>
            <a:r>
              <a:rPr lang="en-US" altLang="en-US" sz="2500" dirty="0">
                <a:latin typeface="Courier New" panose="02070309020205020404" pitchFamily="49" charset="0"/>
              </a:rPr>
              <a:t> ($c = “Hello”)</a:t>
            </a:r>
          </a:p>
          <a:p>
            <a:pPr lvl="1" eaLnBrk="1" hangingPunct="1">
              <a:buFontTx/>
              <a:buNone/>
            </a:pPr>
            <a:endParaRPr lang="en-US" altLang="en-US" dirty="0">
              <a:latin typeface="Courier New" panose="02070309020205020404" pitchFamily="49" charset="0"/>
            </a:endParaRPr>
          </a:p>
          <a:p>
            <a:pPr eaLnBrk="1" hangingPunct="1"/>
            <a:r>
              <a:rPr lang="en-US" altLang="en-US" sz="2800" dirty="0" err="1">
                <a:latin typeface="Times New Roman" panose="02020603050405020304" pitchFamily="18" charset="0"/>
                <a:cs typeface="Times New Roman" panose="02020603050405020304" pitchFamily="18" charset="0"/>
              </a:rPr>
              <a:t>Biến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nối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hoặc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chấm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chuỗi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bắt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phải</a:t>
            </a:r>
            <a:r>
              <a:rPr lang="en-US" altLang="en-US" sz="2800" dirty="0">
                <a:latin typeface="Times New Roman" panose="02020603050405020304" pitchFamily="18" charset="0"/>
                <a:cs typeface="Times New Roman" panose="02020603050405020304" pitchFamily="18" charset="0"/>
              </a:rPr>
              <a:t> bao </a:t>
            </a:r>
            <a:r>
              <a:rPr lang="en-US" altLang="en-US" sz="2800" dirty="0" err="1">
                <a:latin typeface="Times New Roman" panose="02020603050405020304" pitchFamily="18" charset="0"/>
                <a:cs typeface="Times New Roman" panose="02020603050405020304" pitchFamily="18" charset="0"/>
              </a:rPr>
              <a:t>lại</a:t>
            </a:r>
            <a:r>
              <a:rPr lang="en-US" alt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996083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52322" y="121157"/>
            <a:ext cx="2794000" cy="447040"/>
            <a:chOff x="1052322" y="121157"/>
            <a:chExt cx="2794000" cy="447040"/>
          </a:xfrm>
        </p:grpSpPr>
        <p:sp>
          <p:nvSpPr>
            <p:cNvPr id="4" name="object 4"/>
            <p:cNvSpPr/>
            <p:nvPr/>
          </p:nvSpPr>
          <p:spPr>
            <a:xfrm>
              <a:off x="1052322" y="243078"/>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42465" y="121157"/>
              <a:ext cx="2403348" cy="4465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0" name="object 10"/>
          <p:cNvGrpSpPr/>
          <p:nvPr/>
        </p:nvGrpSpPr>
        <p:grpSpPr>
          <a:xfrm>
            <a:off x="2147316" y="188976"/>
            <a:ext cx="6920865" cy="5781040"/>
            <a:chOff x="2147316" y="188976"/>
            <a:chExt cx="6920865" cy="5781040"/>
          </a:xfrm>
        </p:grpSpPr>
        <p:sp>
          <p:nvSpPr>
            <p:cNvPr id="11" name="object 11"/>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2167128" y="1052321"/>
              <a:ext cx="6900671" cy="489966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147316" y="1049273"/>
              <a:ext cx="6230111" cy="4920234"/>
            </a:xfrm>
            <a:prstGeom prst="rect">
              <a:avLst/>
            </a:prstGeom>
            <a:blipFill>
              <a:blip r:embed="rId10" cstate="print"/>
              <a:stretch>
                <a:fillRect/>
              </a:stretch>
            </a:blipFill>
          </p:spPr>
          <p:txBody>
            <a:bodyPr wrap="square" lIns="0" tIns="0" rIns="0" bIns="0" rtlCol="0"/>
            <a:lstStyle/>
            <a:p>
              <a:endParaRPr/>
            </a:p>
          </p:txBody>
        </p:sp>
      </p:grpSp>
      <p:sp>
        <p:nvSpPr>
          <p:cNvPr id="19" name="object 19"/>
          <p:cNvSpPr txBox="1"/>
          <p:nvPr/>
        </p:nvSpPr>
        <p:spPr>
          <a:xfrm>
            <a:off x="2258186" y="1143380"/>
            <a:ext cx="6772275" cy="4771390"/>
          </a:xfrm>
          <a:prstGeom prst="rect">
            <a:avLst/>
          </a:prstGeom>
          <a:solidFill>
            <a:srgbClr val="FFFFFF"/>
          </a:solidFill>
          <a:ln w="25146">
            <a:solidFill>
              <a:srgbClr val="C0504D"/>
            </a:solidFill>
          </a:ln>
        </p:spPr>
        <p:txBody>
          <a:bodyPr vert="horz" wrap="square" lIns="0" tIns="43815" rIns="0" bIns="0" rtlCol="0">
            <a:spAutoFit/>
          </a:bodyPr>
          <a:lstStyle/>
          <a:p>
            <a:pPr marL="90805">
              <a:lnSpc>
                <a:spcPct val="100000"/>
              </a:lnSpc>
              <a:spcBef>
                <a:spcPts val="345"/>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14</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marL="376555" indent="-285750">
              <a:lnSpc>
                <a:spcPct val="100000"/>
              </a:lnSpc>
              <a:spcBef>
                <a:spcPts val="5"/>
              </a:spcBef>
              <a:buFont typeface="Wingdings"/>
              <a:buChar char=""/>
              <a:tabLst>
                <a:tab pos="376555" algn="l"/>
              </a:tabLst>
            </a:pPr>
            <a:r>
              <a:rPr sz="1600" spc="-254" dirty="0">
                <a:solidFill>
                  <a:srgbClr val="1F487C"/>
                </a:solidFill>
                <a:latin typeface="Tahoma"/>
                <a:cs typeface="Tahoma"/>
              </a:rPr>
              <a:t>Tập </a:t>
            </a:r>
            <a:r>
              <a:rPr sz="1600" spc="-5" dirty="0">
                <a:solidFill>
                  <a:srgbClr val="1F487C"/>
                </a:solidFill>
                <a:latin typeface="Tahoma"/>
                <a:cs typeface="Tahoma"/>
              </a:rPr>
              <a:t>tin</a:t>
            </a:r>
            <a:r>
              <a:rPr sz="1600" spc="-10" dirty="0">
                <a:solidFill>
                  <a:srgbClr val="1F487C"/>
                </a:solidFill>
                <a:latin typeface="Tahoma"/>
                <a:cs typeface="Tahoma"/>
              </a:rPr>
              <a:t> </a:t>
            </a:r>
            <a:r>
              <a:rPr sz="1600" spc="-35" dirty="0">
                <a:solidFill>
                  <a:srgbClr val="1F487C"/>
                </a:solidFill>
                <a:latin typeface="Tahoma"/>
                <a:cs typeface="Tahoma"/>
              </a:rPr>
              <a:t>cTest.php</a:t>
            </a:r>
            <a:endParaRPr sz="1600" dirty="0">
              <a:latin typeface="Tahoma"/>
              <a:cs typeface="Tahoma"/>
            </a:endParaRPr>
          </a:p>
          <a:p>
            <a:pPr marL="90805">
              <a:lnSpc>
                <a:spcPct val="100000"/>
              </a:lnSpc>
            </a:pPr>
            <a:r>
              <a:rPr sz="1600" spc="-5" dirty="0">
                <a:solidFill>
                  <a:srgbClr val="1F487C"/>
                </a:solidFill>
                <a:latin typeface="Tahoma"/>
                <a:cs typeface="Tahoma"/>
              </a:rPr>
              <a:t>&lt;?php</a:t>
            </a:r>
            <a:endParaRPr sz="1600" dirty="0">
              <a:latin typeface="Tahoma"/>
              <a:cs typeface="Tahoma"/>
            </a:endParaRPr>
          </a:p>
          <a:p>
            <a:pPr marL="433705" indent="-342900">
              <a:lnSpc>
                <a:spcPct val="100000"/>
              </a:lnSpc>
              <a:buClr>
                <a:srgbClr val="974707"/>
              </a:buClr>
              <a:buAutoNum type="arabicPeriod"/>
              <a:tabLst>
                <a:tab pos="433070" algn="l"/>
                <a:tab pos="433705" algn="l"/>
              </a:tabLst>
            </a:pPr>
            <a:r>
              <a:rPr sz="1600" spc="-5" dirty="0">
                <a:solidFill>
                  <a:srgbClr val="1F487C"/>
                </a:solidFill>
                <a:latin typeface="Tahoma"/>
                <a:cs typeface="Tahoma"/>
              </a:rPr>
              <a:t>class test</a:t>
            </a:r>
            <a:r>
              <a:rPr sz="1600" spc="-15"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L="90805" marR="3023870">
              <a:lnSpc>
                <a:spcPct val="100000"/>
              </a:lnSpc>
              <a:buClr>
                <a:srgbClr val="974707"/>
              </a:buClr>
              <a:buAutoNum type="arabicPeriod"/>
              <a:tabLst>
                <a:tab pos="433070" algn="l"/>
                <a:tab pos="687070" algn="l"/>
                <a:tab pos="687705" algn="l"/>
              </a:tabLst>
            </a:pPr>
            <a:r>
              <a:rPr sz="1600" spc="-5" dirty="0">
                <a:solidFill>
                  <a:srgbClr val="1F487C"/>
                </a:solidFill>
                <a:latin typeface="Tahoma"/>
                <a:cs typeface="Tahoma"/>
              </a:rPr>
              <a:t>function myprint() {echo "Hello";} </a:t>
            </a:r>
            <a:r>
              <a:rPr sz="1600" spc="-5" dirty="0">
                <a:solidFill>
                  <a:srgbClr val="974707"/>
                </a:solidFill>
                <a:latin typeface="Tahoma"/>
                <a:cs typeface="Tahoma"/>
              </a:rPr>
              <a:t> </a:t>
            </a:r>
            <a:r>
              <a:rPr sz="1600" dirty="0">
                <a:solidFill>
                  <a:srgbClr val="974707"/>
                </a:solidFill>
                <a:latin typeface="Tahoma"/>
                <a:cs typeface="Tahoma"/>
              </a:rPr>
              <a:t>3.	</a:t>
            </a:r>
            <a:r>
              <a:rPr sz="1600" dirty="0">
                <a:solidFill>
                  <a:srgbClr val="1F487C"/>
                </a:solidFill>
                <a:latin typeface="Tahoma"/>
                <a:cs typeface="Tahoma"/>
              </a:rPr>
              <a:t>}</a:t>
            </a:r>
            <a:endParaRPr sz="1600" dirty="0">
              <a:latin typeface="Tahoma"/>
              <a:cs typeface="Tahoma"/>
            </a:endParaRPr>
          </a:p>
          <a:p>
            <a:pPr marL="90805">
              <a:lnSpc>
                <a:spcPct val="100000"/>
              </a:lnSpc>
            </a:pPr>
            <a:r>
              <a:rPr sz="1600" spc="-5" dirty="0">
                <a:solidFill>
                  <a:srgbClr val="1F487C"/>
                </a:solidFill>
                <a:latin typeface="Tahoma"/>
                <a:cs typeface="Tahoma"/>
              </a:rPr>
              <a:t>?&gt;</a:t>
            </a:r>
            <a:endParaRPr sz="1600" dirty="0">
              <a:latin typeface="Tahoma"/>
              <a:cs typeface="Tahoma"/>
            </a:endParaRPr>
          </a:p>
          <a:p>
            <a:pPr marL="376555" indent="-285750">
              <a:lnSpc>
                <a:spcPct val="100000"/>
              </a:lnSpc>
              <a:buFont typeface="Wingdings"/>
              <a:buChar char=""/>
              <a:tabLst>
                <a:tab pos="376555" algn="l"/>
              </a:tabLst>
            </a:pPr>
            <a:r>
              <a:rPr sz="1600" spc="-254" dirty="0">
                <a:solidFill>
                  <a:srgbClr val="1F487C"/>
                </a:solidFill>
                <a:latin typeface="Tahoma"/>
                <a:cs typeface="Tahoma"/>
              </a:rPr>
              <a:t>Tập </a:t>
            </a:r>
            <a:r>
              <a:rPr sz="1600" spc="-5" dirty="0">
                <a:solidFill>
                  <a:srgbClr val="1F487C"/>
                </a:solidFill>
                <a:latin typeface="Tahoma"/>
                <a:cs typeface="Tahoma"/>
              </a:rPr>
              <a:t>tin </a:t>
            </a:r>
            <a:r>
              <a:rPr sz="1600" spc="-35" dirty="0">
                <a:solidFill>
                  <a:srgbClr val="1F487C"/>
                </a:solidFill>
                <a:latin typeface="Tahoma"/>
                <a:cs typeface="Tahoma"/>
              </a:rPr>
              <a:t>Test_cTest.php</a:t>
            </a:r>
            <a:endParaRPr sz="1600" dirty="0">
              <a:latin typeface="Tahoma"/>
              <a:cs typeface="Tahoma"/>
            </a:endParaRPr>
          </a:p>
          <a:p>
            <a:pPr marL="90805">
              <a:lnSpc>
                <a:spcPct val="100000"/>
              </a:lnSpc>
            </a:pPr>
            <a:r>
              <a:rPr sz="1600" spc="-5" dirty="0">
                <a:solidFill>
                  <a:srgbClr val="1F487C"/>
                </a:solidFill>
                <a:latin typeface="Tahoma"/>
                <a:cs typeface="Tahoma"/>
              </a:rPr>
              <a:t>&lt;?php</a:t>
            </a:r>
            <a:endParaRPr sz="1600" dirty="0">
              <a:latin typeface="Tahoma"/>
              <a:cs typeface="Tahoma"/>
            </a:endParaRPr>
          </a:p>
          <a:p>
            <a:pPr marL="90805">
              <a:lnSpc>
                <a:spcPct val="100000"/>
              </a:lnSpc>
              <a:tabLst>
                <a:tab pos="455930" algn="l"/>
              </a:tabLst>
            </a:pPr>
            <a:r>
              <a:rPr sz="1600" dirty="0">
                <a:solidFill>
                  <a:srgbClr val="974707"/>
                </a:solidFill>
                <a:latin typeface="Tahoma"/>
                <a:cs typeface="Tahoma"/>
              </a:rPr>
              <a:t>1.	</a:t>
            </a:r>
            <a:r>
              <a:rPr sz="1600" spc="-10" dirty="0">
                <a:solidFill>
                  <a:srgbClr val="1F487C"/>
                </a:solidFill>
                <a:latin typeface="Tahoma"/>
                <a:cs typeface="Tahoma"/>
              </a:rPr>
              <a:t>for</a:t>
            </a:r>
            <a:r>
              <a:rPr sz="1600" dirty="0">
                <a:solidFill>
                  <a:srgbClr val="1F487C"/>
                </a:solidFill>
                <a:latin typeface="Tahoma"/>
                <a:cs typeface="Tahoma"/>
              </a:rPr>
              <a:t> </a:t>
            </a:r>
            <a:r>
              <a:rPr sz="1600" spc="-5" dirty="0">
                <a:solidFill>
                  <a:srgbClr val="1F487C"/>
                </a:solidFill>
                <a:latin typeface="Tahoma"/>
                <a:cs typeface="Tahoma"/>
              </a:rPr>
              <a:t>($i=0;$i&lt;3;$i++){</a:t>
            </a:r>
            <a:endParaRPr sz="1600" dirty="0">
              <a:latin typeface="Tahoma"/>
              <a:cs typeface="Tahoma"/>
            </a:endParaRPr>
          </a:p>
          <a:p>
            <a:pPr marL="822325" indent="-731520">
              <a:lnSpc>
                <a:spcPct val="100000"/>
              </a:lnSpc>
              <a:buClr>
                <a:srgbClr val="974707"/>
              </a:buClr>
              <a:buAutoNum type="arabicPeriod" startAt="2"/>
              <a:tabLst>
                <a:tab pos="821690" algn="l"/>
                <a:tab pos="822325" algn="l"/>
              </a:tabLst>
            </a:pPr>
            <a:r>
              <a:rPr sz="1600" spc="-15" dirty="0">
                <a:solidFill>
                  <a:srgbClr val="1F487C"/>
                </a:solidFill>
                <a:latin typeface="Tahoma"/>
                <a:cs typeface="Tahoma"/>
              </a:rPr>
              <a:t>require("cTest.php");</a:t>
            </a:r>
            <a:endParaRPr sz="1600" dirty="0">
              <a:latin typeface="Tahoma"/>
              <a:cs typeface="Tahoma"/>
            </a:endParaRPr>
          </a:p>
          <a:p>
            <a:pPr marL="822325" indent="-731520">
              <a:lnSpc>
                <a:spcPct val="100000"/>
              </a:lnSpc>
              <a:buClr>
                <a:srgbClr val="974707"/>
              </a:buClr>
              <a:buAutoNum type="arabicPeriod" startAt="2"/>
              <a:tabLst>
                <a:tab pos="821690" algn="l"/>
                <a:tab pos="822325" algn="l"/>
              </a:tabLst>
            </a:pPr>
            <a:r>
              <a:rPr sz="1600" dirty="0">
                <a:solidFill>
                  <a:srgbClr val="1F487C"/>
                </a:solidFill>
                <a:latin typeface="Tahoma"/>
                <a:cs typeface="Tahoma"/>
              </a:rPr>
              <a:t>$obj = new</a:t>
            </a:r>
            <a:r>
              <a:rPr sz="1600" spc="470" dirty="0">
                <a:solidFill>
                  <a:srgbClr val="1F487C"/>
                </a:solidFill>
                <a:latin typeface="Tahoma"/>
                <a:cs typeface="Tahoma"/>
              </a:rPr>
              <a:t> </a:t>
            </a:r>
            <a:r>
              <a:rPr sz="1600" spc="-5" dirty="0">
                <a:solidFill>
                  <a:srgbClr val="1F487C"/>
                </a:solidFill>
                <a:latin typeface="Tahoma"/>
                <a:cs typeface="Tahoma"/>
              </a:rPr>
              <a:t>test;</a:t>
            </a:r>
            <a:endParaRPr sz="1600" dirty="0">
              <a:latin typeface="Tahoma"/>
              <a:cs typeface="Tahoma"/>
            </a:endParaRPr>
          </a:p>
          <a:p>
            <a:pPr marL="90805" marR="4415790">
              <a:lnSpc>
                <a:spcPct val="100000"/>
              </a:lnSpc>
              <a:buClr>
                <a:srgbClr val="974707"/>
              </a:buClr>
              <a:buAutoNum type="arabicPeriod" startAt="2"/>
              <a:tabLst>
                <a:tab pos="455930" algn="l"/>
                <a:tab pos="821690" algn="l"/>
                <a:tab pos="822325" algn="l"/>
              </a:tabLst>
            </a:pPr>
            <a:r>
              <a:rPr sz="1600" dirty="0">
                <a:solidFill>
                  <a:srgbClr val="1F487C"/>
                </a:solidFill>
                <a:latin typeface="Tahoma"/>
                <a:cs typeface="Tahoma"/>
              </a:rPr>
              <a:t>$obj-&gt;</a:t>
            </a:r>
            <a:r>
              <a:rPr sz="1600" spc="-20" dirty="0">
                <a:solidFill>
                  <a:srgbClr val="1F487C"/>
                </a:solidFill>
                <a:latin typeface="Tahoma"/>
                <a:cs typeface="Tahoma"/>
              </a:rPr>
              <a:t>m</a:t>
            </a:r>
            <a:r>
              <a:rPr sz="1600" spc="-5" dirty="0">
                <a:solidFill>
                  <a:srgbClr val="1F487C"/>
                </a:solidFill>
                <a:latin typeface="Tahoma"/>
                <a:cs typeface="Tahoma"/>
              </a:rPr>
              <a:t>yprint();  </a:t>
            </a:r>
            <a:r>
              <a:rPr sz="1600" dirty="0">
                <a:solidFill>
                  <a:srgbClr val="974707"/>
                </a:solidFill>
                <a:latin typeface="Tahoma"/>
                <a:cs typeface="Tahoma"/>
              </a:rPr>
              <a:t>5.	</a:t>
            </a:r>
            <a:r>
              <a:rPr sz="1600" dirty="0">
                <a:solidFill>
                  <a:srgbClr val="1F487C"/>
                </a:solidFill>
                <a:latin typeface="Tahoma"/>
                <a:cs typeface="Tahoma"/>
              </a:rPr>
              <a:t>}</a:t>
            </a:r>
            <a:endParaRPr sz="1600" dirty="0">
              <a:latin typeface="Tahoma"/>
              <a:cs typeface="Tahoma"/>
            </a:endParaRPr>
          </a:p>
          <a:p>
            <a:pPr marL="90805">
              <a:lnSpc>
                <a:spcPct val="100000"/>
              </a:lnSpc>
            </a:pPr>
            <a:r>
              <a:rPr sz="1600" spc="-5" dirty="0">
                <a:solidFill>
                  <a:srgbClr val="1F487C"/>
                </a:solidFill>
                <a:latin typeface="Tahoma"/>
                <a:cs typeface="Tahoma"/>
              </a:rPr>
              <a:t>?&gt;</a:t>
            </a:r>
            <a:endParaRPr sz="1600" dirty="0">
              <a:latin typeface="Tahoma"/>
              <a:cs typeface="Tahoma"/>
            </a:endParaRP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xuất kết quả “Hello” và báo lỗi Fatal Error</a:t>
            </a: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xuất kết quả “HelloHelloHello”</a:t>
            </a: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không xuất kết quả nào hết</a:t>
            </a: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báo lỗi: Fatal error</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 y="4114800"/>
            <a:ext cx="2143506" cy="2133600"/>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1052322" y="121157"/>
            <a:ext cx="2794000" cy="447040"/>
            <a:chOff x="1052322" y="121157"/>
            <a:chExt cx="2794000" cy="447040"/>
          </a:xfrm>
        </p:grpSpPr>
        <p:sp>
          <p:nvSpPr>
            <p:cNvPr id="5" name="object 5"/>
            <p:cNvSpPr/>
            <p:nvPr/>
          </p:nvSpPr>
          <p:spPr>
            <a:xfrm>
              <a:off x="1052322" y="243078"/>
              <a:ext cx="371094" cy="2674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7" name="object 7"/>
            <p:cNvSpPr/>
            <p:nvPr/>
          </p:nvSpPr>
          <p:spPr>
            <a:xfrm>
              <a:off x="1133843" y="320675"/>
              <a:ext cx="192925" cy="14859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9" name="object 9"/>
            <p:cNvSpPr/>
            <p:nvPr/>
          </p:nvSpPr>
          <p:spPr>
            <a:xfrm>
              <a:off x="1442465" y="121157"/>
              <a:ext cx="2403348" cy="44653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7"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4561840"/>
            <a:chOff x="2147316" y="188976"/>
            <a:chExt cx="6920865" cy="4561840"/>
          </a:xfrm>
        </p:grpSpPr>
        <p:sp>
          <p:nvSpPr>
            <p:cNvPr id="12" name="object 12"/>
            <p:cNvSpPr/>
            <p:nvPr/>
          </p:nvSpPr>
          <p:spPr>
            <a:xfrm>
              <a:off x="7771637" y="188976"/>
              <a:ext cx="916686" cy="91668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3668267"/>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147316" y="1049273"/>
              <a:ext cx="6230111" cy="3701033"/>
            </a:xfrm>
            <a:prstGeom prst="rect">
              <a:avLst/>
            </a:prstGeom>
            <a:blipFill>
              <a:blip r:embed="rId11" cstate="print"/>
              <a:stretch>
                <a:fillRect/>
              </a:stretch>
            </a:blipFill>
          </p:spPr>
          <p:txBody>
            <a:bodyPr wrap="square" lIns="0" tIns="0" rIns="0" bIns="0" rtlCol="0"/>
            <a:lstStyle/>
            <a:p>
              <a:endParaRPr/>
            </a:p>
          </p:txBody>
        </p:sp>
      </p:grpSp>
      <p:sp>
        <p:nvSpPr>
          <p:cNvPr id="20" name="object 20"/>
          <p:cNvSpPr txBox="1"/>
          <p:nvPr/>
        </p:nvSpPr>
        <p:spPr>
          <a:xfrm>
            <a:off x="2258186" y="1143380"/>
            <a:ext cx="6772275" cy="3539490"/>
          </a:xfrm>
          <a:prstGeom prst="rect">
            <a:avLst/>
          </a:prstGeom>
          <a:solidFill>
            <a:srgbClr val="FFFFFF"/>
          </a:solidFill>
          <a:ln w="25146">
            <a:solidFill>
              <a:srgbClr val="C0504D"/>
            </a:solidFill>
          </a:ln>
        </p:spPr>
        <p:txBody>
          <a:bodyPr vert="horz" wrap="square" lIns="0" tIns="43815" rIns="0" bIns="0" rtlCol="0">
            <a:spAutoFit/>
          </a:bodyPr>
          <a:lstStyle/>
          <a:p>
            <a:pPr marL="90805">
              <a:spcBef>
                <a:spcPts val="345"/>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15</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marL="376555" indent="-285750">
              <a:lnSpc>
                <a:spcPct val="100000"/>
              </a:lnSpc>
              <a:spcBef>
                <a:spcPts val="5"/>
              </a:spcBef>
              <a:buFont typeface="Wingdings"/>
              <a:buChar char=""/>
              <a:tabLst>
                <a:tab pos="376555" algn="l"/>
              </a:tabLst>
            </a:pPr>
            <a:r>
              <a:rPr sz="1600" spc="-254" dirty="0">
                <a:solidFill>
                  <a:srgbClr val="1F487C"/>
                </a:solidFill>
                <a:latin typeface="Tahoma"/>
                <a:cs typeface="Tahoma"/>
              </a:rPr>
              <a:t>Tập </a:t>
            </a:r>
            <a:r>
              <a:rPr sz="1600" spc="-5" dirty="0">
                <a:solidFill>
                  <a:srgbClr val="1F487C"/>
                </a:solidFill>
                <a:latin typeface="Tahoma"/>
                <a:cs typeface="Tahoma"/>
              </a:rPr>
              <a:t>tin</a:t>
            </a:r>
            <a:r>
              <a:rPr sz="1600" spc="-10" dirty="0">
                <a:solidFill>
                  <a:srgbClr val="1F487C"/>
                </a:solidFill>
                <a:latin typeface="Tahoma"/>
                <a:cs typeface="Tahoma"/>
              </a:rPr>
              <a:t> </a:t>
            </a:r>
            <a:r>
              <a:rPr sz="1600" spc="-35" dirty="0">
                <a:solidFill>
                  <a:srgbClr val="1F487C"/>
                </a:solidFill>
                <a:latin typeface="Tahoma"/>
                <a:cs typeface="Tahoma"/>
              </a:rPr>
              <a:t>cTest.php</a:t>
            </a:r>
            <a:endParaRPr sz="1600" dirty="0">
              <a:latin typeface="Tahoma"/>
              <a:cs typeface="Tahoma"/>
            </a:endParaRPr>
          </a:p>
          <a:p>
            <a:pPr marL="90805">
              <a:lnSpc>
                <a:spcPct val="100000"/>
              </a:lnSpc>
            </a:pPr>
            <a:r>
              <a:rPr sz="1600" spc="-5" dirty="0">
                <a:solidFill>
                  <a:srgbClr val="1F487C"/>
                </a:solidFill>
                <a:latin typeface="Tahoma"/>
                <a:cs typeface="Tahoma"/>
              </a:rPr>
              <a:t>&lt;?php</a:t>
            </a:r>
            <a:endParaRPr sz="1600" dirty="0">
              <a:latin typeface="Tahoma"/>
              <a:cs typeface="Tahoma"/>
            </a:endParaRPr>
          </a:p>
          <a:p>
            <a:pPr marL="90805">
              <a:lnSpc>
                <a:spcPct val="100000"/>
              </a:lnSpc>
              <a:tabLst>
                <a:tab pos="433070" algn="l"/>
              </a:tabLst>
            </a:pPr>
            <a:r>
              <a:rPr sz="1600" dirty="0">
                <a:solidFill>
                  <a:srgbClr val="974707"/>
                </a:solidFill>
                <a:latin typeface="Tahoma"/>
                <a:cs typeface="Tahoma"/>
              </a:rPr>
              <a:t>1.	</a:t>
            </a:r>
            <a:r>
              <a:rPr sz="1600" spc="-5" dirty="0">
                <a:solidFill>
                  <a:srgbClr val="1F487C"/>
                </a:solidFill>
                <a:latin typeface="Tahoma"/>
                <a:cs typeface="Tahoma"/>
              </a:rPr>
              <a:t>echo</a:t>
            </a:r>
            <a:r>
              <a:rPr sz="1600" spc="-10" dirty="0">
                <a:solidFill>
                  <a:srgbClr val="1F487C"/>
                </a:solidFill>
                <a:latin typeface="Tahoma"/>
                <a:cs typeface="Tahoma"/>
              </a:rPr>
              <a:t> </a:t>
            </a:r>
            <a:r>
              <a:rPr sz="1600" spc="-5" dirty="0">
                <a:solidFill>
                  <a:srgbClr val="1F487C"/>
                </a:solidFill>
                <a:latin typeface="Tahoma"/>
                <a:cs typeface="Tahoma"/>
              </a:rPr>
              <a:t>"Hello";</a:t>
            </a:r>
            <a:endParaRPr sz="1600" dirty="0">
              <a:latin typeface="Tahoma"/>
              <a:cs typeface="Tahoma"/>
            </a:endParaRPr>
          </a:p>
          <a:p>
            <a:pPr marL="90805">
              <a:lnSpc>
                <a:spcPct val="100000"/>
              </a:lnSpc>
            </a:pPr>
            <a:r>
              <a:rPr sz="1600" spc="-5" dirty="0">
                <a:solidFill>
                  <a:srgbClr val="1F487C"/>
                </a:solidFill>
                <a:latin typeface="Tahoma"/>
                <a:cs typeface="Tahoma"/>
              </a:rPr>
              <a:t>?&gt;</a:t>
            </a:r>
            <a:endParaRPr sz="1600" dirty="0">
              <a:latin typeface="Tahoma"/>
              <a:cs typeface="Tahoma"/>
            </a:endParaRPr>
          </a:p>
          <a:p>
            <a:pPr marL="376555" indent="-285750">
              <a:lnSpc>
                <a:spcPct val="100000"/>
              </a:lnSpc>
              <a:buFont typeface="Wingdings"/>
              <a:buChar char=""/>
              <a:tabLst>
                <a:tab pos="376555" algn="l"/>
              </a:tabLst>
            </a:pPr>
            <a:r>
              <a:rPr sz="1600" spc="-254" dirty="0">
                <a:solidFill>
                  <a:srgbClr val="1F487C"/>
                </a:solidFill>
                <a:latin typeface="Tahoma"/>
                <a:cs typeface="Tahoma"/>
              </a:rPr>
              <a:t>Tập </a:t>
            </a:r>
            <a:r>
              <a:rPr sz="1600" spc="-5" dirty="0">
                <a:solidFill>
                  <a:srgbClr val="1F487C"/>
                </a:solidFill>
                <a:latin typeface="Tahoma"/>
                <a:cs typeface="Tahoma"/>
              </a:rPr>
              <a:t>tin </a:t>
            </a:r>
            <a:r>
              <a:rPr sz="1600" spc="-35" dirty="0">
                <a:solidFill>
                  <a:srgbClr val="1F487C"/>
                </a:solidFill>
                <a:latin typeface="Tahoma"/>
                <a:cs typeface="Tahoma"/>
              </a:rPr>
              <a:t>Test_cTest.php</a:t>
            </a:r>
            <a:endParaRPr sz="1600" dirty="0">
              <a:latin typeface="Tahoma"/>
              <a:cs typeface="Tahoma"/>
            </a:endParaRPr>
          </a:p>
          <a:p>
            <a:pPr marL="90805">
              <a:lnSpc>
                <a:spcPct val="100000"/>
              </a:lnSpc>
            </a:pPr>
            <a:r>
              <a:rPr sz="1600" spc="-5" dirty="0">
                <a:solidFill>
                  <a:srgbClr val="1F487C"/>
                </a:solidFill>
                <a:latin typeface="Tahoma"/>
                <a:cs typeface="Tahoma"/>
              </a:rPr>
              <a:t>&lt;?php</a:t>
            </a:r>
            <a:endParaRPr sz="1600" dirty="0">
              <a:latin typeface="Tahoma"/>
              <a:cs typeface="Tahoma"/>
            </a:endParaRPr>
          </a:p>
          <a:p>
            <a:pPr marL="456565" indent="-365760">
              <a:lnSpc>
                <a:spcPct val="100000"/>
              </a:lnSpc>
              <a:buClr>
                <a:srgbClr val="974707"/>
              </a:buClr>
              <a:buAutoNum type="arabicPeriod"/>
              <a:tabLst>
                <a:tab pos="455930" algn="l"/>
                <a:tab pos="456565" algn="l"/>
              </a:tabLst>
            </a:pPr>
            <a:r>
              <a:rPr sz="1600" spc="-20" dirty="0">
                <a:solidFill>
                  <a:srgbClr val="1F487C"/>
                </a:solidFill>
                <a:latin typeface="Tahoma"/>
                <a:cs typeface="Tahoma"/>
              </a:rPr>
              <a:t>require("cTest.php");</a:t>
            </a:r>
            <a:endParaRPr sz="1600" dirty="0">
              <a:latin typeface="Tahoma"/>
              <a:cs typeface="Tahoma"/>
            </a:endParaRPr>
          </a:p>
          <a:p>
            <a:pPr marL="433705" indent="-342900">
              <a:lnSpc>
                <a:spcPct val="100000"/>
              </a:lnSpc>
              <a:buClr>
                <a:srgbClr val="974707"/>
              </a:buClr>
              <a:buAutoNum type="arabicPeriod"/>
              <a:tabLst>
                <a:tab pos="433070" algn="l"/>
                <a:tab pos="433705" algn="l"/>
              </a:tabLst>
            </a:pPr>
            <a:r>
              <a:rPr sz="1600" spc="-15" dirty="0">
                <a:solidFill>
                  <a:srgbClr val="1F487C"/>
                </a:solidFill>
                <a:latin typeface="Tahoma"/>
                <a:cs typeface="Tahoma"/>
              </a:rPr>
              <a:t>include("cTest.php");</a:t>
            </a:r>
            <a:endParaRPr sz="1600" dirty="0">
              <a:latin typeface="Tahoma"/>
              <a:cs typeface="Tahoma"/>
            </a:endParaRPr>
          </a:p>
          <a:p>
            <a:pPr marL="90805">
              <a:lnSpc>
                <a:spcPct val="100000"/>
              </a:lnSpc>
            </a:pPr>
            <a:r>
              <a:rPr sz="1600" spc="-5" dirty="0">
                <a:solidFill>
                  <a:srgbClr val="1F487C"/>
                </a:solidFill>
                <a:latin typeface="Tahoma"/>
                <a:cs typeface="Tahoma"/>
              </a:rPr>
              <a:t>?&gt;</a:t>
            </a:r>
            <a:endParaRPr sz="1600" dirty="0">
              <a:latin typeface="Tahoma"/>
              <a:cs typeface="Tahoma"/>
            </a:endParaRP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xuất kết quả “Hello”</a:t>
            </a: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xuất kết quả “HelloHello”</a:t>
            </a: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báo lỗi: Fatal error</a:t>
            </a:r>
          </a:p>
          <a:p>
            <a:pPr marL="548005" indent="-457200">
              <a:buClr>
                <a:srgbClr val="4F6128"/>
              </a:buClr>
              <a:buAutoNum type="alphaUcPeriod"/>
              <a:tabLst>
                <a:tab pos="547370" algn="l"/>
                <a:tab pos="548005" algn="l"/>
              </a:tabLst>
            </a:pPr>
            <a:r>
              <a:rPr sz="1600" spc="-15" dirty="0">
                <a:solidFill>
                  <a:srgbClr val="1F487C"/>
                </a:solidFill>
                <a:latin typeface="Tahoma"/>
                <a:cs typeface="Tahoma"/>
              </a:rPr>
              <a:t>Tất cả đều sai</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 y="4114800"/>
            <a:ext cx="2143506" cy="2133600"/>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1052322" y="121157"/>
            <a:ext cx="2794000" cy="447040"/>
            <a:chOff x="1052322" y="121157"/>
            <a:chExt cx="2794000" cy="447040"/>
          </a:xfrm>
        </p:grpSpPr>
        <p:sp>
          <p:nvSpPr>
            <p:cNvPr id="5" name="object 5"/>
            <p:cNvSpPr/>
            <p:nvPr/>
          </p:nvSpPr>
          <p:spPr>
            <a:xfrm>
              <a:off x="1052322" y="243078"/>
              <a:ext cx="371094" cy="2674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7" name="object 7"/>
            <p:cNvSpPr/>
            <p:nvPr/>
          </p:nvSpPr>
          <p:spPr>
            <a:xfrm>
              <a:off x="1133843" y="320675"/>
              <a:ext cx="192925" cy="14859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9" name="object 9"/>
            <p:cNvSpPr/>
            <p:nvPr/>
          </p:nvSpPr>
          <p:spPr>
            <a:xfrm>
              <a:off x="1442465" y="121157"/>
              <a:ext cx="2403348" cy="44653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7"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4561840"/>
            <a:chOff x="2147316" y="188976"/>
            <a:chExt cx="6920865" cy="4561840"/>
          </a:xfrm>
        </p:grpSpPr>
        <p:sp>
          <p:nvSpPr>
            <p:cNvPr id="12" name="object 12"/>
            <p:cNvSpPr/>
            <p:nvPr/>
          </p:nvSpPr>
          <p:spPr>
            <a:xfrm>
              <a:off x="7771637" y="188976"/>
              <a:ext cx="916686" cy="91668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3668267"/>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147316" y="1049273"/>
              <a:ext cx="6230111" cy="3701033"/>
            </a:xfrm>
            <a:prstGeom prst="rect">
              <a:avLst/>
            </a:prstGeom>
            <a:blipFill>
              <a:blip r:embed="rId11" cstate="print"/>
              <a:stretch>
                <a:fillRect/>
              </a:stretch>
            </a:blipFill>
          </p:spPr>
          <p:txBody>
            <a:bodyPr wrap="square" lIns="0" tIns="0" rIns="0" bIns="0" rtlCol="0"/>
            <a:lstStyle/>
            <a:p>
              <a:endParaRPr/>
            </a:p>
          </p:txBody>
        </p:sp>
      </p:grpSp>
      <p:sp>
        <p:nvSpPr>
          <p:cNvPr id="20" name="object 20"/>
          <p:cNvSpPr txBox="1"/>
          <p:nvPr/>
        </p:nvSpPr>
        <p:spPr>
          <a:xfrm>
            <a:off x="2258186" y="1143380"/>
            <a:ext cx="6772275" cy="3539490"/>
          </a:xfrm>
          <a:prstGeom prst="rect">
            <a:avLst/>
          </a:prstGeom>
          <a:solidFill>
            <a:srgbClr val="FFFFFF"/>
          </a:solidFill>
          <a:ln w="25146">
            <a:solidFill>
              <a:srgbClr val="C0504D"/>
            </a:solidFill>
          </a:ln>
        </p:spPr>
        <p:txBody>
          <a:bodyPr vert="horz" wrap="square" lIns="0" tIns="43815" rIns="0" bIns="0" rtlCol="0">
            <a:spAutoFit/>
          </a:bodyPr>
          <a:lstStyle/>
          <a:p>
            <a:pPr marL="90805">
              <a:lnSpc>
                <a:spcPct val="100000"/>
              </a:lnSpc>
              <a:spcBef>
                <a:spcPts val="345"/>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16</a:t>
            </a:r>
            <a:r>
              <a:rPr sz="1600" spc="-15" dirty="0">
                <a:solidFill>
                  <a:srgbClr val="1F487C"/>
                </a:solidFill>
                <a:latin typeface="Tahoma"/>
                <a:cs typeface="Tahoma"/>
              </a:rPr>
              <a:t>: Chọn phát biểu đúng (đoạn lệnh thực hiện trong PHP5):</a:t>
            </a:r>
          </a:p>
          <a:p>
            <a:pPr marL="90805">
              <a:lnSpc>
                <a:spcPct val="100000"/>
              </a:lnSpc>
              <a:spcBef>
                <a:spcPts val="5"/>
              </a:spcBef>
            </a:pPr>
            <a:r>
              <a:rPr sz="1600" spc="-5" dirty="0">
                <a:solidFill>
                  <a:srgbClr val="1F487C"/>
                </a:solidFill>
                <a:latin typeface="Tahoma"/>
                <a:cs typeface="Tahoma"/>
              </a:rPr>
              <a:t>&lt;?php</a:t>
            </a:r>
            <a:endParaRPr sz="1600" dirty="0">
              <a:latin typeface="Tahoma"/>
              <a:cs typeface="Tahoma"/>
            </a:endParaRPr>
          </a:p>
          <a:p>
            <a:pPr marL="433705" indent="-342900">
              <a:lnSpc>
                <a:spcPct val="100000"/>
              </a:lnSpc>
              <a:buClr>
                <a:srgbClr val="974707"/>
              </a:buClr>
              <a:buAutoNum type="arabicPeriod"/>
              <a:tabLst>
                <a:tab pos="433070" algn="l"/>
                <a:tab pos="433705" algn="l"/>
              </a:tabLst>
            </a:pPr>
            <a:r>
              <a:rPr sz="1600" spc="-5" dirty="0">
                <a:solidFill>
                  <a:srgbClr val="1F487C"/>
                </a:solidFill>
                <a:latin typeface="Tahoma"/>
                <a:cs typeface="Tahoma"/>
              </a:rPr>
              <a:t>class</a:t>
            </a:r>
            <a:r>
              <a:rPr sz="1600" spc="-20" dirty="0">
                <a:solidFill>
                  <a:srgbClr val="1F487C"/>
                </a:solidFill>
                <a:latin typeface="Tahoma"/>
                <a:cs typeface="Tahoma"/>
              </a:rPr>
              <a:t> </a:t>
            </a:r>
            <a:r>
              <a:rPr sz="1600" spc="-10" dirty="0">
                <a:solidFill>
                  <a:srgbClr val="1F487C"/>
                </a:solidFill>
                <a:latin typeface="Tahoma"/>
                <a:cs typeface="Tahoma"/>
              </a:rPr>
              <a:t>Foo{</a:t>
            </a:r>
            <a:endParaRPr sz="1600" dirty="0">
              <a:latin typeface="Tahoma"/>
              <a:cs typeface="Tahoma"/>
            </a:endParaRPr>
          </a:p>
          <a:p>
            <a:pPr marL="560705" indent="-470534">
              <a:lnSpc>
                <a:spcPct val="100000"/>
              </a:lnSpc>
              <a:buClr>
                <a:srgbClr val="974707"/>
              </a:buClr>
              <a:buAutoNum type="arabicPeriod"/>
              <a:tabLst>
                <a:tab pos="560705" algn="l"/>
                <a:tab pos="561340" algn="l"/>
              </a:tabLst>
            </a:pPr>
            <a:r>
              <a:rPr sz="1600" dirty="0">
                <a:solidFill>
                  <a:srgbClr val="1F487C"/>
                </a:solidFill>
                <a:latin typeface="Tahoma"/>
                <a:cs typeface="Tahoma"/>
              </a:rPr>
              <a:t>public</a:t>
            </a:r>
            <a:r>
              <a:rPr sz="1600" spc="-15" dirty="0">
                <a:solidFill>
                  <a:srgbClr val="1F487C"/>
                </a:solidFill>
                <a:latin typeface="Tahoma"/>
                <a:cs typeface="Tahoma"/>
              </a:rPr>
              <a:t> </a:t>
            </a:r>
            <a:r>
              <a:rPr sz="1600" dirty="0">
                <a:solidFill>
                  <a:srgbClr val="1F487C"/>
                </a:solidFill>
                <a:latin typeface="Tahoma"/>
                <a:cs typeface="Tahoma"/>
              </a:rPr>
              <a:t>$x;</a:t>
            </a:r>
            <a:endParaRPr sz="1600" dirty="0">
              <a:latin typeface="Tahoma"/>
              <a:cs typeface="Tahoma"/>
            </a:endParaRPr>
          </a:p>
          <a:p>
            <a:pPr marL="560705" indent="-470534">
              <a:lnSpc>
                <a:spcPct val="100000"/>
              </a:lnSpc>
              <a:buClr>
                <a:srgbClr val="974707"/>
              </a:buClr>
              <a:buAutoNum type="arabicPeriod"/>
              <a:tabLst>
                <a:tab pos="560705" algn="l"/>
                <a:tab pos="561340" algn="l"/>
              </a:tabLst>
            </a:pPr>
            <a:r>
              <a:rPr sz="1600" dirty="0">
                <a:solidFill>
                  <a:srgbClr val="1F487C"/>
                </a:solidFill>
                <a:latin typeface="Tahoma"/>
                <a:cs typeface="Tahoma"/>
              </a:rPr>
              <a:t>public </a:t>
            </a:r>
            <a:r>
              <a:rPr sz="1600" spc="-5" dirty="0">
                <a:solidFill>
                  <a:srgbClr val="1F487C"/>
                </a:solidFill>
                <a:latin typeface="Tahoma"/>
                <a:cs typeface="Tahoma"/>
              </a:rPr>
              <a:t>function</a:t>
            </a:r>
            <a:r>
              <a:rPr sz="1600" spc="-30" dirty="0">
                <a:solidFill>
                  <a:srgbClr val="1F487C"/>
                </a:solidFill>
                <a:latin typeface="Tahoma"/>
                <a:cs typeface="Tahoma"/>
              </a:rPr>
              <a:t> </a:t>
            </a:r>
            <a:r>
              <a:rPr sz="1600" spc="-5" dirty="0">
                <a:solidFill>
                  <a:srgbClr val="1F487C"/>
                </a:solidFill>
                <a:latin typeface="Tahoma"/>
                <a:cs typeface="Tahoma"/>
              </a:rPr>
              <a:t>Foo(){$this-&gt;x=1;}</a:t>
            </a:r>
            <a:endParaRPr sz="1600" dirty="0">
              <a:latin typeface="Tahoma"/>
              <a:cs typeface="Tahoma"/>
            </a:endParaRPr>
          </a:p>
          <a:p>
            <a:pPr marL="90805" marR="3003550">
              <a:lnSpc>
                <a:spcPct val="100000"/>
              </a:lnSpc>
              <a:buClr>
                <a:srgbClr val="974707"/>
              </a:buClr>
              <a:buAutoNum type="arabicPeriod"/>
              <a:tabLst>
                <a:tab pos="433070" algn="l"/>
                <a:tab pos="560705" algn="l"/>
                <a:tab pos="561340" algn="l"/>
              </a:tabLst>
            </a:pPr>
            <a:r>
              <a:rPr sz="1600" dirty="0">
                <a:solidFill>
                  <a:srgbClr val="1F487C"/>
                </a:solidFill>
                <a:latin typeface="Tahoma"/>
                <a:cs typeface="Tahoma"/>
              </a:rPr>
              <a:t>public </a:t>
            </a:r>
            <a:r>
              <a:rPr sz="1600" spc="-5" dirty="0">
                <a:solidFill>
                  <a:srgbClr val="1F487C"/>
                </a:solidFill>
                <a:latin typeface="Tahoma"/>
                <a:cs typeface="Tahoma"/>
              </a:rPr>
              <a:t>function </a:t>
            </a:r>
            <a:r>
              <a:rPr sz="1600" spc="-10" dirty="0">
                <a:solidFill>
                  <a:srgbClr val="1F487C"/>
                </a:solidFill>
                <a:latin typeface="Tahoma"/>
                <a:cs typeface="Tahoma"/>
              </a:rPr>
              <a:t>Foo($val){$x=$val;} </a:t>
            </a:r>
            <a:r>
              <a:rPr sz="1600" spc="-10" dirty="0">
                <a:solidFill>
                  <a:srgbClr val="974707"/>
                </a:solidFill>
                <a:latin typeface="Tahoma"/>
                <a:cs typeface="Tahoma"/>
              </a:rPr>
              <a:t> </a:t>
            </a:r>
            <a:r>
              <a:rPr sz="1600" dirty="0">
                <a:solidFill>
                  <a:srgbClr val="974707"/>
                </a:solidFill>
                <a:latin typeface="Tahoma"/>
                <a:cs typeface="Tahoma"/>
              </a:rPr>
              <a:t>5.	</a:t>
            </a:r>
            <a:r>
              <a:rPr sz="1600" dirty="0">
                <a:solidFill>
                  <a:srgbClr val="1F487C"/>
                </a:solidFill>
                <a:latin typeface="Tahoma"/>
                <a:cs typeface="Tahoma"/>
              </a:rPr>
              <a:t>}</a:t>
            </a:r>
            <a:endParaRPr sz="1600" dirty="0">
              <a:latin typeface="Tahoma"/>
              <a:cs typeface="Tahoma"/>
            </a:endParaRPr>
          </a:p>
          <a:p>
            <a:pPr marL="433705" indent="-342900">
              <a:lnSpc>
                <a:spcPct val="100000"/>
              </a:lnSpc>
              <a:buClr>
                <a:srgbClr val="974707"/>
              </a:buClr>
              <a:buAutoNum type="arabicPeriod" startAt="6"/>
              <a:tabLst>
                <a:tab pos="433070" algn="l"/>
                <a:tab pos="433705" algn="l"/>
              </a:tabLst>
            </a:pPr>
            <a:r>
              <a:rPr sz="1600" dirty="0">
                <a:solidFill>
                  <a:srgbClr val="1F487C"/>
                </a:solidFill>
                <a:latin typeface="Tahoma"/>
                <a:cs typeface="Tahoma"/>
              </a:rPr>
              <a:t>$obj = new</a:t>
            </a:r>
            <a:r>
              <a:rPr sz="1600" spc="-20" dirty="0">
                <a:solidFill>
                  <a:srgbClr val="1F487C"/>
                </a:solidFill>
                <a:latin typeface="Tahoma"/>
                <a:cs typeface="Tahoma"/>
              </a:rPr>
              <a:t> </a:t>
            </a:r>
            <a:r>
              <a:rPr sz="1600" spc="-5" dirty="0">
                <a:solidFill>
                  <a:srgbClr val="1F487C"/>
                </a:solidFill>
                <a:latin typeface="Tahoma"/>
                <a:cs typeface="Tahoma"/>
              </a:rPr>
              <a:t>Foo(3);</a:t>
            </a:r>
            <a:endParaRPr sz="1600" dirty="0">
              <a:latin typeface="Tahoma"/>
              <a:cs typeface="Tahoma"/>
            </a:endParaRPr>
          </a:p>
          <a:p>
            <a:pPr marL="90805" marR="5056505">
              <a:lnSpc>
                <a:spcPct val="100000"/>
              </a:lnSpc>
              <a:buClr>
                <a:srgbClr val="974707"/>
              </a:buClr>
              <a:buAutoNum type="arabicPeriod" startAt="6"/>
              <a:tabLst>
                <a:tab pos="433070" algn="l"/>
                <a:tab pos="433705" algn="l"/>
              </a:tabLst>
            </a:pPr>
            <a:r>
              <a:rPr sz="1600" spc="-5" dirty="0">
                <a:solidFill>
                  <a:srgbClr val="1F487C"/>
                </a:solidFill>
                <a:latin typeface="Tahoma"/>
                <a:cs typeface="Tahoma"/>
              </a:rPr>
              <a:t>echo</a:t>
            </a:r>
            <a:r>
              <a:rPr sz="1600" spc="-95" dirty="0">
                <a:solidFill>
                  <a:srgbClr val="1F487C"/>
                </a:solidFill>
                <a:latin typeface="Tahoma"/>
                <a:cs typeface="Tahoma"/>
              </a:rPr>
              <a:t> </a:t>
            </a:r>
            <a:r>
              <a:rPr sz="1600" dirty="0">
                <a:solidFill>
                  <a:srgbClr val="1F487C"/>
                </a:solidFill>
                <a:latin typeface="Tahoma"/>
                <a:cs typeface="Tahoma"/>
              </a:rPr>
              <a:t>$obj-&gt;x; </a:t>
            </a:r>
            <a:r>
              <a:rPr sz="1600" dirty="0">
                <a:solidFill>
                  <a:srgbClr val="974707"/>
                </a:solidFill>
                <a:latin typeface="Tahoma"/>
                <a:cs typeface="Tahoma"/>
              </a:rPr>
              <a:t> 8.	</a:t>
            </a:r>
            <a:r>
              <a:rPr sz="1600" spc="-5" dirty="0">
                <a:solidFill>
                  <a:srgbClr val="1F487C"/>
                </a:solidFill>
                <a:latin typeface="Tahoma"/>
                <a:cs typeface="Tahoma"/>
              </a:rPr>
              <a:t>?&gt;</a:t>
            </a:r>
            <a:endParaRPr sz="1600" dirty="0">
              <a:latin typeface="Tahoma"/>
              <a:cs typeface="Tahoma"/>
            </a:endParaRP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xuất  kết  quả 1</a:t>
            </a: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xuất  kết  quả 3</a:t>
            </a: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không xuất kết quả nào hết</a:t>
            </a:r>
          </a:p>
          <a:p>
            <a:pPr marL="548005" indent="-457200">
              <a:buClr>
                <a:srgbClr val="4F6128"/>
              </a:buClr>
              <a:buAutoNum type="alphaUcPeriod"/>
              <a:tabLst>
                <a:tab pos="547370" algn="l"/>
                <a:tab pos="548005" algn="l"/>
              </a:tabLst>
            </a:pPr>
            <a:r>
              <a:rPr sz="1600" spc="-15" dirty="0">
                <a:solidFill>
                  <a:srgbClr val="1F487C"/>
                </a:solidFill>
                <a:latin typeface="Tahoma"/>
                <a:cs typeface="Tahoma"/>
              </a:rPr>
              <a:t>Đoạn lệnh báo lỗi: Fatal error</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 y="4114800"/>
            <a:ext cx="2143506" cy="2133600"/>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1052322" y="121157"/>
            <a:ext cx="2794000" cy="447040"/>
            <a:chOff x="1052322" y="121157"/>
            <a:chExt cx="2794000" cy="447040"/>
          </a:xfrm>
        </p:grpSpPr>
        <p:sp>
          <p:nvSpPr>
            <p:cNvPr id="5" name="object 5"/>
            <p:cNvSpPr/>
            <p:nvPr/>
          </p:nvSpPr>
          <p:spPr>
            <a:xfrm>
              <a:off x="1052322" y="243078"/>
              <a:ext cx="371094" cy="2674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7" name="object 7"/>
            <p:cNvSpPr/>
            <p:nvPr/>
          </p:nvSpPr>
          <p:spPr>
            <a:xfrm>
              <a:off x="1133843" y="320675"/>
              <a:ext cx="192925" cy="14859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9" name="object 9"/>
            <p:cNvSpPr/>
            <p:nvPr/>
          </p:nvSpPr>
          <p:spPr>
            <a:xfrm>
              <a:off x="1442465" y="121157"/>
              <a:ext cx="2403348" cy="44653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7"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5537200"/>
            <a:chOff x="2147316" y="188976"/>
            <a:chExt cx="6920865" cy="5537200"/>
          </a:xfrm>
        </p:grpSpPr>
        <p:sp>
          <p:nvSpPr>
            <p:cNvPr id="12" name="object 12"/>
            <p:cNvSpPr/>
            <p:nvPr/>
          </p:nvSpPr>
          <p:spPr>
            <a:xfrm>
              <a:off x="7771637" y="188976"/>
              <a:ext cx="916686" cy="91668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4652772"/>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147316" y="1049273"/>
              <a:ext cx="6894576" cy="4676394"/>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2258187" y="1143381"/>
              <a:ext cx="6772275" cy="4524375"/>
            </a:xfrm>
            <a:custGeom>
              <a:avLst/>
              <a:gdLst/>
              <a:ahLst/>
              <a:cxnLst/>
              <a:rect l="l" t="t" r="r" b="b"/>
              <a:pathLst>
                <a:path w="6772275" h="4524375">
                  <a:moveTo>
                    <a:pt x="6771894" y="0"/>
                  </a:moveTo>
                  <a:lnTo>
                    <a:pt x="0" y="0"/>
                  </a:lnTo>
                  <a:lnTo>
                    <a:pt x="0" y="4523994"/>
                  </a:lnTo>
                  <a:lnTo>
                    <a:pt x="6771894" y="4523994"/>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7" y="1143381"/>
              <a:ext cx="6772275" cy="4524375"/>
            </a:xfrm>
            <a:custGeom>
              <a:avLst/>
              <a:gdLst/>
              <a:ahLst/>
              <a:cxnLst/>
              <a:rect l="l" t="t" r="r" b="b"/>
              <a:pathLst>
                <a:path w="6772275" h="4524375">
                  <a:moveTo>
                    <a:pt x="0" y="4523994"/>
                  </a:moveTo>
                  <a:lnTo>
                    <a:pt x="6771894" y="4523994"/>
                  </a:lnTo>
                  <a:lnTo>
                    <a:pt x="6771894" y="0"/>
                  </a:lnTo>
                  <a:lnTo>
                    <a:pt x="0" y="0"/>
                  </a:lnTo>
                  <a:lnTo>
                    <a:pt x="0" y="4523994"/>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48992" y="1174749"/>
            <a:ext cx="6494780" cy="757555"/>
          </a:xfrm>
          <a:prstGeom prst="rect">
            <a:avLst/>
          </a:prstGeom>
        </p:spPr>
        <p:txBody>
          <a:bodyPr vert="horz" wrap="square" lIns="0" tIns="12700" rIns="0" bIns="0" rtlCol="0">
            <a:spAutoFit/>
          </a:bodyPr>
          <a:lstStyle/>
          <a:p>
            <a:pPr marR="5080">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17</a:t>
            </a:r>
            <a:r>
              <a:rPr sz="1600" dirty="0">
                <a:solidFill>
                  <a:srgbClr val="1F487C"/>
                </a:solidFill>
                <a:latin typeface="Tahoma"/>
                <a:cs typeface="Tahoma"/>
              </a:rPr>
              <a:t>: </a:t>
            </a:r>
            <a:r>
              <a:rPr sz="1600" spc="-15" dirty="0">
                <a:solidFill>
                  <a:srgbClr val="1F487C"/>
                </a:solidFill>
                <a:latin typeface="Tahoma"/>
                <a:cs typeface="Tahoma"/>
              </a:rPr>
              <a:t>Chọn phát biểu đúng thay cho từ key để đoạn lệnh sau xuất ra  kết quả là animal (đoạn lệnh thực hiện trong PHP5):</a:t>
            </a:r>
          </a:p>
          <a:p>
            <a:pPr>
              <a:lnSpc>
                <a:spcPct val="100000"/>
              </a:lnSpc>
            </a:pPr>
            <a:r>
              <a:rPr sz="1600" spc="-5" dirty="0">
                <a:solidFill>
                  <a:srgbClr val="1F487C"/>
                </a:solidFill>
                <a:latin typeface="Tahoma"/>
                <a:cs typeface="Tahoma"/>
              </a:rPr>
              <a:t>&lt;?php</a:t>
            </a:r>
            <a:endParaRPr sz="1600" dirty="0">
              <a:latin typeface="Tahoma"/>
              <a:cs typeface="Tahoma"/>
            </a:endParaRPr>
          </a:p>
        </p:txBody>
      </p:sp>
      <p:sp>
        <p:nvSpPr>
          <p:cNvPr id="23" name="object 23"/>
          <p:cNvSpPr txBox="1"/>
          <p:nvPr/>
        </p:nvSpPr>
        <p:spPr>
          <a:xfrm>
            <a:off x="2348992" y="1906269"/>
            <a:ext cx="5450205" cy="3683635"/>
          </a:xfrm>
          <a:prstGeom prst="rect">
            <a:avLst/>
          </a:prstGeom>
        </p:spPr>
        <p:txBody>
          <a:bodyPr vert="horz" wrap="square" lIns="0" tIns="12700" rIns="0" bIns="0" rtlCol="0">
            <a:spAutoFit/>
          </a:bodyPr>
          <a:lstStyle/>
          <a:p>
            <a:pPr marL="548005" indent="-548005">
              <a:lnSpc>
                <a:spcPct val="100000"/>
              </a:lnSpc>
              <a:spcBef>
                <a:spcPts val="100"/>
              </a:spcBef>
              <a:buClr>
                <a:srgbClr val="974707"/>
              </a:buClr>
              <a:buAutoNum type="arabicPeriod"/>
              <a:tabLst>
                <a:tab pos="548005" algn="l"/>
                <a:tab pos="548640" algn="l"/>
              </a:tabLst>
            </a:pPr>
            <a:r>
              <a:rPr sz="1600" spc="-5" dirty="0">
                <a:solidFill>
                  <a:srgbClr val="1F487C"/>
                </a:solidFill>
                <a:latin typeface="Tahoma"/>
                <a:cs typeface="Tahoma"/>
              </a:rPr>
              <a:t>class</a:t>
            </a:r>
            <a:r>
              <a:rPr sz="1600" spc="-10" dirty="0">
                <a:solidFill>
                  <a:srgbClr val="1F487C"/>
                </a:solidFill>
                <a:latin typeface="Tahoma"/>
                <a:cs typeface="Tahoma"/>
              </a:rPr>
              <a:t> </a:t>
            </a:r>
            <a:r>
              <a:rPr sz="1600" spc="-5" dirty="0">
                <a:solidFill>
                  <a:srgbClr val="1F487C"/>
                </a:solidFill>
                <a:latin typeface="Tahoma"/>
                <a:cs typeface="Tahoma"/>
              </a:rPr>
              <a:t>Animal{</a:t>
            </a:r>
            <a:endParaRPr sz="1600">
              <a:latin typeface="Tahoma"/>
              <a:cs typeface="Tahoma"/>
            </a:endParaRPr>
          </a:p>
          <a:p>
            <a:pPr marL="1096645" indent="-1096645">
              <a:lnSpc>
                <a:spcPct val="100000"/>
              </a:lnSpc>
              <a:buClr>
                <a:srgbClr val="974707"/>
              </a:buClr>
              <a:buAutoNum type="arabicPeriod"/>
              <a:tabLst>
                <a:tab pos="1096645" algn="l"/>
                <a:tab pos="1097280" algn="l"/>
              </a:tabLst>
            </a:pPr>
            <a:r>
              <a:rPr sz="1600" dirty="0">
                <a:solidFill>
                  <a:srgbClr val="1F487C"/>
                </a:solidFill>
                <a:latin typeface="Tahoma"/>
                <a:cs typeface="Tahoma"/>
              </a:rPr>
              <a:t>public</a:t>
            </a:r>
            <a:r>
              <a:rPr sz="1600" spc="-20" dirty="0">
                <a:solidFill>
                  <a:srgbClr val="1F487C"/>
                </a:solidFill>
                <a:latin typeface="Tahoma"/>
                <a:cs typeface="Tahoma"/>
              </a:rPr>
              <a:t> </a:t>
            </a:r>
            <a:r>
              <a:rPr sz="1600" spc="-5" dirty="0">
                <a:solidFill>
                  <a:srgbClr val="1F487C"/>
                </a:solidFill>
                <a:latin typeface="Tahoma"/>
                <a:cs typeface="Tahoma"/>
              </a:rPr>
              <a:t>$type;</a:t>
            </a:r>
            <a:endParaRPr sz="1600">
              <a:latin typeface="Tahoma"/>
              <a:cs typeface="Tahoma"/>
            </a:endParaRPr>
          </a:p>
          <a:p>
            <a:pPr marL="1096645" indent="-1096645">
              <a:lnSpc>
                <a:spcPct val="100000"/>
              </a:lnSpc>
              <a:buClr>
                <a:srgbClr val="974707"/>
              </a:buClr>
              <a:buAutoNum type="arabicPeriod"/>
              <a:tabLst>
                <a:tab pos="1096645" algn="l"/>
                <a:tab pos="1097280" algn="l"/>
              </a:tabLst>
            </a:pPr>
            <a:r>
              <a:rPr sz="1600" dirty="0">
                <a:solidFill>
                  <a:srgbClr val="1F487C"/>
                </a:solidFill>
                <a:latin typeface="Tahoma"/>
                <a:cs typeface="Tahoma"/>
              </a:rPr>
              <a:t>public </a:t>
            </a:r>
            <a:r>
              <a:rPr sz="1600" spc="-5" dirty="0">
                <a:solidFill>
                  <a:srgbClr val="1F487C"/>
                </a:solidFill>
                <a:latin typeface="Tahoma"/>
                <a:cs typeface="Tahoma"/>
              </a:rPr>
              <a:t>function</a:t>
            </a:r>
            <a:r>
              <a:rPr sz="1600" dirty="0">
                <a:solidFill>
                  <a:srgbClr val="1F487C"/>
                </a:solidFill>
                <a:latin typeface="Tahoma"/>
                <a:cs typeface="Tahoma"/>
              </a:rPr>
              <a:t> </a:t>
            </a:r>
            <a:r>
              <a:rPr sz="1600" spc="-5" dirty="0">
                <a:solidFill>
                  <a:srgbClr val="1F487C"/>
                </a:solidFill>
                <a:latin typeface="Tahoma"/>
                <a:cs typeface="Tahoma"/>
              </a:rPr>
              <a:t>Animal(){$this-&gt;type="animal";}</a:t>
            </a:r>
            <a:endParaRPr sz="1600">
              <a:latin typeface="Tahoma"/>
              <a:cs typeface="Tahoma"/>
            </a:endParaRPr>
          </a:p>
          <a:p>
            <a:pPr marR="743585">
              <a:lnSpc>
                <a:spcPct val="100000"/>
              </a:lnSpc>
              <a:buClr>
                <a:srgbClr val="974707"/>
              </a:buClr>
              <a:buAutoNum type="arabicPeriod"/>
              <a:tabLst>
                <a:tab pos="548005" algn="l"/>
                <a:tab pos="1096645" algn="l"/>
                <a:tab pos="1097280" algn="l"/>
              </a:tabLst>
            </a:pPr>
            <a:r>
              <a:rPr sz="1600" spc="-5" dirty="0">
                <a:solidFill>
                  <a:srgbClr val="1F487C"/>
                </a:solidFill>
                <a:latin typeface="Tahoma"/>
                <a:cs typeface="Tahoma"/>
              </a:rPr>
              <a:t>function getDescription(){return $type;} </a:t>
            </a:r>
            <a:r>
              <a:rPr sz="1600" spc="-5" dirty="0">
                <a:solidFill>
                  <a:srgbClr val="974707"/>
                </a:solidFill>
                <a:latin typeface="Tahoma"/>
                <a:cs typeface="Tahoma"/>
              </a:rPr>
              <a:t> </a:t>
            </a:r>
            <a:r>
              <a:rPr sz="1600" dirty="0">
                <a:solidFill>
                  <a:srgbClr val="974707"/>
                </a:solidFill>
                <a:latin typeface="Tahoma"/>
                <a:cs typeface="Tahoma"/>
              </a:rPr>
              <a:t>5.	</a:t>
            </a:r>
            <a:r>
              <a:rPr sz="1600" dirty="0">
                <a:solidFill>
                  <a:srgbClr val="1F487C"/>
                </a:solidFill>
                <a:latin typeface="Tahoma"/>
                <a:cs typeface="Tahoma"/>
              </a:rPr>
              <a:t>}</a:t>
            </a:r>
            <a:endParaRPr sz="1600">
              <a:latin typeface="Tahoma"/>
              <a:cs typeface="Tahoma"/>
            </a:endParaRPr>
          </a:p>
          <a:p>
            <a:pPr marL="548005" indent="-548005">
              <a:lnSpc>
                <a:spcPct val="100000"/>
              </a:lnSpc>
              <a:buClr>
                <a:srgbClr val="974707"/>
              </a:buClr>
              <a:buAutoNum type="arabicPeriod" startAt="6"/>
              <a:tabLst>
                <a:tab pos="548005" algn="l"/>
                <a:tab pos="548640" algn="l"/>
              </a:tabLst>
            </a:pPr>
            <a:r>
              <a:rPr sz="1600" spc="-5" dirty="0">
                <a:solidFill>
                  <a:srgbClr val="1F487C"/>
                </a:solidFill>
                <a:latin typeface="Tahoma"/>
                <a:cs typeface="Tahoma"/>
              </a:rPr>
              <a:t>class </a:t>
            </a:r>
            <a:r>
              <a:rPr sz="1600" dirty="0">
                <a:solidFill>
                  <a:srgbClr val="1F487C"/>
                </a:solidFill>
                <a:latin typeface="Tahoma"/>
                <a:cs typeface="Tahoma"/>
              </a:rPr>
              <a:t>Cow </a:t>
            </a:r>
            <a:r>
              <a:rPr sz="1600" spc="-5" dirty="0">
                <a:solidFill>
                  <a:srgbClr val="1F487C"/>
                </a:solidFill>
                <a:latin typeface="Tahoma"/>
                <a:cs typeface="Tahoma"/>
              </a:rPr>
              <a:t>extends</a:t>
            </a:r>
            <a:r>
              <a:rPr sz="1600" spc="-40" dirty="0">
                <a:solidFill>
                  <a:srgbClr val="1F487C"/>
                </a:solidFill>
                <a:latin typeface="Tahoma"/>
                <a:cs typeface="Tahoma"/>
              </a:rPr>
              <a:t> </a:t>
            </a:r>
            <a:r>
              <a:rPr sz="1600" spc="-5" dirty="0">
                <a:solidFill>
                  <a:srgbClr val="1F487C"/>
                </a:solidFill>
                <a:latin typeface="Tahoma"/>
                <a:cs typeface="Tahoma"/>
              </a:rPr>
              <a:t>Animal{</a:t>
            </a:r>
            <a:endParaRPr sz="1600">
              <a:latin typeface="Tahoma"/>
              <a:cs typeface="Tahoma"/>
            </a:endParaRPr>
          </a:p>
          <a:p>
            <a:pPr marR="2974340">
              <a:lnSpc>
                <a:spcPct val="100000"/>
              </a:lnSpc>
              <a:buClr>
                <a:srgbClr val="974707"/>
              </a:buClr>
              <a:buAutoNum type="arabicPeriod" startAt="6"/>
              <a:tabLst>
                <a:tab pos="548005" algn="l"/>
                <a:tab pos="1096645" algn="l"/>
                <a:tab pos="1097280" algn="l"/>
              </a:tabLst>
            </a:pPr>
            <a:r>
              <a:rPr sz="1600" spc="-5" dirty="0">
                <a:solidFill>
                  <a:srgbClr val="1F487C"/>
                </a:solidFill>
                <a:latin typeface="Tahoma"/>
                <a:cs typeface="Tahoma"/>
              </a:rPr>
              <a:t>private</a:t>
            </a:r>
            <a:r>
              <a:rPr sz="1600" spc="-90" dirty="0">
                <a:solidFill>
                  <a:srgbClr val="1F487C"/>
                </a:solidFill>
                <a:latin typeface="Tahoma"/>
                <a:cs typeface="Tahoma"/>
              </a:rPr>
              <a:t> </a:t>
            </a:r>
            <a:r>
              <a:rPr sz="1600" dirty="0">
                <a:solidFill>
                  <a:srgbClr val="1F487C"/>
                </a:solidFill>
                <a:latin typeface="Tahoma"/>
                <a:cs typeface="Tahoma"/>
              </a:rPr>
              <a:t>$breed; </a:t>
            </a:r>
            <a:r>
              <a:rPr sz="1600" dirty="0">
                <a:solidFill>
                  <a:srgbClr val="974707"/>
                </a:solidFill>
                <a:latin typeface="Tahoma"/>
                <a:cs typeface="Tahoma"/>
              </a:rPr>
              <a:t> 8.	</a:t>
            </a:r>
            <a:r>
              <a:rPr sz="1600" spc="-5" dirty="0">
                <a:solidFill>
                  <a:srgbClr val="1F487C"/>
                </a:solidFill>
                <a:latin typeface="Tahoma"/>
                <a:cs typeface="Tahoma"/>
              </a:rPr>
              <a:t>};</a:t>
            </a:r>
            <a:endParaRPr sz="1600">
              <a:latin typeface="Tahoma"/>
              <a:cs typeface="Tahoma"/>
            </a:endParaRPr>
          </a:p>
          <a:p>
            <a:pPr marL="548005" indent="-548005">
              <a:lnSpc>
                <a:spcPct val="100000"/>
              </a:lnSpc>
              <a:buClr>
                <a:srgbClr val="974707"/>
              </a:buClr>
              <a:buAutoNum type="arabicPeriod" startAt="9"/>
              <a:tabLst>
                <a:tab pos="548005" algn="l"/>
                <a:tab pos="548640" algn="l"/>
              </a:tabLst>
            </a:pPr>
            <a:r>
              <a:rPr sz="1600" dirty="0">
                <a:solidFill>
                  <a:srgbClr val="1F487C"/>
                </a:solidFill>
                <a:latin typeface="Tahoma"/>
                <a:cs typeface="Tahoma"/>
              </a:rPr>
              <a:t>$obj = new</a:t>
            </a:r>
            <a:r>
              <a:rPr sz="1600" spc="-25" dirty="0">
                <a:solidFill>
                  <a:srgbClr val="1F487C"/>
                </a:solidFill>
                <a:latin typeface="Tahoma"/>
                <a:cs typeface="Tahoma"/>
              </a:rPr>
              <a:t> </a:t>
            </a:r>
            <a:r>
              <a:rPr sz="1600" spc="-5" dirty="0">
                <a:solidFill>
                  <a:srgbClr val="1F487C"/>
                </a:solidFill>
                <a:latin typeface="Tahoma"/>
                <a:cs typeface="Tahoma"/>
              </a:rPr>
              <a:t>Cow();</a:t>
            </a:r>
            <a:endParaRPr sz="1600">
              <a:latin typeface="Tahoma"/>
              <a:cs typeface="Tahoma"/>
            </a:endParaRPr>
          </a:p>
          <a:p>
            <a:pPr marL="730885" indent="-730885">
              <a:lnSpc>
                <a:spcPct val="100000"/>
              </a:lnSpc>
              <a:spcBef>
                <a:spcPts val="5"/>
              </a:spcBef>
              <a:buClr>
                <a:srgbClr val="974707"/>
              </a:buClr>
              <a:buFont typeface="Tahoma"/>
              <a:buAutoNum type="arabicPeriod" startAt="9"/>
              <a:tabLst>
                <a:tab pos="730885" algn="l"/>
                <a:tab pos="731520" algn="l"/>
              </a:tabLst>
            </a:pPr>
            <a:r>
              <a:rPr sz="1600" b="1" u="heavy" dirty="0">
                <a:solidFill>
                  <a:srgbClr val="FF0000"/>
                </a:solidFill>
                <a:uFill>
                  <a:solidFill>
                    <a:srgbClr val="FF0000"/>
                  </a:solidFill>
                </a:uFill>
                <a:latin typeface="Tahoma"/>
                <a:cs typeface="Tahoma"/>
              </a:rPr>
              <a:t>key</a:t>
            </a:r>
            <a:endParaRPr sz="1600">
              <a:latin typeface="Tahoma"/>
              <a:cs typeface="Tahoma"/>
            </a:endParaRPr>
          </a:p>
          <a:p>
            <a:pPr>
              <a:lnSpc>
                <a:spcPct val="100000"/>
              </a:lnSpc>
            </a:pPr>
            <a:r>
              <a:rPr sz="1600" spc="-5" dirty="0">
                <a:solidFill>
                  <a:srgbClr val="1F487C"/>
                </a:solidFill>
                <a:latin typeface="Tahoma"/>
                <a:cs typeface="Tahoma"/>
              </a:rPr>
              <a:t>?&gt;</a:t>
            </a:r>
            <a:endParaRPr sz="1600">
              <a:latin typeface="Tahoma"/>
              <a:cs typeface="Tahoma"/>
            </a:endParaRPr>
          </a:p>
          <a:p>
            <a:pPr>
              <a:lnSpc>
                <a:spcPct val="100000"/>
              </a:lnSpc>
            </a:pPr>
            <a:r>
              <a:rPr sz="1600" spc="-5" dirty="0">
                <a:solidFill>
                  <a:srgbClr val="4F6128"/>
                </a:solidFill>
                <a:latin typeface="Tahoma"/>
                <a:cs typeface="Tahoma"/>
              </a:rPr>
              <a:t>A.</a:t>
            </a:r>
            <a:endParaRPr sz="1600">
              <a:latin typeface="Tahoma"/>
              <a:cs typeface="Tahoma"/>
            </a:endParaRPr>
          </a:p>
          <a:p>
            <a:pPr>
              <a:lnSpc>
                <a:spcPct val="100000"/>
              </a:lnSpc>
            </a:pPr>
            <a:r>
              <a:rPr sz="1600" spc="-5" dirty="0">
                <a:solidFill>
                  <a:srgbClr val="4F6128"/>
                </a:solidFill>
                <a:latin typeface="Tahoma"/>
                <a:cs typeface="Tahoma"/>
              </a:rPr>
              <a:t>B.</a:t>
            </a:r>
            <a:endParaRPr sz="1600">
              <a:latin typeface="Tahoma"/>
              <a:cs typeface="Tahoma"/>
            </a:endParaRPr>
          </a:p>
          <a:p>
            <a:pPr>
              <a:lnSpc>
                <a:spcPct val="100000"/>
              </a:lnSpc>
            </a:pPr>
            <a:r>
              <a:rPr sz="1600" spc="-5" dirty="0">
                <a:solidFill>
                  <a:srgbClr val="4F6128"/>
                </a:solidFill>
                <a:latin typeface="Tahoma"/>
                <a:cs typeface="Tahoma"/>
              </a:rPr>
              <a:t>C.</a:t>
            </a:r>
            <a:endParaRPr sz="1600">
              <a:latin typeface="Tahoma"/>
              <a:cs typeface="Tahoma"/>
            </a:endParaRPr>
          </a:p>
          <a:p>
            <a:pPr>
              <a:lnSpc>
                <a:spcPct val="100000"/>
              </a:lnSpc>
            </a:pPr>
            <a:r>
              <a:rPr sz="1600" spc="-5" dirty="0">
                <a:solidFill>
                  <a:srgbClr val="4F6128"/>
                </a:solidFill>
                <a:latin typeface="Tahoma"/>
                <a:cs typeface="Tahoma"/>
              </a:rPr>
              <a:t>D.</a:t>
            </a:r>
            <a:endParaRPr sz="1600">
              <a:latin typeface="Tahoma"/>
              <a:cs typeface="Tahoma"/>
            </a:endParaRPr>
          </a:p>
        </p:txBody>
      </p:sp>
      <p:sp>
        <p:nvSpPr>
          <p:cNvPr id="24" name="object 24"/>
          <p:cNvSpPr txBox="1"/>
          <p:nvPr/>
        </p:nvSpPr>
        <p:spPr>
          <a:xfrm>
            <a:off x="2773045" y="4098100"/>
            <a:ext cx="1798955" cy="1001394"/>
          </a:xfrm>
          <a:prstGeom prst="rect">
            <a:avLst/>
          </a:prstGeom>
        </p:spPr>
        <p:txBody>
          <a:bodyPr vert="horz" wrap="square" lIns="0" tIns="12700" rIns="0" bIns="0" rtlCol="0">
            <a:spAutoFit/>
          </a:bodyPr>
          <a:lstStyle/>
          <a:p>
            <a:pPr marR="230504">
              <a:spcBef>
                <a:spcPts val="100"/>
              </a:spcBef>
            </a:pPr>
            <a:r>
              <a:rPr sz="1600" spc="-15" dirty="0">
                <a:solidFill>
                  <a:srgbClr val="1F487C"/>
                </a:solidFill>
                <a:latin typeface="Tahoma"/>
                <a:cs typeface="Tahoma"/>
              </a:rPr>
              <a:t>echo $obj-&gt;type;  echo $obj::type;</a:t>
            </a:r>
          </a:p>
          <a:p>
            <a:pPr marR="5080"/>
            <a:r>
              <a:rPr sz="1600" spc="-15" dirty="0">
                <a:solidFill>
                  <a:srgbClr val="1F487C"/>
                </a:solidFill>
                <a:latin typeface="Tahoma"/>
                <a:cs typeface="Tahoma"/>
              </a:rPr>
              <a:t>Cả A và B đều đúng  Tất cả đều sai</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 y="4114800"/>
            <a:ext cx="2143506" cy="2133600"/>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1052322" y="121157"/>
            <a:ext cx="2794000" cy="447040"/>
            <a:chOff x="1052322" y="121157"/>
            <a:chExt cx="2794000" cy="447040"/>
          </a:xfrm>
        </p:grpSpPr>
        <p:sp>
          <p:nvSpPr>
            <p:cNvPr id="5" name="object 5"/>
            <p:cNvSpPr/>
            <p:nvPr/>
          </p:nvSpPr>
          <p:spPr>
            <a:xfrm>
              <a:off x="1052322" y="243078"/>
              <a:ext cx="371094" cy="2674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7" name="object 7"/>
            <p:cNvSpPr/>
            <p:nvPr/>
          </p:nvSpPr>
          <p:spPr>
            <a:xfrm>
              <a:off x="1133843" y="320675"/>
              <a:ext cx="192925" cy="14859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9" name="object 9"/>
            <p:cNvSpPr/>
            <p:nvPr/>
          </p:nvSpPr>
          <p:spPr>
            <a:xfrm>
              <a:off x="1442465" y="121157"/>
              <a:ext cx="2403348" cy="44653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7"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5781040"/>
            <a:chOff x="2147316" y="188976"/>
            <a:chExt cx="6920865" cy="5781040"/>
          </a:xfrm>
        </p:grpSpPr>
        <p:sp>
          <p:nvSpPr>
            <p:cNvPr id="12" name="object 12"/>
            <p:cNvSpPr/>
            <p:nvPr/>
          </p:nvSpPr>
          <p:spPr>
            <a:xfrm>
              <a:off x="7771637" y="188976"/>
              <a:ext cx="916686" cy="91668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1"/>
              <a:ext cx="6900671" cy="4899660"/>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147316" y="1049273"/>
              <a:ext cx="6894576" cy="4920234"/>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2258187" y="1143381"/>
              <a:ext cx="6772275" cy="4771390"/>
            </a:xfrm>
            <a:custGeom>
              <a:avLst/>
              <a:gdLst/>
              <a:ahLst/>
              <a:cxnLst/>
              <a:rect l="l" t="t" r="r" b="b"/>
              <a:pathLst>
                <a:path w="6772275" h="4771390">
                  <a:moveTo>
                    <a:pt x="6771894" y="0"/>
                  </a:moveTo>
                  <a:lnTo>
                    <a:pt x="0" y="0"/>
                  </a:lnTo>
                  <a:lnTo>
                    <a:pt x="0" y="4770882"/>
                  </a:lnTo>
                  <a:lnTo>
                    <a:pt x="6771894" y="4770882"/>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7" y="1143381"/>
              <a:ext cx="6772275" cy="4771390"/>
            </a:xfrm>
            <a:custGeom>
              <a:avLst/>
              <a:gdLst/>
              <a:ahLst/>
              <a:cxnLst/>
              <a:rect l="l" t="t" r="r" b="b"/>
              <a:pathLst>
                <a:path w="6772275" h="4771390">
                  <a:moveTo>
                    <a:pt x="0" y="4770882"/>
                  </a:moveTo>
                  <a:lnTo>
                    <a:pt x="6771894" y="4770882"/>
                  </a:lnTo>
                  <a:lnTo>
                    <a:pt x="6771894" y="0"/>
                  </a:lnTo>
                  <a:lnTo>
                    <a:pt x="0" y="0"/>
                  </a:lnTo>
                  <a:lnTo>
                    <a:pt x="0" y="4770882"/>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48992" y="1174749"/>
            <a:ext cx="6494145" cy="757555"/>
          </a:xfrm>
          <a:prstGeom prst="rect">
            <a:avLst/>
          </a:prstGeom>
        </p:spPr>
        <p:txBody>
          <a:bodyPr vert="horz" wrap="square" lIns="0" tIns="12700" rIns="0" bIns="0" rtlCol="0">
            <a:spAutoFit/>
          </a:bodyPr>
          <a:lstStyle/>
          <a:p>
            <a:pPr marR="5080">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18</a:t>
            </a:r>
            <a:r>
              <a:rPr sz="1600" dirty="0">
                <a:solidFill>
                  <a:srgbClr val="1F487C"/>
                </a:solidFill>
                <a:latin typeface="Tahoma"/>
                <a:cs typeface="Tahoma"/>
              </a:rPr>
              <a:t>: </a:t>
            </a:r>
            <a:r>
              <a:rPr sz="1600" spc="-15" dirty="0">
                <a:solidFill>
                  <a:srgbClr val="1F487C"/>
                </a:solidFill>
                <a:latin typeface="Tahoma"/>
                <a:cs typeface="Tahoma"/>
              </a:rPr>
              <a:t>Chọn phát biểu đúng thay cho từ key để đoạn lệnh sau xuất ra  kết quả là vehicle (đoạn lệnh thực hiện trong PHP5):</a:t>
            </a:r>
          </a:p>
          <a:p>
            <a:pPr>
              <a:lnSpc>
                <a:spcPct val="100000"/>
              </a:lnSpc>
            </a:pPr>
            <a:r>
              <a:rPr sz="1600" spc="-5" dirty="0">
                <a:solidFill>
                  <a:srgbClr val="1F487C"/>
                </a:solidFill>
                <a:latin typeface="Tahoma"/>
                <a:cs typeface="Tahoma"/>
              </a:rPr>
              <a:t>&lt;?php</a:t>
            </a:r>
            <a:endParaRPr sz="1600" dirty="0">
              <a:latin typeface="Tahoma"/>
              <a:cs typeface="Tahoma"/>
            </a:endParaRPr>
          </a:p>
        </p:txBody>
      </p:sp>
      <p:sp>
        <p:nvSpPr>
          <p:cNvPr id="23" name="object 23"/>
          <p:cNvSpPr txBox="1"/>
          <p:nvPr/>
        </p:nvSpPr>
        <p:spPr>
          <a:xfrm>
            <a:off x="2348992" y="1906269"/>
            <a:ext cx="4535805" cy="3927475"/>
          </a:xfrm>
          <a:prstGeom prst="rect">
            <a:avLst/>
          </a:prstGeom>
        </p:spPr>
        <p:txBody>
          <a:bodyPr vert="horz" wrap="square" lIns="0" tIns="12700" rIns="0" bIns="0" rtlCol="0">
            <a:spAutoFit/>
          </a:bodyPr>
          <a:lstStyle/>
          <a:p>
            <a:pPr marL="548005" indent="-548005">
              <a:lnSpc>
                <a:spcPct val="100000"/>
              </a:lnSpc>
              <a:spcBef>
                <a:spcPts val="100"/>
              </a:spcBef>
              <a:buClr>
                <a:srgbClr val="974707"/>
              </a:buClr>
              <a:buAutoNum type="arabicPeriod"/>
              <a:tabLst>
                <a:tab pos="548005" algn="l"/>
                <a:tab pos="548640" algn="l"/>
              </a:tabLst>
            </a:pPr>
            <a:r>
              <a:rPr sz="1600" spc="-5" dirty="0">
                <a:solidFill>
                  <a:srgbClr val="1F487C"/>
                </a:solidFill>
                <a:latin typeface="Tahoma"/>
                <a:cs typeface="Tahoma"/>
              </a:rPr>
              <a:t>class</a:t>
            </a:r>
            <a:r>
              <a:rPr sz="1600" spc="-10" dirty="0">
                <a:solidFill>
                  <a:srgbClr val="1F487C"/>
                </a:solidFill>
                <a:latin typeface="Tahoma"/>
                <a:cs typeface="Tahoma"/>
              </a:rPr>
              <a:t> </a:t>
            </a:r>
            <a:r>
              <a:rPr sz="1600" spc="-15" dirty="0">
                <a:solidFill>
                  <a:srgbClr val="1F487C"/>
                </a:solidFill>
                <a:latin typeface="Tahoma"/>
                <a:cs typeface="Tahoma"/>
              </a:rPr>
              <a:t>Vehicle{</a:t>
            </a:r>
            <a:endParaRPr sz="1600">
              <a:latin typeface="Tahoma"/>
              <a:cs typeface="Tahoma"/>
            </a:endParaRPr>
          </a:p>
          <a:p>
            <a:pPr marL="730885" indent="-730885">
              <a:lnSpc>
                <a:spcPct val="100000"/>
              </a:lnSpc>
              <a:buClr>
                <a:srgbClr val="974707"/>
              </a:buClr>
              <a:buAutoNum type="arabicPeriod"/>
              <a:tabLst>
                <a:tab pos="730885" algn="l"/>
                <a:tab pos="731520" algn="l"/>
              </a:tabLst>
            </a:pPr>
            <a:r>
              <a:rPr sz="1600" spc="-5" dirty="0">
                <a:solidFill>
                  <a:srgbClr val="1F487C"/>
                </a:solidFill>
                <a:latin typeface="Tahoma"/>
                <a:cs typeface="Tahoma"/>
              </a:rPr>
              <a:t>protected</a:t>
            </a:r>
            <a:r>
              <a:rPr sz="1600" spc="-10" dirty="0">
                <a:solidFill>
                  <a:srgbClr val="1F487C"/>
                </a:solidFill>
                <a:latin typeface="Tahoma"/>
                <a:cs typeface="Tahoma"/>
              </a:rPr>
              <a:t> </a:t>
            </a:r>
            <a:r>
              <a:rPr sz="1600" spc="-5" dirty="0">
                <a:solidFill>
                  <a:srgbClr val="1F487C"/>
                </a:solidFill>
                <a:latin typeface="Tahoma"/>
                <a:cs typeface="Tahoma"/>
              </a:rPr>
              <a:t>$type;</a:t>
            </a:r>
            <a:endParaRPr sz="1600">
              <a:latin typeface="Tahoma"/>
              <a:cs typeface="Tahoma"/>
            </a:endParaRPr>
          </a:p>
          <a:p>
            <a:pPr marR="5080">
              <a:lnSpc>
                <a:spcPct val="100000"/>
              </a:lnSpc>
              <a:buClr>
                <a:srgbClr val="974707"/>
              </a:buClr>
              <a:buAutoNum type="arabicPeriod"/>
              <a:tabLst>
                <a:tab pos="548005" algn="l"/>
                <a:tab pos="730885" algn="l"/>
                <a:tab pos="731520" algn="l"/>
              </a:tabLst>
            </a:pPr>
            <a:r>
              <a:rPr sz="1600" spc="-5" dirty="0">
                <a:solidFill>
                  <a:srgbClr val="1F487C"/>
                </a:solidFill>
                <a:latin typeface="Tahoma"/>
                <a:cs typeface="Tahoma"/>
              </a:rPr>
              <a:t>function </a:t>
            </a:r>
            <a:r>
              <a:rPr sz="1600" spc="-10" dirty="0">
                <a:solidFill>
                  <a:srgbClr val="1F487C"/>
                </a:solidFill>
                <a:latin typeface="Tahoma"/>
                <a:cs typeface="Tahoma"/>
              </a:rPr>
              <a:t>Vehicle(){$this-&gt;type=“vehicle";} </a:t>
            </a:r>
            <a:r>
              <a:rPr sz="1600" spc="-10" dirty="0">
                <a:solidFill>
                  <a:srgbClr val="974707"/>
                </a:solidFill>
                <a:latin typeface="Tahoma"/>
                <a:cs typeface="Tahoma"/>
              </a:rPr>
              <a:t> </a:t>
            </a:r>
            <a:r>
              <a:rPr sz="1600" dirty="0">
                <a:solidFill>
                  <a:srgbClr val="974707"/>
                </a:solidFill>
                <a:latin typeface="Tahoma"/>
                <a:cs typeface="Tahoma"/>
              </a:rPr>
              <a:t>4.	</a:t>
            </a:r>
            <a:r>
              <a:rPr sz="1600" dirty="0">
                <a:solidFill>
                  <a:srgbClr val="1F487C"/>
                </a:solidFill>
                <a:latin typeface="Tahoma"/>
                <a:cs typeface="Tahoma"/>
              </a:rPr>
              <a:t>}</a:t>
            </a:r>
            <a:endParaRPr sz="1600">
              <a:latin typeface="Tahoma"/>
              <a:cs typeface="Tahoma"/>
            </a:endParaRPr>
          </a:p>
          <a:p>
            <a:pPr marL="548005" indent="-548005">
              <a:lnSpc>
                <a:spcPct val="100000"/>
              </a:lnSpc>
              <a:buClr>
                <a:srgbClr val="974707"/>
              </a:buClr>
              <a:buAutoNum type="arabicPeriod" startAt="5"/>
              <a:tabLst>
                <a:tab pos="548005" algn="l"/>
                <a:tab pos="548640" algn="l"/>
              </a:tabLst>
            </a:pPr>
            <a:r>
              <a:rPr sz="1600" spc="-5" dirty="0">
                <a:solidFill>
                  <a:srgbClr val="1F487C"/>
                </a:solidFill>
                <a:latin typeface="Tahoma"/>
                <a:cs typeface="Tahoma"/>
              </a:rPr>
              <a:t>class </a:t>
            </a:r>
            <a:r>
              <a:rPr sz="1600" dirty="0">
                <a:solidFill>
                  <a:srgbClr val="1F487C"/>
                </a:solidFill>
                <a:latin typeface="Tahoma"/>
                <a:cs typeface="Tahoma"/>
              </a:rPr>
              <a:t>Car </a:t>
            </a:r>
            <a:r>
              <a:rPr sz="1600" spc="-5" dirty="0">
                <a:solidFill>
                  <a:srgbClr val="1F487C"/>
                </a:solidFill>
                <a:latin typeface="Tahoma"/>
                <a:cs typeface="Tahoma"/>
              </a:rPr>
              <a:t>extends</a:t>
            </a:r>
            <a:r>
              <a:rPr sz="1600" spc="-35" dirty="0">
                <a:solidFill>
                  <a:srgbClr val="1F487C"/>
                </a:solidFill>
                <a:latin typeface="Tahoma"/>
                <a:cs typeface="Tahoma"/>
              </a:rPr>
              <a:t> </a:t>
            </a:r>
            <a:r>
              <a:rPr sz="1600" spc="-15" dirty="0">
                <a:solidFill>
                  <a:srgbClr val="1F487C"/>
                </a:solidFill>
                <a:latin typeface="Tahoma"/>
                <a:cs typeface="Tahoma"/>
              </a:rPr>
              <a:t>Vehicle{</a:t>
            </a:r>
            <a:endParaRPr sz="1600">
              <a:latin typeface="Tahoma"/>
              <a:cs typeface="Tahoma"/>
            </a:endParaRPr>
          </a:p>
          <a:p>
            <a:pPr marL="730885" indent="-730885">
              <a:lnSpc>
                <a:spcPct val="100000"/>
              </a:lnSpc>
              <a:buClr>
                <a:srgbClr val="974707"/>
              </a:buClr>
              <a:buAutoNum type="arabicPeriod" startAt="5"/>
              <a:tabLst>
                <a:tab pos="730885" algn="l"/>
                <a:tab pos="731520" algn="l"/>
                <a:tab pos="1738630" algn="l"/>
              </a:tabLst>
            </a:pPr>
            <a:r>
              <a:rPr sz="1600" spc="-5" dirty="0">
                <a:solidFill>
                  <a:srgbClr val="1F487C"/>
                </a:solidFill>
                <a:latin typeface="Tahoma"/>
                <a:cs typeface="Tahoma"/>
              </a:rPr>
              <a:t>function</a:t>
            </a:r>
            <a:r>
              <a:rPr sz="1600" u="heavy" spc="-5" dirty="0">
                <a:solidFill>
                  <a:srgbClr val="1F487C"/>
                </a:solidFill>
                <a:uFill>
                  <a:solidFill>
                    <a:srgbClr val="1E477B"/>
                  </a:solidFill>
                </a:uFill>
                <a:latin typeface="Tahoma"/>
                <a:cs typeface="Tahoma"/>
              </a:rPr>
              <a:t> 	</a:t>
            </a:r>
            <a:r>
              <a:rPr sz="1600" dirty="0">
                <a:solidFill>
                  <a:srgbClr val="1F487C"/>
                </a:solidFill>
                <a:latin typeface="Tahoma"/>
                <a:cs typeface="Tahoma"/>
              </a:rPr>
              <a:t>construct(){</a:t>
            </a:r>
            <a:endParaRPr sz="1600">
              <a:latin typeface="Tahoma"/>
              <a:cs typeface="Tahoma"/>
            </a:endParaRPr>
          </a:p>
          <a:p>
            <a:pPr marL="1096645" indent="-1096645">
              <a:lnSpc>
                <a:spcPct val="100000"/>
              </a:lnSpc>
              <a:buClr>
                <a:srgbClr val="974707"/>
              </a:buClr>
              <a:buFont typeface="Tahoma"/>
              <a:buAutoNum type="arabicPeriod" startAt="5"/>
              <a:tabLst>
                <a:tab pos="1096645" algn="l"/>
                <a:tab pos="1097280" algn="l"/>
              </a:tabLst>
            </a:pPr>
            <a:r>
              <a:rPr sz="1600" b="1" u="heavy" dirty="0">
                <a:solidFill>
                  <a:srgbClr val="FF0000"/>
                </a:solidFill>
                <a:uFill>
                  <a:solidFill>
                    <a:srgbClr val="FF0000"/>
                  </a:solidFill>
                </a:uFill>
                <a:latin typeface="Tahoma"/>
                <a:cs typeface="Tahoma"/>
              </a:rPr>
              <a:t>key</a:t>
            </a:r>
            <a:endParaRPr sz="1600">
              <a:latin typeface="Tahoma"/>
              <a:cs typeface="Tahoma"/>
            </a:endParaRPr>
          </a:p>
          <a:p>
            <a:pPr marL="1096645" indent="-1096645">
              <a:lnSpc>
                <a:spcPct val="100000"/>
              </a:lnSpc>
              <a:buClr>
                <a:srgbClr val="974707"/>
              </a:buClr>
              <a:buAutoNum type="arabicPeriod" startAt="5"/>
              <a:tabLst>
                <a:tab pos="1096645" algn="l"/>
                <a:tab pos="1097280" algn="l"/>
              </a:tabLst>
            </a:pPr>
            <a:r>
              <a:rPr sz="1600" spc="-5" dirty="0">
                <a:solidFill>
                  <a:srgbClr val="1F487C"/>
                </a:solidFill>
                <a:latin typeface="Tahoma"/>
                <a:cs typeface="Tahoma"/>
              </a:rPr>
              <a:t>echo</a:t>
            </a:r>
            <a:r>
              <a:rPr sz="1600" spc="-15" dirty="0">
                <a:solidFill>
                  <a:srgbClr val="1F487C"/>
                </a:solidFill>
                <a:latin typeface="Tahoma"/>
                <a:cs typeface="Tahoma"/>
              </a:rPr>
              <a:t> </a:t>
            </a:r>
            <a:r>
              <a:rPr sz="1600" spc="-5" dirty="0">
                <a:solidFill>
                  <a:srgbClr val="1F487C"/>
                </a:solidFill>
                <a:latin typeface="Tahoma"/>
                <a:cs typeface="Tahoma"/>
              </a:rPr>
              <a:t>$this-&gt;type;</a:t>
            </a:r>
            <a:endParaRPr sz="1600">
              <a:latin typeface="Tahoma"/>
              <a:cs typeface="Tahoma"/>
            </a:endParaRPr>
          </a:p>
          <a:p>
            <a:pPr>
              <a:lnSpc>
                <a:spcPct val="100000"/>
              </a:lnSpc>
              <a:tabLst>
                <a:tab pos="730885" algn="l"/>
              </a:tabLst>
            </a:pPr>
            <a:r>
              <a:rPr sz="1600" dirty="0">
                <a:solidFill>
                  <a:srgbClr val="974707"/>
                </a:solidFill>
                <a:latin typeface="Tahoma"/>
                <a:cs typeface="Tahoma"/>
              </a:rPr>
              <a:t>9.	</a:t>
            </a:r>
            <a:r>
              <a:rPr sz="1600" dirty="0">
                <a:solidFill>
                  <a:srgbClr val="1F487C"/>
                </a:solidFill>
                <a:latin typeface="Tahoma"/>
                <a:cs typeface="Tahoma"/>
              </a:rPr>
              <a:t>}</a:t>
            </a:r>
            <a:endParaRPr sz="1600">
              <a:latin typeface="Tahoma"/>
              <a:cs typeface="Tahoma"/>
            </a:endParaRPr>
          </a:p>
          <a:p>
            <a:pPr>
              <a:lnSpc>
                <a:spcPct val="100000"/>
              </a:lnSpc>
              <a:spcBef>
                <a:spcPts val="5"/>
              </a:spcBef>
              <a:tabLst>
                <a:tab pos="548005" algn="l"/>
              </a:tabLst>
            </a:pPr>
            <a:r>
              <a:rPr sz="1600" dirty="0">
                <a:solidFill>
                  <a:srgbClr val="974707"/>
                </a:solidFill>
                <a:latin typeface="Tahoma"/>
                <a:cs typeface="Tahoma"/>
              </a:rPr>
              <a:t>10.	</a:t>
            </a:r>
            <a:r>
              <a:rPr sz="1600" spc="-5" dirty="0">
                <a:solidFill>
                  <a:srgbClr val="1F487C"/>
                </a:solidFill>
                <a:latin typeface="Tahoma"/>
                <a:cs typeface="Tahoma"/>
              </a:rPr>
              <a:t>};</a:t>
            </a:r>
            <a:endParaRPr sz="1600">
              <a:latin typeface="Tahoma"/>
              <a:cs typeface="Tahoma"/>
            </a:endParaRPr>
          </a:p>
          <a:p>
            <a:pPr>
              <a:lnSpc>
                <a:spcPct val="100000"/>
              </a:lnSpc>
              <a:tabLst>
                <a:tab pos="548005" algn="l"/>
              </a:tabLst>
            </a:pPr>
            <a:r>
              <a:rPr sz="1600" dirty="0">
                <a:solidFill>
                  <a:srgbClr val="974707"/>
                </a:solidFill>
                <a:latin typeface="Tahoma"/>
                <a:cs typeface="Tahoma"/>
              </a:rPr>
              <a:t>11.	</a:t>
            </a:r>
            <a:r>
              <a:rPr sz="1600" dirty="0">
                <a:solidFill>
                  <a:srgbClr val="1F487C"/>
                </a:solidFill>
                <a:latin typeface="Tahoma"/>
                <a:cs typeface="Tahoma"/>
              </a:rPr>
              <a:t>$obj = new</a:t>
            </a:r>
            <a:r>
              <a:rPr sz="1600" spc="-25" dirty="0">
                <a:solidFill>
                  <a:srgbClr val="1F487C"/>
                </a:solidFill>
                <a:latin typeface="Tahoma"/>
                <a:cs typeface="Tahoma"/>
              </a:rPr>
              <a:t> </a:t>
            </a:r>
            <a:r>
              <a:rPr sz="1600" spc="-5" dirty="0">
                <a:solidFill>
                  <a:srgbClr val="1F487C"/>
                </a:solidFill>
                <a:latin typeface="Tahoma"/>
                <a:cs typeface="Tahoma"/>
              </a:rPr>
              <a:t>Car();</a:t>
            </a:r>
            <a:endParaRPr sz="1600">
              <a:latin typeface="Tahoma"/>
              <a:cs typeface="Tahoma"/>
            </a:endParaRPr>
          </a:p>
          <a:p>
            <a:pPr>
              <a:lnSpc>
                <a:spcPct val="100000"/>
              </a:lnSpc>
            </a:pPr>
            <a:r>
              <a:rPr sz="1600" spc="-5" dirty="0">
                <a:solidFill>
                  <a:srgbClr val="1F487C"/>
                </a:solidFill>
                <a:latin typeface="Tahoma"/>
                <a:cs typeface="Tahoma"/>
              </a:rPr>
              <a:t>?&gt;</a:t>
            </a:r>
            <a:endParaRPr sz="1600">
              <a:latin typeface="Tahoma"/>
              <a:cs typeface="Tahoma"/>
            </a:endParaRPr>
          </a:p>
          <a:p>
            <a:pPr>
              <a:lnSpc>
                <a:spcPct val="100000"/>
              </a:lnSpc>
            </a:pPr>
            <a:r>
              <a:rPr sz="1600" spc="-5" dirty="0">
                <a:solidFill>
                  <a:srgbClr val="4F6128"/>
                </a:solidFill>
                <a:latin typeface="Tahoma"/>
                <a:cs typeface="Tahoma"/>
              </a:rPr>
              <a:t>A.</a:t>
            </a:r>
            <a:endParaRPr sz="1600">
              <a:latin typeface="Tahoma"/>
              <a:cs typeface="Tahoma"/>
            </a:endParaRPr>
          </a:p>
          <a:p>
            <a:pPr>
              <a:lnSpc>
                <a:spcPct val="100000"/>
              </a:lnSpc>
            </a:pPr>
            <a:r>
              <a:rPr sz="1600" spc="-5" dirty="0">
                <a:solidFill>
                  <a:srgbClr val="4F6128"/>
                </a:solidFill>
                <a:latin typeface="Tahoma"/>
                <a:cs typeface="Tahoma"/>
              </a:rPr>
              <a:t>B.</a:t>
            </a:r>
            <a:endParaRPr sz="1600">
              <a:latin typeface="Tahoma"/>
              <a:cs typeface="Tahoma"/>
            </a:endParaRPr>
          </a:p>
          <a:p>
            <a:pPr>
              <a:lnSpc>
                <a:spcPct val="100000"/>
              </a:lnSpc>
            </a:pPr>
            <a:r>
              <a:rPr sz="1600" spc="-5" dirty="0">
                <a:solidFill>
                  <a:srgbClr val="4F6128"/>
                </a:solidFill>
                <a:latin typeface="Tahoma"/>
                <a:cs typeface="Tahoma"/>
              </a:rPr>
              <a:t>C.</a:t>
            </a:r>
            <a:endParaRPr sz="1600">
              <a:latin typeface="Tahoma"/>
              <a:cs typeface="Tahoma"/>
            </a:endParaRPr>
          </a:p>
          <a:p>
            <a:pPr>
              <a:lnSpc>
                <a:spcPct val="100000"/>
              </a:lnSpc>
            </a:pPr>
            <a:r>
              <a:rPr sz="1600" spc="-5" dirty="0">
                <a:solidFill>
                  <a:srgbClr val="4F6128"/>
                </a:solidFill>
                <a:latin typeface="Tahoma"/>
                <a:cs typeface="Tahoma"/>
              </a:rPr>
              <a:t>D.</a:t>
            </a:r>
            <a:endParaRPr sz="1600">
              <a:latin typeface="Tahoma"/>
              <a:cs typeface="Tahoma"/>
            </a:endParaRPr>
          </a:p>
        </p:txBody>
      </p:sp>
      <p:sp>
        <p:nvSpPr>
          <p:cNvPr id="24" name="object 24"/>
          <p:cNvSpPr txBox="1"/>
          <p:nvPr/>
        </p:nvSpPr>
        <p:spPr>
          <a:xfrm>
            <a:off x="2806192" y="4832603"/>
            <a:ext cx="2232025" cy="1001394"/>
          </a:xfrm>
          <a:prstGeom prst="rect">
            <a:avLst/>
          </a:prstGeom>
        </p:spPr>
        <p:txBody>
          <a:bodyPr vert="horz" wrap="square" lIns="0" tIns="12700" rIns="0" bIns="0" rtlCol="0">
            <a:spAutoFit/>
          </a:bodyPr>
          <a:lstStyle/>
          <a:p>
            <a:pPr marR="5080">
              <a:spcBef>
                <a:spcPts val="100"/>
              </a:spcBef>
            </a:pPr>
            <a:r>
              <a:rPr sz="1600" spc="-15" dirty="0">
                <a:solidFill>
                  <a:srgbClr val="1F487C"/>
                </a:solidFill>
                <a:latin typeface="Tahoma"/>
                <a:cs typeface="Tahoma"/>
              </a:rPr>
              <a:t>$type = “vehicle”;  global $type = “vehicle”;  parent::Vehicle();</a:t>
            </a:r>
          </a:p>
          <a:p>
            <a:r>
              <a:rPr sz="1600" spc="-15" dirty="0">
                <a:solidFill>
                  <a:srgbClr val="1F487C"/>
                </a:solidFill>
                <a:latin typeface="Tahoma"/>
                <a:cs typeface="Tahoma"/>
              </a:rPr>
              <a:t>Cả A và B đều đúng</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 y="4114800"/>
            <a:ext cx="2143506" cy="2133600"/>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1052322" y="121157"/>
            <a:ext cx="2794000" cy="447040"/>
            <a:chOff x="1052322" y="121157"/>
            <a:chExt cx="2794000" cy="447040"/>
          </a:xfrm>
        </p:grpSpPr>
        <p:sp>
          <p:nvSpPr>
            <p:cNvPr id="5" name="object 5"/>
            <p:cNvSpPr/>
            <p:nvPr/>
          </p:nvSpPr>
          <p:spPr>
            <a:xfrm>
              <a:off x="1052322" y="243078"/>
              <a:ext cx="371094" cy="2674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7" name="object 7"/>
            <p:cNvSpPr/>
            <p:nvPr/>
          </p:nvSpPr>
          <p:spPr>
            <a:xfrm>
              <a:off x="1133843" y="320675"/>
              <a:ext cx="192925" cy="14859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9" name="object 9"/>
            <p:cNvSpPr/>
            <p:nvPr/>
          </p:nvSpPr>
          <p:spPr>
            <a:xfrm>
              <a:off x="1442465" y="121157"/>
              <a:ext cx="2403348" cy="44653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7"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6268720"/>
            <a:chOff x="2147316" y="188976"/>
            <a:chExt cx="6920865" cy="6268720"/>
          </a:xfrm>
        </p:grpSpPr>
        <p:sp>
          <p:nvSpPr>
            <p:cNvPr id="12" name="object 12"/>
            <p:cNvSpPr/>
            <p:nvPr/>
          </p:nvSpPr>
          <p:spPr>
            <a:xfrm>
              <a:off x="7771637" y="188976"/>
              <a:ext cx="916686" cy="91668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5391912"/>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147316" y="1049273"/>
              <a:ext cx="6777990" cy="5407914"/>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2258187" y="1143381"/>
              <a:ext cx="6772275" cy="5263515"/>
            </a:xfrm>
            <a:custGeom>
              <a:avLst/>
              <a:gdLst/>
              <a:ahLst/>
              <a:cxnLst/>
              <a:rect l="l" t="t" r="r" b="b"/>
              <a:pathLst>
                <a:path w="6772275" h="5263515">
                  <a:moveTo>
                    <a:pt x="6771894" y="0"/>
                  </a:moveTo>
                  <a:lnTo>
                    <a:pt x="0" y="0"/>
                  </a:lnTo>
                  <a:lnTo>
                    <a:pt x="0" y="5263134"/>
                  </a:lnTo>
                  <a:lnTo>
                    <a:pt x="6771894" y="5263134"/>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7" y="1143381"/>
              <a:ext cx="6772275" cy="5263515"/>
            </a:xfrm>
            <a:custGeom>
              <a:avLst/>
              <a:gdLst/>
              <a:ahLst/>
              <a:cxnLst/>
              <a:rect l="l" t="t" r="r" b="b"/>
              <a:pathLst>
                <a:path w="6772275" h="5263515">
                  <a:moveTo>
                    <a:pt x="0" y="5263134"/>
                  </a:moveTo>
                  <a:lnTo>
                    <a:pt x="6771894" y="5263134"/>
                  </a:lnTo>
                  <a:lnTo>
                    <a:pt x="6771894" y="0"/>
                  </a:lnTo>
                  <a:lnTo>
                    <a:pt x="0" y="0"/>
                  </a:lnTo>
                  <a:lnTo>
                    <a:pt x="0" y="5263134"/>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36292" y="1174749"/>
            <a:ext cx="6456680" cy="513715"/>
          </a:xfrm>
          <a:prstGeom prst="rect">
            <a:avLst/>
          </a:prstGeom>
        </p:spPr>
        <p:txBody>
          <a:bodyPr vert="horz" wrap="square" lIns="0" tIns="12700" rIns="0" bIns="0" rtlCol="0">
            <a:spAutoFit/>
          </a:bodyPr>
          <a:lstStyle/>
          <a:p>
            <a:pPr marL="1270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19</a:t>
            </a:r>
            <a:r>
              <a:rPr sz="1600" dirty="0">
                <a:solidFill>
                  <a:srgbClr val="1F487C"/>
                </a:solidFill>
                <a:latin typeface="Tahoma"/>
                <a:cs typeface="Tahoma"/>
              </a:rPr>
              <a:t>: </a:t>
            </a:r>
            <a:r>
              <a:rPr sz="1600" spc="-15" dirty="0">
                <a:solidFill>
                  <a:srgbClr val="1F487C"/>
                </a:solidFill>
                <a:latin typeface="Tahoma"/>
                <a:cs typeface="Tahoma"/>
              </a:rPr>
              <a:t>Cho biết kết quả đoạn lệnh (đoạn lệnh thực hiện trong PHP5):</a:t>
            </a:r>
          </a:p>
          <a:p>
            <a:pPr marL="12700">
              <a:lnSpc>
                <a:spcPct val="100000"/>
              </a:lnSpc>
            </a:pPr>
            <a:r>
              <a:rPr sz="1600" spc="-5" dirty="0">
                <a:solidFill>
                  <a:srgbClr val="1F487C"/>
                </a:solidFill>
                <a:latin typeface="Tahoma"/>
                <a:cs typeface="Tahoma"/>
              </a:rPr>
              <a:t>&lt;?php</a:t>
            </a:r>
            <a:endParaRPr sz="1600" dirty="0">
              <a:latin typeface="Tahoma"/>
              <a:cs typeface="Tahoma"/>
            </a:endParaRPr>
          </a:p>
        </p:txBody>
      </p:sp>
      <p:sp>
        <p:nvSpPr>
          <p:cNvPr id="23" name="object 23"/>
          <p:cNvSpPr txBox="1"/>
          <p:nvPr/>
        </p:nvSpPr>
        <p:spPr>
          <a:xfrm>
            <a:off x="2336292" y="1662430"/>
            <a:ext cx="6021705" cy="3683635"/>
          </a:xfrm>
          <a:prstGeom prst="rect">
            <a:avLst/>
          </a:prstGeom>
        </p:spPr>
        <p:txBody>
          <a:bodyPr vert="horz" wrap="square" lIns="0" tIns="12700" rIns="0" bIns="0" rtlCol="0">
            <a:spAutoFit/>
          </a:bodyPr>
          <a:lstStyle/>
          <a:p>
            <a:pPr marL="561340" indent="-548640">
              <a:lnSpc>
                <a:spcPct val="100000"/>
              </a:lnSpc>
              <a:spcBef>
                <a:spcPts val="100"/>
              </a:spcBef>
              <a:buClr>
                <a:srgbClr val="974707"/>
              </a:buClr>
              <a:buAutoNum type="arabicPeriod"/>
              <a:tabLst>
                <a:tab pos="560705" algn="l"/>
                <a:tab pos="561340" algn="l"/>
              </a:tabLst>
            </a:pPr>
            <a:r>
              <a:rPr sz="1600" spc="-5" dirty="0">
                <a:solidFill>
                  <a:srgbClr val="1F487C"/>
                </a:solidFill>
                <a:latin typeface="Tahoma"/>
                <a:cs typeface="Tahoma"/>
              </a:rPr>
              <a:t>abstract class</a:t>
            </a:r>
            <a:r>
              <a:rPr sz="1600" spc="-20" dirty="0">
                <a:solidFill>
                  <a:srgbClr val="1F487C"/>
                </a:solidFill>
                <a:latin typeface="Tahoma"/>
                <a:cs typeface="Tahoma"/>
              </a:rPr>
              <a:t> </a:t>
            </a:r>
            <a:r>
              <a:rPr sz="1600" spc="-5" dirty="0">
                <a:solidFill>
                  <a:srgbClr val="1F487C"/>
                </a:solidFill>
                <a:latin typeface="Tahoma"/>
                <a:cs typeface="Tahoma"/>
              </a:rPr>
              <a:t>AbstractClass{</a:t>
            </a:r>
            <a:endParaRPr sz="1600">
              <a:latin typeface="Tahoma"/>
              <a:cs typeface="Tahoma"/>
            </a:endParaRPr>
          </a:p>
          <a:p>
            <a:pPr marL="814705" indent="-802640">
              <a:lnSpc>
                <a:spcPct val="100000"/>
              </a:lnSpc>
              <a:buClr>
                <a:srgbClr val="974707"/>
              </a:buClr>
              <a:buAutoNum type="arabicPeriod"/>
              <a:tabLst>
                <a:tab pos="814705" algn="l"/>
                <a:tab pos="815340" algn="l"/>
              </a:tabLst>
            </a:pPr>
            <a:r>
              <a:rPr sz="1600" spc="-5" dirty="0">
                <a:solidFill>
                  <a:srgbClr val="1F487C"/>
                </a:solidFill>
                <a:latin typeface="Tahoma"/>
                <a:cs typeface="Tahoma"/>
              </a:rPr>
              <a:t>abstract protected function</a:t>
            </a:r>
            <a:r>
              <a:rPr sz="1600" spc="-15" dirty="0">
                <a:solidFill>
                  <a:srgbClr val="1F487C"/>
                </a:solidFill>
                <a:latin typeface="Tahoma"/>
                <a:cs typeface="Tahoma"/>
              </a:rPr>
              <a:t> </a:t>
            </a:r>
            <a:r>
              <a:rPr sz="1600" spc="-10" dirty="0">
                <a:solidFill>
                  <a:srgbClr val="1F487C"/>
                </a:solidFill>
                <a:latin typeface="Tahoma"/>
                <a:cs typeface="Tahoma"/>
              </a:rPr>
              <a:t>getValue();</a:t>
            </a:r>
            <a:endParaRPr sz="1600">
              <a:latin typeface="Tahoma"/>
              <a:cs typeface="Tahoma"/>
            </a:endParaRPr>
          </a:p>
          <a:p>
            <a:pPr marL="12700" marR="5080">
              <a:lnSpc>
                <a:spcPct val="100000"/>
              </a:lnSpc>
              <a:buClr>
                <a:srgbClr val="974707"/>
              </a:buClr>
              <a:buAutoNum type="arabicPeriod"/>
              <a:tabLst>
                <a:tab pos="560705" algn="l"/>
                <a:tab pos="814705" algn="l"/>
                <a:tab pos="815340" algn="l"/>
              </a:tabLst>
            </a:pPr>
            <a:r>
              <a:rPr sz="1600" dirty="0">
                <a:solidFill>
                  <a:srgbClr val="1F487C"/>
                </a:solidFill>
                <a:latin typeface="Tahoma"/>
                <a:cs typeface="Tahoma"/>
              </a:rPr>
              <a:t>public </a:t>
            </a:r>
            <a:r>
              <a:rPr sz="1600" spc="-5" dirty="0">
                <a:solidFill>
                  <a:srgbClr val="1F487C"/>
                </a:solidFill>
                <a:latin typeface="Tahoma"/>
                <a:cs typeface="Tahoma"/>
              </a:rPr>
              <a:t>function </a:t>
            </a:r>
            <a:r>
              <a:rPr sz="1600" dirty="0">
                <a:solidFill>
                  <a:srgbClr val="1F487C"/>
                </a:solidFill>
                <a:latin typeface="Tahoma"/>
                <a:cs typeface="Tahoma"/>
              </a:rPr>
              <a:t>printOut() </a:t>
            </a:r>
            <a:r>
              <a:rPr sz="1600" spc="-5" dirty="0">
                <a:solidFill>
                  <a:srgbClr val="1F487C"/>
                </a:solidFill>
                <a:latin typeface="Tahoma"/>
                <a:cs typeface="Tahoma"/>
              </a:rPr>
              <a:t>{print </a:t>
            </a:r>
            <a:r>
              <a:rPr sz="1600" spc="-10" dirty="0">
                <a:solidFill>
                  <a:srgbClr val="1F487C"/>
                </a:solidFill>
                <a:latin typeface="Tahoma"/>
                <a:cs typeface="Tahoma"/>
              </a:rPr>
              <a:t>$this-&gt;getValue() </a:t>
            </a:r>
            <a:r>
              <a:rPr sz="1600" spc="-5" dirty="0">
                <a:solidFill>
                  <a:srgbClr val="1F487C"/>
                </a:solidFill>
                <a:latin typeface="Tahoma"/>
                <a:cs typeface="Tahoma"/>
              </a:rPr>
              <a:t>. "\n";} </a:t>
            </a:r>
            <a:r>
              <a:rPr sz="1600" spc="-5" dirty="0">
                <a:solidFill>
                  <a:srgbClr val="974707"/>
                </a:solidFill>
                <a:latin typeface="Tahoma"/>
                <a:cs typeface="Tahoma"/>
              </a:rPr>
              <a:t> </a:t>
            </a:r>
            <a:r>
              <a:rPr sz="1600" dirty="0">
                <a:solidFill>
                  <a:srgbClr val="974707"/>
                </a:solidFill>
                <a:latin typeface="Tahoma"/>
                <a:cs typeface="Tahoma"/>
              </a:rPr>
              <a:t>4.	</a:t>
            </a:r>
            <a:r>
              <a:rPr sz="1600" dirty="0">
                <a:solidFill>
                  <a:srgbClr val="1F487C"/>
                </a:solidFill>
                <a:latin typeface="Tahoma"/>
                <a:cs typeface="Tahoma"/>
              </a:rPr>
              <a:t>}</a:t>
            </a:r>
            <a:endParaRPr sz="1600">
              <a:latin typeface="Tahoma"/>
              <a:cs typeface="Tahoma"/>
            </a:endParaRPr>
          </a:p>
          <a:p>
            <a:pPr marL="561340" indent="-548640">
              <a:lnSpc>
                <a:spcPct val="100000"/>
              </a:lnSpc>
              <a:buClr>
                <a:srgbClr val="974707"/>
              </a:buClr>
              <a:buAutoNum type="arabicPeriod" startAt="5"/>
              <a:tabLst>
                <a:tab pos="560705" algn="l"/>
                <a:tab pos="561340" algn="l"/>
              </a:tabLst>
            </a:pPr>
            <a:r>
              <a:rPr sz="1600" spc="-5" dirty="0">
                <a:solidFill>
                  <a:srgbClr val="1F487C"/>
                </a:solidFill>
                <a:latin typeface="Tahoma"/>
                <a:cs typeface="Tahoma"/>
              </a:rPr>
              <a:t>class ConcreteClass1 extends</a:t>
            </a:r>
            <a:r>
              <a:rPr sz="1600" spc="-45" dirty="0">
                <a:solidFill>
                  <a:srgbClr val="1F487C"/>
                </a:solidFill>
                <a:latin typeface="Tahoma"/>
                <a:cs typeface="Tahoma"/>
              </a:rPr>
              <a:t> </a:t>
            </a:r>
            <a:r>
              <a:rPr sz="1600" spc="-5" dirty="0">
                <a:solidFill>
                  <a:srgbClr val="1F487C"/>
                </a:solidFill>
                <a:latin typeface="Tahoma"/>
                <a:cs typeface="Tahoma"/>
              </a:rPr>
              <a:t>AbstractClass{</a:t>
            </a:r>
            <a:endParaRPr sz="1600">
              <a:latin typeface="Tahoma"/>
              <a:cs typeface="Tahoma"/>
            </a:endParaRPr>
          </a:p>
          <a:p>
            <a:pPr marL="12700" marR="110489">
              <a:lnSpc>
                <a:spcPct val="100000"/>
              </a:lnSpc>
              <a:buClr>
                <a:srgbClr val="974707"/>
              </a:buClr>
              <a:buAutoNum type="arabicPeriod" startAt="5"/>
              <a:tabLst>
                <a:tab pos="560705" algn="l"/>
                <a:tab pos="814705" algn="l"/>
                <a:tab pos="815340" algn="l"/>
              </a:tabLst>
            </a:pPr>
            <a:r>
              <a:rPr sz="1600" spc="-5" dirty="0">
                <a:solidFill>
                  <a:srgbClr val="1F487C"/>
                </a:solidFill>
                <a:latin typeface="Tahoma"/>
                <a:cs typeface="Tahoma"/>
              </a:rPr>
              <a:t>protected function </a:t>
            </a:r>
            <a:r>
              <a:rPr sz="1600" spc="-10" dirty="0">
                <a:solidFill>
                  <a:srgbClr val="1F487C"/>
                </a:solidFill>
                <a:latin typeface="Tahoma"/>
                <a:cs typeface="Tahoma"/>
              </a:rPr>
              <a:t>getValue() </a:t>
            </a:r>
            <a:r>
              <a:rPr sz="1600" spc="-5" dirty="0">
                <a:solidFill>
                  <a:srgbClr val="1F487C"/>
                </a:solidFill>
                <a:latin typeface="Tahoma"/>
                <a:cs typeface="Tahoma"/>
              </a:rPr>
              <a:t>{return "ConcreteClass1";} </a:t>
            </a:r>
            <a:r>
              <a:rPr sz="1600" spc="-5" dirty="0">
                <a:solidFill>
                  <a:srgbClr val="974707"/>
                </a:solidFill>
                <a:latin typeface="Tahoma"/>
                <a:cs typeface="Tahoma"/>
              </a:rPr>
              <a:t> </a:t>
            </a:r>
            <a:r>
              <a:rPr sz="1600" dirty="0">
                <a:solidFill>
                  <a:srgbClr val="974707"/>
                </a:solidFill>
                <a:latin typeface="Tahoma"/>
                <a:cs typeface="Tahoma"/>
              </a:rPr>
              <a:t>7.	</a:t>
            </a:r>
            <a:r>
              <a:rPr sz="1600" dirty="0">
                <a:solidFill>
                  <a:srgbClr val="1F487C"/>
                </a:solidFill>
                <a:latin typeface="Tahoma"/>
                <a:cs typeface="Tahoma"/>
              </a:rPr>
              <a:t>}</a:t>
            </a:r>
            <a:endParaRPr sz="1600">
              <a:latin typeface="Tahoma"/>
              <a:cs typeface="Tahoma"/>
            </a:endParaRPr>
          </a:p>
          <a:p>
            <a:pPr marL="561340" indent="-548640">
              <a:lnSpc>
                <a:spcPct val="100000"/>
              </a:lnSpc>
              <a:buClr>
                <a:srgbClr val="974707"/>
              </a:buClr>
              <a:buAutoNum type="arabicPeriod" startAt="8"/>
              <a:tabLst>
                <a:tab pos="560705" algn="l"/>
                <a:tab pos="561340" algn="l"/>
              </a:tabLst>
            </a:pPr>
            <a:r>
              <a:rPr sz="1600" spc="-5" dirty="0">
                <a:solidFill>
                  <a:srgbClr val="1F487C"/>
                </a:solidFill>
                <a:latin typeface="Tahoma"/>
                <a:cs typeface="Tahoma"/>
              </a:rPr>
              <a:t>class ConcreteClass2 extends</a:t>
            </a:r>
            <a:r>
              <a:rPr sz="1600" spc="-35" dirty="0">
                <a:solidFill>
                  <a:srgbClr val="1F487C"/>
                </a:solidFill>
                <a:latin typeface="Tahoma"/>
                <a:cs typeface="Tahoma"/>
              </a:rPr>
              <a:t> </a:t>
            </a:r>
            <a:r>
              <a:rPr sz="1600" spc="-5" dirty="0">
                <a:solidFill>
                  <a:srgbClr val="1F487C"/>
                </a:solidFill>
                <a:latin typeface="Tahoma"/>
                <a:cs typeface="Tahoma"/>
              </a:rPr>
              <a:t>AbstractClass{</a:t>
            </a:r>
            <a:endParaRPr sz="1600">
              <a:latin typeface="Tahoma"/>
              <a:cs typeface="Tahoma"/>
            </a:endParaRPr>
          </a:p>
          <a:p>
            <a:pPr marL="814705" indent="-802640">
              <a:lnSpc>
                <a:spcPct val="100000"/>
              </a:lnSpc>
              <a:buClr>
                <a:srgbClr val="974707"/>
              </a:buClr>
              <a:buAutoNum type="arabicPeriod" startAt="8"/>
              <a:tabLst>
                <a:tab pos="814705" algn="l"/>
                <a:tab pos="815340" algn="l"/>
              </a:tabLst>
            </a:pPr>
            <a:r>
              <a:rPr sz="1600" dirty="0">
                <a:solidFill>
                  <a:srgbClr val="1F487C"/>
                </a:solidFill>
                <a:latin typeface="Tahoma"/>
                <a:cs typeface="Tahoma"/>
              </a:rPr>
              <a:t>public </a:t>
            </a:r>
            <a:r>
              <a:rPr sz="1600" spc="-5" dirty="0">
                <a:solidFill>
                  <a:srgbClr val="1F487C"/>
                </a:solidFill>
                <a:latin typeface="Tahoma"/>
                <a:cs typeface="Tahoma"/>
              </a:rPr>
              <a:t>function </a:t>
            </a:r>
            <a:r>
              <a:rPr sz="1600" spc="-10" dirty="0">
                <a:solidFill>
                  <a:srgbClr val="1F487C"/>
                </a:solidFill>
                <a:latin typeface="Tahoma"/>
                <a:cs typeface="Tahoma"/>
              </a:rPr>
              <a:t>getValue() </a:t>
            </a:r>
            <a:r>
              <a:rPr sz="1600" spc="-5" dirty="0">
                <a:solidFill>
                  <a:srgbClr val="1F487C"/>
                </a:solidFill>
                <a:latin typeface="Tahoma"/>
                <a:cs typeface="Tahoma"/>
              </a:rPr>
              <a:t>{return</a:t>
            </a:r>
            <a:r>
              <a:rPr sz="1600" spc="-70" dirty="0">
                <a:solidFill>
                  <a:srgbClr val="1F487C"/>
                </a:solidFill>
                <a:latin typeface="Tahoma"/>
                <a:cs typeface="Tahoma"/>
              </a:rPr>
              <a:t> </a:t>
            </a:r>
            <a:r>
              <a:rPr sz="1600" spc="-5" dirty="0">
                <a:solidFill>
                  <a:srgbClr val="1F487C"/>
                </a:solidFill>
                <a:latin typeface="Tahoma"/>
                <a:cs typeface="Tahoma"/>
              </a:rPr>
              <a:t>"ConcreteClass2";}</a:t>
            </a:r>
            <a:endParaRPr sz="1600">
              <a:latin typeface="Tahoma"/>
              <a:cs typeface="Tahoma"/>
            </a:endParaRPr>
          </a:p>
          <a:p>
            <a:pPr marL="12700">
              <a:lnSpc>
                <a:spcPct val="100000"/>
              </a:lnSpc>
              <a:tabLst>
                <a:tab pos="560705" algn="l"/>
              </a:tabLst>
            </a:pPr>
            <a:r>
              <a:rPr sz="1600" dirty="0">
                <a:solidFill>
                  <a:srgbClr val="974707"/>
                </a:solidFill>
                <a:latin typeface="Tahoma"/>
                <a:cs typeface="Tahoma"/>
              </a:rPr>
              <a:t>10.	</a:t>
            </a:r>
            <a:r>
              <a:rPr sz="1600" dirty="0">
                <a:solidFill>
                  <a:srgbClr val="1F487C"/>
                </a:solidFill>
                <a:latin typeface="Tahoma"/>
                <a:cs typeface="Tahoma"/>
              </a:rPr>
              <a:t>}</a:t>
            </a:r>
            <a:endParaRPr sz="1600">
              <a:latin typeface="Tahoma"/>
              <a:cs typeface="Tahoma"/>
            </a:endParaRPr>
          </a:p>
          <a:p>
            <a:pPr marL="561340" indent="-548640">
              <a:lnSpc>
                <a:spcPct val="100000"/>
              </a:lnSpc>
              <a:buClr>
                <a:srgbClr val="974707"/>
              </a:buClr>
              <a:buAutoNum type="arabicPeriod" startAt="11"/>
              <a:tabLst>
                <a:tab pos="560705" algn="l"/>
                <a:tab pos="561340" algn="l"/>
              </a:tabLst>
            </a:pPr>
            <a:r>
              <a:rPr sz="1600" dirty="0">
                <a:solidFill>
                  <a:srgbClr val="1F487C"/>
                </a:solidFill>
                <a:latin typeface="Tahoma"/>
                <a:cs typeface="Tahoma"/>
              </a:rPr>
              <a:t>$class1 = new </a:t>
            </a:r>
            <a:r>
              <a:rPr sz="1600" spc="-5" dirty="0">
                <a:solidFill>
                  <a:srgbClr val="1F487C"/>
                </a:solidFill>
                <a:latin typeface="Tahoma"/>
                <a:cs typeface="Tahoma"/>
              </a:rPr>
              <a:t>ConcreteClass1;</a:t>
            </a:r>
            <a:r>
              <a:rPr sz="1600" spc="-15" dirty="0">
                <a:solidFill>
                  <a:srgbClr val="1F487C"/>
                </a:solidFill>
                <a:latin typeface="Tahoma"/>
                <a:cs typeface="Tahoma"/>
              </a:rPr>
              <a:t> </a:t>
            </a:r>
            <a:r>
              <a:rPr sz="1600" spc="-5" dirty="0">
                <a:solidFill>
                  <a:srgbClr val="1F487C"/>
                </a:solidFill>
                <a:latin typeface="Tahoma"/>
                <a:cs typeface="Tahoma"/>
              </a:rPr>
              <a:t>$class1-&gt;printOut();</a:t>
            </a:r>
            <a:endParaRPr sz="1600">
              <a:latin typeface="Tahoma"/>
              <a:cs typeface="Tahoma"/>
            </a:endParaRPr>
          </a:p>
          <a:p>
            <a:pPr marL="561340" indent="-548640">
              <a:lnSpc>
                <a:spcPct val="100000"/>
              </a:lnSpc>
              <a:buClr>
                <a:srgbClr val="974707"/>
              </a:buClr>
              <a:buAutoNum type="arabicPeriod" startAt="11"/>
              <a:tabLst>
                <a:tab pos="560705" algn="l"/>
                <a:tab pos="561340" algn="l"/>
              </a:tabLst>
            </a:pPr>
            <a:r>
              <a:rPr sz="1600" dirty="0">
                <a:solidFill>
                  <a:srgbClr val="1F487C"/>
                </a:solidFill>
                <a:latin typeface="Tahoma"/>
                <a:cs typeface="Tahoma"/>
              </a:rPr>
              <a:t>$class2 = new </a:t>
            </a:r>
            <a:r>
              <a:rPr sz="1600" spc="-5" dirty="0">
                <a:solidFill>
                  <a:srgbClr val="1F487C"/>
                </a:solidFill>
                <a:latin typeface="Tahoma"/>
                <a:cs typeface="Tahoma"/>
              </a:rPr>
              <a:t>ConcreteClass2;</a:t>
            </a:r>
            <a:r>
              <a:rPr sz="1600" spc="-35" dirty="0">
                <a:solidFill>
                  <a:srgbClr val="1F487C"/>
                </a:solidFill>
                <a:latin typeface="Tahoma"/>
                <a:cs typeface="Tahoma"/>
              </a:rPr>
              <a:t> </a:t>
            </a:r>
            <a:r>
              <a:rPr sz="1600" spc="-5" dirty="0">
                <a:solidFill>
                  <a:srgbClr val="1F487C"/>
                </a:solidFill>
                <a:latin typeface="Tahoma"/>
                <a:cs typeface="Tahoma"/>
              </a:rPr>
              <a:t>$class2-&gt;printOut();</a:t>
            </a:r>
            <a:endParaRPr sz="1600">
              <a:latin typeface="Tahoma"/>
              <a:cs typeface="Tahoma"/>
            </a:endParaRPr>
          </a:p>
          <a:p>
            <a:pPr marL="12700">
              <a:lnSpc>
                <a:spcPct val="100000"/>
              </a:lnSpc>
            </a:pPr>
            <a:r>
              <a:rPr sz="1600" spc="-5" dirty="0">
                <a:solidFill>
                  <a:srgbClr val="1F487C"/>
                </a:solidFill>
                <a:latin typeface="Tahoma"/>
                <a:cs typeface="Tahoma"/>
              </a:rPr>
              <a:t>?&gt;</a:t>
            </a:r>
            <a:endParaRPr sz="1600">
              <a:latin typeface="Tahoma"/>
              <a:cs typeface="Tahoma"/>
            </a:endParaRPr>
          </a:p>
          <a:p>
            <a:pPr marL="12700">
              <a:lnSpc>
                <a:spcPct val="100000"/>
              </a:lnSpc>
            </a:pPr>
            <a:r>
              <a:rPr sz="1600" spc="-5" dirty="0">
                <a:solidFill>
                  <a:srgbClr val="4F6128"/>
                </a:solidFill>
                <a:latin typeface="Tahoma"/>
                <a:cs typeface="Tahoma"/>
              </a:rPr>
              <a:t>A.</a:t>
            </a:r>
            <a:endParaRPr sz="1600">
              <a:latin typeface="Tahoma"/>
              <a:cs typeface="Tahoma"/>
            </a:endParaRPr>
          </a:p>
          <a:p>
            <a:pPr marL="12700">
              <a:lnSpc>
                <a:spcPct val="100000"/>
              </a:lnSpc>
            </a:pPr>
            <a:r>
              <a:rPr sz="1600" spc="-5" dirty="0">
                <a:solidFill>
                  <a:srgbClr val="4F6128"/>
                </a:solidFill>
                <a:latin typeface="Tahoma"/>
                <a:cs typeface="Tahoma"/>
              </a:rPr>
              <a:t>B.</a:t>
            </a:r>
            <a:endParaRPr sz="1600">
              <a:latin typeface="Tahoma"/>
              <a:cs typeface="Tahoma"/>
            </a:endParaRPr>
          </a:p>
        </p:txBody>
      </p:sp>
      <p:sp>
        <p:nvSpPr>
          <p:cNvPr id="24" name="object 24"/>
          <p:cNvSpPr txBox="1"/>
          <p:nvPr/>
        </p:nvSpPr>
        <p:spPr>
          <a:xfrm>
            <a:off x="2336292" y="4832603"/>
            <a:ext cx="6181090" cy="1489075"/>
          </a:xfrm>
          <a:prstGeom prst="rect">
            <a:avLst/>
          </a:prstGeom>
        </p:spPr>
        <p:txBody>
          <a:bodyPr vert="horz" wrap="square" lIns="0" tIns="12700" rIns="0" bIns="0" rtlCol="0">
            <a:spAutoFit/>
          </a:bodyPr>
          <a:lstStyle/>
          <a:p>
            <a:pPr marL="469900">
              <a:spcBef>
                <a:spcPts val="100"/>
              </a:spcBef>
            </a:pPr>
            <a:r>
              <a:rPr sz="1600" spc="-15" dirty="0">
                <a:solidFill>
                  <a:srgbClr val="1F487C"/>
                </a:solidFill>
                <a:latin typeface="Tahoma"/>
                <a:cs typeface="Tahoma"/>
              </a:rPr>
              <a:t>ConcreteClass1 ConcreteClass2</a:t>
            </a:r>
          </a:p>
          <a:p>
            <a:pPr marL="469900" marR="5080"/>
            <a:r>
              <a:rPr sz="1600" spc="-15" dirty="0">
                <a:solidFill>
                  <a:srgbClr val="1F487C"/>
                </a:solidFill>
                <a:latin typeface="Tahoma"/>
                <a:cs typeface="Tahoma"/>
              </a:rPr>
              <a:t>Đoạn lệnh báo lỗi dòng 3 vì trong lớp abstract chỉ chứa phương  thức abstract</a:t>
            </a:r>
          </a:p>
          <a:p>
            <a:pPr marL="469900" marR="360045" indent="-457200">
              <a:buClr>
                <a:srgbClr val="4F6128"/>
              </a:buClr>
              <a:buAutoNum type="alphaUcPeriod" startAt="3"/>
              <a:tabLst>
                <a:tab pos="469265" algn="l"/>
                <a:tab pos="469900" algn="l"/>
              </a:tabLst>
            </a:pPr>
            <a:r>
              <a:rPr sz="1600" spc="-15" dirty="0">
                <a:solidFill>
                  <a:srgbClr val="1F487C"/>
                </a:solidFill>
                <a:latin typeface="Tahoma"/>
                <a:cs typeface="Tahoma"/>
              </a:rPr>
              <a:t>Đoạn lệnh báo lỗi dòng 3 vì trong lớp abstract phương thức  printOut() không được định nghĩa trước.</a:t>
            </a:r>
          </a:p>
          <a:p>
            <a:pPr marL="469900" indent="-457200">
              <a:buClr>
                <a:srgbClr val="4F6128"/>
              </a:buClr>
              <a:buAutoNum type="alphaUcPeriod" startAt="3"/>
              <a:tabLst>
                <a:tab pos="469265" algn="l"/>
                <a:tab pos="469900" algn="l"/>
              </a:tabLst>
            </a:pPr>
            <a:r>
              <a:rPr sz="1600" spc="-15" dirty="0">
                <a:solidFill>
                  <a:srgbClr val="1F487C"/>
                </a:solidFill>
                <a:latin typeface="Tahoma"/>
                <a:cs typeface="Tahoma"/>
              </a:rPr>
              <a:t>Tất cả đều sai</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 y="4114800"/>
            <a:ext cx="2143506" cy="2133600"/>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1052322" y="121157"/>
            <a:ext cx="2794000" cy="447040"/>
            <a:chOff x="1052322" y="121157"/>
            <a:chExt cx="2794000" cy="447040"/>
          </a:xfrm>
        </p:grpSpPr>
        <p:sp>
          <p:nvSpPr>
            <p:cNvPr id="5" name="object 5"/>
            <p:cNvSpPr/>
            <p:nvPr/>
          </p:nvSpPr>
          <p:spPr>
            <a:xfrm>
              <a:off x="1052322" y="243078"/>
              <a:ext cx="371094" cy="2674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7" name="object 7"/>
            <p:cNvSpPr/>
            <p:nvPr/>
          </p:nvSpPr>
          <p:spPr>
            <a:xfrm>
              <a:off x="1133843" y="320675"/>
              <a:ext cx="192925" cy="14859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9" name="object 9"/>
            <p:cNvSpPr/>
            <p:nvPr/>
          </p:nvSpPr>
          <p:spPr>
            <a:xfrm>
              <a:off x="1442465" y="121157"/>
              <a:ext cx="2403348" cy="44653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7"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4805680"/>
            <a:chOff x="2147316" y="188976"/>
            <a:chExt cx="6920865" cy="4805680"/>
          </a:xfrm>
        </p:grpSpPr>
        <p:sp>
          <p:nvSpPr>
            <p:cNvPr id="12" name="object 12"/>
            <p:cNvSpPr/>
            <p:nvPr/>
          </p:nvSpPr>
          <p:spPr>
            <a:xfrm>
              <a:off x="7771637" y="188976"/>
              <a:ext cx="916686" cy="91668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391439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147316" y="1049273"/>
              <a:ext cx="6801611" cy="3944874"/>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2258187" y="1143381"/>
              <a:ext cx="6772275" cy="3785870"/>
            </a:xfrm>
            <a:custGeom>
              <a:avLst/>
              <a:gdLst/>
              <a:ahLst/>
              <a:cxnLst/>
              <a:rect l="l" t="t" r="r" b="b"/>
              <a:pathLst>
                <a:path w="6772275" h="3785870">
                  <a:moveTo>
                    <a:pt x="6771894" y="0"/>
                  </a:moveTo>
                  <a:lnTo>
                    <a:pt x="0" y="0"/>
                  </a:lnTo>
                  <a:lnTo>
                    <a:pt x="0" y="3785616"/>
                  </a:lnTo>
                  <a:lnTo>
                    <a:pt x="6771894" y="3785616"/>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7" y="1143381"/>
              <a:ext cx="6772275" cy="3785870"/>
            </a:xfrm>
            <a:custGeom>
              <a:avLst/>
              <a:gdLst/>
              <a:ahLst/>
              <a:cxnLst/>
              <a:rect l="l" t="t" r="r" b="b"/>
              <a:pathLst>
                <a:path w="6772275" h="3785870">
                  <a:moveTo>
                    <a:pt x="0" y="3785616"/>
                  </a:moveTo>
                  <a:lnTo>
                    <a:pt x="6771894" y="3785616"/>
                  </a:lnTo>
                  <a:lnTo>
                    <a:pt x="6771894" y="0"/>
                  </a:lnTo>
                  <a:lnTo>
                    <a:pt x="0" y="0"/>
                  </a:lnTo>
                  <a:lnTo>
                    <a:pt x="0" y="3785616"/>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36292" y="1174749"/>
            <a:ext cx="5908040" cy="513715"/>
          </a:xfrm>
          <a:prstGeom prst="rect">
            <a:avLst/>
          </a:prstGeom>
        </p:spPr>
        <p:txBody>
          <a:bodyPr vert="horz" wrap="square" lIns="0" tIns="12700" rIns="0" bIns="0" rtlCol="0">
            <a:spAutoFit/>
          </a:bodyPr>
          <a:lstStyle/>
          <a:p>
            <a:pPr marL="1270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20</a:t>
            </a:r>
            <a:r>
              <a:rPr sz="1600" dirty="0">
                <a:solidFill>
                  <a:srgbClr val="1F487C"/>
                </a:solidFill>
                <a:latin typeface="Tahoma"/>
                <a:cs typeface="Tahoma"/>
              </a:rPr>
              <a:t>: </a:t>
            </a:r>
            <a:r>
              <a:rPr sz="1600" spc="-15" dirty="0">
                <a:solidFill>
                  <a:srgbClr val="1F487C"/>
                </a:solidFill>
                <a:latin typeface="Tahoma"/>
                <a:cs typeface="Tahoma"/>
              </a:rPr>
              <a:t>Chọn phát biểu đúng (đoạn lệnh thực hiện trong PHP5):</a:t>
            </a:r>
          </a:p>
          <a:p>
            <a:pPr marL="12700">
              <a:lnSpc>
                <a:spcPct val="100000"/>
              </a:lnSpc>
            </a:pPr>
            <a:r>
              <a:rPr sz="1600" spc="-5" dirty="0">
                <a:solidFill>
                  <a:srgbClr val="1F487C"/>
                </a:solidFill>
                <a:latin typeface="Tahoma"/>
                <a:cs typeface="Tahoma"/>
              </a:rPr>
              <a:t>&lt;?php</a:t>
            </a:r>
            <a:endParaRPr sz="1600" dirty="0">
              <a:latin typeface="Tahoma"/>
              <a:cs typeface="Tahoma"/>
            </a:endParaRPr>
          </a:p>
        </p:txBody>
      </p:sp>
      <p:sp>
        <p:nvSpPr>
          <p:cNvPr id="23" name="object 23"/>
          <p:cNvSpPr txBox="1"/>
          <p:nvPr/>
        </p:nvSpPr>
        <p:spPr>
          <a:xfrm>
            <a:off x="2336292" y="1662430"/>
            <a:ext cx="5486400" cy="3195955"/>
          </a:xfrm>
          <a:prstGeom prst="rect">
            <a:avLst/>
          </a:prstGeom>
        </p:spPr>
        <p:txBody>
          <a:bodyPr vert="horz" wrap="square" lIns="0" tIns="12700" rIns="0" bIns="0" rtlCol="0">
            <a:spAutoFit/>
          </a:bodyPr>
          <a:lstStyle/>
          <a:p>
            <a:pPr marL="561340" indent="-548640">
              <a:lnSpc>
                <a:spcPct val="100000"/>
              </a:lnSpc>
              <a:spcBef>
                <a:spcPts val="100"/>
              </a:spcBef>
              <a:buClr>
                <a:srgbClr val="974707"/>
              </a:buClr>
              <a:buAutoNum type="arabicPeriod"/>
              <a:tabLst>
                <a:tab pos="560705" algn="l"/>
                <a:tab pos="561340" algn="l"/>
              </a:tabLst>
            </a:pPr>
            <a:r>
              <a:rPr sz="1600" spc="-5" dirty="0">
                <a:solidFill>
                  <a:srgbClr val="1F487C"/>
                </a:solidFill>
                <a:latin typeface="Tahoma"/>
                <a:cs typeface="Tahoma"/>
              </a:rPr>
              <a:t>abstract class</a:t>
            </a:r>
            <a:r>
              <a:rPr sz="1600" spc="-20" dirty="0">
                <a:solidFill>
                  <a:srgbClr val="1F487C"/>
                </a:solidFill>
                <a:latin typeface="Tahoma"/>
                <a:cs typeface="Tahoma"/>
              </a:rPr>
              <a:t> </a:t>
            </a:r>
            <a:r>
              <a:rPr sz="1600" dirty="0">
                <a:solidFill>
                  <a:srgbClr val="1F487C"/>
                </a:solidFill>
                <a:latin typeface="Tahoma"/>
                <a:cs typeface="Tahoma"/>
              </a:rPr>
              <a:t>newClass{</a:t>
            </a:r>
            <a:endParaRPr sz="1600" dirty="0">
              <a:latin typeface="Tahoma"/>
              <a:cs typeface="Tahoma"/>
            </a:endParaRPr>
          </a:p>
          <a:p>
            <a:pPr marL="12700" marR="5080">
              <a:lnSpc>
                <a:spcPct val="100000"/>
              </a:lnSpc>
              <a:buClr>
                <a:srgbClr val="974707"/>
              </a:buClr>
              <a:buAutoNum type="arabicPeriod"/>
              <a:tabLst>
                <a:tab pos="560705" algn="l"/>
                <a:tab pos="743585" algn="l"/>
                <a:tab pos="744220" algn="l"/>
                <a:tab pos="2778760" algn="l"/>
              </a:tabLst>
            </a:pPr>
            <a:r>
              <a:rPr sz="1600" spc="-5" dirty="0">
                <a:solidFill>
                  <a:srgbClr val="1F487C"/>
                </a:solidFill>
                <a:latin typeface="Tahoma"/>
                <a:cs typeface="Tahoma"/>
              </a:rPr>
              <a:t>final </a:t>
            </a:r>
            <a:r>
              <a:rPr sz="1600" dirty="0">
                <a:solidFill>
                  <a:srgbClr val="1F487C"/>
                </a:solidFill>
                <a:latin typeface="Tahoma"/>
                <a:cs typeface="Tahoma"/>
              </a:rPr>
              <a:t>public </a:t>
            </a:r>
            <a:r>
              <a:rPr sz="1600" spc="-5" dirty="0">
                <a:solidFill>
                  <a:srgbClr val="1F487C"/>
                </a:solidFill>
                <a:latin typeface="Tahoma"/>
                <a:cs typeface="Tahoma"/>
              </a:rPr>
              <a:t>function</a:t>
            </a:r>
            <a:r>
              <a:rPr sz="1600" u="heavy" spc="-5" dirty="0">
                <a:solidFill>
                  <a:srgbClr val="1F487C"/>
                </a:solidFill>
                <a:uFill>
                  <a:solidFill>
                    <a:srgbClr val="1E477B"/>
                  </a:solidFill>
                </a:uFill>
                <a:latin typeface="Tahoma"/>
                <a:cs typeface="Tahoma"/>
              </a:rPr>
              <a:t> 	</a:t>
            </a:r>
            <a:r>
              <a:rPr sz="1600" dirty="0">
                <a:solidFill>
                  <a:srgbClr val="1F487C"/>
                </a:solidFill>
                <a:latin typeface="Tahoma"/>
                <a:cs typeface="Tahoma"/>
              </a:rPr>
              <a:t>construct(){echo </a:t>
            </a:r>
            <a:r>
              <a:rPr sz="1600" spc="-25" dirty="0">
                <a:solidFill>
                  <a:srgbClr val="1F487C"/>
                </a:solidFill>
                <a:latin typeface="Tahoma"/>
                <a:cs typeface="Tahoma"/>
              </a:rPr>
              <a:t>'You</a:t>
            </a:r>
            <a:r>
              <a:rPr sz="1600" spc="-80" dirty="0">
                <a:solidFill>
                  <a:srgbClr val="1F487C"/>
                </a:solidFill>
                <a:latin typeface="Tahoma"/>
                <a:cs typeface="Tahoma"/>
              </a:rPr>
              <a:t> </a:t>
            </a:r>
            <a:r>
              <a:rPr sz="1600" spc="-5" dirty="0">
                <a:solidFill>
                  <a:srgbClr val="1F487C"/>
                </a:solidFill>
                <a:latin typeface="Tahoma"/>
                <a:cs typeface="Tahoma"/>
              </a:rPr>
              <a:t>failed';} </a:t>
            </a:r>
            <a:r>
              <a:rPr sz="1600" spc="-5" dirty="0">
                <a:solidFill>
                  <a:srgbClr val="974707"/>
                </a:solidFill>
                <a:latin typeface="Tahoma"/>
                <a:cs typeface="Tahoma"/>
              </a:rPr>
              <a:t> </a:t>
            </a:r>
            <a:r>
              <a:rPr sz="1600" dirty="0">
                <a:solidFill>
                  <a:srgbClr val="974707"/>
                </a:solidFill>
                <a:latin typeface="Tahoma"/>
                <a:cs typeface="Tahoma"/>
              </a:rPr>
              <a:t>3.	</a:t>
            </a:r>
            <a:r>
              <a:rPr sz="1600" dirty="0">
                <a:solidFill>
                  <a:srgbClr val="1F487C"/>
                </a:solidFill>
                <a:latin typeface="Tahoma"/>
                <a:cs typeface="Tahoma"/>
              </a:rPr>
              <a:t>}</a:t>
            </a:r>
            <a:endParaRPr sz="1600" dirty="0">
              <a:latin typeface="Tahoma"/>
              <a:cs typeface="Tahoma"/>
            </a:endParaRPr>
          </a:p>
          <a:p>
            <a:pPr marL="561340" indent="-548640">
              <a:lnSpc>
                <a:spcPct val="100000"/>
              </a:lnSpc>
              <a:buClr>
                <a:srgbClr val="974707"/>
              </a:buClr>
              <a:buAutoNum type="arabicPeriod" startAt="4"/>
              <a:tabLst>
                <a:tab pos="560705" algn="l"/>
                <a:tab pos="561340" algn="l"/>
              </a:tabLst>
            </a:pPr>
            <a:r>
              <a:rPr sz="1600" spc="-5" dirty="0">
                <a:solidFill>
                  <a:srgbClr val="1F487C"/>
                </a:solidFill>
                <a:latin typeface="Tahoma"/>
                <a:cs typeface="Tahoma"/>
              </a:rPr>
              <a:t>class </a:t>
            </a:r>
            <a:r>
              <a:rPr sz="1600" dirty="0">
                <a:solidFill>
                  <a:srgbClr val="1F487C"/>
                </a:solidFill>
                <a:latin typeface="Tahoma"/>
                <a:cs typeface="Tahoma"/>
              </a:rPr>
              <a:t>MyClass </a:t>
            </a:r>
            <a:r>
              <a:rPr sz="1600" spc="-5" dirty="0">
                <a:solidFill>
                  <a:srgbClr val="1F487C"/>
                </a:solidFill>
                <a:latin typeface="Tahoma"/>
                <a:cs typeface="Tahoma"/>
              </a:rPr>
              <a:t>extends</a:t>
            </a:r>
            <a:r>
              <a:rPr sz="1600" spc="-35" dirty="0">
                <a:solidFill>
                  <a:srgbClr val="1F487C"/>
                </a:solidFill>
                <a:latin typeface="Tahoma"/>
                <a:cs typeface="Tahoma"/>
              </a:rPr>
              <a:t> </a:t>
            </a:r>
            <a:r>
              <a:rPr sz="1600" spc="-5" dirty="0">
                <a:solidFill>
                  <a:srgbClr val="1F487C"/>
                </a:solidFill>
                <a:latin typeface="Tahoma"/>
                <a:cs typeface="Tahoma"/>
              </a:rPr>
              <a:t>newClass{</a:t>
            </a:r>
            <a:endParaRPr sz="1600" dirty="0">
              <a:latin typeface="Tahoma"/>
              <a:cs typeface="Tahoma"/>
            </a:endParaRPr>
          </a:p>
          <a:p>
            <a:pPr marL="744220" indent="-731520">
              <a:lnSpc>
                <a:spcPct val="100000"/>
              </a:lnSpc>
              <a:buClr>
                <a:srgbClr val="974707"/>
              </a:buClr>
              <a:buAutoNum type="arabicPeriod" startAt="4"/>
              <a:tabLst>
                <a:tab pos="743585" algn="l"/>
                <a:tab pos="744220" algn="l"/>
                <a:tab pos="2338705" algn="l"/>
              </a:tabLst>
            </a:pPr>
            <a:r>
              <a:rPr sz="1600" dirty="0">
                <a:solidFill>
                  <a:srgbClr val="1F487C"/>
                </a:solidFill>
                <a:latin typeface="Tahoma"/>
                <a:cs typeface="Tahoma"/>
              </a:rPr>
              <a:t>public</a:t>
            </a:r>
            <a:r>
              <a:rPr sz="1600" spc="-10" dirty="0">
                <a:solidFill>
                  <a:srgbClr val="1F487C"/>
                </a:solidFill>
                <a:latin typeface="Tahoma"/>
                <a:cs typeface="Tahoma"/>
              </a:rPr>
              <a:t> </a:t>
            </a:r>
            <a:r>
              <a:rPr sz="1600" spc="-5" dirty="0">
                <a:solidFill>
                  <a:srgbClr val="1F487C"/>
                </a:solidFill>
                <a:latin typeface="Tahoma"/>
                <a:cs typeface="Tahoma"/>
              </a:rPr>
              <a:t>function</a:t>
            </a:r>
            <a:r>
              <a:rPr sz="1600" u="heavy" spc="-5" dirty="0">
                <a:solidFill>
                  <a:srgbClr val="1F487C"/>
                </a:solidFill>
                <a:uFill>
                  <a:solidFill>
                    <a:srgbClr val="1E477B"/>
                  </a:solidFill>
                </a:uFill>
                <a:latin typeface="Tahoma"/>
                <a:cs typeface="Tahoma"/>
              </a:rPr>
              <a:t> 	</a:t>
            </a:r>
            <a:r>
              <a:rPr sz="1600" dirty="0">
                <a:solidFill>
                  <a:srgbClr val="1F487C"/>
                </a:solidFill>
                <a:latin typeface="Tahoma"/>
                <a:cs typeface="Tahoma"/>
              </a:rPr>
              <a:t>construct(){echo 'Will </a:t>
            </a:r>
            <a:r>
              <a:rPr sz="1600" spc="-5" dirty="0">
                <a:solidFill>
                  <a:srgbClr val="1F487C"/>
                </a:solidFill>
                <a:latin typeface="Tahoma"/>
                <a:cs typeface="Tahoma"/>
              </a:rPr>
              <a:t>this</a:t>
            </a:r>
            <a:r>
              <a:rPr sz="1600" spc="-95" dirty="0">
                <a:solidFill>
                  <a:srgbClr val="1F487C"/>
                </a:solidFill>
                <a:latin typeface="Tahoma"/>
                <a:cs typeface="Tahoma"/>
              </a:rPr>
              <a:t> </a:t>
            </a:r>
            <a:r>
              <a:rPr sz="1600" spc="-5" dirty="0">
                <a:solidFill>
                  <a:srgbClr val="1F487C"/>
                </a:solidFill>
                <a:latin typeface="Tahoma"/>
                <a:cs typeface="Tahoma"/>
              </a:rPr>
              <a:t>work?';}</a:t>
            </a:r>
            <a:endParaRPr sz="1600" dirty="0">
              <a:latin typeface="Tahoma"/>
              <a:cs typeface="Tahoma"/>
            </a:endParaRPr>
          </a:p>
          <a:p>
            <a:pPr marL="12700" marR="510540">
              <a:lnSpc>
                <a:spcPct val="100000"/>
              </a:lnSpc>
              <a:buClr>
                <a:srgbClr val="974707"/>
              </a:buClr>
              <a:buAutoNum type="arabicPeriod" startAt="4"/>
              <a:tabLst>
                <a:tab pos="560705" algn="l"/>
                <a:tab pos="743585" algn="l"/>
                <a:tab pos="744220" algn="l"/>
              </a:tabLst>
            </a:pPr>
            <a:r>
              <a:rPr sz="1600" dirty="0">
                <a:solidFill>
                  <a:srgbClr val="1F487C"/>
                </a:solidFill>
                <a:latin typeface="Tahoma"/>
                <a:cs typeface="Tahoma"/>
              </a:rPr>
              <a:t>public </a:t>
            </a:r>
            <a:r>
              <a:rPr sz="1600" spc="-5" dirty="0">
                <a:solidFill>
                  <a:srgbClr val="1F487C"/>
                </a:solidFill>
                <a:latin typeface="Tahoma"/>
                <a:cs typeface="Tahoma"/>
              </a:rPr>
              <a:t>static function myFunc(){echo 'FooBar';} </a:t>
            </a:r>
            <a:r>
              <a:rPr sz="1600" spc="-5" dirty="0">
                <a:solidFill>
                  <a:srgbClr val="974707"/>
                </a:solidFill>
                <a:latin typeface="Tahoma"/>
                <a:cs typeface="Tahoma"/>
              </a:rPr>
              <a:t> </a:t>
            </a:r>
            <a:r>
              <a:rPr sz="1600" dirty="0">
                <a:solidFill>
                  <a:srgbClr val="974707"/>
                </a:solidFill>
                <a:latin typeface="Tahoma"/>
                <a:cs typeface="Tahoma"/>
              </a:rPr>
              <a:t>7.	</a:t>
            </a:r>
            <a:r>
              <a:rPr sz="1600" dirty="0">
                <a:solidFill>
                  <a:srgbClr val="1F487C"/>
                </a:solidFill>
                <a:latin typeface="Tahoma"/>
                <a:cs typeface="Tahoma"/>
              </a:rPr>
              <a:t>}</a:t>
            </a:r>
            <a:endParaRPr sz="1600" dirty="0">
              <a:latin typeface="Tahoma"/>
              <a:cs typeface="Tahoma"/>
            </a:endParaRPr>
          </a:p>
          <a:p>
            <a:pPr marL="12700">
              <a:lnSpc>
                <a:spcPct val="100000"/>
              </a:lnSpc>
              <a:tabLst>
                <a:tab pos="560705" algn="l"/>
              </a:tabLst>
            </a:pPr>
            <a:r>
              <a:rPr sz="1600" dirty="0">
                <a:solidFill>
                  <a:srgbClr val="974707"/>
                </a:solidFill>
                <a:latin typeface="Tahoma"/>
                <a:cs typeface="Tahoma"/>
              </a:rPr>
              <a:t>8.	</a:t>
            </a:r>
            <a:r>
              <a:rPr sz="1600" dirty="0">
                <a:solidFill>
                  <a:srgbClr val="1F487C"/>
                </a:solidFill>
                <a:latin typeface="Tahoma"/>
                <a:cs typeface="Tahoma"/>
              </a:rPr>
              <a:t>$init = new</a:t>
            </a:r>
            <a:r>
              <a:rPr sz="1600" spc="-40" dirty="0">
                <a:solidFill>
                  <a:srgbClr val="1F487C"/>
                </a:solidFill>
                <a:latin typeface="Tahoma"/>
                <a:cs typeface="Tahoma"/>
              </a:rPr>
              <a:t> </a:t>
            </a:r>
            <a:r>
              <a:rPr sz="1600" spc="-5" dirty="0">
                <a:solidFill>
                  <a:srgbClr val="1F487C"/>
                </a:solidFill>
                <a:latin typeface="Tahoma"/>
                <a:cs typeface="Tahoma"/>
              </a:rPr>
              <a:t>MyClass();</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12700">
              <a:lnSpc>
                <a:spcPct val="100000"/>
              </a:lnSpc>
            </a:pPr>
            <a:r>
              <a:rPr sz="1600" spc="-5" dirty="0">
                <a:solidFill>
                  <a:srgbClr val="4F6128"/>
                </a:solidFill>
                <a:latin typeface="Tahoma"/>
                <a:cs typeface="Tahoma"/>
              </a:rPr>
              <a:t>A.</a:t>
            </a:r>
            <a:endParaRPr sz="1600" dirty="0">
              <a:latin typeface="Tahoma"/>
              <a:cs typeface="Tahoma"/>
            </a:endParaRPr>
          </a:p>
          <a:p>
            <a:pPr marL="12700">
              <a:lnSpc>
                <a:spcPct val="100000"/>
              </a:lnSpc>
            </a:pPr>
            <a:r>
              <a:rPr sz="1600" spc="-5" dirty="0">
                <a:solidFill>
                  <a:srgbClr val="4F6128"/>
                </a:solidFill>
                <a:latin typeface="Tahoma"/>
                <a:cs typeface="Tahoma"/>
              </a:rPr>
              <a:t>B.</a:t>
            </a:r>
            <a:endParaRPr sz="1600" dirty="0">
              <a:latin typeface="Tahoma"/>
              <a:cs typeface="Tahoma"/>
            </a:endParaRPr>
          </a:p>
          <a:p>
            <a:pPr marL="12700">
              <a:lnSpc>
                <a:spcPct val="100000"/>
              </a:lnSpc>
            </a:pPr>
            <a:r>
              <a:rPr sz="1600" spc="-5" dirty="0">
                <a:solidFill>
                  <a:srgbClr val="4F6128"/>
                </a:solidFill>
                <a:latin typeface="Tahoma"/>
                <a:cs typeface="Tahoma"/>
              </a:rPr>
              <a:t>C.</a:t>
            </a:r>
            <a:endParaRPr sz="1600" dirty="0">
              <a:latin typeface="Tahoma"/>
              <a:cs typeface="Tahoma"/>
            </a:endParaRPr>
          </a:p>
          <a:p>
            <a:pPr marL="12700">
              <a:lnSpc>
                <a:spcPct val="100000"/>
              </a:lnSpc>
            </a:pPr>
            <a:r>
              <a:rPr sz="1600" spc="-5" dirty="0">
                <a:solidFill>
                  <a:srgbClr val="4F6128"/>
                </a:solidFill>
                <a:latin typeface="Tahoma"/>
                <a:cs typeface="Tahoma"/>
              </a:rPr>
              <a:t>D.</a:t>
            </a:r>
            <a:endParaRPr sz="1600" dirty="0">
              <a:latin typeface="Tahoma"/>
              <a:cs typeface="Tahoma"/>
            </a:endParaRPr>
          </a:p>
        </p:txBody>
      </p:sp>
      <p:sp>
        <p:nvSpPr>
          <p:cNvPr id="24" name="object 24"/>
          <p:cNvSpPr txBox="1"/>
          <p:nvPr/>
        </p:nvSpPr>
        <p:spPr>
          <a:xfrm>
            <a:off x="2793492" y="3856735"/>
            <a:ext cx="6021705" cy="1002030"/>
          </a:xfrm>
          <a:prstGeom prst="rect">
            <a:avLst/>
          </a:prstGeom>
        </p:spPr>
        <p:txBody>
          <a:bodyPr vert="horz" wrap="square" lIns="0" tIns="12700" rIns="0" bIns="0" rtlCol="0">
            <a:spAutoFit/>
          </a:bodyPr>
          <a:lstStyle/>
          <a:p>
            <a:pPr marL="12700">
              <a:spcBef>
                <a:spcPts val="100"/>
              </a:spcBef>
            </a:pPr>
            <a:r>
              <a:rPr sz="1600" spc="-15" dirty="0">
                <a:solidFill>
                  <a:srgbClr val="1F487C"/>
                </a:solidFill>
                <a:latin typeface="Tahoma"/>
                <a:cs typeface="Tahoma"/>
              </a:rPr>
              <a:t>Đoạn lệnh biên dịch  bị lỗi  ở dòng số    2</a:t>
            </a:r>
          </a:p>
          <a:p>
            <a:pPr marL="12700">
              <a:spcBef>
                <a:spcPts val="5"/>
              </a:spcBef>
            </a:pPr>
            <a:r>
              <a:rPr sz="1600" spc="-15" dirty="0">
                <a:solidFill>
                  <a:srgbClr val="1F487C"/>
                </a:solidFill>
                <a:latin typeface="Tahoma"/>
                <a:cs typeface="Tahoma"/>
              </a:rPr>
              <a:t>Đoạn lệnh biên dịch  bị lỗi  ở dòng số    6</a:t>
            </a:r>
          </a:p>
          <a:p>
            <a:pPr marL="12700" marR="5080"/>
            <a:r>
              <a:rPr sz="1600" spc="-15" dirty="0">
                <a:solidFill>
                  <a:srgbClr val="1F487C"/>
                </a:solidFill>
                <a:latin typeface="Tahoma"/>
                <a:cs typeface="Tahoma"/>
              </a:rPr>
              <a:t>Đoạn lệnh biên dịch thành công nhưng thực thi báo lỗi Fatal error  Đoạn lệnh biên dịch thành công nhưng thực thi thông báo warning</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631187"/>
            <a:ext cx="1771650" cy="635635"/>
          </a:xfrm>
          <a:prstGeom prst="rect">
            <a:avLst/>
          </a:prstGeom>
        </p:spPr>
        <p:txBody>
          <a:bodyPr vert="horz" wrap="square" lIns="0" tIns="12700" rIns="0" bIns="0" rtlCol="0">
            <a:spAutoFit/>
          </a:bodyPr>
          <a:lstStyle/>
          <a:p>
            <a:pPr marL="12700">
              <a:lnSpc>
                <a:spcPct val="100000"/>
              </a:lnSpc>
              <a:spcBef>
                <a:spcPts val="100"/>
              </a:spcBef>
            </a:pPr>
            <a:r>
              <a:rPr sz="4000" b="0" u="heavy" spc="-1005" dirty="0">
                <a:solidFill>
                  <a:srgbClr val="1F487C"/>
                </a:solidFill>
                <a:uFill>
                  <a:solidFill>
                    <a:srgbClr val="1F487C"/>
                  </a:solidFill>
                </a:uFill>
                <a:latin typeface="Times New Roman"/>
                <a:cs typeface="Times New Roman"/>
              </a:rPr>
              <a:t> </a:t>
            </a:r>
            <a:r>
              <a:rPr sz="4000" u="heavy" spc="-5" dirty="0">
                <a:solidFill>
                  <a:srgbClr val="1F487C"/>
                </a:solidFill>
                <a:uFill>
                  <a:solidFill>
                    <a:srgbClr val="1F487C"/>
                  </a:solidFill>
                </a:uFill>
                <a:latin typeface="Carlito"/>
                <a:cs typeface="Carlito"/>
              </a:rPr>
              <a:t>PHẦN</a:t>
            </a:r>
            <a:r>
              <a:rPr sz="4000" u="heavy" spc="-80" dirty="0">
                <a:solidFill>
                  <a:srgbClr val="1F487C"/>
                </a:solidFill>
                <a:uFill>
                  <a:solidFill>
                    <a:srgbClr val="1F487C"/>
                  </a:solidFill>
                </a:uFill>
                <a:latin typeface="Carlito"/>
                <a:cs typeface="Carlito"/>
              </a:rPr>
              <a:t> </a:t>
            </a:r>
            <a:r>
              <a:rPr sz="4000" u="heavy" spc="-5" dirty="0">
                <a:solidFill>
                  <a:srgbClr val="1F487C"/>
                </a:solidFill>
                <a:uFill>
                  <a:solidFill>
                    <a:srgbClr val="1F487C"/>
                  </a:solidFill>
                </a:uFill>
                <a:latin typeface="Carlito"/>
                <a:cs typeface="Carlito"/>
              </a:rPr>
              <a:t>5:</a:t>
            </a:r>
            <a:endParaRPr sz="4000">
              <a:latin typeface="Carlito"/>
              <a:cs typeface="Carlito"/>
            </a:endParaRPr>
          </a:p>
        </p:txBody>
      </p:sp>
      <p:sp>
        <p:nvSpPr>
          <p:cNvPr id="3" name="object 3"/>
          <p:cNvSpPr/>
          <p:nvPr/>
        </p:nvSpPr>
        <p:spPr>
          <a:xfrm>
            <a:off x="580644" y="2907029"/>
            <a:ext cx="7976616" cy="95631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35558" y="126492"/>
              <a:ext cx="1770126" cy="4411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68374" y="159257"/>
              <a:ext cx="1704289" cy="375793"/>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535940" y="1023873"/>
            <a:ext cx="7725409" cy="3226435"/>
          </a:xfrm>
          <a:prstGeom prst="rect">
            <a:avLst/>
          </a:prstGeom>
        </p:spPr>
        <p:txBody>
          <a:bodyPr vert="horz" wrap="square" lIns="0" tIns="12700" rIns="0" bIns="0" rtlCol="0">
            <a:spAutoFit/>
          </a:bodyPr>
          <a:lstStyle/>
          <a:p>
            <a:pPr marL="450850" indent="-438150">
              <a:lnSpc>
                <a:spcPct val="100000"/>
              </a:lnSpc>
              <a:spcBef>
                <a:spcPts val="100"/>
              </a:spcBef>
              <a:buAutoNum type="arabicPeriod"/>
              <a:tabLst>
                <a:tab pos="450215" algn="l"/>
                <a:tab pos="450850" algn="l"/>
              </a:tabLst>
            </a:pPr>
            <a:r>
              <a:rPr sz="3000" spc="-5" dirty="0">
                <a:latin typeface="Times New Roman"/>
                <a:cs typeface="Times New Roman"/>
              </a:rPr>
              <a:t>Giới</a:t>
            </a:r>
            <a:r>
              <a:rPr sz="3000" spc="-10" dirty="0">
                <a:latin typeface="Times New Roman"/>
                <a:cs typeface="Times New Roman"/>
              </a:rPr>
              <a:t> </a:t>
            </a:r>
            <a:r>
              <a:rPr sz="3000" dirty="0">
                <a:latin typeface="Times New Roman"/>
                <a:cs typeface="Times New Roman"/>
              </a:rPr>
              <a:t>thiệu</a:t>
            </a:r>
            <a:endParaRPr sz="3000">
              <a:latin typeface="Times New Roman"/>
              <a:cs typeface="Times New Roman"/>
            </a:endParaRPr>
          </a:p>
          <a:p>
            <a:pPr>
              <a:lnSpc>
                <a:spcPct val="100000"/>
              </a:lnSpc>
              <a:spcBef>
                <a:spcPts val="35"/>
              </a:spcBef>
              <a:buFont typeface="Times New Roman"/>
              <a:buAutoNum type="arabicPeriod"/>
            </a:pPr>
            <a:endParaRPr sz="3100">
              <a:latin typeface="Times New Roman"/>
              <a:cs typeface="Times New Roman"/>
            </a:endParaRPr>
          </a:p>
          <a:p>
            <a:pPr marL="450850" indent="-438150">
              <a:lnSpc>
                <a:spcPct val="100000"/>
              </a:lnSpc>
              <a:buAutoNum type="arabicPeriod"/>
              <a:tabLst>
                <a:tab pos="450215" algn="l"/>
                <a:tab pos="450850" algn="l"/>
              </a:tabLst>
            </a:pPr>
            <a:r>
              <a:rPr sz="3000" dirty="0">
                <a:latin typeface="Times New Roman"/>
                <a:cs typeface="Times New Roman"/>
              </a:rPr>
              <a:t>Các vấn đề cơ bản về </a:t>
            </a:r>
            <a:r>
              <a:rPr sz="3000" spc="-5" dirty="0">
                <a:latin typeface="Times New Roman"/>
                <a:cs typeface="Times New Roman"/>
              </a:rPr>
              <a:t>DBMS</a:t>
            </a:r>
            <a:r>
              <a:rPr sz="3000" spc="-20" dirty="0">
                <a:latin typeface="Times New Roman"/>
                <a:cs typeface="Times New Roman"/>
              </a:rPr>
              <a:t> </a:t>
            </a:r>
            <a:r>
              <a:rPr sz="3000" spc="-5" dirty="0">
                <a:latin typeface="Times New Roman"/>
                <a:cs typeface="Times New Roman"/>
              </a:rPr>
              <a:t>MySQL</a:t>
            </a:r>
            <a:endParaRPr sz="3000">
              <a:latin typeface="Times New Roman"/>
              <a:cs typeface="Times New Roman"/>
            </a:endParaRPr>
          </a:p>
          <a:p>
            <a:pPr>
              <a:lnSpc>
                <a:spcPct val="100000"/>
              </a:lnSpc>
              <a:spcBef>
                <a:spcPts val="35"/>
              </a:spcBef>
              <a:buFont typeface="Times New Roman"/>
              <a:buAutoNum type="arabicPeriod"/>
            </a:pPr>
            <a:endParaRPr sz="3100">
              <a:latin typeface="Times New Roman"/>
              <a:cs typeface="Times New Roman"/>
            </a:endParaRPr>
          </a:p>
          <a:p>
            <a:pPr marL="450850" indent="-438150">
              <a:lnSpc>
                <a:spcPct val="100000"/>
              </a:lnSpc>
              <a:buAutoNum type="arabicPeriod"/>
              <a:tabLst>
                <a:tab pos="450215" algn="l"/>
                <a:tab pos="450850" algn="l"/>
              </a:tabLst>
            </a:pPr>
            <a:r>
              <a:rPr sz="3000" spc="-5" dirty="0">
                <a:latin typeface="Times New Roman"/>
                <a:cs typeface="Times New Roman"/>
              </a:rPr>
              <a:t>PHP </a:t>
            </a:r>
            <a:r>
              <a:rPr sz="3000" dirty="0">
                <a:latin typeface="Times New Roman"/>
                <a:cs typeface="Times New Roman"/>
              </a:rPr>
              <a:t>và các thao tác cơ bản với </a:t>
            </a:r>
            <a:r>
              <a:rPr sz="3000" spc="-5" dirty="0">
                <a:latin typeface="Times New Roman"/>
                <a:cs typeface="Times New Roman"/>
              </a:rPr>
              <a:t>DBMS</a:t>
            </a:r>
            <a:r>
              <a:rPr sz="3000" spc="-165" dirty="0">
                <a:latin typeface="Times New Roman"/>
                <a:cs typeface="Times New Roman"/>
              </a:rPr>
              <a:t> </a:t>
            </a:r>
            <a:r>
              <a:rPr sz="3000" spc="-5" dirty="0">
                <a:latin typeface="Times New Roman"/>
                <a:cs typeface="Times New Roman"/>
              </a:rPr>
              <a:t>MySQL</a:t>
            </a:r>
            <a:endParaRPr sz="3000">
              <a:latin typeface="Times New Roman"/>
              <a:cs typeface="Times New Roman"/>
            </a:endParaRPr>
          </a:p>
          <a:p>
            <a:pPr>
              <a:lnSpc>
                <a:spcPct val="100000"/>
              </a:lnSpc>
              <a:spcBef>
                <a:spcPts val="35"/>
              </a:spcBef>
              <a:buFont typeface="Times New Roman"/>
              <a:buAutoNum type="arabicPeriod"/>
            </a:pPr>
            <a:endParaRPr sz="3100">
              <a:latin typeface="Times New Roman"/>
              <a:cs typeface="Times New Roman"/>
            </a:endParaRPr>
          </a:p>
          <a:p>
            <a:pPr marL="450850" indent="-438150">
              <a:lnSpc>
                <a:spcPct val="100000"/>
              </a:lnSpc>
              <a:buAutoNum type="arabicPeriod"/>
              <a:tabLst>
                <a:tab pos="450215" algn="l"/>
                <a:tab pos="450850" algn="l"/>
              </a:tabLst>
            </a:pPr>
            <a:r>
              <a:rPr sz="3000" dirty="0">
                <a:latin typeface="Times New Roman"/>
                <a:cs typeface="Times New Roman"/>
              </a:rPr>
              <a:t>Các vấn đề lưu ý trong xử lý</a:t>
            </a:r>
            <a:r>
              <a:rPr sz="3000" spc="-15" dirty="0">
                <a:latin typeface="Times New Roman"/>
                <a:cs typeface="Times New Roman"/>
              </a:rPr>
              <a:t> </a:t>
            </a:r>
            <a:r>
              <a:rPr sz="3000" dirty="0">
                <a:latin typeface="Times New Roman"/>
                <a:cs typeface="Times New Roman"/>
              </a:rPr>
              <a:t>CSDL</a:t>
            </a:r>
            <a:endParaRPr sz="3000">
              <a:latin typeface="Times New Roman"/>
              <a:cs typeface="Times New Roman"/>
            </a:endParaRPr>
          </a:p>
        </p:txBody>
      </p:sp>
      <p:sp>
        <p:nvSpPr>
          <p:cNvPr id="6" name="object 6"/>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80516" y="188976"/>
              <a:ext cx="1786127" cy="37871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13078" y="221361"/>
              <a:ext cx="1721053" cy="31369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772400" y="23622"/>
              <a:ext cx="1143000" cy="63855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3346" y="4644390"/>
              <a:ext cx="2618231" cy="506730"/>
            </a:xfrm>
            <a:prstGeom prst="rect">
              <a:avLst/>
            </a:prstGeom>
            <a:blipFill>
              <a:blip r:embed="rId5" cstate="print"/>
              <a:stretch>
                <a:fillRect/>
              </a:stretch>
            </a:blipFill>
          </p:spPr>
          <p:txBody>
            <a:bodyPr wrap="square" lIns="0" tIns="0" rIns="0" bIns="0" rtlCol="0"/>
            <a:lstStyle/>
            <a:p>
              <a:endParaRPr/>
            </a:p>
          </p:txBody>
        </p:sp>
      </p:grpSp>
      <p:grpSp>
        <p:nvGrpSpPr>
          <p:cNvPr id="7" name="object 7"/>
          <p:cNvGrpSpPr/>
          <p:nvPr/>
        </p:nvGrpSpPr>
        <p:grpSpPr>
          <a:xfrm>
            <a:off x="871727" y="3178301"/>
            <a:ext cx="2219960" cy="1534160"/>
            <a:chOff x="871727" y="3178301"/>
            <a:chExt cx="2219960" cy="1534160"/>
          </a:xfrm>
        </p:grpSpPr>
        <p:sp>
          <p:nvSpPr>
            <p:cNvPr id="8" name="object 8"/>
            <p:cNvSpPr/>
            <p:nvPr/>
          </p:nvSpPr>
          <p:spPr>
            <a:xfrm>
              <a:off x="876680" y="3183254"/>
              <a:ext cx="2209800" cy="152400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876680" y="3183254"/>
              <a:ext cx="2209800" cy="1524000"/>
            </a:xfrm>
            <a:custGeom>
              <a:avLst/>
              <a:gdLst/>
              <a:ahLst/>
              <a:cxnLst/>
              <a:rect l="l" t="t" r="r" b="b"/>
              <a:pathLst>
                <a:path w="2209800" h="1524000">
                  <a:moveTo>
                    <a:pt x="2209800" y="254000"/>
                  </a:moveTo>
                  <a:lnTo>
                    <a:pt x="2189085" y="303218"/>
                  </a:lnTo>
                  <a:lnTo>
                    <a:pt x="2153472" y="334304"/>
                  </a:lnTo>
                  <a:lnTo>
                    <a:pt x="2101776" y="363698"/>
                  </a:lnTo>
                  <a:lnTo>
                    <a:pt x="2035161" y="391133"/>
                  </a:lnTo>
                  <a:lnTo>
                    <a:pt x="1996622" y="404032"/>
                  </a:lnTo>
                  <a:lnTo>
                    <a:pt x="1954791" y="416341"/>
                  </a:lnTo>
                  <a:lnTo>
                    <a:pt x="1909812" y="428027"/>
                  </a:lnTo>
                  <a:lnTo>
                    <a:pt x="1861831" y="439055"/>
                  </a:lnTo>
                  <a:lnTo>
                    <a:pt x="1810994" y="449393"/>
                  </a:lnTo>
                  <a:lnTo>
                    <a:pt x="1757446" y="459008"/>
                  </a:lnTo>
                  <a:lnTo>
                    <a:pt x="1701333" y="467865"/>
                  </a:lnTo>
                  <a:lnTo>
                    <a:pt x="1642800" y="475932"/>
                  </a:lnTo>
                  <a:lnTo>
                    <a:pt x="1581993" y="483175"/>
                  </a:lnTo>
                  <a:lnTo>
                    <a:pt x="1519058" y="489561"/>
                  </a:lnTo>
                  <a:lnTo>
                    <a:pt x="1454139" y="495056"/>
                  </a:lnTo>
                  <a:lnTo>
                    <a:pt x="1387384" y="499626"/>
                  </a:lnTo>
                  <a:lnTo>
                    <a:pt x="1318936" y="503239"/>
                  </a:lnTo>
                  <a:lnTo>
                    <a:pt x="1248943" y="505862"/>
                  </a:lnTo>
                  <a:lnTo>
                    <a:pt x="1177549" y="507459"/>
                  </a:lnTo>
                  <a:lnTo>
                    <a:pt x="1104900" y="508000"/>
                  </a:lnTo>
                  <a:lnTo>
                    <a:pt x="1032250" y="507459"/>
                  </a:lnTo>
                  <a:lnTo>
                    <a:pt x="960856" y="505862"/>
                  </a:lnTo>
                  <a:lnTo>
                    <a:pt x="890863" y="503239"/>
                  </a:lnTo>
                  <a:lnTo>
                    <a:pt x="822415" y="499626"/>
                  </a:lnTo>
                  <a:lnTo>
                    <a:pt x="755660" y="495056"/>
                  </a:lnTo>
                  <a:lnTo>
                    <a:pt x="690741" y="489561"/>
                  </a:lnTo>
                  <a:lnTo>
                    <a:pt x="627806" y="483175"/>
                  </a:lnTo>
                  <a:lnTo>
                    <a:pt x="566999" y="475932"/>
                  </a:lnTo>
                  <a:lnTo>
                    <a:pt x="508466" y="467865"/>
                  </a:lnTo>
                  <a:lnTo>
                    <a:pt x="452353" y="459008"/>
                  </a:lnTo>
                  <a:lnTo>
                    <a:pt x="398805" y="449393"/>
                  </a:lnTo>
                  <a:lnTo>
                    <a:pt x="347968" y="439055"/>
                  </a:lnTo>
                  <a:lnTo>
                    <a:pt x="299987" y="428027"/>
                  </a:lnTo>
                  <a:lnTo>
                    <a:pt x="255008" y="416341"/>
                  </a:lnTo>
                  <a:lnTo>
                    <a:pt x="213177" y="404032"/>
                  </a:lnTo>
                  <a:lnTo>
                    <a:pt x="174638" y="391133"/>
                  </a:lnTo>
                  <a:lnTo>
                    <a:pt x="108023" y="363698"/>
                  </a:lnTo>
                  <a:lnTo>
                    <a:pt x="56327" y="334304"/>
                  </a:lnTo>
                  <a:lnTo>
                    <a:pt x="20714" y="303218"/>
                  </a:lnTo>
                  <a:lnTo>
                    <a:pt x="2350" y="270706"/>
                  </a:lnTo>
                  <a:lnTo>
                    <a:pt x="0" y="254000"/>
                  </a:lnTo>
                </a:path>
                <a:path w="2209800" h="1524000">
                  <a:moveTo>
                    <a:pt x="0" y="254000"/>
                  </a:moveTo>
                  <a:lnTo>
                    <a:pt x="20714" y="204781"/>
                  </a:lnTo>
                  <a:lnTo>
                    <a:pt x="56327" y="173695"/>
                  </a:lnTo>
                  <a:lnTo>
                    <a:pt x="108023" y="144301"/>
                  </a:lnTo>
                  <a:lnTo>
                    <a:pt x="174638" y="116866"/>
                  </a:lnTo>
                  <a:lnTo>
                    <a:pt x="213177" y="103967"/>
                  </a:lnTo>
                  <a:lnTo>
                    <a:pt x="255008" y="91658"/>
                  </a:lnTo>
                  <a:lnTo>
                    <a:pt x="299987" y="79972"/>
                  </a:lnTo>
                  <a:lnTo>
                    <a:pt x="347968" y="68944"/>
                  </a:lnTo>
                  <a:lnTo>
                    <a:pt x="398805" y="58606"/>
                  </a:lnTo>
                  <a:lnTo>
                    <a:pt x="452353" y="48991"/>
                  </a:lnTo>
                  <a:lnTo>
                    <a:pt x="508466" y="40134"/>
                  </a:lnTo>
                  <a:lnTo>
                    <a:pt x="566999" y="32067"/>
                  </a:lnTo>
                  <a:lnTo>
                    <a:pt x="627806" y="24824"/>
                  </a:lnTo>
                  <a:lnTo>
                    <a:pt x="690741" y="18438"/>
                  </a:lnTo>
                  <a:lnTo>
                    <a:pt x="755660" y="12943"/>
                  </a:lnTo>
                  <a:lnTo>
                    <a:pt x="822415" y="8373"/>
                  </a:lnTo>
                  <a:lnTo>
                    <a:pt x="890863" y="4760"/>
                  </a:lnTo>
                  <a:lnTo>
                    <a:pt x="960856" y="2137"/>
                  </a:lnTo>
                  <a:lnTo>
                    <a:pt x="1032250" y="540"/>
                  </a:lnTo>
                  <a:lnTo>
                    <a:pt x="1104900" y="0"/>
                  </a:lnTo>
                  <a:lnTo>
                    <a:pt x="1177549" y="540"/>
                  </a:lnTo>
                  <a:lnTo>
                    <a:pt x="1248943" y="2137"/>
                  </a:lnTo>
                  <a:lnTo>
                    <a:pt x="1318936" y="4760"/>
                  </a:lnTo>
                  <a:lnTo>
                    <a:pt x="1387384" y="8373"/>
                  </a:lnTo>
                  <a:lnTo>
                    <a:pt x="1454139" y="12943"/>
                  </a:lnTo>
                  <a:lnTo>
                    <a:pt x="1519058" y="18438"/>
                  </a:lnTo>
                  <a:lnTo>
                    <a:pt x="1581993" y="24824"/>
                  </a:lnTo>
                  <a:lnTo>
                    <a:pt x="1642800" y="32067"/>
                  </a:lnTo>
                  <a:lnTo>
                    <a:pt x="1701333" y="40134"/>
                  </a:lnTo>
                  <a:lnTo>
                    <a:pt x="1757446" y="48991"/>
                  </a:lnTo>
                  <a:lnTo>
                    <a:pt x="1810994" y="58606"/>
                  </a:lnTo>
                  <a:lnTo>
                    <a:pt x="1861831" y="68944"/>
                  </a:lnTo>
                  <a:lnTo>
                    <a:pt x="1909812" y="79972"/>
                  </a:lnTo>
                  <a:lnTo>
                    <a:pt x="1954791" y="91658"/>
                  </a:lnTo>
                  <a:lnTo>
                    <a:pt x="1996622" y="103967"/>
                  </a:lnTo>
                  <a:lnTo>
                    <a:pt x="2035161" y="116866"/>
                  </a:lnTo>
                  <a:lnTo>
                    <a:pt x="2101776" y="144301"/>
                  </a:lnTo>
                  <a:lnTo>
                    <a:pt x="2153472" y="173695"/>
                  </a:lnTo>
                  <a:lnTo>
                    <a:pt x="2189085" y="204781"/>
                  </a:lnTo>
                  <a:lnTo>
                    <a:pt x="2209800" y="254000"/>
                  </a:lnTo>
                  <a:lnTo>
                    <a:pt x="2209800" y="1270000"/>
                  </a:lnTo>
                  <a:lnTo>
                    <a:pt x="2189085" y="1319218"/>
                  </a:lnTo>
                  <a:lnTo>
                    <a:pt x="2153472" y="1350304"/>
                  </a:lnTo>
                  <a:lnTo>
                    <a:pt x="2101776" y="1379698"/>
                  </a:lnTo>
                  <a:lnTo>
                    <a:pt x="2035161" y="1407133"/>
                  </a:lnTo>
                  <a:lnTo>
                    <a:pt x="1996622" y="1420032"/>
                  </a:lnTo>
                  <a:lnTo>
                    <a:pt x="1954791" y="1432341"/>
                  </a:lnTo>
                  <a:lnTo>
                    <a:pt x="1909812" y="1444027"/>
                  </a:lnTo>
                  <a:lnTo>
                    <a:pt x="1861831" y="1455055"/>
                  </a:lnTo>
                  <a:lnTo>
                    <a:pt x="1810994" y="1465393"/>
                  </a:lnTo>
                  <a:lnTo>
                    <a:pt x="1757446" y="1475008"/>
                  </a:lnTo>
                  <a:lnTo>
                    <a:pt x="1701333" y="1483865"/>
                  </a:lnTo>
                  <a:lnTo>
                    <a:pt x="1642800" y="1491932"/>
                  </a:lnTo>
                  <a:lnTo>
                    <a:pt x="1581993" y="1499175"/>
                  </a:lnTo>
                  <a:lnTo>
                    <a:pt x="1519058" y="1505561"/>
                  </a:lnTo>
                  <a:lnTo>
                    <a:pt x="1454139" y="1511056"/>
                  </a:lnTo>
                  <a:lnTo>
                    <a:pt x="1387384" y="1515626"/>
                  </a:lnTo>
                  <a:lnTo>
                    <a:pt x="1318936" y="1519239"/>
                  </a:lnTo>
                  <a:lnTo>
                    <a:pt x="1248943" y="1521862"/>
                  </a:lnTo>
                  <a:lnTo>
                    <a:pt x="1177549" y="1523459"/>
                  </a:lnTo>
                  <a:lnTo>
                    <a:pt x="1104900" y="1524000"/>
                  </a:lnTo>
                  <a:lnTo>
                    <a:pt x="1032250" y="1523459"/>
                  </a:lnTo>
                  <a:lnTo>
                    <a:pt x="960856" y="1521862"/>
                  </a:lnTo>
                  <a:lnTo>
                    <a:pt x="890863" y="1519239"/>
                  </a:lnTo>
                  <a:lnTo>
                    <a:pt x="822415" y="1515626"/>
                  </a:lnTo>
                  <a:lnTo>
                    <a:pt x="755660" y="1511056"/>
                  </a:lnTo>
                  <a:lnTo>
                    <a:pt x="690741" y="1505561"/>
                  </a:lnTo>
                  <a:lnTo>
                    <a:pt x="627806" y="1499175"/>
                  </a:lnTo>
                  <a:lnTo>
                    <a:pt x="566999" y="1491932"/>
                  </a:lnTo>
                  <a:lnTo>
                    <a:pt x="508466" y="1483865"/>
                  </a:lnTo>
                  <a:lnTo>
                    <a:pt x="452353" y="1475008"/>
                  </a:lnTo>
                  <a:lnTo>
                    <a:pt x="398805" y="1465393"/>
                  </a:lnTo>
                  <a:lnTo>
                    <a:pt x="347968" y="1455055"/>
                  </a:lnTo>
                  <a:lnTo>
                    <a:pt x="299987" y="1444027"/>
                  </a:lnTo>
                  <a:lnTo>
                    <a:pt x="255008" y="1432341"/>
                  </a:lnTo>
                  <a:lnTo>
                    <a:pt x="213177" y="1420032"/>
                  </a:lnTo>
                  <a:lnTo>
                    <a:pt x="174638" y="1407133"/>
                  </a:lnTo>
                  <a:lnTo>
                    <a:pt x="108023" y="1379698"/>
                  </a:lnTo>
                  <a:lnTo>
                    <a:pt x="56327" y="1350304"/>
                  </a:lnTo>
                  <a:lnTo>
                    <a:pt x="20714" y="1319218"/>
                  </a:lnTo>
                  <a:lnTo>
                    <a:pt x="0" y="1270000"/>
                  </a:lnTo>
                  <a:lnTo>
                    <a:pt x="0" y="254000"/>
                  </a:lnTo>
                  <a:close/>
                </a:path>
              </a:pathLst>
            </a:custGeom>
            <a:ln w="9906">
              <a:solidFill>
                <a:srgbClr val="000000"/>
              </a:solidFill>
            </a:ln>
          </p:spPr>
          <p:txBody>
            <a:bodyPr wrap="square" lIns="0" tIns="0" rIns="0" bIns="0" rtlCol="0"/>
            <a:lstStyle/>
            <a:p>
              <a:endParaRPr/>
            </a:p>
          </p:txBody>
        </p:sp>
      </p:grpSp>
      <p:grpSp>
        <p:nvGrpSpPr>
          <p:cNvPr id="10" name="object 10"/>
          <p:cNvGrpSpPr/>
          <p:nvPr/>
        </p:nvGrpSpPr>
        <p:grpSpPr>
          <a:xfrm>
            <a:off x="694181" y="1364741"/>
            <a:ext cx="5752465" cy="1409065"/>
            <a:chOff x="694181" y="1364741"/>
            <a:chExt cx="5752465" cy="1409065"/>
          </a:xfrm>
        </p:grpSpPr>
        <p:sp>
          <p:nvSpPr>
            <p:cNvPr id="11" name="object 11"/>
            <p:cNvSpPr/>
            <p:nvPr/>
          </p:nvSpPr>
          <p:spPr>
            <a:xfrm>
              <a:off x="694181" y="1364741"/>
              <a:ext cx="5752338" cy="1408938"/>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24280" y="1394840"/>
              <a:ext cx="5638800" cy="1295400"/>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24280" y="1394840"/>
              <a:ext cx="5638800" cy="1295400"/>
            </a:xfrm>
            <a:custGeom>
              <a:avLst/>
              <a:gdLst/>
              <a:ahLst/>
              <a:cxnLst/>
              <a:rect l="l" t="t" r="r" b="b"/>
              <a:pathLst>
                <a:path w="5638800" h="1295400">
                  <a:moveTo>
                    <a:pt x="0" y="215900"/>
                  </a:moveTo>
                  <a:lnTo>
                    <a:pt x="5701" y="166391"/>
                  </a:lnTo>
                  <a:lnTo>
                    <a:pt x="21943" y="120946"/>
                  </a:lnTo>
                  <a:lnTo>
                    <a:pt x="47430" y="80859"/>
                  </a:lnTo>
                  <a:lnTo>
                    <a:pt x="80864" y="47426"/>
                  </a:lnTo>
                  <a:lnTo>
                    <a:pt x="120951" y="21941"/>
                  </a:lnTo>
                  <a:lnTo>
                    <a:pt x="166395" y="5701"/>
                  </a:lnTo>
                  <a:lnTo>
                    <a:pt x="215900" y="0"/>
                  </a:lnTo>
                  <a:lnTo>
                    <a:pt x="5422900" y="0"/>
                  </a:lnTo>
                  <a:lnTo>
                    <a:pt x="5472408" y="5701"/>
                  </a:lnTo>
                  <a:lnTo>
                    <a:pt x="5517853" y="21941"/>
                  </a:lnTo>
                  <a:lnTo>
                    <a:pt x="5557940" y="47426"/>
                  </a:lnTo>
                  <a:lnTo>
                    <a:pt x="5591373" y="80859"/>
                  </a:lnTo>
                  <a:lnTo>
                    <a:pt x="5616858" y="120946"/>
                  </a:lnTo>
                  <a:lnTo>
                    <a:pt x="5633098" y="166391"/>
                  </a:lnTo>
                  <a:lnTo>
                    <a:pt x="5638800" y="215900"/>
                  </a:lnTo>
                  <a:lnTo>
                    <a:pt x="5638800" y="1079500"/>
                  </a:lnTo>
                  <a:lnTo>
                    <a:pt x="5633098" y="1129008"/>
                  </a:lnTo>
                  <a:lnTo>
                    <a:pt x="5616858" y="1174453"/>
                  </a:lnTo>
                  <a:lnTo>
                    <a:pt x="5591373" y="1214540"/>
                  </a:lnTo>
                  <a:lnTo>
                    <a:pt x="5557940" y="1247973"/>
                  </a:lnTo>
                  <a:lnTo>
                    <a:pt x="5517853" y="1273458"/>
                  </a:lnTo>
                  <a:lnTo>
                    <a:pt x="5472408" y="1289698"/>
                  </a:lnTo>
                  <a:lnTo>
                    <a:pt x="5422900" y="1295400"/>
                  </a:lnTo>
                  <a:lnTo>
                    <a:pt x="215900" y="1295400"/>
                  </a:lnTo>
                  <a:lnTo>
                    <a:pt x="166395" y="1289698"/>
                  </a:lnTo>
                  <a:lnTo>
                    <a:pt x="120951" y="1273458"/>
                  </a:lnTo>
                  <a:lnTo>
                    <a:pt x="80864" y="1247973"/>
                  </a:lnTo>
                  <a:lnTo>
                    <a:pt x="47430" y="1214540"/>
                  </a:lnTo>
                  <a:lnTo>
                    <a:pt x="21943" y="1174453"/>
                  </a:lnTo>
                  <a:lnTo>
                    <a:pt x="5701" y="1129008"/>
                  </a:lnTo>
                  <a:lnTo>
                    <a:pt x="0" y="1079500"/>
                  </a:lnTo>
                  <a:lnTo>
                    <a:pt x="0" y="215900"/>
                  </a:lnTo>
                  <a:close/>
                </a:path>
              </a:pathLst>
            </a:custGeom>
            <a:ln w="9906">
              <a:solidFill>
                <a:srgbClr val="F69240"/>
              </a:solidFill>
            </a:ln>
          </p:spPr>
          <p:txBody>
            <a:bodyPr wrap="square" lIns="0" tIns="0" rIns="0" bIns="0" rtlCol="0"/>
            <a:lstStyle/>
            <a:p>
              <a:endParaRPr/>
            </a:p>
          </p:txBody>
        </p:sp>
      </p:grpSp>
      <p:sp>
        <p:nvSpPr>
          <p:cNvPr id="14" name="object 14"/>
          <p:cNvSpPr txBox="1">
            <a:spLocks noGrp="1"/>
          </p:cNvSpPr>
          <p:nvPr>
            <p:ph type="title"/>
          </p:nvPr>
        </p:nvSpPr>
        <p:spPr>
          <a:xfrm>
            <a:off x="1121410" y="1795780"/>
            <a:ext cx="4844415" cy="452755"/>
          </a:xfrm>
          <a:prstGeom prst="rect">
            <a:avLst/>
          </a:prstGeom>
        </p:spPr>
        <p:txBody>
          <a:bodyPr vert="horz" wrap="square" lIns="0" tIns="12700" rIns="0" bIns="0" rtlCol="0">
            <a:spAutoFit/>
          </a:bodyPr>
          <a:lstStyle/>
          <a:p>
            <a:pPr marL="12700">
              <a:lnSpc>
                <a:spcPct val="100000"/>
              </a:lnSpc>
              <a:spcBef>
                <a:spcPts val="100"/>
              </a:spcBef>
            </a:pPr>
            <a:r>
              <a:rPr sz="2800" b="0" dirty="0">
                <a:solidFill>
                  <a:srgbClr val="FFFFFF"/>
                </a:solidFill>
                <a:latin typeface="Times New Roman"/>
                <a:cs typeface="Times New Roman"/>
              </a:rPr>
              <a:t>MODELs FOR </a:t>
            </a:r>
            <a:r>
              <a:rPr sz="2800" b="0" spc="-10" dirty="0">
                <a:solidFill>
                  <a:srgbClr val="FFFFFF"/>
                </a:solidFill>
                <a:latin typeface="Times New Roman"/>
                <a:cs typeface="Times New Roman"/>
              </a:rPr>
              <a:t>STORING</a:t>
            </a:r>
            <a:r>
              <a:rPr sz="2800" b="0" spc="-60" dirty="0">
                <a:solidFill>
                  <a:srgbClr val="FFFFFF"/>
                </a:solidFill>
                <a:latin typeface="Times New Roman"/>
                <a:cs typeface="Times New Roman"/>
              </a:rPr>
              <a:t> </a:t>
            </a:r>
            <a:r>
              <a:rPr sz="2800" b="0" spc="-135" dirty="0">
                <a:solidFill>
                  <a:srgbClr val="FFFFFF"/>
                </a:solidFill>
                <a:latin typeface="Times New Roman"/>
                <a:cs typeface="Times New Roman"/>
              </a:rPr>
              <a:t>DATA</a:t>
            </a:r>
            <a:endParaRPr sz="2800">
              <a:latin typeface="Times New Roman"/>
              <a:cs typeface="Times New Roman"/>
            </a:endParaRPr>
          </a:p>
        </p:txBody>
      </p:sp>
      <p:sp>
        <p:nvSpPr>
          <p:cNvPr id="15" name="object 15"/>
          <p:cNvSpPr/>
          <p:nvPr/>
        </p:nvSpPr>
        <p:spPr>
          <a:xfrm>
            <a:off x="4149090" y="3636264"/>
            <a:ext cx="2163317" cy="1477518"/>
          </a:xfrm>
          <a:prstGeom prst="rect">
            <a:avLst/>
          </a:prstGeom>
          <a:blipFill>
            <a:blip r:embed="rId9" cstate="print"/>
            <a:stretch>
              <a:fillRect/>
            </a:stretch>
          </a:blipFill>
        </p:spPr>
        <p:txBody>
          <a:bodyPr wrap="square" lIns="0" tIns="0" rIns="0" bIns="0" rtlCol="0"/>
          <a:lstStyle/>
          <a:p>
            <a:endParaRPr/>
          </a:p>
        </p:txBody>
      </p:sp>
      <p:sp>
        <p:nvSpPr>
          <p:cNvPr id="16" name="object 16"/>
          <p:cNvSpPr txBox="1"/>
          <p:nvPr/>
        </p:nvSpPr>
        <p:spPr>
          <a:xfrm>
            <a:off x="1054100" y="3793540"/>
            <a:ext cx="4869180" cy="960119"/>
          </a:xfrm>
          <a:prstGeom prst="rect">
            <a:avLst/>
          </a:prstGeom>
        </p:spPr>
        <p:txBody>
          <a:bodyPr vert="horz" wrap="square" lIns="0" tIns="53340" rIns="0" bIns="0" rtlCol="0">
            <a:spAutoFit/>
          </a:bodyPr>
          <a:lstStyle/>
          <a:p>
            <a:pPr marL="12700">
              <a:lnSpc>
                <a:spcPct val="100000"/>
              </a:lnSpc>
              <a:spcBef>
                <a:spcPts val="420"/>
              </a:spcBef>
            </a:pPr>
            <a:r>
              <a:rPr sz="2800" spc="-70" dirty="0">
                <a:solidFill>
                  <a:srgbClr val="FFFFFF"/>
                </a:solidFill>
                <a:latin typeface="Times New Roman"/>
                <a:cs typeface="Times New Roman"/>
              </a:rPr>
              <a:t>DATABASE</a:t>
            </a:r>
            <a:endParaRPr sz="2800">
              <a:latin typeface="Times New Roman"/>
              <a:cs typeface="Times New Roman"/>
            </a:endParaRPr>
          </a:p>
          <a:p>
            <a:pPr marL="3551554">
              <a:lnSpc>
                <a:spcPct val="100000"/>
              </a:lnSpc>
              <a:spcBef>
                <a:spcPts val="320"/>
              </a:spcBef>
            </a:pPr>
            <a:r>
              <a:rPr sz="2800" dirty="0">
                <a:solidFill>
                  <a:srgbClr val="FFFFFF"/>
                </a:solidFill>
                <a:latin typeface="Times New Roman"/>
                <a:cs typeface="Times New Roman"/>
              </a:rPr>
              <a:t>DBMS</a:t>
            </a:r>
            <a:r>
              <a:rPr sz="2800" spc="-5" dirty="0">
                <a:solidFill>
                  <a:srgbClr val="FFFFFF"/>
                </a:solidFill>
                <a:latin typeface="Times New Roman"/>
                <a:cs typeface="Times New Roman"/>
              </a:rPr>
              <a:t>s</a:t>
            </a:r>
            <a:r>
              <a:rPr sz="2800" dirty="0">
                <a:solidFill>
                  <a:srgbClr val="FFFFFF"/>
                </a:solidFill>
                <a:latin typeface="Times New Roman"/>
                <a:cs typeface="Times New Roman"/>
              </a:rPr>
              <a:t>?</a:t>
            </a:r>
            <a:endParaRPr sz="2800">
              <a:latin typeface="Times New Roman"/>
              <a:cs typeface="Times New Roman"/>
            </a:endParaRPr>
          </a:p>
        </p:txBody>
      </p:sp>
      <p:sp>
        <p:nvSpPr>
          <p:cNvPr id="17" name="object 17"/>
          <p:cNvSpPr/>
          <p:nvPr/>
        </p:nvSpPr>
        <p:spPr>
          <a:xfrm>
            <a:off x="6824471" y="914400"/>
            <a:ext cx="1895855" cy="1300734"/>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6553200" y="2641854"/>
            <a:ext cx="2438400" cy="704850"/>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6743700" y="4741926"/>
            <a:ext cx="2057400" cy="1062228"/>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6713219" y="3772661"/>
            <a:ext cx="2118360" cy="543306"/>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lang="en-US" dirty="0" err="1">
                <a:solidFill>
                  <a:schemeClr val="tx1"/>
                </a:solidFill>
                <a:latin typeface="Times New Roman" panose="02020603050405020304" pitchFamily="18" charset="0"/>
                <a:cs typeface="Times New Roman" panose="02020603050405020304" pitchFamily="18" charset="0"/>
              </a:rPr>
              <a:t>Kiểu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chuỗi</a:t>
            </a:r>
            <a:endParaRPr dirty="0">
              <a:solidFill>
                <a:schemeClr val="tx1"/>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1612" y="1728607"/>
            <a:ext cx="7769860" cy="4998804"/>
          </a:xfrm>
          <a:prstGeom prst="rect">
            <a:avLst/>
          </a:prstGeom>
        </p:spPr>
        <p:txBody>
          <a:bodyPr vert="horz" wrap="square" lIns="0" tIns="12700" rIns="0" bIns="0" rtlCol="0">
            <a:spAutoFit/>
          </a:bodyPr>
          <a:lstStyle/>
          <a:p>
            <a:pPr eaLnBrk="1" hangingPunct="1"/>
            <a:r>
              <a:rPr lang="en-US" altLang="en-US" sz="2800" dirty="0" err="1">
                <a:latin typeface="Times New Roman" panose="02020603050405020304" pitchFamily="18" charset="0"/>
                <a:cs typeface="Times New Roman" panose="02020603050405020304" pitchFamily="18" charset="0"/>
              </a:rPr>
              <a:t>Ký</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thoát</a:t>
            </a:r>
            <a:r>
              <a:rPr lang="en-US" altLang="en-US" sz="2800" dirty="0">
                <a:latin typeface="Times New Roman" panose="02020603050405020304" pitchFamily="18" charset="0"/>
                <a:cs typeface="Times New Roman" panose="02020603050405020304" pitchFamily="18" charset="0"/>
              </a:rPr>
              <a:t>: \</a:t>
            </a:r>
          </a:p>
          <a:p>
            <a:pPr lvl="1" eaLnBrk="1" hangingPunct="1"/>
            <a:r>
              <a:rPr lang="en-US" altLang="en-US" sz="2800" dirty="0" err="1">
                <a:latin typeface="Times New Roman" panose="02020603050405020304" pitchFamily="18" charset="0"/>
                <a:cs typeface="Times New Roman" panose="02020603050405020304" pitchFamily="18" charset="0"/>
              </a:rPr>
              <a:t>Sử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dụng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ký</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đặc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biệt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chuỗi</a:t>
            </a:r>
            <a:endParaRPr lang="en-US" altLang="en-US" sz="2800" dirty="0">
              <a:latin typeface="Times New Roman" panose="02020603050405020304" pitchFamily="18" charset="0"/>
              <a:cs typeface="Times New Roman" panose="02020603050405020304" pitchFamily="18" charset="0"/>
            </a:endParaRPr>
          </a:p>
          <a:p>
            <a:pPr lvl="1" eaLnBrk="1" hangingPunct="1"/>
            <a:r>
              <a:rPr lang="en-US" altLang="en-US" sz="2800" dirty="0">
                <a:latin typeface="Times New Roman" panose="02020603050405020304" pitchFamily="18" charset="0"/>
                <a:cs typeface="Times New Roman" panose="02020603050405020304" pitchFamily="18" charset="0"/>
              </a:rPr>
              <a:t>VD:</a:t>
            </a:r>
          </a:p>
          <a:p>
            <a:pPr lvl="1" eaLnBrk="1" hangingPunct="1">
              <a:buFontTx/>
              <a:buNone/>
            </a:pPr>
            <a:r>
              <a:rPr lang="en-US" altLang="en-US" sz="2800" dirty="0" err="1">
                <a:latin typeface="Times New Roman" panose="02020603050405020304" pitchFamily="18" charset="0"/>
                <a:cs typeface="Times New Roman" panose="02020603050405020304" pitchFamily="18" charset="0"/>
              </a:rPr>
              <a:t>Cần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chuỗi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Người</a:t>
            </a:r>
            <a:r>
              <a:rPr lang="en-US" altLang="en-US" sz="2800" dirty="0">
                <a:latin typeface="Times New Roman" panose="02020603050405020304" pitchFamily="18" charset="0"/>
                <a:cs typeface="Times New Roman" panose="02020603050405020304" pitchFamily="18" charset="0"/>
              </a:rPr>
              <a:t> ta </a:t>
            </a:r>
            <a:r>
              <a:rPr lang="en-US" altLang="en-US" sz="2800" dirty="0" err="1">
                <a:latin typeface="Times New Roman" panose="02020603050405020304" pitchFamily="18" charset="0"/>
                <a:cs typeface="Times New Roman" panose="02020603050405020304" pitchFamily="18" charset="0"/>
              </a:rPr>
              <a:t>nói</a:t>
            </a:r>
            <a:r>
              <a:rPr lang="en-US" altLang="en-US" sz="2800" dirty="0">
                <a:latin typeface="Times New Roman" panose="02020603050405020304" pitchFamily="18" charset="0"/>
                <a:cs typeface="Times New Roman" panose="02020603050405020304" pitchFamily="18" charset="0"/>
              </a:rPr>
              <a:t> “PHP </a:t>
            </a:r>
            <a:r>
              <a:rPr lang="en-US" altLang="en-US" sz="2800" dirty="0" err="1">
                <a:latin typeface="Times New Roman" panose="02020603050405020304" pitchFamily="18" charset="0"/>
                <a:cs typeface="Times New Roman" panose="02020603050405020304" pitchFamily="18" charset="0"/>
              </a:rPr>
              <a:t>rất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tốt</a:t>
            </a:r>
            <a:r>
              <a:rPr lang="en-US" altLang="en-US" sz="2800" dirty="0">
                <a:latin typeface="Times New Roman" panose="02020603050405020304" pitchFamily="18" charset="0"/>
                <a:cs typeface="Times New Roman" panose="02020603050405020304" pitchFamily="18" charset="0"/>
              </a:rPr>
              <a:t>”</a:t>
            </a:r>
          </a:p>
          <a:p>
            <a:pPr lvl="1" eaLnBrk="1" hangingPunct="1">
              <a:buFontTx/>
              <a:buNone/>
            </a:pPr>
            <a:r>
              <a:rPr lang="en-US" altLang="en-US" sz="2400" dirty="0">
                <a:latin typeface="Courier New" panose="02070309020205020404" pitchFamily="49" charset="0"/>
              </a:rPr>
              <a:t>$a = “</a:t>
            </a:r>
            <a:r>
              <a:rPr lang="en-US" altLang="en-US" sz="2400" dirty="0" err="1">
                <a:latin typeface="Courier New" panose="02070309020205020404" pitchFamily="49" charset="0"/>
              </a:rPr>
              <a:t>Người</a:t>
            </a:r>
            <a:r>
              <a:rPr lang="en-US" altLang="en-US" sz="2400" dirty="0">
                <a:latin typeface="Courier New" panose="02070309020205020404" pitchFamily="49" charset="0"/>
              </a:rPr>
              <a:t> ta </a:t>
            </a:r>
            <a:r>
              <a:rPr lang="en-US" altLang="en-US" sz="2400" dirty="0" err="1">
                <a:latin typeface="Courier New" panose="02070309020205020404" pitchFamily="49" charset="0"/>
              </a:rPr>
              <a:t>nói</a:t>
            </a:r>
            <a:r>
              <a:rPr lang="en-US" altLang="en-US" sz="2400" dirty="0">
                <a:latin typeface="Courier New" panose="02070309020205020404" pitchFamily="49" charset="0"/>
              </a:rPr>
              <a:t> “PHP </a:t>
            </a:r>
            <a:r>
              <a:rPr lang="en-US" altLang="en-US" sz="2400" dirty="0" err="1">
                <a:latin typeface="Courier New" panose="02070309020205020404" pitchFamily="49" charset="0"/>
              </a:rPr>
              <a:t>rất</a:t>
            </a:r>
            <a:r>
              <a:rPr lang="en-US" altLang="en-US" sz="2400" dirty="0">
                <a:latin typeface="Courier New" panose="02070309020205020404" pitchFamily="49" charset="0"/>
              </a:rPr>
              <a:t> </a:t>
            </a:r>
            <a:r>
              <a:rPr lang="en-US" altLang="en-US" sz="2400" dirty="0" err="1">
                <a:latin typeface="Courier New" panose="02070309020205020404" pitchFamily="49" charset="0"/>
              </a:rPr>
              <a:t>tốt</a:t>
            </a:r>
            <a:r>
              <a:rPr lang="en-US" altLang="en-US" sz="2400" dirty="0">
                <a:latin typeface="Courier New" panose="02070309020205020404" pitchFamily="49" charset="0"/>
              </a:rPr>
              <a:t>””; //Sai</a:t>
            </a:r>
          </a:p>
          <a:p>
            <a:pPr lvl="1" eaLnBrk="1" hangingPunct="1">
              <a:buFontTx/>
              <a:buNone/>
            </a:pPr>
            <a:r>
              <a:rPr lang="en-US" altLang="en-US" sz="2400" dirty="0">
                <a:latin typeface="Courier New" panose="02070309020205020404" pitchFamily="49" charset="0"/>
              </a:rPr>
              <a:t>$a = “</a:t>
            </a:r>
            <a:r>
              <a:rPr lang="en-US" altLang="en-US" sz="2400" dirty="0" err="1">
                <a:latin typeface="Courier New" panose="02070309020205020404" pitchFamily="49" charset="0"/>
              </a:rPr>
              <a:t>Người</a:t>
            </a:r>
            <a:r>
              <a:rPr lang="en-US" altLang="en-US" sz="2400" dirty="0">
                <a:latin typeface="Courier New" panose="02070309020205020404" pitchFamily="49" charset="0"/>
              </a:rPr>
              <a:t> ta </a:t>
            </a:r>
            <a:r>
              <a:rPr lang="en-US" altLang="en-US" sz="2400" dirty="0" err="1">
                <a:latin typeface="Courier New" panose="02070309020205020404" pitchFamily="49" charset="0"/>
              </a:rPr>
              <a:t>nói</a:t>
            </a:r>
            <a:r>
              <a:rPr lang="en-US" altLang="en-US" sz="2400" dirty="0">
                <a:latin typeface="Courier New" panose="02070309020205020404" pitchFamily="49" charset="0"/>
              </a:rPr>
              <a:t> \“PHP </a:t>
            </a:r>
            <a:r>
              <a:rPr lang="en-US" altLang="en-US" sz="2400" dirty="0" err="1">
                <a:latin typeface="Courier New" panose="02070309020205020404" pitchFamily="49" charset="0"/>
              </a:rPr>
              <a:t>rất</a:t>
            </a:r>
            <a:r>
              <a:rPr lang="en-US" altLang="en-US" sz="2400" dirty="0">
                <a:latin typeface="Courier New" panose="02070309020205020404" pitchFamily="49" charset="0"/>
              </a:rPr>
              <a:t> </a:t>
            </a:r>
            <a:r>
              <a:rPr lang="en-US" altLang="en-US" sz="2400" dirty="0" err="1">
                <a:latin typeface="Courier New" panose="02070309020205020404" pitchFamily="49" charset="0"/>
              </a:rPr>
              <a:t>tốt</a:t>
            </a:r>
            <a:r>
              <a:rPr lang="en-US" altLang="en-US" sz="2400" dirty="0">
                <a:latin typeface="Courier New" panose="02070309020205020404" pitchFamily="49" charset="0"/>
              </a:rPr>
              <a:t>\””; //</a:t>
            </a:r>
            <a:r>
              <a:rPr lang="en-US" altLang="en-US" sz="2400" dirty="0" err="1">
                <a:latin typeface="Courier New" panose="02070309020205020404" pitchFamily="49" charset="0"/>
              </a:rPr>
              <a:t>Đúng</a:t>
            </a:r>
            <a:endParaRPr lang="en-US" altLang="en-US" sz="2400" dirty="0">
              <a:latin typeface="Courier New" panose="02070309020205020404" pitchFamily="49" charset="0"/>
            </a:endParaRPr>
          </a:p>
          <a:p>
            <a:pPr lvl="1" eaLnBrk="1" hangingPunct="1"/>
            <a:r>
              <a:rPr lang="en-US" altLang="en-US" sz="2800" dirty="0" err="1">
                <a:latin typeface="Times New Roman" panose="02020603050405020304" pitchFamily="18" charset="0"/>
                <a:cs typeface="Times New Roman" panose="02020603050405020304" pitchFamily="18" charset="0"/>
              </a:rPr>
              <a:t>Một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ký</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phải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dụng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ký</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thoát</a:t>
            </a:r>
            <a:r>
              <a:rPr lang="en-US" altLang="en-US" sz="2800" dirty="0">
                <a:latin typeface="Times New Roman" panose="02020603050405020304" pitchFamily="18" charset="0"/>
                <a:cs typeface="Times New Roman" panose="02020603050405020304" pitchFamily="18" charset="0"/>
              </a:rPr>
              <a:t>: $, \, “</a:t>
            </a:r>
          </a:p>
          <a:p>
            <a:pPr lvl="1" eaLnBrk="1" hangingPunct="1"/>
            <a:r>
              <a:rPr lang="en-US" altLang="en-US" sz="2800" dirty="0" err="1">
                <a:latin typeface="Times New Roman" panose="02020603050405020304" pitchFamily="18" charset="0"/>
                <a:cs typeface="Times New Roman" panose="02020603050405020304" pitchFamily="18" charset="0"/>
              </a:rPr>
              <a:t>Ngoài</a:t>
            </a:r>
            <a:r>
              <a:rPr lang="en-US" altLang="en-US" sz="2800" dirty="0">
                <a:latin typeface="Times New Roman" panose="02020603050405020304" pitchFamily="18" charset="0"/>
                <a:cs typeface="Times New Roman" panose="02020603050405020304" pitchFamily="18" charset="0"/>
              </a:rPr>
              <a:t> ra:</a:t>
            </a:r>
          </a:p>
          <a:p>
            <a:pPr lvl="2" eaLnBrk="1" hangingPunct="1"/>
            <a:r>
              <a:rPr lang="en-US" altLang="en-US" sz="2800" dirty="0">
                <a:latin typeface="Times New Roman" panose="02020603050405020304" pitchFamily="18" charset="0"/>
                <a:cs typeface="Times New Roman" panose="02020603050405020304" pitchFamily="18" charset="0"/>
              </a:rPr>
              <a:t>\n: </a:t>
            </a:r>
            <a:r>
              <a:rPr lang="en-US" altLang="en-US" sz="2800" dirty="0" err="1">
                <a:latin typeface="Times New Roman" panose="02020603050405020304" pitchFamily="18" charset="0"/>
                <a:cs typeface="Times New Roman" panose="02020603050405020304" pitchFamily="18" charset="0"/>
              </a:rPr>
              <a:t>Xuống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dòng</a:t>
            </a:r>
            <a:endParaRPr lang="en-US" altLang="en-US" sz="2800" dirty="0">
              <a:latin typeface="Times New Roman" panose="02020603050405020304" pitchFamily="18" charset="0"/>
              <a:cs typeface="Times New Roman" panose="02020603050405020304" pitchFamily="18" charset="0"/>
            </a:endParaRPr>
          </a:p>
          <a:p>
            <a:pPr lvl="2" eaLnBrk="1" hangingPunct="1"/>
            <a:r>
              <a:rPr lang="en-US" altLang="en-US" sz="2800" dirty="0">
                <a:latin typeface="Times New Roman" panose="02020603050405020304" pitchFamily="18" charset="0"/>
                <a:cs typeface="Times New Roman" panose="02020603050405020304" pitchFamily="18" charset="0"/>
              </a:rPr>
              <a:t>\r: </a:t>
            </a:r>
            <a:r>
              <a:rPr lang="en-US" altLang="en-US" sz="2800" dirty="0" err="1">
                <a:latin typeface="Times New Roman" panose="02020603050405020304" pitchFamily="18" charset="0"/>
                <a:cs typeface="Times New Roman" panose="02020603050405020304" pitchFamily="18" charset="0"/>
              </a:rPr>
              <a:t>trở</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về</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đầu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dòng</a:t>
            </a:r>
            <a:endParaRPr lang="en-US" altLang="en-US" sz="2800" dirty="0">
              <a:latin typeface="Times New Roman" panose="02020603050405020304" pitchFamily="18" charset="0"/>
              <a:cs typeface="Times New Roman" panose="02020603050405020304" pitchFamily="18" charset="0"/>
            </a:endParaRPr>
          </a:p>
          <a:p>
            <a:pPr lvl="2" eaLnBrk="1" hangingPunct="1"/>
            <a:r>
              <a:rPr lang="en-US" altLang="en-US" sz="2800" dirty="0">
                <a:latin typeface="Times New Roman" panose="02020603050405020304" pitchFamily="18" charset="0"/>
                <a:cs typeface="Times New Roman" panose="02020603050405020304" pitchFamily="18" charset="0"/>
              </a:rPr>
              <a:t>\t: </a:t>
            </a:r>
            <a:r>
              <a:rPr lang="en-US" altLang="en-US" sz="2800" dirty="0" err="1">
                <a:latin typeface="Times New Roman" panose="02020603050405020304" pitchFamily="18" charset="0"/>
                <a:cs typeface="Times New Roman" panose="02020603050405020304" pitchFamily="18" charset="0"/>
              </a:rPr>
              <a:t>dấu</a:t>
            </a:r>
            <a:r>
              <a:rPr lang="en-US" altLang="en-US" sz="2800" dirty="0">
                <a:latin typeface="Times New Roman" panose="02020603050405020304" pitchFamily="18" charset="0"/>
                <a:cs typeface="Times New Roman" panose="02020603050405020304" pitchFamily="18" charset="0"/>
              </a:rPr>
              <a:t> tab</a:t>
            </a:r>
          </a:p>
        </p:txBody>
      </p:sp>
    </p:spTree>
    <p:extLst>
      <p:ext uri="{BB962C8B-B14F-4D97-AF65-F5344CB8AC3E}">
        <p14:creationId xmlns:p14="http://schemas.microsoft.com/office/powerpoint/2010/main" val="10234328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47750" y="121157"/>
              <a:ext cx="1541526" cy="3947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1476248" cy="32905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99182" y="121157"/>
              <a:ext cx="4070604" cy="463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32201" y="153923"/>
              <a:ext cx="4004945" cy="397891"/>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124587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Giới</a:t>
            </a:r>
            <a:r>
              <a:rPr sz="1600" b="1" spc="-65" dirty="0">
                <a:latin typeface="Times New Roman"/>
                <a:cs typeface="Times New Roman"/>
              </a:rPr>
              <a:t> </a:t>
            </a:r>
            <a:r>
              <a:rPr sz="1600" b="1" dirty="0">
                <a:latin typeface="Times New Roman"/>
                <a:cs typeface="Times New Roman"/>
              </a:rPr>
              <a:t>thiệu</a:t>
            </a:r>
            <a:endParaRPr sz="1600">
              <a:latin typeface="Times New Roman"/>
              <a:cs typeface="Times New Roman"/>
            </a:endParaRPr>
          </a:p>
        </p:txBody>
      </p:sp>
      <p:sp>
        <p:nvSpPr>
          <p:cNvPr id="8" name="object 8"/>
          <p:cNvSpPr txBox="1"/>
          <p:nvPr/>
        </p:nvSpPr>
        <p:spPr>
          <a:xfrm>
            <a:off x="154939" y="1407922"/>
            <a:ext cx="128905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Data</a:t>
            </a:r>
            <a:r>
              <a:rPr sz="1600" b="1" spc="-85" dirty="0">
                <a:latin typeface="Times New Roman"/>
                <a:cs typeface="Times New Roman"/>
              </a:rPr>
              <a:t> </a:t>
            </a:r>
            <a:r>
              <a:rPr sz="1600" b="1" dirty="0">
                <a:latin typeface="Times New Roman"/>
                <a:cs typeface="Times New Roman"/>
              </a:rPr>
              <a:t>types</a:t>
            </a:r>
            <a:endParaRPr sz="1600">
              <a:latin typeface="Times New Roman"/>
              <a:cs typeface="Times New Roman"/>
            </a:endParaRPr>
          </a:p>
        </p:txBody>
      </p:sp>
      <p:sp>
        <p:nvSpPr>
          <p:cNvPr id="9" name="object 9"/>
          <p:cNvSpPr txBox="1"/>
          <p:nvPr/>
        </p:nvSpPr>
        <p:spPr>
          <a:xfrm>
            <a:off x="154939" y="1954275"/>
            <a:ext cx="125095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Databases</a:t>
            </a:r>
            <a:endParaRPr sz="1600">
              <a:latin typeface="Times New Roman"/>
              <a:cs typeface="Times New Roman"/>
            </a:endParaRPr>
          </a:p>
        </p:txBody>
      </p:sp>
      <p:sp>
        <p:nvSpPr>
          <p:cNvPr id="10" name="object 10"/>
          <p:cNvSpPr txBox="1"/>
          <p:nvPr/>
        </p:nvSpPr>
        <p:spPr>
          <a:xfrm>
            <a:off x="154939" y="2499867"/>
            <a:ext cx="1634489" cy="1362710"/>
          </a:xfrm>
          <a:prstGeom prst="rect">
            <a:avLst/>
          </a:prstGeom>
        </p:spPr>
        <p:txBody>
          <a:bodyPr vert="horz" wrap="square" lIns="0" tIns="12700" rIns="0" bIns="0" rtlCol="0">
            <a:spAutoFit/>
          </a:bodyPr>
          <a:lstStyle/>
          <a:p>
            <a:pPr marL="355600" indent="-342900">
              <a:lnSpc>
                <a:spcPct val="100000"/>
              </a:lnSpc>
              <a:spcBef>
                <a:spcPts val="100"/>
              </a:spcBef>
              <a:buClr>
                <a:srgbClr val="4F6128"/>
              </a:buClr>
              <a:buAutoNum type="arabicPeriod" startAt="4"/>
              <a:tabLst>
                <a:tab pos="354965" algn="l"/>
                <a:tab pos="355600" algn="l"/>
              </a:tabLst>
            </a:pPr>
            <a:r>
              <a:rPr sz="1600" b="1" spc="-25" dirty="0">
                <a:latin typeface="Times New Roman"/>
                <a:cs typeface="Times New Roman"/>
              </a:rPr>
              <a:t>Tables</a:t>
            </a:r>
            <a:endParaRPr sz="1600">
              <a:latin typeface="Times New Roman"/>
              <a:cs typeface="Times New Roman"/>
            </a:endParaRPr>
          </a:p>
          <a:p>
            <a:pPr>
              <a:lnSpc>
                <a:spcPct val="100000"/>
              </a:lnSpc>
              <a:spcBef>
                <a:spcPts val="25"/>
              </a:spcBef>
              <a:buClr>
                <a:srgbClr val="4F6128"/>
              </a:buClr>
              <a:buFont typeface="Times New Roman"/>
              <a:buAutoNum type="arabicPeriod" startAt="4"/>
            </a:pPr>
            <a:endParaRPr sz="2050">
              <a:latin typeface="Times New Roman"/>
              <a:cs typeface="Times New Roman"/>
            </a:endParaRPr>
          </a:p>
          <a:p>
            <a:pPr marL="355600" indent="-342900">
              <a:lnSpc>
                <a:spcPct val="100000"/>
              </a:lnSpc>
              <a:buClr>
                <a:srgbClr val="4F6128"/>
              </a:buClr>
              <a:buAutoNum type="arabicPeriod" startAt="4"/>
              <a:tabLst>
                <a:tab pos="354965" algn="l"/>
                <a:tab pos="355600" algn="l"/>
              </a:tabLst>
            </a:pPr>
            <a:r>
              <a:rPr sz="1600" b="1" dirty="0">
                <a:latin typeface="Times New Roman"/>
                <a:cs typeface="Times New Roman"/>
              </a:rPr>
              <a:t>Manip</a:t>
            </a:r>
            <a:r>
              <a:rPr sz="1600" b="1" spc="-10" dirty="0">
                <a:latin typeface="Times New Roman"/>
                <a:cs typeface="Times New Roman"/>
              </a:rPr>
              <a:t>u</a:t>
            </a:r>
            <a:r>
              <a:rPr sz="1600" b="1" dirty="0">
                <a:latin typeface="Times New Roman"/>
                <a:cs typeface="Times New Roman"/>
              </a:rPr>
              <a:t>lations</a:t>
            </a:r>
            <a:endParaRPr sz="1600">
              <a:latin typeface="Times New Roman"/>
              <a:cs typeface="Times New Roman"/>
            </a:endParaRPr>
          </a:p>
          <a:p>
            <a:pPr>
              <a:lnSpc>
                <a:spcPct val="100000"/>
              </a:lnSpc>
              <a:spcBef>
                <a:spcPts val="25"/>
              </a:spcBef>
              <a:buClr>
                <a:srgbClr val="4F6128"/>
              </a:buClr>
              <a:buFont typeface="Times New Roman"/>
              <a:buAutoNum type="arabicPeriod" startAt="4"/>
            </a:pPr>
            <a:endParaRPr sz="2050">
              <a:latin typeface="Times New Roman"/>
              <a:cs typeface="Times New Roman"/>
            </a:endParaRPr>
          </a:p>
          <a:p>
            <a:pPr marL="355600" indent="-342900">
              <a:lnSpc>
                <a:spcPct val="100000"/>
              </a:lnSpc>
              <a:buClr>
                <a:srgbClr val="4F6128"/>
              </a:buClr>
              <a:buAutoNum type="arabicPeriod" startAt="4"/>
              <a:tabLst>
                <a:tab pos="354965" algn="l"/>
                <a:tab pos="355600" algn="l"/>
              </a:tabLst>
            </a:pPr>
            <a:r>
              <a:rPr sz="1600" b="1" dirty="0">
                <a:latin typeface="Times New Roman"/>
                <a:cs typeface="Times New Roman"/>
              </a:rPr>
              <a:t>Retrieving</a:t>
            </a:r>
            <a:endParaRPr sz="1600">
              <a:latin typeface="Times New Roman"/>
              <a:cs typeface="Times New Roman"/>
            </a:endParaRPr>
          </a:p>
        </p:txBody>
      </p:sp>
      <p:grpSp>
        <p:nvGrpSpPr>
          <p:cNvPr id="11" name="object 11"/>
          <p:cNvGrpSpPr/>
          <p:nvPr/>
        </p:nvGrpSpPr>
        <p:grpSpPr>
          <a:xfrm>
            <a:off x="2090927" y="771144"/>
            <a:ext cx="6871334" cy="5848350"/>
            <a:chOff x="2090927" y="771144"/>
            <a:chExt cx="6871334" cy="5848350"/>
          </a:xfrm>
        </p:grpSpPr>
        <p:sp>
          <p:nvSpPr>
            <p:cNvPr id="12" name="object 12"/>
            <p:cNvSpPr/>
            <p:nvPr/>
          </p:nvSpPr>
          <p:spPr>
            <a:xfrm>
              <a:off x="2164079" y="812292"/>
              <a:ext cx="6797802" cy="5807202"/>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2090927" y="771144"/>
              <a:ext cx="2868929" cy="722376"/>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210180" y="838581"/>
              <a:ext cx="6705600" cy="5715000"/>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221018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6" name="object 16"/>
          <p:cNvSpPr txBox="1"/>
          <p:nvPr/>
        </p:nvSpPr>
        <p:spPr>
          <a:xfrm>
            <a:off x="2288794" y="860298"/>
            <a:ext cx="2460625" cy="391795"/>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5600" algn="l"/>
              </a:tabLst>
            </a:pPr>
            <a:r>
              <a:rPr sz="2400" b="1" u="heavy" dirty="0">
                <a:solidFill>
                  <a:srgbClr val="4F81BC"/>
                </a:solidFill>
                <a:uFill>
                  <a:solidFill>
                    <a:srgbClr val="4F81BC"/>
                  </a:solidFill>
                </a:uFill>
                <a:latin typeface="Times New Roman"/>
                <a:cs typeface="Times New Roman"/>
              </a:rPr>
              <a:t>DBMS</a:t>
            </a:r>
            <a:r>
              <a:rPr sz="2400" b="1" u="heavy" spc="-65" dirty="0">
                <a:solidFill>
                  <a:srgbClr val="4F81BC"/>
                </a:solidFill>
                <a:uFill>
                  <a:solidFill>
                    <a:srgbClr val="4F81BC"/>
                  </a:solidFill>
                </a:uFill>
                <a:latin typeface="Times New Roman"/>
                <a:cs typeface="Times New Roman"/>
              </a:rPr>
              <a:t> </a:t>
            </a:r>
            <a:r>
              <a:rPr sz="2400" b="1" u="heavy" spc="-5" dirty="0">
                <a:solidFill>
                  <a:srgbClr val="4F81BC"/>
                </a:solidFill>
                <a:uFill>
                  <a:solidFill>
                    <a:srgbClr val="4F81BC"/>
                  </a:solidFill>
                </a:uFill>
                <a:latin typeface="Times New Roman"/>
                <a:cs typeface="Times New Roman"/>
              </a:rPr>
              <a:t>MySQL</a:t>
            </a:r>
            <a:r>
              <a:rPr sz="2400" spc="-5" dirty="0">
                <a:solidFill>
                  <a:srgbClr val="4F81BC"/>
                </a:solidFill>
                <a:latin typeface="Times New Roman"/>
                <a:cs typeface="Times New Roman"/>
              </a:rPr>
              <a:t>:</a:t>
            </a:r>
            <a:endParaRPr sz="2400">
              <a:latin typeface="Times New Roman"/>
              <a:cs typeface="Times New Roman"/>
            </a:endParaRPr>
          </a:p>
        </p:txBody>
      </p:sp>
      <p:sp>
        <p:nvSpPr>
          <p:cNvPr id="17" name="object 17"/>
          <p:cNvSpPr/>
          <p:nvPr/>
        </p:nvSpPr>
        <p:spPr>
          <a:xfrm>
            <a:off x="6162294" y="1405127"/>
            <a:ext cx="2600705" cy="2438400"/>
          </a:xfrm>
          <a:prstGeom prst="rect">
            <a:avLst/>
          </a:prstGeom>
          <a:blipFill>
            <a:blip r:embed="rId9" cstate="print"/>
            <a:stretch>
              <a:fillRect/>
            </a:stretch>
          </a:blipFill>
        </p:spPr>
        <p:txBody>
          <a:bodyPr wrap="square" lIns="0" tIns="0" rIns="0" bIns="0" rtlCol="0"/>
          <a:lstStyle/>
          <a:p>
            <a:endParaRPr/>
          </a:p>
        </p:txBody>
      </p:sp>
      <p:sp>
        <p:nvSpPr>
          <p:cNvPr id="18" name="object 18"/>
          <p:cNvSpPr txBox="1"/>
          <p:nvPr/>
        </p:nvSpPr>
        <p:spPr>
          <a:xfrm>
            <a:off x="2210179" y="1321053"/>
            <a:ext cx="3906013" cy="4481804"/>
          </a:xfrm>
          <a:prstGeom prst="rect">
            <a:avLst/>
          </a:prstGeom>
        </p:spPr>
        <p:txBody>
          <a:bodyPr vert="horz" wrap="square" lIns="0" tIns="12700" rIns="0" bIns="0" rtlCol="0">
            <a:spAutoFit/>
          </a:bodyPr>
          <a:lstStyle/>
          <a:p>
            <a:pPr marL="298450" marR="5080" indent="-285750">
              <a:lnSpc>
                <a:spcPct val="100000"/>
              </a:lnSpc>
              <a:spcBef>
                <a:spcPts val="100"/>
              </a:spcBef>
              <a:buClr>
                <a:srgbClr val="00AF50"/>
              </a:buClr>
              <a:buFont typeface="Wingdings"/>
              <a:buChar char=""/>
              <a:tabLst>
                <a:tab pos="297815" algn="l"/>
                <a:tab pos="298450" algn="l"/>
              </a:tabLst>
            </a:pPr>
            <a:r>
              <a:rPr sz="1800" spc="-5" dirty="0">
                <a:latin typeface="Times New Roman"/>
                <a:cs typeface="Times New Roman"/>
              </a:rPr>
              <a:t>MySQL </a:t>
            </a:r>
            <a:r>
              <a:rPr sz="1800" dirty="0">
                <a:latin typeface="Times New Roman"/>
                <a:cs typeface="Times New Roman"/>
              </a:rPr>
              <a:t>là một hệ quản trị cơ </a:t>
            </a:r>
            <a:r>
              <a:rPr sz="1800" spc="-5" dirty="0">
                <a:latin typeface="Times New Roman"/>
                <a:cs typeface="Times New Roman"/>
              </a:rPr>
              <a:t>sở</a:t>
            </a:r>
            <a:r>
              <a:rPr sz="1800" spc="-155" dirty="0">
                <a:latin typeface="Times New Roman"/>
                <a:cs typeface="Times New Roman"/>
              </a:rPr>
              <a:t> </a:t>
            </a:r>
            <a:r>
              <a:rPr sz="1800" dirty="0">
                <a:latin typeface="Times New Roman"/>
                <a:cs typeface="Times New Roman"/>
              </a:rPr>
              <a:t>dữ  </a:t>
            </a:r>
            <a:r>
              <a:rPr sz="1800" spc="-5" dirty="0">
                <a:latin typeface="Times New Roman"/>
                <a:cs typeface="Times New Roman"/>
              </a:rPr>
              <a:t>liệu </a:t>
            </a:r>
            <a:r>
              <a:rPr sz="1800" dirty="0">
                <a:latin typeface="Times New Roman"/>
                <a:cs typeface="Times New Roman"/>
              </a:rPr>
              <a:t>nguồn mở</a:t>
            </a:r>
          </a:p>
          <a:p>
            <a:pPr marL="391160">
              <a:lnSpc>
                <a:spcPct val="100000"/>
              </a:lnSpc>
            </a:pPr>
            <a:r>
              <a:rPr sz="1800" b="1" u="heavy" spc="-5" dirty="0">
                <a:uFill>
                  <a:solidFill>
                    <a:srgbClr val="000000"/>
                  </a:solidFill>
                </a:uFill>
                <a:latin typeface="Times New Roman"/>
                <a:cs typeface="Times New Roman"/>
              </a:rPr>
              <a:t>Ref:</a:t>
            </a:r>
            <a:r>
              <a:rPr sz="1800" b="1" dirty="0">
                <a:latin typeface="Times New Roman"/>
                <a:cs typeface="Times New Roman"/>
              </a:rPr>
              <a:t> </a:t>
            </a:r>
            <a:r>
              <a:rPr sz="1800" spc="-10" dirty="0">
                <a:latin typeface="Times New Roman"/>
                <a:cs typeface="Times New Roman"/>
                <a:hlinkClick r:id="rId10"/>
              </a:rPr>
              <a:t>http://dev.mysql.com/doc/</a:t>
            </a:r>
            <a:endParaRPr sz="1800" dirty="0">
              <a:latin typeface="Times New Roman"/>
              <a:cs typeface="Times New Roman"/>
            </a:endParaRPr>
          </a:p>
          <a:p>
            <a:pPr marL="298450" indent="-285750">
              <a:lnSpc>
                <a:spcPct val="150000"/>
              </a:lnSpc>
              <a:buClr>
                <a:srgbClr val="00AF50"/>
              </a:buClr>
              <a:buFont typeface="Wingdings"/>
              <a:buChar char=""/>
              <a:tabLst>
                <a:tab pos="297815" algn="l"/>
                <a:tab pos="298450" algn="l"/>
              </a:tabLst>
            </a:pPr>
            <a:r>
              <a:rPr lang="vi-VN" sz="2000" spc="-5" dirty="0">
                <a:latin typeface="Times New Roman"/>
                <a:cs typeface="Times New Roman"/>
              </a:rPr>
              <a:t>PHP là một ngôn ngữ lập trình dùng để xây dựng các ứng dụng Website, lập trình phía Server nhằm xử lý các yêu cầu của client. Còn MySQL là một hệ quản trị CSDL dùng để lưu trữ dữ liệu và nó thường được dùng kèm theo với PHP</a:t>
            </a:r>
            <a:endParaRPr sz="2000" dirty="0">
              <a:latin typeface="Times New Roman"/>
              <a:cs typeface="Times New Roman"/>
            </a:endParaRPr>
          </a:p>
        </p:txBody>
      </p:sp>
      <p:sp>
        <p:nvSpPr>
          <p:cNvPr id="19" name="object 19"/>
          <p:cNvSpPr/>
          <p:nvPr/>
        </p:nvSpPr>
        <p:spPr>
          <a:xfrm>
            <a:off x="8122919" y="138684"/>
            <a:ext cx="792479" cy="408432"/>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47750" y="121157"/>
              <a:ext cx="1541526" cy="39471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0261" y="153923"/>
              <a:ext cx="1476248" cy="32905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599182" y="121157"/>
              <a:ext cx="4070604" cy="46329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632201" y="153923"/>
              <a:ext cx="4004945" cy="397891"/>
            </a:xfrm>
            <a:prstGeom prst="rect">
              <a:avLst/>
            </a:prstGeom>
            <a:blipFill>
              <a:blip r:embed="rId6" cstate="print"/>
              <a:stretch>
                <a:fillRect/>
              </a:stretch>
            </a:blipFill>
          </p:spPr>
          <p:txBody>
            <a:bodyPr wrap="square" lIns="0" tIns="0" rIns="0" bIns="0" rtlCol="0"/>
            <a:lstStyle/>
            <a:p>
              <a:endParaRPr/>
            </a:p>
          </p:txBody>
        </p:sp>
      </p:grpSp>
      <p:sp>
        <p:nvSpPr>
          <p:cNvPr id="8" name="object 8"/>
          <p:cNvSpPr txBox="1"/>
          <p:nvPr/>
        </p:nvSpPr>
        <p:spPr>
          <a:xfrm>
            <a:off x="154939" y="861313"/>
            <a:ext cx="124587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solidFill>
                  <a:srgbClr val="7E7E7E"/>
                </a:solidFill>
                <a:latin typeface="Times New Roman"/>
                <a:cs typeface="Times New Roman"/>
              </a:rPr>
              <a:t>Giới</a:t>
            </a:r>
            <a:r>
              <a:rPr sz="1600" b="1" spc="-65" dirty="0">
                <a:solidFill>
                  <a:srgbClr val="7E7E7E"/>
                </a:solidFill>
                <a:latin typeface="Times New Roman"/>
                <a:cs typeface="Times New Roman"/>
              </a:rPr>
              <a:t> </a:t>
            </a:r>
            <a:r>
              <a:rPr sz="1600" b="1" dirty="0">
                <a:solidFill>
                  <a:srgbClr val="7E7E7E"/>
                </a:solidFill>
                <a:latin typeface="Times New Roman"/>
                <a:cs typeface="Times New Roman"/>
              </a:rPr>
              <a:t>thiệu</a:t>
            </a:r>
            <a:endParaRPr sz="1600">
              <a:latin typeface="Times New Roman"/>
              <a:cs typeface="Times New Roman"/>
            </a:endParaRPr>
          </a:p>
        </p:txBody>
      </p:sp>
      <p:sp>
        <p:nvSpPr>
          <p:cNvPr id="9" name="object 9"/>
          <p:cNvSpPr txBox="1"/>
          <p:nvPr/>
        </p:nvSpPr>
        <p:spPr>
          <a:xfrm>
            <a:off x="154939" y="1407922"/>
            <a:ext cx="1634489" cy="2454275"/>
          </a:xfrm>
          <a:prstGeom prst="rect">
            <a:avLst/>
          </a:prstGeom>
        </p:spPr>
        <p:txBody>
          <a:bodyPr vert="horz" wrap="square" lIns="0" tIns="12700" rIns="0" bIns="0" rtlCol="0">
            <a:spAutoFit/>
          </a:bodyPr>
          <a:lstStyle/>
          <a:p>
            <a:pPr marL="355600" indent="-342900">
              <a:lnSpc>
                <a:spcPct val="100000"/>
              </a:lnSpc>
              <a:spcBef>
                <a:spcPts val="100"/>
              </a:spcBef>
              <a:buClr>
                <a:srgbClr val="4F6128"/>
              </a:buClr>
              <a:buAutoNum type="arabicPeriod" startAt="2"/>
              <a:tabLst>
                <a:tab pos="354965" algn="l"/>
                <a:tab pos="355600" algn="l"/>
              </a:tabLst>
            </a:pPr>
            <a:r>
              <a:rPr sz="1600" b="1" dirty="0">
                <a:latin typeface="Times New Roman"/>
                <a:cs typeface="Times New Roman"/>
              </a:rPr>
              <a:t>Data</a:t>
            </a:r>
            <a:r>
              <a:rPr sz="1600" b="1" spc="-25" dirty="0">
                <a:latin typeface="Times New Roman"/>
                <a:cs typeface="Times New Roman"/>
              </a:rPr>
              <a:t> </a:t>
            </a:r>
            <a:r>
              <a:rPr sz="1600" b="1" dirty="0">
                <a:latin typeface="Times New Roman"/>
                <a:cs typeface="Times New Roman"/>
              </a:rPr>
              <a:t>types</a:t>
            </a:r>
            <a:endParaRPr sz="1600">
              <a:latin typeface="Times New Roman"/>
              <a:cs typeface="Times New Roman"/>
            </a:endParaRPr>
          </a:p>
          <a:p>
            <a:pPr>
              <a:lnSpc>
                <a:spcPct val="100000"/>
              </a:lnSpc>
              <a:spcBef>
                <a:spcPts val="25"/>
              </a:spcBef>
              <a:buClr>
                <a:srgbClr val="4F6128"/>
              </a:buClr>
              <a:buFont typeface="Times New Roman"/>
              <a:buAutoNum type="arabicPeriod" startAt="2"/>
            </a:pPr>
            <a:endParaRPr sz="2050">
              <a:latin typeface="Times New Roman"/>
              <a:cs typeface="Times New Roman"/>
            </a:endParaRPr>
          </a:p>
          <a:p>
            <a:pPr marL="355600" indent="-342900">
              <a:lnSpc>
                <a:spcPct val="100000"/>
              </a:lnSpc>
              <a:buClr>
                <a:srgbClr val="4F6128"/>
              </a:buClr>
              <a:buAutoNum type="arabicPeriod" startAt="2"/>
              <a:tabLst>
                <a:tab pos="354965" algn="l"/>
                <a:tab pos="355600" algn="l"/>
              </a:tabLst>
            </a:pPr>
            <a:r>
              <a:rPr sz="1600" b="1" dirty="0">
                <a:latin typeface="Times New Roman"/>
                <a:cs typeface="Times New Roman"/>
              </a:rPr>
              <a:t>Databases</a:t>
            </a:r>
            <a:endParaRPr sz="1600">
              <a:latin typeface="Times New Roman"/>
              <a:cs typeface="Times New Roman"/>
            </a:endParaRPr>
          </a:p>
          <a:p>
            <a:pPr>
              <a:lnSpc>
                <a:spcPct val="100000"/>
              </a:lnSpc>
              <a:spcBef>
                <a:spcPts val="20"/>
              </a:spcBef>
              <a:buClr>
                <a:srgbClr val="4F6128"/>
              </a:buClr>
              <a:buFont typeface="Times New Roman"/>
              <a:buAutoNum type="arabicPeriod" startAt="2"/>
            </a:pPr>
            <a:endParaRPr sz="2050">
              <a:latin typeface="Times New Roman"/>
              <a:cs typeface="Times New Roman"/>
            </a:endParaRPr>
          </a:p>
          <a:p>
            <a:pPr marL="355600" indent="-342900">
              <a:lnSpc>
                <a:spcPct val="100000"/>
              </a:lnSpc>
              <a:buClr>
                <a:srgbClr val="4F6128"/>
              </a:buClr>
              <a:buAutoNum type="arabicPeriod" startAt="2"/>
              <a:tabLst>
                <a:tab pos="354965" algn="l"/>
                <a:tab pos="355600" algn="l"/>
              </a:tabLst>
            </a:pPr>
            <a:r>
              <a:rPr sz="1600" b="1" spc="-25" dirty="0">
                <a:latin typeface="Times New Roman"/>
                <a:cs typeface="Times New Roman"/>
              </a:rPr>
              <a:t>Tables</a:t>
            </a:r>
            <a:endParaRPr sz="1600">
              <a:latin typeface="Times New Roman"/>
              <a:cs typeface="Times New Roman"/>
            </a:endParaRPr>
          </a:p>
          <a:p>
            <a:pPr>
              <a:lnSpc>
                <a:spcPct val="100000"/>
              </a:lnSpc>
              <a:spcBef>
                <a:spcPts val="25"/>
              </a:spcBef>
              <a:buClr>
                <a:srgbClr val="4F6128"/>
              </a:buClr>
              <a:buFont typeface="Times New Roman"/>
              <a:buAutoNum type="arabicPeriod" startAt="2"/>
            </a:pPr>
            <a:endParaRPr sz="2050">
              <a:latin typeface="Times New Roman"/>
              <a:cs typeface="Times New Roman"/>
            </a:endParaRPr>
          </a:p>
          <a:p>
            <a:pPr marL="355600" indent="-342900">
              <a:lnSpc>
                <a:spcPct val="100000"/>
              </a:lnSpc>
              <a:buClr>
                <a:srgbClr val="4F6128"/>
              </a:buClr>
              <a:buAutoNum type="arabicPeriod" startAt="2"/>
              <a:tabLst>
                <a:tab pos="354965" algn="l"/>
                <a:tab pos="355600" algn="l"/>
              </a:tabLst>
            </a:pPr>
            <a:r>
              <a:rPr sz="1600" b="1" dirty="0">
                <a:latin typeface="Times New Roman"/>
                <a:cs typeface="Times New Roman"/>
              </a:rPr>
              <a:t>Manip</a:t>
            </a:r>
            <a:r>
              <a:rPr sz="1600" b="1" spc="-10" dirty="0">
                <a:latin typeface="Times New Roman"/>
                <a:cs typeface="Times New Roman"/>
              </a:rPr>
              <a:t>u</a:t>
            </a:r>
            <a:r>
              <a:rPr sz="1600" b="1" dirty="0">
                <a:latin typeface="Times New Roman"/>
                <a:cs typeface="Times New Roman"/>
              </a:rPr>
              <a:t>lations</a:t>
            </a:r>
            <a:endParaRPr sz="1600">
              <a:latin typeface="Times New Roman"/>
              <a:cs typeface="Times New Roman"/>
            </a:endParaRPr>
          </a:p>
          <a:p>
            <a:pPr>
              <a:lnSpc>
                <a:spcPct val="100000"/>
              </a:lnSpc>
              <a:spcBef>
                <a:spcPts val="20"/>
              </a:spcBef>
              <a:buClr>
                <a:srgbClr val="4F6128"/>
              </a:buClr>
              <a:buFont typeface="Times New Roman"/>
              <a:buAutoNum type="arabicPeriod" startAt="2"/>
            </a:pPr>
            <a:endParaRPr sz="2050">
              <a:latin typeface="Times New Roman"/>
              <a:cs typeface="Times New Roman"/>
            </a:endParaRPr>
          </a:p>
          <a:p>
            <a:pPr marL="355600" indent="-342900">
              <a:lnSpc>
                <a:spcPct val="100000"/>
              </a:lnSpc>
              <a:spcBef>
                <a:spcPts val="5"/>
              </a:spcBef>
              <a:buClr>
                <a:srgbClr val="4F6128"/>
              </a:buClr>
              <a:buAutoNum type="arabicPeriod" startAt="2"/>
              <a:tabLst>
                <a:tab pos="354965" algn="l"/>
                <a:tab pos="355600" algn="l"/>
              </a:tabLst>
            </a:pPr>
            <a:r>
              <a:rPr sz="1600" b="1" dirty="0">
                <a:latin typeface="Times New Roman"/>
                <a:cs typeface="Times New Roman"/>
              </a:rPr>
              <a:t>Retrieving</a:t>
            </a:r>
            <a:endParaRPr sz="1600">
              <a:latin typeface="Times New Roman"/>
              <a:cs typeface="Times New Roman"/>
            </a:endParaRPr>
          </a:p>
        </p:txBody>
      </p:sp>
      <p:grpSp>
        <p:nvGrpSpPr>
          <p:cNvPr id="10" name="object 10"/>
          <p:cNvGrpSpPr/>
          <p:nvPr/>
        </p:nvGrpSpPr>
        <p:grpSpPr>
          <a:xfrm>
            <a:off x="2090927" y="771144"/>
            <a:ext cx="6871334" cy="5848350"/>
            <a:chOff x="2090927" y="771144"/>
            <a:chExt cx="6871334" cy="5848350"/>
          </a:xfrm>
        </p:grpSpPr>
        <p:sp>
          <p:nvSpPr>
            <p:cNvPr id="11" name="object 11"/>
            <p:cNvSpPr/>
            <p:nvPr/>
          </p:nvSpPr>
          <p:spPr>
            <a:xfrm>
              <a:off x="2164079" y="812292"/>
              <a:ext cx="6797802" cy="5807202"/>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2090927" y="771144"/>
              <a:ext cx="2242566" cy="72237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2210180" y="838581"/>
              <a:ext cx="6705600" cy="5715000"/>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221018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5" name="object 15"/>
          <p:cNvSpPr txBox="1"/>
          <p:nvPr/>
        </p:nvSpPr>
        <p:spPr>
          <a:xfrm>
            <a:off x="2288794" y="860298"/>
            <a:ext cx="1833880" cy="391795"/>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5600" algn="l"/>
              </a:tabLst>
            </a:pPr>
            <a:r>
              <a:rPr sz="2400" b="1" u="heavy" dirty="0">
                <a:solidFill>
                  <a:srgbClr val="4F81BC"/>
                </a:solidFill>
                <a:uFill>
                  <a:solidFill>
                    <a:srgbClr val="4F81BC"/>
                  </a:solidFill>
                </a:uFill>
                <a:latin typeface="Times New Roman"/>
                <a:cs typeface="Times New Roman"/>
              </a:rPr>
              <a:t>Data</a:t>
            </a:r>
            <a:r>
              <a:rPr sz="2400" b="1" u="heavy" spc="-60" dirty="0">
                <a:solidFill>
                  <a:srgbClr val="4F81BC"/>
                </a:solidFill>
                <a:uFill>
                  <a:solidFill>
                    <a:srgbClr val="4F81BC"/>
                  </a:solidFill>
                </a:uFill>
                <a:latin typeface="Times New Roman"/>
                <a:cs typeface="Times New Roman"/>
              </a:rPr>
              <a:t> </a:t>
            </a:r>
            <a:r>
              <a:rPr sz="2400" b="1" u="heavy" spc="-5" dirty="0">
                <a:solidFill>
                  <a:srgbClr val="4F81BC"/>
                </a:solidFill>
                <a:uFill>
                  <a:solidFill>
                    <a:srgbClr val="4F81BC"/>
                  </a:solidFill>
                </a:uFill>
                <a:latin typeface="Times New Roman"/>
                <a:cs typeface="Times New Roman"/>
              </a:rPr>
              <a:t>types</a:t>
            </a:r>
            <a:r>
              <a:rPr sz="2400" spc="-5" dirty="0">
                <a:solidFill>
                  <a:srgbClr val="4F81BC"/>
                </a:solidFill>
                <a:latin typeface="Times New Roman"/>
                <a:cs typeface="Times New Roman"/>
              </a:rPr>
              <a:t>:</a:t>
            </a:r>
            <a:endParaRPr sz="2400">
              <a:latin typeface="Times New Roman"/>
              <a:cs typeface="Times New Roman"/>
            </a:endParaRPr>
          </a:p>
        </p:txBody>
      </p:sp>
      <p:sp>
        <p:nvSpPr>
          <p:cNvPr id="16" name="object 16"/>
          <p:cNvSpPr/>
          <p:nvPr/>
        </p:nvSpPr>
        <p:spPr>
          <a:xfrm>
            <a:off x="2514600" y="1447799"/>
            <a:ext cx="6096000" cy="2595880"/>
          </a:xfrm>
          <a:custGeom>
            <a:avLst/>
            <a:gdLst/>
            <a:ahLst/>
            <a:cxnLst/>
            <a:rect l="l" t="t" r="r" b="b"/>
            <a:pathLst>
              <a:path w="6096000" h="2595879">
                <a:moveTo>
                  <a:pt x="6096000" y="2225052"/>
                </a:moveTo>
                <a:lnTo>
                  <a:pt x="1524000" y="2225052"/>
                </a:lnTo>
                <a:lnTo>
                  <a:pt x="0" y="2225052"/>
                </a:lnTo>
                <a:lnTo>
                  <a:pt x="0" y="2595880"/>
                </a:lnTo>
                <a:lnTo>
                  <a:pt x="1524000" y="2595880"/>
                </a:lnTo>
                <a:lnTo>
                  <a:pt x="6096000" y="2595880"/>
                </a:lnTo>
                <a:lnTo>
                  <a:pt x="6096000" y="2225052"/>
                </a:lnTo>
                <a:close/>
              </a:path>
              <a:path w="6096000" h="2595879">
                <a:moveTo>
                  <a:pt x="6096000" y="741692"/>
                </a:moveTo>
                <a:lnTo>
                  <a:pt x="1524000" y="741692"/>
                </a:lnTo>
                <a:lnTo>
                  <a:pt x="0" y="741692"/>
                </a:lnTo>
                <a:lnTo>
                  <a:pt x="0" y="1112520"/>
                </a:lnTo>
                <a:lnTo>
                  <a:pt x="0" y="1483360"/>
                </a:lnTo>
                <a:lnTo>
                  <a:pt x="0" y="1854200"/>
                </a:lnTo>
                <a:lnTo>
                  <a:pt x="0" y="2225040"/>
                </a:lnTo>
                <a:lnTo>
                  <a:pt x="1524000" y="2225040"/>
                </a:lnTo>
                <a:lnTo>
                  <a:pt x="6096000" y="2225040"/>
                </a:lnTo>
                <a:lnTo>
                  <a:pt x="6096000" y="1854200"/>
                </a:lnTo>
                <a:lnTo>
                  <a:pt x="6096000" y="1483360"/>
                </a:lnTo>
                <a:lnTo>
                  <a:pt x="6096000" y="1112520"/>
                </a:lnTo>
                <a:lnTo>
                  <a:pt x="6096000" y="741692"/>
                </a:lnTo>
                <a:close/>
              </a:path>
              <a:path w="6096000" h="2595879">
                <a:moveTo>
                  <a:pt x="6096000" y="0"/>
                </a:moveTo>
                <a:lnTo>
                  <a:pt x="1524000" y="0"/>
                </a:lnTo>
                <a:lnTo>
                  <a:pt x="0" y="0"/>
                </a:lnTo>
                <a:lnTo>
                  <a:pt x="0" y="370840"/>
                </a:lnTo>
                <a:lnTo>
                  <a:pt x="0" y="741680"/>
                </a:lnTo>
                <a:lnTo>
                  <a:pt x="1524000" y="741680"/>
                </a:lnTo>
                <a:lnTo>
                  <a:pt x="6096000" y="741680"/>
                </a:lnTo>
                <a:lnTo>
                  <a:pt x="6096000" y="370840"/>
                </a:lnTo>
                <a:lnTo>
                  <a:pt x="6096000" y="0"/>
                </a:lnTo>
                <a:close/>
              </a:path>
            </a:pathLst>
          </a:custGeom>
          <a:solidFill>
            <a:srgbClr val="FFFFFF"/>
          </a:solidFill>
        </p:spPr>
        <p:txBody>
          <a:bodyPr wrap="square" lIns="0" tIns="0" rIns="0" bIns="0" rtlCol="0"/>
          <a:lstStyle/>
          <a:p>
            <a:endParaRPr/>
          </a:p>
        </p:txBody>
      </p:sp>
      <p:graphicFrame>
        <p:nvGraphicFramePr>
          <p:cNvPr id="17" name="object 17"/>
          <p:cNvGraphicFramePr>
            <a:graphicFrameLocks noGrp="1"/>
          </p:cNvGraphicFramePr>
          <p:nvPr/>
        </p:nvGraphicFramePr>
        <p:xfrm>
          <a:off x="2508250" y="1441450"/>
          <a:ext cx="6096000" cy="2595875"/>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70839">
                <a:tc>
                  <a:txBody>
                    <a:bodyPr/>
                    <a:lstStyle/>
                    <a:p>
                      <a:pPr marL="243204">
                        <a:lnSpc>
                          <a:spcPct val="100000"/>
                        </a:lnSpc>
                        <a:spcBef>
                          <a:spcPts val="300"/>
                        </a:spcBef>
                      </a:pPr>
                      <a:r>
                        <a:rPr sz="1800" b="1" spc="-5" dirty="0">
                          <a:solidFill>
                            <a:srgbClr val="FF0000"/>
                          </a:solidFill>
                          <a:latin typeface="Times New Roman"/>
                          <a:cs typeface="Times New Roman"/>
                        </a:rPr>
                        <a:t>Data</a:t>
                      </a:r>
                      <a:r>
                        <a:rPr sz="1800" b="1" spc="-15" dirty="0">
                          <a:solidFill>
                            <a:srgbClr val="FF0000"/>
                          </a:solidFill>
                          <a:latin typeface="Times New Roman"/>
                          <a:cs typeface="Times New Roman"/>
                        </a:rPr>
                        <a:t> </a:t>
                      </a:r>
                      <a:r>
                        <a:rPr sz="1800" b="1" spc="-5" dirty="0">
                          <a:solidFill>
                            <a:srgbClr val="FF0000"/>
                          </a:solidFill>
                          <a:latin typeface="Times New Roman"/>
                          <a:cs typeface="Times New Roman"/>
                        </a:rPr>
                        <a:t>types</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300"/>
                        </a:spcBef>
                      </a:pPr>
                      <a:r>
                        <a:rPr sz="1800" b="1" spc="-5" dirty="0">
                          <a:solidFill>
                            <a:srgbClr val="FF0000"/>
                          </a:solidFill>
                          <a:latin typeface="Times New Roman"/>
                          <a:cs typeface="Times New Roman"/>
                        </a:rPr>
                        <a:t>Meaning</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0"/>
                  </a:ext>
                </a:extLst>
              </a:tr>
              <a:tr h="370839">
                <a:tc>
                  <a:txBody>
                    <a:bodyPr/>
                    <a:lstStyle/>
                    <a:p>
                      <a:pPr marL="91440">
                        <a:lnSpc>
                          <a:spcPct val="100000"/>
                        </a:lnSpc>
                        <a:spcBef>
                          <a:spcPts val="300"/>
                        </a:spcBef>
                      </a:pPr>
                      <a:r>
                        <a:rPr sz="1800" dirty="0">
                          <a:latin typeface="Times New Roman"/>
                          <a:cs typeface="Times New Roman"/>
                        </a:rPr>
                        <a:t>int or</a:t>
                      </a:r>
                      <a:r>
                        <a:rPr sz="1800" spc="-25" dirty="0">
                          <a:latin typeface="Times New Roman"/>
                          <a:cs typeface="Times New Roman"/>
                        </a:rPr>
                        <a:t> </a:t>
                      </a:r>
                      <a:r>
                        <a:rPr sz="1800" spc="-5" dirty="0">
                          <a:latin typeface="Times New Roman"/>
                          <a:cs typeface="Times New Roman"/>
                        </a:rPr>
                        <a:t>integer</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00"/>
                        </a:spcBef>
                      </a:pPr>
                      <a:r>
                        <a:rPr sz="1800" dirty="0">
                          <a:latin typeface="Times New Roman"/>
                          <a:cs typeface="Times New Roman"/>
                        </a:rPr>
                        <a:t>Signed </a:t>
                      </a:r>
                      <a:r>
                        <a:rPr sz="1800" spc="-5" dirty="0">
                          <a:latin typeface="Times New Roman"/>
                          <a:cs typeface="Times New Roman"/>
                        </a:rPr>
                        <a:t>integer </a:t>
                      </a:r>
                      <a:r>
                        <a:rPr sz="1800" spc="-15" dirty="0">
                          <a:latin typeface="Times New Roman"/>
                          <a:cs typeface="Times New Roman"/>
                        </a:rPr>
                        <a:t>number, </a:t>
                      </a:r>
                      <a:r>
                        <a:rPr sz="1800" dirty="0">
                          <a:latin typeface="Times New Roman"/>
                          <a:cs typeface="Times New Roman"/>
                        </a:rPr>
                        <a:t>32 bits in</a:t>
                      </a:r>
                      <a:r>
                        <a:rPr sz="1800" spc="5" dirty="0">
                          <a:latin typeface="Times New Roman"/>
                          <a:cs typeface="Times New Roman"/>
                        </a:rPr>
                        <a:t> </a:t>
                      </a:r>
                      <a:r>
                        <a:rPr sz="1800" dirty="0">
                          <a:latin typeface="Times New Roman"/>
                          <a:cs typeface="Times New Roman"/>
                        </a:rPr>
                        <a:t>length</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1"/>
                  </a:ext>
                </a:extLst>
              </a:tr>
              <a:tr h="370840">
                <a:tc>
                  <a:txBody>
                    <a:bodyPr/>
                    <a:lstStyle/>
                    <a:p>
                      <a:pPr marL="91440">
                        <a:lnSpc>
                          <a:spcPct val="100000"/>
                        </a:lnSpc>
                        <a:spcBef>
                          <a:spcPts val="300"/>
                        </a:spcBef>
                      </a:pPr>
                      <a:r>
                        <a:rPr sz="1800" spc="-5" dirty="0">
                          <a:latin typeface="Times New Roman"/>
                          <a:cs typeface="Times New Roman"/>
                        </a:rPr>
                        <a:t>smallint</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00"/>
                        </a:spcBef>
                      </a:pPr>
                      <a:r>
                        <a:rPr sz="1800" dirty="0">
                          <a:latin typeface="Times New Roman"/>
                          <a:cs typeface="Times New Roman"/>
                        </a:rPr>
                        <a:t>Signed </a:t>
                      </a:r>
                      <a:r>
                        <a:rPr sz="1800" spc="-5" dirty="0">
                          <a:latin typeface="Times New Roman"/>
                          <a:cs typeface="Times New Roman"/>
                        </a:rPr>
                        <a:t>integer </a:t>
                      </a:r>
                      <a:r>
                        <a:rPr sz="1800" spc="-15" dirty="0">
                          <a:latin typeface="Times New Roman"/>
                          <a:cs typeface="Times New Roman"/>
                        </a:rPr>
                        <a:t>number, </a:t>
                      </a:r>
                      <a:r>
                        <a:rPr sz="1800" dirty="0">
                          <a:latin typeface="Times New Roman"/>
                          <a:cs typeface="Times New Roman"/>
                        </a:rPr>
                        <a:t>16 bits in</a:t>
                      </a:r>
                      <a:r>
                        <a:rPr sz="1800" spc="5" dirty="0">
                          <a:latin typeface="Times New Roman"/>
                          <a:cs typeface="Times New Roman"/>
                        </a:rPr>
                        <a:t> </a:t>
                      </a:r>
                      <a:r>
                        <a:rPr sz="1800" dirty="0">
                          <a:latin typeface="Times New Roman"/>
                          <a:cs typeface="Times New Roman"/>
                        </a:rPr>
                        <a:t>length</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2"/>
                  </a:ext>
                </a:extLst>
              </a:tr>
              <a:tr h="370839">
                <a:tc>
                  <a:txBody>
                    <a:bodyPr/>
                    <a:lstStyle/>
                    <a:p>
                      <a:pPr marL="91440">
                        <a:lnSpc>
                          <a:spcPct val="100000"/>
                        </a:lnSpc>
                        <a:spcBef>
                          <a:spcPts val="300"/>
                        </a:spcBef>
                      </a:pPr>
                      <a:r>
                        <a:rPr sz="1800" dirty="0">
                          <a:latin typeface="Times New Roman"/>
                          <a:cs typeface="Times New Roman"/>
                        </a:rPr>
                        <a:t>real</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00"/>
                        </a:spcBef>
                      </a:pPr>
                      <a:r>
                        <a:rPr sz="1800" dirty="0">
                          <a:latin typeface="Times New Roman"/>
                          <a:cs typeface="Times New Roman"/>
                        </a:rPr>
                        <a:t>Signed </a:t>
                      </a:r>
                      <a:r>
                        <a:rPr sz="1800" spc="-5" dirty="0">
                          <a:latin typeface="Times New Roman"/>
                          <a:cs typeface="Times New Roman"/>
                        </a:rPr>
                        <a:t>floating-point </a:t>
                      </a:r>
                      <a:r>
                        <a:rPr sz="1800" spc="-15" dirty="0">
                          <a:latin typeface="Times New Roman"/>
                          <a:cs typeface="Times New Roman"/>
                        </a:rPr>
                        <a:t>number, </a:t>
                      </a:r>
                      <a:r>
                        <a:rPr sz="1800" dirty="0">
                          <a:latin typeface="Times New Roman"/>
                          <a:cs typeface="Times New Roman"/>
                        </a:rPr>
                        <a:t>32 bits in</a:t>
                      </a:r>
                      <a:r>
                        <a:rPr sz="1800" spc="10" dirty="0">
                          <a:latin typeface="Times New Roman"/>
                          <a:cs typeface="Times New Roman"/>
                        </a:rPr>
                        <a:t> </a:t>
                      </a:r>
                      <a:r>
                        <a:rPr sz="1800" dirty="0">
                          <a:latin typeface="Times New Roman"/>
                          <a:cs typeface="Times New Roman"/>
                        </a:rPr>
                        <a:t>length</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3"/>
                  </a:ext>
                </a:extLst>
              </a:tr>
              <a:tr h="370839">
                <a:tc>
                  <a:txBody>
                    <a:bodyPr/>
                    <a:lstStyle/>
                    <a:p>
                      <a:pPr marL="91440">
                        <a:lnSpc>
                          <a:spcPct val="100000"/>
                        </a:lnSpc>
                        <a:spcBef>
                          <a:spcPts val="300"/>
                        </a:spcBef>
                      </a:pPr>
                      <a:r>
                        <a:rPr sz="1800" dirty="0">
                          <a:latin typeface="Times New Roman"/>
                          <a:cs typeface="Times New Roman"/>
                        </a:rPr>
                        <a:t>float</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00"/>
                        </a:spcBef>
                      </a:pPr>
                      <a:r>
                        <a:rPr sz="1800" dirty="0">
                          <a:latin typeface="Times New Roman"/>
                          <a:cs typeface="Times New Roman"/>
                        </a:rPr>
                        <a:t>Signed </a:t>
                      </a:r>
                      <a:r>
                        <a:rPr sz="1800" spc="-5" dirty="0">
                          <a:latin typeface="Times New Roman"/>
                          <a:cs typeface="Times New Roman"/>
                        </a:rPr>
                        <a:t>floating-point </a:t>
                      </a:r>
                      <a:r>
                        <a:rPr sz="1800" spc="-15" dirty="0">
                          <a:latin typeface="Times New Roman"/>
                          <a:cs typeface="Times New Roman"/>
                        </a:rPr>
                        <a:t>number, </a:t>
                      </a:r>
                      <a:r>
                        <a:rPr sz="1800" dirty="0">
                          <a:latin typeface="Times New Roman"/>
                          <a:cs typeface="Times New Roman"/>
                        </a:rPr>
                        <a:t>64 bits in</a:t>
                      </a:r>
                      <a:r>
                        <a:rPr sz="1800" spc="10" dirty="0">
                          <a:latin typeface="Times New Roman"/>
                          <a:cs typeface="Times New Roman"/>
                        </a:rPr>
                        <a:t> </a:t>
                      </a:r>
                      <a:r>
                        <a:rPr sz="1800" dirty="0">
                          <a:latin typeface="Times New Roman"/>
                          <a:cs typeface="Times New Roman"/>
                        </a:rPr>
                        <a:t>length</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4"/>
                  </a:ext>
                </a:extLst>
              </a:tr>
              <a:tr h="370839">
                <a:tc>
                  <a:txBody>
                    <a:bodyPr/>
                    <a:lstStyle/>
                    <a:p>
                      <a:pPr marL="91440">
                        <a:lnSpc>
                          <a:spcPct val="100000"/>
                        </a:lnSpc>
                        <a:spcBef>
                          <a:spcPts val="300"/>
                        </a:spcBef>
                      </a:pPr>
                      <a:r>
                        <a:rPr sz="1800" dirty="0">
                          <a:latin typeface="Times New Roman"/>
                          <a:cs typeface="Times New Roman"/>
                        </a:rPr>
                        <a:t>char</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00"/>
                        </a:spcBef>
                      </a:pPr>
                      <a:r>
                        <a:rPr sz="1800" spc="-5" dirty="0">
                          <a:latin typeface="Times New Roman"/>
                          <a:cs typeface="Times New Roman"/>
                        </a:rPr>
                        <a:t>Fixed-length character</a:t>
                      </a:r>
                      <a:r>
                        <a:rPr sz="1800" spc="5" dirty="0">
                          <a:latin typeface="Times New Roman"/>
                          <a:cs typeface="Times New Roman"/>
                        </a:rPr>
                        <a:t> </a:t>
                      </a:r>
                      <a:r>
                        <a:rPr sz="1800" dirty="0">
                          <a:latin typeface="Times New Roman"/>
                          <a:cs typeface="Times New Roman"/>
                        </a:rPr>
                        <a:t>string</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5"/>
                  </a:ext>
                </a:extLst>
              </a:tr>
              <a:tr h="370840">
                <a:tc>
                  <a:txBody>
                    <a:bodyPr/>
                    <a:lstStyle/>
                    <a:p>
                      <a:pPr marL="91440">
                        <a:lnSpc>
                          <a:spcPct val="100000"/>
                        </a:lnSpc>
                        <a:spcBef>
                          <a:spcPts val="300"/>
                        </a:spcBef>
                      </a:pPr>
                      <a:r>
                        <a:rPr sz="1800" spc="-5" dirty="0">
                          <a:latin typeface="Times New Roman"/>
                          <a:cs typeface="Times New Roman"/>
                        </a:rPr>
                        <a:t>varchar</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00"/>
                        </a:spcBef>
                      </a:pPr>
                      <a:r>
                        <a:rPr sz="1800" spc="-15" dirty="0">
                          <a:latin typeface="Times New Roman"/>
                          <a:cs typeface="Times New Roman"/>
                        </a:rPr>
                        <a:t>Variable-length </a:t>
                      </a:r>
                      <a:r>
                        <a:rPr sz="1800" spc="-5" dirty="0">
                          <a:latin typeface="Times New Roman"/>
                          <a:cs typeface="Times New Roman"/>
                        </a:rPr>
                        <a:t>character</a:t>
                      </a:r>
                      <a:r>
                        <a:rPr sz="1800" spc="20" dirty="0">
                          <a:latin typeface="Times New Roman"/>
                          <a:cs typeface="Times New Roman"/>
                        </a:rPr>
                        <a:t> </a:t>
                      </a:r>
                      <a:r>
                        <a:rPr sz="1800" spc="-5" dirty="0">
                          <a:latin typeface="Times New Roman"/>
                          <a:cs typeface="Times New Roman"/>
                        </a:rPr>
                        <a:t>string</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6"/>
                  </a:ext>
                </a:extLst>
              </a:tr>
            </a:tbl>
          </a:graphicData>
        </a:graphic>
      </p:graphicFrame>
      <p:sp>
        <p:nvSpPr>
          <p:cNvPr id="18" name="object 18"/>
          <p:cNvSpPr/>
          <p:nvPr/>
        </p:nvSpPr>
        <p:spPr>
          <a:xfrm>
            <a:off x="8122919" y="138684"/>
            <a:ext cx="792479" cy="408432"/>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47750" y="121157"/>
              <a:ext cx="1541526" cy="3947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1476248" cy="32905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99182" y="121157"/>
              <a:ext cx="4070604" cy="463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32201" y="153923"/>
              <a:ext cx="4004945" cy="397891"/>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124587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solidFill>
                  <a:srgbClr val="7E7E7E"/>
                </a:solidFill>
                <a:latin typeface="Times New Roman"/>
                <a:cs typeface="Times New Roman"/>
              </a:rPr>
              <a:t>Giới</a:t>
            </a:r>
            <a:r>
              <a:rPr sz="1600" b="1" spc="-65" dirty="0">
                <a:solidFill>
                  <a:srgbClr val="7E7E7E"/>
                </a:solidFill>
                <a:latin typeface="Times New Roman"/>
                <a:cs typeface="Times New Roman"/>
              </a:rPr>
              <a:t> </a:t>
            </a:r>
            <a:r>
              <a:rPr sz="1600" b="1" dirty="0">
                <a:solidFill>
                  <a:srgbClr val="7E7E7E"/>
                </a:solidFill>
                <a:latin typeface="Times New Roman"/>
                <a:cs typeface="Times New Roman"/>
              </a:rPr>
              <a:t>thiệu</a:t>
            </a:r>
            <a:endParaRPr sz="1600">
              <a:latin typeface="Times New Roman"/>
              <a:cs typeface="Times New Roman"/>
            </a:endParaRPr>
          </a:p>
        </p:txBody>
      </p:sp>
      <p:sp>
        <p:nvSpPr>
          <p:cNvPr id="8" name="object 8"/>
          <p:cNvSpPr txBox="1"/>
          <p:nvPr/>
        </p:nvSpPr>
        <p:spPr>
          <a:xfrm>
            <a:off x="154939" y="1407922"/>
            <a:ext cx="128905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2.	</a:t>
            </a:r>
            <a:r>
              <a:rPr sz="1600" b="1" dirty="0">
                <a:solidFill>
                  <a:srgbClr val="7E7E7E"/>
                </a:solidFill>
                <a:latin typeface="Times New Roman"/>
                <a:cs typeface="Times New Roman"/>
              </a:rPr>
              <a:t>Data</a:t>
            </a:r>
            <a:r>
              <a:rPr sz="1600" b="1" spc="-85" dirty="0">
                <a:solidFill>
                  <a:srgbClr val="7E7E7E"/>
                </a:solidFill>
                <a:latin typeface="Times New Roman"/>
                <a:cs typeface="Times New Roman"/>
              </a:rPr>
              <a:t> </a:t>
            </a:r>
            <a:r>
              <a:rPr sz="1600" b="1" dirty="0">
                <a:solidFill>
                  <a:srgbClr val="7E7E7E"/>
                </a:solidFill>
                <a:latin typeface="Times New Roman"/>
                <a:cs typeface="Times New Roman"/>
              </a:rPr>
              <a:t>types</a:t>
            </a:r>
            <a:endParaRPr sz="1600">
              <a:latin typeface="Times New Roman"/>
              <a:cs typeface="Times New Roman"/>
            </a:endParaRPr>
          </a:p>
        </p:txBody>
      </p:sp>
      <p:sp>
        <p:nvSpPr>
          <p:cNvPr id="9" name="object 9"/>
          <p:cNvSpPr txBox="1"/>
          <p:nvPr/>
        </p:nvSpPr>
        <p:spPr>
          <a:xfrm>
            <a:off x="154939" y="1954275"/>
            <a:ext cx="125095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Databases</a:t>
            </a:r>
            <a:endParaRPr sz="1600">
              <a:latin typeface="Times New Roman"/>
              <a:cs typeface="Times New Roman"/>
            </a:endParaRPr>
          </a:p>
        </p:txBody>
      </p:sp>
      <p:sp>
        <p:nvSpPr>
          <p:cNvPr id="10" name="object 10"/>
          <p:cNvSpPr txBox="1"/>
          <p:nvPr/>
        </p:nvSpPr>
        <p:spPr>
          <a:xfrm>
            <a:off x="154939" y="2499867"/>
            <a:ext cx="92583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spc="-155" dirty="0">
                <a:latin typeface="Times New Roman"/>
                <a:cs typeface="Times New Roman"/>
              </a:rPr>
              <a:t>T</a:t>
            </a:r>
            <a:r>
              <a:rPr sz="1600" b="1" dirty="0">
                <a:latin typeface="Times New Roman"/>
                <a:cs typeface="Times New Roman"/>
              </a:rPr>
              <a:t>ables</a:t>
            </a:r>
            <a:endParaRPr sz="1600">
              <a:latin typeface="Times New Roman"/>
              <a:cs typeface="Times New Roman"/>
            </a:endParaRPr>
          </a:p>
        </p:txBody>
      </p:sp>
      <p:sp>
        <p:nvSpPr>
          <p:cNvPr id="11" name="object 11"/>
          <p:cNvSpPr txBox="1"/>
          <p:nvPr/>
        </p:nvSpPr>
        <p:spPr>
          <a:xfrm>
            <a:off x="154939" y="3046222"/>
            <a:ext cx="1634489"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dirty="0">
                <a:latin typeface="Times New Roman"/>
                <a:cs typeface="Times New Roman"/>
              </a:rPr>
              <a:t>Manip</a:t>
            </a:r>
            <a:r>
              <a:rPr sz="1600" b="1" spc="-10" dirty="0">
                <a:latin typeface="Times New Roman"/>
                <a:cs typeface="Times New Roman"/>
              </a:rPr>
              <a:t>u</a:t>
            </a:r>
            <a:r>
              <a:rPr sz="1600" b="1" dirty="0">
                <a:latin typeface="Times New Roman"/>
                <a:cs typeface="Times New Roman"/>
              </a:rPr>
              <a:t>lations</a:t>
            </a:r>
            <a:endParaRPr sz="1600">
              <a:latin typeface="Times New Roman"/>
              <a:cs typeface="Times New Roman"/>
            </a:endParaRPr>
          </a:p>
        </p:txBody>
      </p:sp>
      <p:sp>
        <p:nvSpPr>
          <p:cNvPr id="12" name="object 12"/>
          <p:cNvSpPr txBox="1"/>
          <p:nvPr/>
        </p:nvSpPr>
        <p:spPr>
          <a:xfrm>
            <a:off x="154939" y="3592576"/>
            <a:ext cx="12846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6.	</a:t>
            </a:r>
            <a:r>
              <a:rPr sz="1600" b="1" dirty="0">
                <a:latin typeface="Times New Roman"/>
                <a:cs typeface="Times New Roman"/>
              </a:rPr>
              <a:t>Ret</a:t>
            </a:r>
            <a:r>
              <a:rPr sz="1600" b="1" spc="5" dirty="0">
                <a:latin typeface="Times New Roman"/>
                <a:cs typeface="Times New Roman"/>
              </a:rPr>
              <a:t>r</a:t>
            </a:r>
            <a:r>
              <a:rPr sz="1600" b="1" dirty="0">
                <a:latin typeface="Times New Roman"/>
                <a:cs typeface="Times New Roman"/>
              </a:rPr>
              <a:t>ieving</a:t>
            </a:r>
            <a:endParaRPr sz="1600">
              <a:latin typeface="Times New Roman"/>
              <a:cs typeface="Times New Roman"/>
            </a:endParaRPr>
          </a:p>
        </p:txBody>
      </p:sp>
      <p:grpSp>
        <p:nvGrpSpPr>
          <p:cNvPr id="13" name="object 13"/>
          <p:cNvGrpSpPr/>
          <p:nvPr/>
        </p:nvGrpSpPr>
        <p:grpSpPr>
          <a:xfrm>
            <a:off x="2090927" y="771144"/>
            <a:ext cx="6871334" cy="5848350"/>
            <a:chOff x="2090927" y="771144"/>
            <a:chExt cx="6871334" cy="5848350"/>
          </a:xfrm>
        </p:grpSpPr>
        <p:sp>
          <p:nvSpPr>
            <p:cNvPr id="14" name="object 14"/>
            <p:cNvSpPr/>
            <p:nvPr/>
          </p:nvSpPr>
          <p:spPr>
            <a:xfrm>
              <a:off x="2164079" y="812292"/>
              <a:ext cx="6797802" cy="580720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090927" y="771144"/>
              <a:ext cx="6622542" cy="5843016"/>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210180" y="838581"/>
              <a:ext cx="6705600" cy="571500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1018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8" name="object 18"/>
          <p:cNvSpPr txBox="1"/>
          <p:nvPr/>
        </p:nvSpPr>
        <p:spPr>
          <a:xfrm>
            <a:off x="2288794" y="860298"/>
            <a:ext cx="1689735" cy="391795"/>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5600" algn="l"/>
              </a:tabLst>
            </a:pPr>
            <a:r>
              <a:rPr sz="2400" b="1" u="heavy" spc="-5" dirty="0">
                <a:solidFill>
                  <a:srgbClr val="4F81BC"/>
                </a:solidFill>
                <a:uFill>
                  <a:solidFill>
                    <a:srgbClr val="4F81BC"/>
                  </a:solidFill>
                </a:uFill>
                <a:latin typeface="Times New Roman"/>
                <a:cs typeface="Times New Roman"/>
              </a:rPr>
              <a:t>Databases</a:t>
            </a:r>
            <a:endParaRPr sz="2400">
              <a:latin typeface="Times New Roman"/>
              <a:cs typeface="Times New Roman"/>
            </a:endParaRPr>
          </a:p>
        </p:txBody>
      </p:sp>
      <p:sp>
        <p:nvSpPr>
          <p:cNvPr id="19" name="object 19"/>
          <p:cNvSpPr txBox="1"/>
          <p:nvPr/>
        </p:nvSpPr>
        <p:spPr>
          <a:xfrm>
            <a:off x="2288794" y="2323846"/>
            <a:ext cx="1203960" cy="39116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5600" algn="l"/>
              </a:tabLst>
            </a:pPr>
            <a:r>
              <a:rPr sz="2400" b="1" u="heavy" spc="-225" dirty="0">
                <a:solidFill>
                  <a:srgbClr val="4F81BC"/>
                </a:solidFill>
                <a:uFill>
                  <a:solidFill>
                    <a:srgbClr val="4F81BC"/>
                  </a:solidFill>
                </a:uFill>
                <a:latin typeface="Times New Roman"/>
                <a:cs typeface="Times New Roman"/>
              </a:rPr>
              <a:t>T</a:t>
            </a:r>
            <a:r>
              <a:rPr sz="2400" b="1" u="heavy" spc="-5" dirty="0">
                <a:solidFill>
                  <a:srgbClr val="4F81BC"/>
                </a:solidFill>
                <a:uFill>
                  <a:solidFill>
                    <a:srgbClr val="4F81BC"/>
                  </a:solidFill>
                </a:uFill>
                <a:latin typeface="Times New Roman"/>
                <a:cs typeface="Times New Roman"/>
              </a:rPr>
              <a:t>ables</a:t>
            </a:r>
            <a:endParaRPr sz="2400">
              <a:latin typeface="Times New Roman"/>
              <a:cs typeface="Times New Roman"/>
            </a:endParaRPr>
          </a:p>
        </p:txBody>
      </p:sp>
      <p:sp>
        <p:nvSpPr>
          <p:cNvPr id="20" name="object 20"/>
          <p:cNvSpPr txBox="1"/>
          <p:nvPr/>
        </p:nvSpPr>
        <p:spPr>
          <a:xfrm>
            <a:off x="2288794" y="4518659"/>
            <a:ext cx="6140450" cy="185420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5600" algn="l"/>
              </a:tabLst>
            </a:pPr>
            <a:r>
              <a:rPr sz="2400" b="1" u="heavy" dirty="0">
                <a:solidFill>
                  <a:srgbClr val="FF0000"/>
                </a:solidFill>
                <a:uFill>
                  <a:solidFill>
                    <a:srgbClr val="FF0000"/>
                  </a:solidFill>
                </a:uFill>
                <a:latin typeface="Times New Roman"/>
                <a:cs typeface="Times New Roman"/>
              </a:rPr>
              <a:t>Lưu</a:t>
            </a:r>
            <a:r>
              <a:rPr sz="2400" b="1" u="heavy" spc="-5" dirty="0">
                <a:solidFill>
                  <a:srgbClr val="FF0000"/>
                </a:solidFill>
                <a:uFill>
                  <a:solidFill>
                    <a:srgbClr val="FF0000"/>
                  </a:solidFill>
                </a:uFill>
                <a:latin typeface="Times New Roman"/>
                <a:cs typeface="Times New Roman"/>
              </a:rPr>
              <a:t> </a:t>
            </a:r>
            <a:r>
              <a:rPr sz="2400" b="1" u="heavy" dirty="0">
                <a:solidFill>
                  <a:srgbClr val="FF0000"/>
                </a:solidFill>
                <a:uFill>
                  <a:solidFill>
                    <a:srgbClr val="FF0000"/>
                  </a:solidFill>
                </a:uFill>
                <a:latin typeface="Times New Roman"/>
                <a:cs typeface="Times New Roman"/>
              </a:rPr>
              <a:t>ý</a:t>
            </a:r>
            <a:endParaRPr sz="2400">
              <a:latin typeface="Times New Roman"/>
              <a:cs typeface="Times New Roman"/>
            </a:endParaRPr>
          </a:p>
          <a:p>
            <a:pPr marL="812800" lvl="1" indent="-342900">
              <a:lnSpc>
                <a:spcPct val="100000"/>
              </a:lnSpc>
              <a:buClr>
                <a:srgbClr val="00AF50"/>
              </a:buClr>
              <a:buFont typeface="Wingdings"/>
              <a:buChar char=""/>
              <a:tabLst>
                <a:tab pos="812800" algn="l"/>
              </a:tabLst>
            </a:pPr>
            <a:r>
              <a:rPr sz="2400" dirty="0">
                <a:latin typeface="Times New Roman"/>
                <a:cs typeface="Times New Roman"/>
              </a:rPr>
              <a:t>Khóa</a:t>
            </a:r>
            <a:r>
              <a:rPr sz="2400" spc="-100" dirty="0">
                <a:latin typeface="Times New Roman"/>
                <a:cs typeface="Times New Roman"/>
              </a:rPr>
              <a:t> </a:t>
            </a:r>
            <a:r>
              <a:rPr sz="2400" dirty="0">
                <a:latin typeface="Times New Roman"/>
                <a:cs typeface="Times New Roman"/>
              </a:rPr>
              <a:t>chính</a:t>
            </a:r>
            <a:endParaRPr sz="2400">
              <a:latin typeface="Times New Roman"/>
              <a:cs typeface="Times New Roman"/>
            </a:endParaRPr>
          </a:p>
          <a:p>
            <a:pPr marL="812800" lvl="1" indent="-342900">
              <a:lnSpc>
                <a:spcPct val="100000"/>
              </a:lnSpc>
              <a:buClr>
                <a:srgbClr val="00AF50"/>
              </a:buClr>
              <a:buFont typeface="Wingdings"/>
              <a:buChar char=""/>
              <a:tabLst>
                <a:tab pos="812800" algn="l"/>
              </a:tabLst>
            </a:pPr>
            <a:r>
              <a:rPr sz="2400" spc="-5" dirty="0">
                <a:latin typeface="Times New Roman"/>
                <a:cs typeface="Times New Roman"/>
              </a:rPr>
              <a:t>Khóa</a:t>
            </a:r>
            <a:r>
              <a:rPr sz="2400" spc="-100" dirty="0">
                <a:latin typeface="Times New Roman"/>
                <a:cs typeface="Times New Roman"/>
              </a:rPr>
              <a:t> </a:t>
            </a:r>
            <a:r>
              <a:rPr sz="2400" dirty="0">
                <a:latin typeface="Times New Roman"/>
                <a:cs typeface="Times New Roman"/>
              </a:rPr>
              <a:t>ngoại</a:t>
            </a:r>
            <a:endParaRPr sz="2400">
              <a:latin typeface="Times New Roman"/>
              <a:cs typeface="Times New Roman"/>
            </a:endParaRPr>
          </a:p>
          <a:p>
            <a:pPr marL="812800" marR="5080" lvl="1" indent="-342900">
              <a:lnSpc>
                <a:spcPct val="100000"/>
              </a:lnSpc>
              <a:buClr>
                <a:srgbClr val="00AF50"/>
              </a:buClr>
              <a:buFont typeface="Wingdings"/>
              <a:buChar char=""/>
              <a:tabLst>
                <a:tab pos="812800" algn="l"/>
              </a:tabLst>
            </a:pPr>
            <a:r>
              <a:rPr sz="2400" dirty="0">
                <a:latin typeface="Times New Roman"/>
                <a:cs typeface="Times New Roman"/>
              </a:rPr>
              <a:t>Các </a:t>
            </a:r>
            <a:r>
              <a:rPr sz="2400" spc="-5" dirty="0">
                <a:latin typeface="Times New Roman"/>
                <a:cs typeface="Times New Roman"/>
              </a:rPr>
              <a:t>thao </a:t>
            </a:r>
            <a:r>
              <a:rPr sz="2400" dirty="0">
                <a:latin typeface="Times New Roman"/>
                <a:cs typeface="Times New Roman"/>
              </a:rPr>
              <a:t>tác chỉnh </a:t>
            </a:r>
            <a:r>
              <a:rPr sz="2400" spc="-5" dirty="0">
                <a:latin typeface="Times New Roman"/>
                <a:cs typeface="Times New Roman"/>
              </a:rPr>
              <a:t>sửa </a:t>
            </a:r>
            <a:r>
              <a:rPr sz="2400" dirty="0">
                <a:latin typeface="Times New Roman"/>
                <a:cs typeface="Times New Roman"/>
              </a:rPr>
              <a:t>cấu trúc bảng:</a:t>
            </a:r>
            <a:r>
              <a:rPr sz="2400" spc="-130" dirty="0">
                <a:latin typeface="Times New Roman"/>
                <a:cs typeface="Times New Roman"/>
              </a:rPr>
              <a:t> </a:t>
            </a:r>
            <a:r>
              <a:rPr sz="2400" dirty="0">
                <a:latin typeface="Times New Roman"/>
                <a:cs typeface="Times New Roman"/>
              </a:rPr>
              <a:t>thêm,  xóa, </a:t>
            </a:r>
            <a:r>
              <a:rPr sz="2400" spc="-5" dirty="0">
                <a:latin typeface="Times New Roman"/>
                <a:cs typeface="Times New Roman"/>
              </a:rPr>
              <a:t>sửa,</a:t>
            </a:r>
            <a:r>
              <a:rPr sz="2400" spc="-10" dirty="0">
                <a:latin typeface="Times New Roman"/>
                <a:cs typeface="Times New Roman"/>
              </a:rPr>
              <a:t> </a:t>
            </a:r>
            <a:r>
              <a:rPr sz="2400" dirty="0">
                <a:latin typeface="Times New Roman"/>
                <a:cs typeface="Times New Roman"/>
              </a:rPr>
              <a:t>…</a:t>
            </a:r>
            <a:endParaRPr sz="2400">
              <a:latin typeface="Times New Roman"/>
              <a:cs typeface="Times New Roman"/>
            </a:endParaRPr>
          </a:p>
        </p:txBody>
      </p:sp>
      <p:grpSp>
        <p:nvGrpSpPr>
          <p:cNvPr id="21" name="object 21"/>
          <p:cNvGrpSpPr/>
          <p:nvPr/>
        </p:nvGrpSpPr>
        <p:grpSpPr>
          <a:xfrm>
            <a:off x="2808732" y="1345691"/>
            <a:ext cx="5467350" cy="930910"/>
            <a:chOff x="2808732" y="1345691"/>
            <a:chExt cx="5467350" cy="930910"/>
          </a:xfrm>
        </p:grpSpPr>
        <p:sp>
          <p:nvSpPr>
            <p:cNvPr id="22" name="object 22"/>
            <p:cNvSpPr/>
            <p:nvPr/>
          </p:nvSpPr>
          <p:spPr>
            <a:xfrm>
              <a:off x="2849880" y="1345691"/>
              <a:ext cx="5426202" cy="930401"/>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2808732" y="1427225"/>
              <a:ext cx="3685032" cy="836676"/>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2895981" y="1371980"/>
              <a:ext cx="5334000" cy="838200"/>
            </a:xfrm>
            <a:prstGeom prst="rect">
              <a:avLst/>
            </a:prstGeom>
            <a:blipFill>
              <a:blip r:embed="rId11" cstate="print"/>
              <a:stretch>
                <a:fillRect/>
              </a:stretch>
            </a:blipFill>
          </p:spPr>
          <p:txBody>
            <a:bodyPr wrap="square" lIns="0" tIns="0" rIns="0" bIns="0" rtlCol="0"/>
            <a:lstStyle/>
            <a:p>
              <a:endParaRPr/>
            </a:p>
          </p:txBody>
        </p:sp>
      </p:grpSp>
      <p:sp>
        <p:nvSpPr>
          <p:cNvPr id="25" name="object 25"/>
          <p:cNvSpPr txBox="1"/>
          <p:nvPr/>
        </p:nvSpPr>
        <p:spPr>
          <a:xfrm>
            <a:off x="2895980" y="1371980"/>
            <a:ext cx="5334000" cy="838200"/>
          </a:xfrm>
          <a:prstGeom prst="rect">
            <a:avLst/>
          </a:prstGeom>
          <a:ln w="9905">
            <a:solidFill>
              <a:srgbClr val="97B853"/>
            </a:solidFill>
          </a:ln>
        </p:spPr>
        <p:txBody>
          <a:bodyPr vert="horz" wrap="square" lIns="0" tIns="138430" rIns="0" bIns="0" rtlCol="0">
            <a:spAutoFit/>
          </a:bodyPr>
          <a:lstStyle/>
          <a:p>
            <a:pPr marL="90805">
              <a:lnSpc>
                <a:spcPct val="100000"/>
              </a:lnSpc>
              <a:spcBef>
                <a:spcPts val="1090"/>
              </a:spcBef>
            </a:pPr>
            <a:r>
              <a:rPr sz="1800" b="1" spc="-25" dirty="0">
                <a:latin typeface="Arial"/>
                <a:cs typeface="Arial"/>
              </a:rPr>
              <a:t>CREATE </a:t>
            </a:r>
            <a:r>
              <a:rPr sz="1800" spc="-35" dirty="0">
                <a:latin typeface="Arial"/>
                <a:cs typeface="Arial"/>
              </a:rPr>
              <a:t>DATABASE</a:t>
            </a:r>
            <a:r>
              <a:rPr sz="1800" spc="10" dirty="0">
                <a:latin typeface="Arial"/>
                <a:cs typeface="Arial"/>
              </a:rPr>
              <a:t> </a:t>
            </a:r>
            <a:r>
              <a:rPr sz="1800" spc="-5" dirty="0">
                <a:latin typeface="Arial"/>
                <a:cs typeface="Arial"/>
              </a:rPr>
              <a:t>&lt;dbname&gt;</a:t>
            </a:r>
            <a:endParaRPr sz="1800">
              <a:latin typeface="Arial"/>
              <a:cs typeface="Arial"/>
            </a:endParaRPr>
          </a:p>
          <a:p>
            <a:pPr marL="90805">
              <a:lnSpc>
                <a:spcPct val="100000"/>
              </a:lnSpc>
            </a:pPr>
            <a:r>
              <a:rPr sz="1800" b="1" spc="-25" dirty="0">
                <a:latin typeface="Arial"/>
                <a:cs typeface="Arial"/>
              </a:rPr>
              <a:t>CREATE </a:t>
            </a:r>
            <a:r>
              <a:rPr sz="1800" dirty="0">
                <a:latin typeface="Arial"/>
                <a:cs typeface="Arial"/>
              </a:rPr>
              <a:t>SCHEMA</a:t>
            </a:r>
            <a:r>
              <a:rPr sz="1800" spc="-90" dirty="0">
                <a:latin typeface="Arial"/>
                <a:cs typeface="Arial"/>
              </a:rPr>
              <a:t> </a:t>
            </a:r>
            <a:r>
              <a:rPr sz="1800" spc="-5" dirty="0">
                <a:latin typeface="Arial"/>
                <a:cs typeface="Arial"/>
              </a:rPr>
              <a:t>&lt;dbname&gt;</a:t>
            </a:r>
            <a:endParaRPr sz="1800">
              <a:latin typeface="Arial"/>
              <a:cs typeface="Arial"/>
            </a:endParaRPr>
          </a:p>
        </p:txBody>
      </p:sp>
      <p:grpSp>
        <p:nvGrpSpPr>
          <p:cNvPr id="26" name="object 26"/>
          <p:cNvGrpSpPr/>
          <p:nvPr/>
        </p:nvGrpSpPr>
        <p:grpSpPr>
          <a:xfrm>
            <a:off x="2808732" y="2793492"/>
            <a:ext cx="5467350" cy="1731010"/>
            <a:chOff x="2808732" y="2793492"/>
            <a:chExt cx="5467350" cy="1731010"/>
          </a:xfrm>
        </p:grpSpPr>
        <p:sp>
          <p:nvSpPr>
            <p:cNvPr id="27" name="object 27"/>
            <p:cNvSpPr/>
            <p:nvPr/>
          </p:nvSpPr>
          <p:spPr>
            <a:xfrm>
              <a:off x="2849880" y="2793492"/>
              <a:ext cx="5426202" cy="1730501"/>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2808732" y="2863596"/>
              <a:ext cx="4674870" cy="1659635"/>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2895981" y="2819781"/>
              <a:ext cx="5334000" cy="1638300"/>
            </a:xfrm>
            <a:prstGeom prst="rect">
              <a:avLst/>
            </a:prstGeom>
            <a:blipFill>
              <a:blip r:embed="rId14" cstate="print"/>
              <a:stretch>
                <a:fillRect/>
              </a:stretch>
            </a:blipFill>
          </p:spPr>
          <p:txBody>
            <a:bodyPr wrap="square" lIns="0" tIns="0" rIns="0" bIns="0" rtlCol="0"/>
            <a:lstStyle/>
            <a:p>
              <a:endParaRPr/>
            </a:p>
          </p:txBody>
        </p:sp>
      </p:grpSp>
      <p:sp>
        <p:nvSpPr>
          <p:cNvPr id="30" name="object 30"/>
          <p:cNvSpPr txBox="1"/>
          <p:nvPr/>
        </p:nvSpPr>
        <p:spPr>
          <a:xfrm>
            <a:off x="2895980" y="2819780"/>
            <a:ext cx="5334000" cy="1638300"/>
          </a:xfrm>
          <a:prstGeom prst="rect">
            <a:avLst/>
          </a:prstGeom>
          <a:ln w="9905">
            <a:solidFill>
              <a:srgbClr val="97B853"/>
            </a:solidFill>
          </a:ln>
        </p:spPr>
        <p:txBody>
          <a:bodyPr vert="horz" wrap="square" lIns="0" tIns="127000" rIns="0" bIns="0" rtlCol="0">
            <a:spAutoFit/>
          </a:bodyPr>
          <a:lstStyle/>
          <a:p>
            <a:pPr marL="90805">
              <a:lnSpc>
                <a:spcPct val="100000"/>
              </a:lnSpc>
              <a:spcBef>
                <a:spcPts val="1000"/>
              </a:spcBef>
            </a:pPr>
            <a:r>
              <a:rPr sz="1800" b="1" spc="-25" dirty="0">
                <a:latin typeface="Arial"/>
                <a:cs typeface="Arial"/>
              </a:rPr>
              <a:t>CREATE </a:t>
            </a:r>
            <a:r>
              <a:rPr sz="1800" b="1" spc="-30" dirty="0">
                <a:latin typeface="Arial"/>
                <a:cs typeface="Arial"/>
              </a:rPr>
              <a:t>TABLE </a:t>
            </a:r>
            <a:r>
              <a:rPr sz="1800" dirty="0">
                <a:latin typeface="Arial"/>
                <a:cs typeface="Arial"/>
              </a:rPr>
              <a:t>&lt;tablename&gt;</a:t>
            </a:r>
            <a:r>
              <a:rPr sz="1800" spc="15" dirty="0">
                <a:latin typeface="Arial"/>
                <a:cs typeface="Arial"/>
              </a:rPr>
              <a:t> </a:t>
            </a:r>
            <a:r>
              <a:rPr sz="1800" dirty="0">
                <a:latin typeface="Arial"/>
                <a:cs typeface="Arial"/>
              </a:rPr>
              <a:t>(</a:t>
            </a:r>
            <a:endParaRPr sz="1800">
              <a:latin typeface="Arial"/>
              <a:cs typeface="Arial"/>
            </a:endParaRPr>
          </a:p>
          <a:p>
            <a:pPr marL="90805" marR="916305">
              <a:lnSpc>
                <a:spcPct val="100000"/>
              </a:lnSpc>
            </a:pPr>
            <a:r>
              <a:rPr sz="1800" spc="-5" dirty="0">
                <a:latin typeface="Arial"/>
                <a:cs typeface="Arial"/>
              </a:rPr>
              <a:t>&lt;col1name&gt; &lt;col1type&gt; [&lt;col1attributes&gt;],  [...</a:t>
            </a:r>
            <a:endParaRPr sz="1800">
              <a:latin typeface="Arial"/>
              <a:cs typeface="Arial"/>
            </a:endParaRPr>
          </a:p>
          <a:p>
            <a:pPr marL="90805">
              <a:lnSpc>
                <a:spcPct val="100000"/>
              </a:lnSpc>
            </a:pPr>
            <a:r>
              <a:rPr sz="1800" dirty="0">
                <a:latin typeface="Arial"/>
                <a:cs typeface="Arial"/>
              </a:rPr>
              <a:t>&lt;colnname&gt; &lt;colntype&gt;</a:t>
            </a:r>
            <a:r>
              <a:rPr sz="1800" spc="-40" dirty="0">
                <a:latin typeface="Arial"/>
                <a:cs typeface="Arial"/>
              </a:rPr>
              <a:t> </a:t>
            </a:r>
            <a:r>
              <a:rPr sz="1800" spc="-5" dirty="0">
                <a:latin typeface="Arial"/>
                <a:cs typeface="Arial"/>
              </a:rPr>
              <a:t>[&lt;colnattributes&gt;]]</a:t>
            </a:r>
            <a:endParaRPr sz="1800">
              <a:latin typeface="Arial"/>
              <a:cs typeface="Arial"/>
            </a:endParaRPr>
          </a:p>
          <a:p>
            <a:pPr marL="90805">
              <a:lnSpc>
                <a:spcPct val="100000"/>
              </a:lnSpc>
            </a:pPr>
            <a:r>
              <a:rPr sz="1800" dirty="0">
                <a:latin typeface="Arial"/>
                <a:cs typeface="Arial"/>
              </a:rPr>
              <a:t>)</a:t>
            </a:r>
            <a:endParaRPr sz="1800">
              <a:latin typeface="Arial"/>
              <a:cs typeface="Arial"/>
            </a:endParaRPr>
          </a:p>
        </p:txBody>
      </p:sp>
      <p:sp>
        <p:nvSpPr>
          <p:cNvPr id="31" name="object 31"/>
          <p:cNvSpPr/>
          <p:nvPr/>
        </p:nvSpPr>
        <p:spPr>
          <a:xfrm>
            <a:off x="8122919" y="138684"/>
            <a:ext cx="792479" cy="408432"/>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47750" y="121157"/>
              <a:ext cx="1541526" cy="3947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1476248" cy="32905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99182" y="121157"/>
              <a:ext cx="4070604" cy="463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32201" y="153923"/>
              <a:ext cx="4004945" cy="397891"/>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124587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solidFill>
                  <a:srgbClr val="7E7E7E"/>
                </a:solidFill>
                <a:latin typeface="Times New Roman"/>
                <a:cs typeface="Times New Roman"/>
              </a:rPr>
              <a:t>Giới</a:t>
            </a:r>
            <a:r>
              <a:rPr sz="1600" b="1" spc="-65" dirty="0">
                <a:solidFill>
                  <a:srgbClr val="7E7E7E"/>
                </a:solidFill>
                <a:latin typeface="Times New Roman"/>
                <a:cs typeface="Times New Roman"/>
              </a:rPr>
              <a:t> </a:t>
            </a:r>
            <a:r>
              <a:rPr sz="1600" b="1" dirty="0">
                <a:solidFill>
                  <a:srgbClr val="7E7E7E"/>
                </a:solidFill>
                <a:latin typeface="Times New Roman"/>
                <a:cs typeface="Times New Roman"/>
              </a:rPr>
              <a:t>thiệu</a:t>
            </a:r>
            <a:endParaRPr sz="1600">
              <a:latin typeface="Times New Roman"/>
              <a:cs typeface="Times New Roman"/>
            </a:endParaRPr>
          </a:p>
        </p:txBody>
      </p:sp>
      <p:sp>
        <p:nvSpPr>
          <p:cNvPr id="8" name="object 8"/>
          <p:cNvSpPr txBox="1"/>
          <p:nvPr/>
        </p:nvSpPr>
        <p:spPr>
          <a:xfrm>
            <a:off x="154939" y="1407922"/>
            <a:ext cx="128905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2.	</a:t>
            </a:r>
            <a:r>
              <a:rPr sz="1600" b="1" dirty="0">
                <a:solidFill>
                  <a:srgbClr val="7E7E7E"/>
                </a:solidFill>
                <a:latin typeface="Times New Roman"/>
                <a:cs typeface="Times New Roman"/>
              </a:rPr>
              <a:t>Data</a:t>
            </a:r>
            <a:r>
              <a:rPr sz="1600" b="1" spc="-85" dirty="0">
                <a:solidFill>
                  <a:srgbClr val="7E7E7E"/>
                </a:solidFill>
                <a:latin typeface="Times New Roman"/>
                <a:cs typeface="Times New Roman"/>
              </a:rPr>
              <a:t> </a:t>
            </a:r>
            <a:r>
              <a:rPr sz="1600" b="1" dirty="0">
                <a:solidFill>
                  <a:srgbClr val="7E7E7E"/>
                </a:solidFill>
                <a:latin typeface="Times New Roman"/>
                <a:cs typeface="Times New Roman"/>
              </a:rPr>
              <a:t>types</a:t>
            </a:r>
            <a:endParaRPr sz="1600">
              <a:latin typeface="Times New Roman"/>
              <a:cs typeface="Times New Roman"/>
            </a:endParaRPr>
          </a:p>
        </p:txBody>
      </p:sp>
      <p:sp>
        <p:nvSpPr>
          <p:cNvPr id="9" name="object 9"/>
          <p:cNvSpPr txBox="1"/>
          <p:nvPr/>
        </p:nvSpPr>
        <p:spPr>
          <a:xfrm>
            <a:off x="154939" y="1954275"/>
            <a:ext cx="125095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solidFill>
                  <a:srgbClr val="7E7E7E"/>
                </a:solidFill>
                <a:latin typeface="Times New Roman"/>
                <a:cs typeface="Times New Roman"/>
              </a:rPr>
              <a:t>Databases</a:t>
            </a:r>
            <a:endParaRPr sz="1600">
              <a:latin typeface="Times New Roman"/>
              <a:cs typeface="Times New Roman"/>
            </a:endParaRPr>
          </a:p>
        </p:txBody>
      </p:sp>
      <p:sp>
        <p:nvSpPr>
          <p:cNvPr id="10" name="object 10"/>
          <p:cNvSpPr txBox="1"/>
          <p:nvPr/>
        </p:nvSpPr>
        <p:spPr>
          <a:xfrm>
            <a:off x="154939" y="2499867"/>
            <a:ext cx="92583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spc="-155" dirty="0">
                <a:solidFill>
                  <a:srgbClr val="7E7E7E"/>
                </a:solidFill>
                <a:latin typeface="Times New Roman"/>
                <a:cs typeface="Times New Roman"/>
              </a:rPr>
              <a:t>T</a:t>
            </a:r>
            <a:r>
              <a:rPr sz="1600" b="1" dirty="0">
                <a:solidFill>
                  <a:srgbClr val="7E7E7E"/>
                </a:solidFill>
                <a:latin typeface="Times New Roman"/>
                <a:cs typeface="Times New Roman"/>
              </a:rPr>
              <a:t>ables</a:t>
            </a:r>
            <a:endParaRPr sz="1600">
              <a:latin typeface="Times New Roman"/>
              <a:cs typeface="Times New Roman"/>
            </a:endParaRPr>
          </a:p>
        </p:txBody>
      </p:sp>
      <p:sp>
        <p:nvSpPr>
          <p:cNvPr id="11" name="object 11"/>
          <p:cNvSpPr txBox="1"/>
          <p:nvPr/>
        </p:nvSpPr>
        <p:spPr>
          <a:xfrm>
            <a:off x="154939" y="3046222"/>
            <a:ext cx="1634489"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dirty="0">
                <a:latin typeface="Times New Roman"/>
                <a:cs typeface="Times New Roman"/>
              </a:rPr>
              <a:t>Manip</a:t>
            </a:r>
            <a:r>
              <a:rPr sz="1600" b="1" spc="-10" dirty="0">
                <a:latin typeface="Times New Roman"/>
                <a:cs typeface="Times New Roman"/>
              </a:rPr>
              <a:t>u</a:t>
            </a:r>
            <a:r>
              <a:rPr sz="1600" b="1" dirty="0">
                <a:latin typeface="Times New Roman"/>
                <a:cs typeface="Times New Roman"/>
              </a:rPr>
              <a:t>lations</a:t>
            </a:r>
            <a:endParaRPr sz="1600">
              <a:latin typeface="Times New Roman"/>
              <a:cs typeface="Times New Roman"/>
            </a:endParaRPr>
          </a:p>
        </p:txBody>
      </p:sp>
      <p:sp>
        <p:nvSpPr>
          <p:cNvPr id="12" name="object 12"/>
          <p:cNvSpPr txBox="1"/>
          <p:nvPr/>
        </p:nvSpPr>
        <p:spPr>
          <a:xfrm>
            <a:off x="154939" y="3592576"/>
            <a:ext cx="12846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6.	</a:t>
            </a:r>
            <a:r>
              <a:rPr sz="1600" b="1" dirty="0">
                <a:latin typeface="Times New Roman"/>
                <a:cs typeface="Times New Roman"/>
              </a:rPr>
              <a:t>Ret</a:t>
            </a:r>
            <a:r>
              <a:rPr sz="1600" b="1" spc="5" dirty="0">
                <a:latin typeface="Times New Roman"/>
                <a:cs typeface="Times New Roman"/>
              </a:rPr>
              <a:t>r</a:t>
            </a:r>
            <a:r>
              <a:rPr sz="1600" b="1" dirty="0">
                <a:latin typeface="Times New Roman"/>
                <a:cs typeface="Times New Roman"/>
              </a:rPr>
              <a:t>ieving</a:t>
            </a:r>
            <a:endParaRPr sz="1600">
              <a:latin typeface="Times New Roman"/>
              <a:cs typeface="Times New Roman"/>
            </a:endParaRPr>
          </a:p>
        </p:txBody>
      </p:sp>
      <p:grpSp>
        <p:nvGrpSpPr>
          <p:cNvPr id="13" name="object 13"/>
          <p:cNvGrpSpPr/>
          <p:nvPr/>
        </p:nvGrpSpPr>
        <p:grpSpPr>
          <a:xfrm>
            <a:off x="2090927" y="771144"/>
            <a:ext cx="6871334" cy="5848350"/>
            <a:chOff x="2090927" y="771144"/>
            <a:chExt cx="6871334" cy="5848350"/>
          </a:xfrm>
        </p:grpSpPr>
        <p:sp>
          <p:nvSpPr>
            <p:cNvPr id="14" name="object 14"/>
            <p:cNvSpPr/>
            <p:nvPr/>
          </p:nvSpPr>
          <p:spPr>
            <a:xfrm>
              <a:off x="2164079" y="812291"/>
              <a:ext cx="6797802" cy="580720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090927" y="771144"/>
              <a:ext cx="4191000" cy="4014216"/>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210180" y="838580"/>
              <a:ext cx="6705600" cy="571500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10180" y="838580"/>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8" name="object 18"/>
          <p:cNvSpPr txBox="1"/>
          <p:nvPr/>
        </p:nvSpPr>
        <p:spPr>
          <a:xfrm>
            <a:off x="2288794" y="860298"/>
            <a:ext cx="3206115" cy="391795"/>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5600" algn="l"/>
              </a:tabLst>
            </a:pPr>
            <a:r>
              <a:rPr sz="2400" b="1" u="heavy" spc="-5" dirty="0">
                <a:solidFill>
                  <a:srgbClr val="4F81BC"/>
                </a:solidFill>
                <a:uFill>
                  <a:solidFill>
                    <a:srgbClr val="4F81BC"/>
                  </a:solidFill>
                </a:uFill>
                <a:latin typeface="Times New Roman"/>
                <a:cs typeface="Times New Roman"/>
              </a:rPr>
              <a:t>Manipulations</a:t>
            </a:r>
            <a:r>
              <a:rPr sz="2400" b="1" spc="-20" dirty="0">
                <a:solidFill>
                  <a:srgbClr val="4F81BC"/>
                </a:solidFill>
                <a:latin typeface="Times New Roman"/>
                <a:cs typeface="Times New Roman"/>
              </a:rPr>
              <a:t> </a:t>
            </a:r>
            <a:r>
              <a:rPr sz="2400" b="1" spc="-5" dirty="0">
                <a:solidFill>
                  <a:srgbClr val="4F81BC"/>
                </a:solidFill>
                <a:latin typeface="Times New Roman"/>
                <a:cs typeface="Times New Roman"/>
              </a:rPr>
              <a:t>(</a:t>
            </a:r>
            <a:r>
              <a:rPr sz="2400" b="1" spc="-5" dirty="0">
                <a:solidFill>
                  <a:srgbClr val="FF0000"/>
                </a:solidFill>
                <a:latin typeface="Times New Roman"/>
                <a:cs typeface="Times New Roman"/>
              </a:rPr>
              <a:t>ADD</a:t>
            </a:r>
            <a:r>
              <a:rPr sz="2400" b="1" spc="-5" dirty="0">
                <a:solidFill>
                  <a:srgbClr val="4F81BC"/>
                </a:solidFill>
                <a:latin typeface="Times New Roman"/>
                <a:cs typeface="Times New Roman"/>
              </a:rPr>
              <a:t>)</a:t>
            </a:r>
            <a:endParaRPr sz="2400">
              <a:latin typeface="Times New Roman"/>
              <a:cs typeface="Times New Roman"/>
            </a:endParaRPr>
          </a:p>
        </p:txBody>
      </p:sp>
      <p:sp>
        <p:nvSpPr>
          <p:cNvPr id="19" name="object 19"/>
          <p:cNvSpPr txBox="1"/>
          <p:nvPr/>
        </p:nvSpPr>
        <p:spPr>
          <a:xfrm>
            <a:off x="2288794" y="2689605"/>
            <a:ext cx="3782695" cy="39116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5600" algn="l"/>
              </a:tabLst>
            </a:pPr>
            <a:r>
              <a:rPr sz="2400" b="1" u="heavy" spc="-5" dirty="0">
                <a:solidFill>
                  <a:srgbClr val="4F81BC"/>
                </a:solidFill>
                <a:uFill>
                  <a:solidFill>
                    <a:srgbClr val="4F81BC"/>
                  </a:solidFill>
                </a:uFill>
                <a:latin typeface="Times New Roman"/>
                <a:cs typeface="Times New Roman"/>
              </a:rPr>
              <a:t>Manipulations</a:t>
            </a:r>
            <a:r>
              <a:rPr sz="2400" b="1" spc="-5" dirty="0">
                <a:solidFill>
                  <a:srgbClr val="4F81BC"/>
                </a:solidFill>
                <a:latin typeface="Times New Roman"/>
                <a:cs typeface="Times New Roman"/>
              </a:rPr>
              <a:t> (</a:t>
            </a:r>
            <a:r>
              <a:rPr sz="2400" b="1" spc="-5" dirty="0">
                <a:solidFill>
                  <a:srgbClr val="FF0000"/>
                </a:solidFill>
                <a:latin typeface="Times New Roman"/>
                <a:cs typeface="Times New Roman"/>
              </a:rPr>
              <a:t>DELETE</a:t>
            </a:r>
            <a:r>
              <a:rPr sz="2400" b="1" spc="-5" dirty="0">
                <a:solidFill>
                  <a:srgbClr val="4F81BC"/>
                </a:solidFill>
                <a:latin typeface="Times New Roman"/>
                <a:cs typeface="Times New Roman"/>
              </a:rPr>
              <a:t>)</a:t>
            </a:r>
            <a:endParaRPr sz="2400">
              <a:latin typeface="Times New Roman"/>
              <a:cs typeface="Times New Roman"/>
            </a:endParaRPr>
          </a:p>
        </p:txBody>
      </p:sp>
      <p:sp>
        <p:nvSpPr>
          <p:cNvPr id="20" name="object 20"/>
          <p:cNvSpPr txBox="1"/>
          <p:nvPr/>
        </p:nvSpPr>
        <p:spPr>
          <a:xfrm>
            <a:off x="2288794" y="4152900"/>
            <a:ext cx="3775710" cy="39116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5600" algn="l"/>
              </a:tabLst>
            </a:pPr>
            <a:r>
              <a:rPr sz="2400" b="1" u="heavy" spc="-5" dirty="0">
                <a:solidFill>
                  <a:srgbClr val="4F81BC"/>
                </a:solidFill>
                <a:uFill>
                  <a:solidFill>
                    <a:srgbClr val="4F81BC"/>
                  </a:solidFill>
                </a:uFill>
                <a:latin typeface="Times New Roman"/>
                <a:cs typeface="Times New Roman"/>
              </a:rPr>
              <a:t>Manipulations</a:t>
            </a:r>
            <a:r>
              <a:rPr sz="2400" b="1" spc="-25" dirty="0">
                <a:solidFill>
                  <a:srgbClr val="4F81BC"/>
                </a:solidFill>
                <a:latin typeface="Times New Roman"/>
                <a:cs typeface="Times New Roman"/>
              </a:rPr>
              <a:t> (</a:t>
            </a:r>
            <a:r>
              <a:rPr sz="2400" b="1" spc="-25" dirty="0">
                <a:solidFill>
                  <a:srgbClr val="FF0000"/>
                </a:solidFill>
                <a:latin typeface="Times New Roman"/>
                <a:cs typeface="Times New Roman"/>
              </a:rPr>
              <a:t>UPDATE</a:t>
            </a:r>
            <a:r>
              <a:rPr sz="2400" b="1" spc="-25" dirty="0">
                <a:solidFill>
                  <a:srgbClr val="4F81BC"/>
                </a:solidFill>
                <a:latin typeface="Times New Roman"/>
                <a:cs typeface="Times New Roman"/>
              </a:rPr>
              <a:t>)</a:t>
            </a:r>
            <a:endParaRPr sz="2400">
              <a:latin typeface="Times New Roman"/>
              <a:cs typeface="Times New Roman"/>
            </a:endParaRPr>
          </a:p>
        </p:txBody>
      </p:sp>
      <p:grpSp>
        <p:nvGrpSpPr>
          <p:cNvPr id="21" name="object 21"/>
          <p:cNvGrpSpPr/>
          <p:nvPr/>
        </p:nvGrpSpPr>
        <p:grpSpPr>
          <a:xfrm>
            <a:off x="2420111" y="1269491"/>
            <a:ext cx="6275070" cy="1388110"/>
            <a:chOff x="2420111" y="1269491"/>
            <a:chExt cx="6275070" cy="1388110"/>
          </a:xfrm>
        </p:grpSpPr>
        <p:sp>
          <p:nvSpPr>
            <p:cNvPr id="22" name="object 22"/>
            <p:cNvSpPr/>
            <p:nvPr/>
          </p:nvSpPr>
          <p:spPr>
            <a:xfrm>
              <a:off x="2430779" y="1269491"/>
              <a:ext cx="6264402" cy="1387602"/>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2420111" y="1335023"/>
              <a:ext cx="5979414" cy="1309115"/>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2476880" y="1295780"/>
              <a:ext cx="6172200" cy="1295400"/>
            </a:xfrm>
            <a:prstGeom prst="rect">
              <a:avLst/>
            </a:prstGeom>
            <a:blipFill>
              <a:blip r:embed="rId11" cstate="print"/>
              <a:stretch>
                <a:fillRect/>
              </a:stretch>
            </a:blipFill>
          </p:spPr>
          <p:txBody>
            <a:bodyPr wrap="square" lIns="0" tIns="0" rIns="0" bIns="0" rtlCol="0"/>
            <a:lstStyle/>
            <a:p>
              <a:endParaRPr/>
            </a:p>
          </p:txBody>
        </p:sp>
      </p:grpSp>
      <p:sp>
        <p:nvSpPr>
          <p:cNvPr id="25" name="object 25"/>
          <p:cNvSpPr txBox="1"/>
          <p:nvPr/>
        </p:nvSpPr>
        <p:spPr>
          <a:xfrm>
            <a:off x="2476880" y="1295780"/>
            <a:ext cx="6172200" cy="1295400"/>
          </a:xfrm>
          <a:prstGeom prst="rect">
            <a:avLst/>
          </a:prstGeom>
          <a:ln w="9905">
            <a:solidFill>
              <a:srgbClr val="97B853"/>
            </a:solidFill>
          </a:ln>
        </p:spPr>
        <p:txBody>
          <a:bodyPr vert="horz" wrap="square" lIns="0" tIns="109220" rIns="0" bIns="0" rtlCol="0">
            <a:spAutoFit/>
          </a:bodyPr>
          <a:lstStyle/>
          <a:p>
            <a:pPr marL="90805">
              <a:lnSpc>
                <a:spcPct val="100000"/>
              </a:lnSpc>
              <a:spcBef>
                <a:spcPts val="860"/>
              </a:spcBef>
            </a:pPr>
            <a:r>
              <a:rPr sz="1400" b="1" spc="-5" dirty="0">
                <a:latin typeface="Arial"/>
                <a:cs typeface="Arial"/>
              </a:rPr>
              <a:t>INSERT </a:t>
            </a:r>
            <a:r>
              <a:rPr sz="1400" b="1" spc="-10" dirty="0">
                <a:latin typeface="Arial"/>
                <a:cs typeface="Arial"/>
              </a:rPr>
              <a:t>INTO </a:t>
            </a:r>
            <a:r>
              <a:rPr sz="1400" spc="-5" dirty="0">
                <a:latin typeface="Arial"/>
                <a:cs typeface="Arial"/>
              </a:rPr>
              <a:t>&lt;tablename&gt; </a:t>
            </a:r>
            <a:r>
              <a:rPr sz="1400" b="1" spc="-20" dirty="0">
                <a:latin typeface="Arial"/>
                <a:cs typeface="Arial"/>
              </a:rPr>
              <a:t>VALUES </a:t>
            </a:r>
            <a:r>
              <a:rPr sz="1400" spc="-5" dirty="0">
                <a:latin typeface="Arial"/>
                <a:cs typeface="Arial"/>
              </a:rPr>
              <a:t>(&lt;field1value&gt;[, ...,</a:t>
            </a:r>
            <a:r>
              <a:rPr sz="1400" spc="45" dirty="0">
                <a:latin typeface="Arial"/>
                <a:cs typeface="Arial"/>
              </a:rPr>
              <a:t> </a:t>
            </a:r>
            <a:r>
              <a:rPr sz="1400" spc="-5" dirty="0">
                <a:latin typeface="Arial"/>
                <a:cs typeface="Arial"/>
              </a:rPr>
              <a:t>&lt;fieldnvalue&gt;])</a:t>
            </a:r>
            <a:endParaRPr sz="1400">
              <a:latin typeface="Arial"/>
              <a:cs typeface="Arial"/>
            </a:endParaRPr>
          </a:p>
          <a:p>
            <a:pPr>
              <a:lnSpc>
                <a:spcPct val="100000"/>
              </a:lnSpc>
              <a:spcBef>
                <a:spcPts val="10"/>
              </a:spcBef>
            </a:pPr>
            <a:endParaRPr sz="1450">
              <a:latin typeface="Arial"/>
              <a:cs typeface="Arial"/>
            </a:endParaRPr>
          </a:p>
          <a:p>
            <a:pPr marL="90805">
              <a:lnSpc>
                <a:spcPct val="100000"/>
              </a:lnSpc>
            </a:pPr>
            <a:r>
              <a:rPr sz="1400" b="1" spc="-5" dirty="0">
                <a:latin typeface="Arial"/>
                <a:cs typeface="Arial"/>
              </a:rPr>
              <a:t>INSERT </a:t>
            </a:r>
            <a:r>
              <a:rPr sz="1400" b="1" spc="-10" dirty="0">
                <a:latin typeface="Arial"/>
                <a:cs typeface="Arial"/>
              </a:rPr>
              <a:t>INTO </a:t>
            </a:r>
            <a:r>
              <a:rPr sz="1400" spc="-5" dirty="0">
                <a:latin typeface="Arial"/>
                <a:cs typeface="Arial"/>
              </a:rPr>
              <a:t>&lt;tablename&gt;(&lt;field1&gt;[, ..., &lt;fieldn&gt;])</a:t>
            </a:r>
            <a:endParaRPr sz="1400">
              <a:latin typeface="Arial"/>
              <a:cs typeface="Arial"/>
            </a:endParaRPr>
          </a:p>
          <a:p>
            <a:pPr marL="90805">
              <a:lnSpc>
                <a:spcPct val="100000"/>
              </a:lnSpc>
            </a:pPr>
            <a:r>
              <a:rPr sz="1400" b="1" spc="-20" dirty="0">
                <a:latin typeface="Arial"/>
                <a:cs typeface="Arial"/>
              </a:rPr>
              <a:t>VALUES</a:t>
            </a:r>
            <a:endParaRPr sz="1400">
              <a:latin typeface="Arial"/>
              <a:cs typeface="Arial"/>
            </a:endParaRPr>
          </a:p>
          <a:p>
            <a:pPr marL="90805">
              <a:lnSpc>
                <a:spcPct val="100000"/>
              </a:lnSpc>
            </a:pPr>
            <a:r>
              <a:rPr sz="1400" spc="-5" dirty="0">
                <a:latin typeface="Arial"/>
                <a:cs typeface="Arial"/>
              </a:rPr>
              <a:t>(&lt;field1value&gt;[, ...,</a:t>
            </a:r>
            <a:r>
              <a:rPr sz="1400" spc="-25" dirty="0">
                <a:latin typeface="Arial"/>
                <a:cs typeface="Arial"/>
              </a:rPr>
              <a:t> </a:t>
            </a:r>
            <a:r>
              <a:rPr sz="1400" spc="-5" dirty="0">
                <a:latin typeface="Arial"/>
                <a:cs typeface="Arial"/>
              </a:rPr>
              <a:t>&lt;fieldnvalue&gt;])</a:t>
            </a:r>
            <a:endParaRPr sz="1400">
              <a:latin typeface="Arial"/>
              <a:cs typeface="Arial"/>
            </a:endParaRPr>
          </a:p>
        </p:txBody>
      </p:sp>
      <p:grpSp>
        <p:nvGrpSpPr>
          <p:cNvPr id="26" name="object 26"/>
          <p:cNvGrpSpPr/>
          <p:nvPr/>
        </p:nvGrpSpPr>
        <p:grpSpPr>
          <a:xfrm>
            <a:off x="2420111" y="3174492"/>
            <a:ext cx="6275070" cy="934719"/>
            <a:chOff x="2420111" y="3174492"/>
            <a:chExt cx="6275070" cy="934719"/>
          </a:xfrm>
        </p:grpSpPr>
        <p:sp>
          <p:nvSpPr>
            <p:cNvPr id="27" name="object 27"/>
            <p:cNvSpPr/>
            <p:nvPr/>
          </p:nvSpPr>
          <p:spPr>
            <a:xfrm>
              <a:off x="2430779" y="3174492"/>
              <a:ext cx="6264402" cy="930402"/>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2420111" y="3219450"/>
              <a:ext cx="4014216" cy="889254"/>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2476880" y="3200781"/>
              <a:ext cx="6172200" cy="838200"/>
            </a:xfrm>
            <a:prstGeom prst="rect">
              <a:avLst/>
            </a:prstGeom>
            <a:blipFill>
              <a:blip r:embed="rId14" cstate="print"/>
              <a:stretch>
                <a:fillRect/>
              </a:stretch>
            </a:blipFill>
          </p:spPr>
          <p:txBody>
            <a:bodyPr wrap="square" lIns="0" tIns="0" rIns="0" bIns="0" rtlCol="0"/>
            <a:lstStyle/>
            <a:p>
              <a:endParaRPr/>
            </a:p>
          </p:txBody>
        </p:sp>
      </p:grpSp>
      <p:sp>
        <p:nvSpPr>
          <p:cNvPr id="30" name="object 30"/>
          <p:cNvSpPr txBox="1"/>
          <p:nvPr/>
        </p:nvSpPr>
        <p:spPr>
          <a:xfrm>
            <a:off x="2476880" y="3200780"/>
            <a:ext cx="6172200" cy="838200"/>
          </a:xfrm>
          <a:prstGeom prst="rect">
            <a:avLst/>
          </a:prstGeom>
          <a:ln w="9905">
            <a:solidFill>
              <a:srgbClr val="97B853"/>
            </a:solidFill>
          </a:ln>
        </p:spPr>
        <p:txBody>
          <a:bodyPr vert="horz" wrap="square" lIns="0" tIns="88265" rIns="0" bIns="0" rtlCol="0">
            <a:spAutoFit/>
          </a:bodyPr>
          <a:lstStyle/>
          <a:p>
            <a:pPr marL="90805">
              <a:lnSpc>
                <a:spcPct val="100000"/>
              </a:lnSpc>
              <a:spcBef>
                <a:spcPts val="695"/>
              </a:spcBef>
            </a:pPr>
            <a:r>
              <a:rPr sz="1400" b="1" spc="-5" dirty="0">
                <a:latin typeface="Carlito"/>
                <a:cs typeface="Carlito"/>
              </a:rPr>
              <a:t>DELETE FROM</a:t>
            </a:r>
            <a:r>
              <a:rPr sz="1400" b="1" dirty="0">
                <a:latin typeface="Carlito"/>
                <a:cs typeface="Carlito"/>
              </a:rPr>
              <a:t> </a:t>
            </a:r>
            <a:r>
              <a:rPr sz="1400" spc="-5" dirty="0">
                <a:latin typeface="Arial"/>
                <a:cs typeface="Arial"/>
              </a:rPr>
              <a:t>&lt;tablename&gt;</a:t>
            </a:r>
            <a:r>
              <a:rPr sz="1400" spc="-5" dirty="0">
                <a:latin typeface="Carlito"/>
                <a:cs typeface="Carlito"/>
              </a:rPr>
              <a:t>;</a:t>
            </a:r>
            <a:endParaRPr sz="1400">
              <a:latin typeface="Carlito"/>
              <a:cs typeface="Carlito"/>
            </a:endParaRPr>
          </a:p>
          <a:p>
            <a:pPr>
              <a:lnSpc>
                <a:spcPct val="100000"/>
              </a:lnSpc>
              <a:spcBef>
                <a:spcPts val="35"/>
              </a:spcBef>
            </a:pPr>
            <a:endParaRPr sz="1350">
              <a:latin typeface="Carlito"/>
              <a:cs typeface="Carlito"/>
            </a:endParaRPr>
          </a:p>
          <a:p>
            <a:pPr marL="90805">
              <a:lnSpc>
                <a:spcPct val="100000"/>
              </a:lnSpc>
            </a:pPr>
            <a:r>
              <a:rPr sz="1400" b="1" spc="-5" dirty="0">
                <a:latin typeface="Carlito"/>
                <a:cs typeface="Carlito"/>
              </a:rPr>
              <a:t>DELETE </a:t>
            </a:r>
            <a:r>
              <a:rPr sz="1400" b="1" spc="-10" dirty="0">
                <a:latin typeface="Carlito"/>
                <a:cs typeface="Carlito"/>
              </a:rPr>
              <a:t>FROM </a:t>
            </a:r>
            <a:r>
              <a:rPr sz="1400" spc="-5" dirty="0">
                <a:latin typeface="Arial"/>
                <a:cs typeface="Arial"/>
              </a:rPr>
              <a:t>&lt;tablename&gt; </a:t>
            </a:r>
            <a:r>
              <a:rPr sz="1400" b="1" spc="-10" dirty="0">
                <a:latin typeface="Carlito"/>
                <a:cs typeface="Carlito"/>
              </a:rPr>
              <a:t>WHERE</a:t>
            </a:r>
            <a:r>
              <a:rPr sz="1400" b="1" spc="15" dirty="0">
                <a:latin typeface="Carlito"/>
                <a:cs typeface="Carlito"/>
              </a:rPr>
              <a:t> </a:t>
            </a:r>
            <a:r>
              <a:rPr sz="1400" spc="-5" dirty="0">
                <a:latin typeface="Carlito"/>
                <a:cs typeface="Carlito"/>
              </a:rPr>
              <a:t>&lt;conditions&gt;;</a:t>
            </a:r>
            <a:endParaRPr sz="1400">
              <a:latin typeface="Carlito"/>
              <a:cs typeface="Carlito"/>
            </a:endParaRPr>
          </a:p>
        </p:txBody>
      </p:sp>
      <p:grpSp>
        <p:nvGrpSpPr>
          <p:cNvPr id="31" name="object 31"/>
          <p:cNvGrpSpPr/>
          <p:nvPr/>
        </p:nvGrpSpPr>
        <p:grpSpPr>
          <a:xfrm>
            <a:off x="2420111" y="4568190"/>
            <a:ext cx="6275070" cy="1316355"/>
            <a:chOff x="2420111" y="4568190"/>
            <a:chExt cx="6275070" cy="1316355"/>
          </a:xfrm>
        </p:grpSpPr>
        <p:sp>
          <p:nvSpPr>
            <p:cNvPr id="32" name="object 32"/>
            <p:cNvSpPr/>
            <p:nvPr/>
          </p:nvSpPr>
          <p:spPr>
            <a:xfrm>
              <a:off x="2430779" y="4622292"/>
              <a:ext cx="6264402" cy="1159002"/>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2420111" y="4568190"/>
              <a:ext cx="3224022" cy="1315974"/>
            </a:xfrm>
            <a:prstGeom prst="rect">
              <a:avLst/>
            </a:prstGeom>
            <a:blipFill>
              <a:blip r:embed="rId16" cstate="print"/>
              <a:stretch>
                <a:fillRect/>
              </a:stretch>
            </a:blipFill>
          </p:spPr>
          <p:txBody>
            <a:bodyPr wrap="square" lIns="0" tIns="0" rIns="0" bIns="0" rtlCol="0"/>
            <a:lstStyle/>
            <a:p>
              <a:endParaRPr/>
            </a:p>
          </p:txBody>
        </p:sp>
        <p:sp>
          <p:nvSpPr>
            <p:cNvPr id="34" name="object 34"/>
            <p:cNvSpPr/>
            <p:nvPr/>
          </p:nvSpPr>
          <p:spPr>
            <a:xfrm>
              <a:off x="2476880" y="4648581"/>
              <a:ext cx="6172200" cy="1066800"/>
            </a:xfrm>
            <a:prstGeom prst="rect">
              <a:avLst/>
            </a:prstGeom>
            <a:blipFill>
              <a:blip r:embed="rId17" cstate="print"/>
              <a:stretch>
                <a:fillRect/>
              </a:stretch>
            </a:blipFill>
          </p:spPr>
          <p:txBody>
            <a:bodyPr wrap="square" lIns="0" tIns="0" rIns="0" bIns="0" rtlCol="0"/>
            <a:lstStyle/>
            <a:p>
              <a:endParaRPr/>
            </a:p>
          </p:txBody>
        </p:sp>
      </p:grpSp>
      <p:sp>
        <p:nvSpPr>
          <p:cNvPr id="35" name="object 35"/>
          <p:cNvSpPr txBox="1"/>
          <p:nvPr/>
        </p:nvSpPr>
        <p:spPr>
          <a:xfrm>
            <a:off x="2476880" y="4648580"/>
            <a:ext cx="6172200" cy="1066800"/>
          </a:xfrm>
          <a:prstGeom prst="rect">
            <a:avLst/>
          </a:prstGeom>
          <a:ln w="9905">
            <a:solidFill>
              <a:srgbClr val="97B853"/>
            </a:solidFill>
          </a:ln>
        </p:spPr>
        <p:txBody>
          <a:bodyPr vert="horz" wrap="square" lIns="0" tIns="0" rIns="0" bIns="0" rtlCol="0">
            <a:spAutoFit/>
          </a:bodyPr>
          <a:lstStyle/>
          <a:p>
            <a:pPr marL="90805">
              <a:lnSpc>
                <a:spcPts val="1600"/>
              </a:lnSpc>
            </a:pPr>
            <a:r>
              <a:rPr sz="1400" b="1" spc="-30" dirty="0">
                <a:latin typeface="Carlito"/>
                <a:cs typeface="Carlito"/>
              </a:rPr>
              <a:t>UPDATE </a:t>
            </a:r>
            <a:r>
              <a:rPr sz="1400" spc="-5" dirty="0">
                <a:latin typeface="Arial"/>
                <a:cs typeface="Arial"/>
              </a:rPr>
              <a:t>&lt;tablename&gt; </a:t>
            </a:r>
            <a:r>
              <a:rPr sz="1400" b="1" spc="-5" dirty="0">
                <a:latin typeface="Carlito"/>
                <a:cs typeface="Carlito"/>
              </a:rPr>
              <a:t>SET </a:t>
            </a:r>
            <a:r>
              <a:rPr sz="1400" spc="-10" dirty="0">
                <a:latin typeface="Carlito"/>
                <a:cs typeface="Carlito"/>
              </a:rPr>
              <a:t>field </a:t>
            </a:r>
            <a:r>
              <a:rPr sz="1400" spc="-5" dirty="0">
                <a:latin typeface="Carlito"/>
                <a:cs typeface="Carlito"/>
              </a:rPr>
              <a:t>=</a:t>
            </a:r>
            <a:r>
              <a:rPr sz="1400" spc="35" dirty="0">
                <a:latin typeface="Carlito"/>
                <a:cs typeface="Carlito"/>
              </a:rPr>
              <a:t> </a:t>
            </a:r>
            <a:r>
              <a:rPr sz="1400" spc="-5" dirty="0">
                <a:latin typeface="Carlito"/>
                <a:cs typeface="Carlito"/>
              </a:rPr>
              <a:t>value;</a:t>
            </a:r>
            <a:endParaRPr sz="1400">
              <a:latin typeface="Carlito"/>
              <a:cs typeface="Carlito"/>
            </a:endParaRPr>
          </a:p>
          <a:p>
            <a:pPr>
              <a:lnSpc>
                <a:spcPct val="100000"/>
              </a:lnSpc>
              <a:spcBef>
                <a:spcPts val="30"/>
              </a:spcBef>
            </a:pPr>
            <a:endParaRPr sz="1350">
              <a:latin typeface="Carlito"/>
              <a:cs typeface="Carlito"/>
            </a:endParaRPr>
          </a:p>
          <a:p>
            <a:pPr marL="90805">
              <a:lnSpc>
                <a:spcPts val="1675"/>
              </a:lnSpc>
            </a:pPr>
            <a:r>
              <a:rPr sz="1400" b="1" spc="-30" dirty="0">
                <a:latin typeface="Carlito"/>
                <a:cs typeface="Carlito"/>
              </a:rPr>
              <a:t>UPDATE</a:t>
            </a:r>
            <a:r>
              <a:rPr sz="1400" b="1" spc="5" dirty="0">
                <a:latin typeface="Carlito"/>
                <a:cs typeface="Carlito"/>
              </a:rPr>
              <a:t> </a:t>
            </a:r>
            <a:r>
              <a:rPr sz="1400" spc="-5" dirty="0">
                <a:latin typeface="Arial"/>
                <a:cs typeface="Arial"/>
              </a:rPr>
              <a:t>&lt;tablename&gt;</a:t>
            </a:r>
            <a:endParaRPr sz="1400">
              <a:latin typeface="Arial"/>
              <a:cs typeface="Arial"/>
            </a:endParaRPr>
          </a:p>
          <a:p>
            <a:pPr marL="90805">
              <a:lnSpc>
                <a:spcPts val="1675"/>
              </a:lnSpc>
            </a:pPr>
            <a:r>
              <a:rPr sz="1400" b="1" spc="-5" dirty="0">
                <a:latin typeface="Carlito"/>
                <a:cs typeface="Carlito"/>
              </a:rPr>
              <a:t>SET </a:t>
            </a:r>
            <a:r>
              <a:rPr sz="1400" spc="-10" dirty="0">
                <a:latin typeface="Carlito"/>
                <a:cs typeface="Carlito"/>
              </a:rPr>
              <a:t>field1 </a:t>
            </a:r>
            <a:r>
              <a:rPr sz="1400" spc="-5" dirty="0">
                <a:latin typeface="Carlito"/>
                <a:cs typeface="Carlito"/>
              </a:rPr>
              <a:t>= value1,…, </a:t>
            </a:r>
            <a:r>
              <a:rPr sz="1400" spc="-10" dirty="0">
                <a:latin typeface="Carlito"/>
                <a:cs typeface="Carlito"/>
              </a:rPr>
              <a:t>fieldn </a:t>
            </a:r>
            <a:r>
              <a:rPr sz="1400" spc="-5" dirty="0">
                <a:latin typeface="Carlito"/>
                <a:cs typeface="Carlito"/>
              </a:rPr>
              <a:t>=</a:t>
            </a:r>
            <a:r>
              <a:rPr sz="1400" spc="85" dirty="0">
                <a:latin typeface="Carlito"/>
                <a:cs typeface="Carlito"/>
              </a:rPr>
              <a:t> </a:t>
            </a:r>
            <a:r>
              <a:rPr sz="1400" spc="-5" dirty="0">
                <a:latin typeface="Carlito"/>
                <a:cs typeface="Carlito"/>
              </a:rPr>
              <a:t>valuen</a:t>
            </a:r>
            <a:endParaRPr sz="1400">
              <a:latin typeface="Carlito"/>
              <a:cs typeface="Carlito"/>
            </a:endParaRPr>
          </a:p>
          <a:p>
            <a:pPr marL="90805">
              <a:lnSpc>
                <a:spcPct val="100000"/>
              </a:lnSpc>
              <a:spcBef>
                <a:spcPts val="15"/>
              </a:spcBef>
            </a:pPr>
            <a:r>
              <a:rPr sz="1400" b="1" spc="-10" dirty="0">
                <a:latin typeface="Carlito"/>
                <a:cs typeface="Carlito"/>
              </a:rPr>
              <a:t>WHERE</a:t>
            </a:r>
            <a:r>
              <a:rPr sz="1400" b="1" spc="15" dirty="0">
                <a:latin typeface="Carlito"/>
                <a:cs typeface="Carlito"/>
              </a:rPr>
              <a:t> </a:t>
            </a:r>
            <a:r>
              <a:rPr sz="1400" spc="-5" dirty="0">
                <a:latin typeface="Carlito"/>
                <a:cs typeface="Carlito"/>
              </a:rPr>
              <a:t>&lt;conditions&gt;;</a:t>
            </a:r>
            <a:endParaRPr sz="1400">
              <a:latin typeface="Carlito"/>
              <a:cs typeface="Carlito"/>
            </a:endParaRPr>
          </a:p>
        </p:txBody>
      </p:sp>
      <p:sp>
        <p:nvSpPr>
          <p:cNvPr id="36" name="object 36"/>
          <p:cNvSpPr/>
          <p:nvPr/>
        </p:nvSpPr>
        <p:spPr>
          <a:xfrm>
            <a:off x="8122919" y="138684"/>
            <a:ext cx="792479" cy="408432"/>
          </a:xfrm>
          <a:prstGeom prst="rect">
            <a:avLst/>
          </a:prstGeom>
          <a:blipFill>
            <a:blip r:embed="rId18" cstate="print"/>
            <a:stretch>
              <a:fillRect/>
            </a:stretch>
          </a:blipFill>
        </p:spPr>
        <p:txBody>
          <a:bodyPr wrap="square" lIns="0" tIns="0" rIns="0" bIns="0" rtlCol="0"/>
          <a:lstStyle/>
          <a:p>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47750" y="121157"/>
              <a:ext cx="1541526" cy="3947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0261" y="153923"/>
              <a:ext cx="1476248" cy="32905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99182" y="121157"/>
              <a:ext cx="4070604" cy="463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32201" y="153923"/>
              <a:ext cx="4004945" cy="397891"/>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124587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solidFill>
                  <a:srgbClr val="7E7E7E"/>
                </a:solidFill>
                <a:latin typeface="Times New Roman"/>
                <a:cs typeface="Times New Roman"/>
              </a:rPr>
              <a:t>Giới</a:t>
            </a:r>
            <a:r>
              <a:rPr sz="1600" b="1" spc="-65" dirty="0">
                <a:solidFill>
                  <a:srgbClr val="7E7E7E"/>
                </a:solidFill>
                <a:latin typeface="Times New Roman"/>
                <a:cs typeface="Times New Roman"/>
              </a:rPr>
              <a:t> </a:t>
            </a:r>
            <a:r>
              <a:rPr sz="1600" b="1" dirty="0">
                <a:solidFill>
                  <a:srgbClr val="7E7E7E"/>
                </a:solidFill>
                <a:latin typeface="Times New Roman"/>
                <a:cs typeface="Times New Roman"/>
              </a:rPr>
              <a:t>thiệu</a:t>
            </a:r>
            <a:endParaRPr sz="1600">
              <a:latin typeface="Times New Roman"/>
              <a:cs typeface="Times New Roman"/>
            </a:endParaRPr>
          </a:p>
        </p:txBody>
      </p:sp>
      <p:sp>
        <p:nvSpPr>
          <p:cNvPr id="8" name="object 8"/>
          <p:cNvSpPr txBox="1"/>
          <p:nvPr/>
        </p:nvSpPr>
        <p:spPr>
          <a:xfrm>
            <a:off x="154939" y="1407922"/>
            <a:ext cx="128905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2.	</a:t>
            </a:r>
            <a:r>
              <a:rPr sz="1600" b="1" dirty="0">
                <a:solidFill>
                  <a:srgbClr val="7E7E7E"/>
                </a:solidFill>
                <a:latin typeface="Times New Roman"/>
                <a:cs typeface="Times New Roman"/>
              </a:rPr>
              <a:t>Data</a:t>
            </a:r>
            <a:r>
              <a:rPr sz="1600" b="1" spc="-85" dirty="0">
                <a:solidFill>
                  <a:srgbClr val="7E7E7E"/>
                </a:solidFill>
                <a:latin typeface="Times New Roman"/>
                <a:cs typeface="Times New Roman"/>
              </a:rPr>
              <a:t> </a:t>
            </a:r>
            <a:r>
              <a:rPr sz="1600" b="1" dirty="0">
                <a:solidFill>
                  <a:srgbClr val="7E7E7E"/>
                </a:solidFill>
                <a:latin typeface="Times New Roman"/>
                <a:cs typeface="Times New Roman"/>
              </a:rPr>
              <a:t>types</a:t>
            </a:r>
            <a:endParaRPr sz="1600">
              <a:latin typeface="Times New Roman"/>
              <a:cs typeface="Times New Roman"/>
            </a:endParaRPr>
          </a:p>
        </p:txBody>
      </p:sp>
      <p:sp>
        <p:nvSpPr>
          <p:cNvPr id="9" name="object 9"/>
          <p:cNvSpPr txBox="1"/>
          <p:nvPr/>
        </p:nvSpPr>
        <p:spPr>
          <a:xfrm>
            <a:off x="154939" y="1954275"/>
            <a:ext cx="125095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solidFill>
                  <a:srgbClr val="7E7E7E"/>
                </a:solidFill>
                <a:latin typeface="Times New Roman"/>
                <a:cs typeface="Times New Roman"/>
              </a:rPr>
              <a:t>Databases</a:t>
            </a:r>
            <a:endParaRPr sz="1600">
              <a:latin typeface="Times New Roman"/>
              <a:cs typeface="Times New Roman"/>
            </a:endParaRPr>
          </a:p>
        </p:txBody>
      </p:sp>
      <p:sp>
        <p:nvSpPr>
          <p:cNvPr id="10" name="object 10"/>
          <p:cNvSpPr txBox="1"/>
          <p:nvPr/>
        </p:nvSpPr>
        <p:spPr>
          <a:xfrm>
            <a:off x="154939" y="2499867"/>
            <a:ext cx="92583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spc="-155" dirty="0">
                <a:solidFill>
                  <a:srgbClr val="7E7E7E"/>
                </a:solidFill>
                <a:latin typeface="Times New Roman"/>
                <a:cs typeface="Times New Roman"/>
              </a:rPr>
              <a:t>T</a:t>
            </a:r>
            <a:r>
              <a:rPr sz="1600" b="1" dirty="0">
                <a:solidFill>
                  <a:srgbClr val="7E7E7E"/>
                </a:solidFill>
                <a:latin typeface="Times New Roman"/>
                <a:cs typeface="Times New Roman"/>
              </a:rPr>
              <a:t>ables</a:t>
            </a:r>
            <a:endParaRPr sz="1600">
              <a:latin typeface="Times New Roman"/>
              <a:cs typeface="Times New Roman"/>
            </a:endParaRPr>
          </a:p>
        </p:txBody>
      </p:sp>
      <p:sp>
        <p:nvSpPr>
          <p:cNvPr id="11" name="object 11"/>
          <p:cNvSpPr txBox="1"/>
          <p:nvPr/>
        </p:nvSpPr>
        <p:spPr>
          <a:xfrm>
            <a:off x="154939" y="3046222"/>
            <a:ext cx="1634489"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dirty="0">
                <a:solidFill>
                  <a:srgbClr val="7E7E7E"/>
                </a:solidFill>
                <a:latin typeface="Times New Roman"/>
                <a:cs typeface="Times New Roman"/>
              </a:rPr>
              <a:t>Manip</a:t>
            </a:r>
            <a:r>
              <a:rPr sz="1600" b="1" spc="-10" dirty="0">
                <a:solidFill>
                  <a:srgbClr val="7E7E7E"/>
                </a:solidFill>
                <a:latin typeface="Times New Roman"/>
                <a:cs typeface="Times New Roman"/>
              </a:rPr>
              <a:t>u</a:t>
            </a:r>
            <a:r>
              <a:rPr sz="1600" b="1" dirty="0">
                <a:solidFill>
                  <a:srgbClr val="7E7E7E"/>
                </a:solidFill>
                <a:latin typeface="Times New Roman"/>
                <a:cs typeface="Times New Roman"/>
              </a:rPr>
              <a:t>lations</a:t>
            </a:r>
            <a:endParaRPr sz="1600">
              <a:latin typeface="Times New Roman"/>
              <a:cs typeface="Times New Roman"/>
            </a:endParaRPr>
          </a:p>
        </p:txBody>
      </p:sp>
      <p:sp>
        <p:nvSpPr>
          <p:cNvPr id="12" name="object 12"/>
          <p:cNvSpPr txBox="1"/>
          <p:nvPr/>
        </p:nvSpPr>
        <p:spPr>
          <a:xfrm>
            <a:off x="154939" y="3592576"/>
            <a:ext cx="1284605"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6.	</a:t>
            </a:r>
            <a:r>
              <a:rPr sz="1600" b="1" dirty="0">
                <a:latin typeface="Times New Roman"/>
                <a:cs typeface="Times New Roman"/>
              </a:rPr>
              <a:t>Ret</a:t>
            </a:r>
            <a:r>
              <a:rPr sz="1600" b="1" spc="5" dirty="0">
                <a:latin typeface="Times New Roman"/>
                <a:cs typeface="Times New Roman"/>
              </a:rPr>
              <a:t>r</a:t>
            </a:r>
            <a:r>
              <a:rPr sz="1600" b="1" dirty="0">
                <a:latin typeface="Times New Roman"/>
                <a:cs typeface="Times New Roman"/>
              </a:rPr>
              <a:t>ieving</a:t>
            </a:r>
            <a:endParaRPr sz="1600">
              <a:latin typeface="Times New Roman"/>
              <a:cs typeface="Times New Roman"/>
            </a:endParaRPr>
          </a:p>
        </p:txBody>
      </p:sp>
      <p:grpSp>
        <p:nvGrpSpPr>
          <p:cNvPr id="13" name="object 13"/>
          <p:cNvGrpSpPr/>
          <p:nvPr/>
        </p:nvGrpSpPr>
        <p:grpSpPr>
          <a:xfrm>
            <a:off x="2090927" y="771144"/>
            <a:ext cx="6871334" cy="5848350"/>
            <a:chOff x="2090927" y="771144"/>
            <a:chExt cx="6871334" cy="5848350"/>
          </a:xfrm>
        </p:grpSpPr>
        <p:sp>
          <p:nvSpPr>
            <p:cNvPr id="14" name="object 14"/>
            <p:cNvSpPr/>
            <p:nvPr/>
          </p:nvSpPr>
          <p:spPr>
            <a:xfrm>
              <a:off x="2164079" y="812292"/>
              <a:ext cx="6797802" cy="580720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090927" y="771144"/>
              <a:ext cx="2148840" cy="722376"/>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210180" y="838581"/>
              <a:ext cx="6705600" cy="571500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10180" y="838581"/>
              <a:ext cx="6705600" cy="5715000"/>
            </a:xfrm>
            <a:custGeom>
              <a:avLst/>
              <a:gdLst/>
              <a:ahLst/>
              <a:cxnLst/>
              <a:rect l="l" t="t" r="r" b="b"/>
              <a:pathLst>
                <a:path w="6705600" h="5715000">
                  <a:moveTo>
                    <a:pt x="0" y="5715000"/>
                  </a:moveTo>
                  <a:lnTo>
                    <a:pt x="6705600" y="5715000"/>
                  </a:lnTo>
                  <a:lnTo>
                    <a:pt x="6705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8" name="object 18"/>
          <p:cNvSpPr txBox="1"/>
          <p:nvPr/>
        </p:nvSpPr>
        <p:spPr>
          <a:xfrm>
            <a:off x="2288794" y="860298"/>
            <a:ext cx="1740535" cy="391795"/>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5600" algn="l"/>
              </a:tabLst>
            </a:pPr>
            <a:r>
              <a:rPr sz="2400" b="1" u="heavy" dirty="0">
                <a:solidFill>
                  <a:srgbClr val="4F81BC"/>
                </a:solidFill>
                <a:uFill>
                  <a:solidFill>
                    <a:srgbClr val="4F81BC"/>
                  </a:solidFill>
                </a:uFill>
                <a:latin typeface="Times New Roman"/>
                <a:cs typeface="Times New Roman"/>
              </a:rPr>
              <a:t>Retrieving</a:t>
            </a:r>
            <a:endParaRPr sz="2400">
              <a:latin typeface="Times New Roman"/>
              <a:cs typeface="Times New Roman"/>
            </a:endParaRPr>
          </a:p>
        </p:txBody>
      </p:sp>
      <p:grpSp>
        <p:nvGrpSpPr>
          <p:cNvPr id="19" name="object 19"/>
          <p:cNvGrpSpPr/>
          <p:nvPr/>
        </p:nvGrpSpPr>
        <p:grpSpPr>
          <a:xfrm>
            <a:off x="2389632" y="1315211"/>
            <a:ext cx="6305550" cy="3856990"/>
            <a:chOff x="2389632" y="1315211"/>
            <a:chExt cx="6305550" cy="3856990"/>
          </a:xfrm>
        </p:grpSpPr>
        <p:sp>
          <p:nvSpPr>
            <p:cNvPr id="20" name="object 20"/>
            <p:cNvSpPr/>
            <p:nvPr/>
          </p:nvSpPr>
          <p:spPr>
            <a:xfrm>
              <a:off x="2430780" y="1315211"/>
              <a:ext cx="6264402" cy="3856482"/>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2389632" y="1574291"/>
              <a:ext cx="5019294" cy="3442715"/>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2476881" y="1341500"/>
              <a:ext cx="6172200" cy="3764279"/>
            </a:xfrm>
            <a:prstGeom prst="rect">
              <a:avLst/>
            </a:prstGeom>
            <a:blipFill>
              <a:blip r:embed="rId11" cstate="print"/>
              <a:stretch>
                <a:fillRect/>
              </a:stretch>
            </a:blipFill>
          </p:spPr>
          <p:txBody>
            <a:bodyPr wrap="square" lIns="0" tIns="0" rIns="0" bIns="0" rtlCol="0"/>
            <a:lstStyle/>
            <a:p>
              <a:endParaRPr/>
            </a:p>
          </p:txBody>
        </p:sp>
      </p:grpSp>
      <p:sp>
        <p:nvSpPr>
          <p:cNvPr id="23" name="object 23"/>
          <p:cNvSpPr txBox="1"/>
          <p:nvPr/>
        </p:nvSpPr>
        <p:spPr>
          <a:xfrm>
            <a:off x="2476880" y="1341500"/>
            <a:ext cx="6172200" cy="3764279"/>
          </a:xfrm>
          <a:prstGeom prst="rect">
            <a:avLst/>
          </a:prstGeom>
          <a:ln w="9905">
            <a:solidFill>
              <a:srgbClr val="97B853"/>
            </a:solidFill>
          </a:ln>
        </p:spPr>
        <p:txBody>
          <a:bodyPr vert="horz" wrap="square" lIns="0" tIns="1270" rIns="0" bIns="0" rtlCol="0">
            <a:spAutoFit/>
          </a:bodyPr>
          <a:lstStyle/>
          <a:p>
            <a:pPr>
              <a:lnSpc>
                <a:spcPct val="100000"/>
              </a:lnSpc>
              <a:spcBef>
                <a:spcPts val="10"/>
              </a:spcBef>
            </a:pPr>
            <a:endParaRPr sz="2150">
              <a:latin typeface="Times New Roman"/>
              <a:cs typeface="Times New Roman"/>
            </a:endParaRPr>
          </a:p>
          <a:p>
            <a:pPr marL="90805">
              <a:lnSpc>
                <a:spcPct val="100000"/>
              </a:lnSpc>
              <a:spcBef>
                <a:spcPts val="5"/>
              </a:spcBef>
            </a:pPr>
            <a:r>
              <a:rPr sz="1800" b="1" spc="-5" dirty="0">
                <a:latin typeface="Arial"/>
                <a:cs typeface="Arial"/>
              </a:rPr>
              <a:t>SELECT </a:t>
            </a:r>
            <a:r>
              <a:rPr sz="1800" dirty="0">
                <a:latin typeface="Arial"/>
                <a:cs typeface="Arial"/>
              </a:rPr>
              <a:t>&lt; *, </a:t>
            </a:r>
            <a:r>
              <a:rPr sz="1800" spc="-5" dirty="0">
                <a:latin typeface="Arial"/>
                <a:cs typeface="Arial"/>
              </a:rPr>
              <a:t>[field1value]&gt;[, ...,</a:t>
            </a:r>
            <a:r>
              <a:rPr sz="1800" spc="-10" dirty="0">
                <a:latin typeface="Arial"/>
                <a:cs typeface="Arial"/>
              </a:rPr>
              <a:t> </a:t>
            </a:r>
            <a:r>
              <a:rPr sz="1800" dirty="0">
                <a:latin typeface="Arial"/>
                <a:cs typeface="Arial"/>
              </a:rPr>
              <a:t>&lt;fieldnvalue&gt;]</a:t>
            </a:r>
            <a:endParaRPr sz="1800">
              <a:latin typeface="Arial"/>
              <a:cs typeface="Arial"/>
            </a:endParaRPr>
          </a:p>
          <a:p>
            <a:pPr marL="90805">
              <a:lnSpc>
                <a:spcPct val="100000"/>
              </a:lnSpc>
              <a:spcBef>
                <a:spcPts val="1080"/>
              </a:spcBef>
            </a:pPr>
            <a:r>
              <a:rPr sz="1800" b="1" spc="-5" dirty="0">
                <a:latin typeface="Arial"/>
                <a:cs typeface="Arial"/>
              </a:rPr>
              <a:t>FROM </a:t>
            </a:r>
            <a:r>
              <a:rPr sz="1800" dirty="0">
                <a:latin typeface="Arial"/>
                <a:cs typeface="Arial"/>
              </a:rPr>
              <a:t>&lt;tablename&gt;</a:t>
            </a:r>
            <a:endParaRPr sz="1800">
              <a:latin typeface="Arial"/>
              <a:cs typeface="Arial"/>
            </a:endParaRPr>
          </a:p>
          <a:p>
            <a:pPr marL="90805">
              <a:lnSpc>
                <a:spcPct val="100000"/>
              </a:lnSpc>
              <a:spcBef>
                <a:spcPts val="1080"/>
              </a:spcBef>
            </a:pPr>
            <a:r>
              <a:rPr sz="1800" b="1" dirty="0">
                <a:solidFill>
                  <a:srgbClr val="7E7E7E"/>
                </a:solidFill>
                <a:latin typeface="Arial"/>
                <a:cs typeface="Arial"/>
              </a:rPr>
              <a:t>[</a:t>
            </a:r>
            <a:endParaRPr sz="1800">
              <a:latin typeface="Arial"/>
              <a:cs typeface="Arial"/>
            </a:endParaRPr>
          </a:p>
          <a:p>
            <a:pPr marL="90805">
              <a:lnSpc>
                <a:spcPct val="100000"/>
              </a:lnSpc>
              <a:spcBef>
                <a:spcPts val="1080"/>
              </a:spcBef>
            </a:pPr>
            <a:r>
              <a:rPr sz="1800" b="1" spc="-5" dirty="0">
                <a:solidFill>
                  <a:srgbClr val="7E7E7E"/>
                </a:solidFill>
                <a:latin typeface="Arial"/>
                <a:cs typeface="Arial"/>
              </a:rPr>
              <a:t>WHERE </a:t>
            </a:r>
            <a:r>
              <a:rPr sz="1800" b="1" spc="-10" dirty="0">
                <a:solidFill>
                  <a:srgbClr val="7E7E7E"/>
                </a:solidFill>
                <a:latin typeface="Arial"/>
                <a:cs typeface="Arial"/>
              </a:rPr>
              <a:t>&lt;</a:t>
            </a:r>
            <a:r>
              <a:rPr sz="1800" spc="-10" dirty="0">
                <a:solidFill>
                  <a:srgbClr val="7E7E7E"/>
                </a:solidFill>
                <a:latin typeface="Carlito"/>
                <a:cs typeface="Carlito"/>
              </a:rPr>
              <a:t>conditions&gt;</a:t>
            </a:r>
            <a:endParaRPr sz="1800">
              <a:latin typeface="Carlito"/>
              <a:cs typeface="Carlito"/>
            </a:endParaRPr>
          </a:p>
          <a:p>
            <a:pPr marL="90805">
              <a:lnSpc>
                <a:spcPct val="100000"/>
              </a:lnSpc>
              <a:spcBef>
                <a:spcPts val="1080"/>
              </a:spcBef>
            </a:pPr>
            <a:r>
              <a:rPr sz="1800" b="1" spc="-5" dirty="0">
                <a:solidFill>
                  <a:srgbClr val="7E7E7E"/>
                </a:solidFill>
                <a:latin typeface="Arial"/>
                <a:cs typeface="Arial"/>
              </a:rPr>
              <a:t>GROUP BY </a:t>
            </a:r>
            <a:r>
              <a:rPr sz="1800" dirty="0">
                <a:solidFill>
                  <a:srgbClr val="7E7E7E"/>
                </a:solidFill>
                <a:latin typeface="Arial"/>
                <a:cs typeface="Arial"/>
              </a:rPr>
              <a:t>&lt; </a:t>
            </a:r>
            <a:r>
              <a:rPr sz="1800" spc="-5" dirty="0">
                <a:solidFill>
                  <a:srgbClr val="7E7E7E"/>
                </a:solidFill>
                <a:latin typeface="Arial"/>
                <a:cs typeface="Arial"/>
              </a:rPr>
              <a:t>field1value&gt;[, ...,</a:t>
            </a:r>
            <a:r>
              <a:rPr sz="1800" spc="-60" dirty="0">
                <a:solidFill>
                  <a:srgbClr val="7E7E7E"/>
                </a:solidFill>
                <a:latin typeface="Arial"/>
                <a:cs typeface="Arial"/>
              </a:rPr>
              <a:t> </a:t>
            </a:r>
            <a:r>
              <a:rPr sz="1800" spc="-5" dirty="0">
                <a:solidFill>
                  <a:srgbClr val="7E7E7E"/>
                </a:solidFill>
                <a:latin typeface="Arial"/>
                <a:cs typeface="Arial"/>
              </a:rPr>
              <a:t>&lt;fieldnvalue&gt;]</a:t>
            </a:r>
            <a:endParaRPr sz="1800">
              <a:latin typeface="Arial"/>
              <a:cs typeface="Arial"/>
            </a:endParaRPr>
          </a:p>
          <a:p>
            <a:pPr marL="90805">
              <a:lnSpc>
                <a:spcPct val="100000"/>
              </a:lnSpc>
              <a:spcBef>
                <a:spcPts val="1080"/>
              </a:spcBef>
            </a:pPr>
            <a:r>
              <a:rPr sz="1800" b="1" spc="-25" dirty="0">
                <a:solidFill>
                  <a:srgbClr val="7E7E7E"/>
                </a:solidFill>
                <a:latin typeface="Arial"/>
                <a:cs typeface="Arial"/>
              </a:rPr>
              <a:t>HAVING</a:t>
            </a:r>
            <a:r>
              <a:rPr sz="1800" b="1" spc="-10" dirty="0">
                <a:solidFill>
                  <a:srgbClr val="7E7E7E"/>
                </a:solidFill>
                <a:latin typeface="Arial"/>
                <a:cs typeface="Arial"/>
              </a:rPr>
              <a:t> &lt;</a:t>
            </a:r>
            <a:r>
              <a:rPr sz="1800" spc="-10" dirty="0">
                <a:solidFill>
                  <a:srgbClr val="7E7E7E"/>
                </a:solidFill>
                <a:latin typeface="Carlito"/>
                <a:cs typeface="Carlito"/>
              </a:rPr>
              <a:t>conditions&gt;</a:t>
            </a:r>
            <a:endParaRPr sz="1800">
              <a:latin typeface="Carlito"/>
              <a:cs typeface="Carlito"/>
            </a:endParaRPr>
          </a:p>
          <a:p>
            <a:pPr marL="90805">
              <a:lnSpc>
                <a:spcPct val="100000"/>
              </a:lnSpc>
              <a:spcBef>
                <a:spcPts val="1080"/>
              </a:spcBef>
            </a:pPr>
            <a:r>
              <a:rPr sz="1800" b="1" spc="-5" dirty="0">
                <a:solidFill>
                  <a:srgbClr val="7E7E7E"/>
                </a:solidFill>
                <a:latin typeface="Arial"/>
                <a:cs typeface="Arial"/>
              </a:rPr>
              <a:t>ORDER BY </a:t>
            </a:r>
            <a:r>
              <a:rPr sz="1800" spc="-5" dirty="0">
                <a:solidFill>
                  <a:srgbClr val="7E7E7E"/>
                </a:solidFill>
                <a:latin typeface="Arial"/>
                <a:cs typeface="Arial"/>
              </a:rPr>
              <a:t>&lt;field1value&gt;[, ...,</a:t>
            </a:r>
            <a:r>
              <a:rPr sz="1800" spc="-20" dirty="0">
                <a:solidFill>
                  <a:srgbClr val="7E7E7E"/>
                </a:solidFill>
                <a:latin typeface="Arial"/>
                <a:cs typeface="Arial"/>
              </a:rPr>
              <a:t> </a:t>
            </a:r>
            <a:r>
              <a:rPr sz="1800" spc="-5" dirty="0">
                <a:solidFill>
                  <a:srgbClr val="7E7E7E"/>
                </a:solidFill>
                <a:latin typeface="Arial"/>
                <a:cs typeface="Arial"/>
              </a:rPr>
              <a:t>&lt;fieldnvalue&gt;]</a:t>
            </a:r>
            <a:endParaRPr sz="1800">
              <a:latin typeface="Arial"/>
              <a:cs typeface="Arial"/>
            </a:endParaRPr>
          </a:p>
          <a:p>
            <a:pPr marL="90805">
              <a:lnSpc>
                <a:spcPct val="100000"/>
              </a:lnSpc>
              <a:spcBef>
                <a:spcPts val="1080"/>
              </a:spcBef>
            </a:pPr>
            <a:r>
              <a:rPr sz="1800" b="1" dirty="0">
                <a:solidFill>
                  <a:srgbClr val="7E7E7E"/>
                </a:solidFill>
                <a:latin typeface="Arial"/>
                <a:cs typeface="Arial"/>
              </a:rPr>
              <a:t>]</a:t>
            </a:r>
            <a:endParaRPr sz="1800">
              <a:latin typeface="Arial"/>
              <a:cs typeface="Arial"/>
            </a:endParaRPr>
          </a:p>
        </p:txBody>
      </p:sp>
      <p:sp>
        <p:nvSpPr>
          <p:cNvPr id="24" name="object 24"/>
          <p:cNvSpPr/>
          <p:nvPr/>
        </p:nvSpPr>
        <p:spPr>
          <a:xfrm>
            <a:off x="8122919" y="138684"/>
            <a:ext cx="792479" cy="408432"/>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52322" y="243077"/>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grpSp>
      <p:sp>
        <p:nvSpPr>
          <p:cNvPr id="7" name="object 7"/>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nvGrpSpPr>
          <p:cNvPr id="8" name="object 8"/>
          <p:cNvGrpSpPr/>
          <p:nvPr/>
        </p:nvGrpSpPr>
        <p:grpSpPr>
          <a:xfrm>
            <a:off x="1442466" y="121157"/>
            <a:ext cx="2403475" cy="447040"/>
            <a:chOff x="1442466" y="121157"/>
            <a:chExt cx="2403475" cy="447040"/>
          </a:xfrm>
        </p:grpSpPr>
        <p:sp>
          <p:nvSpPr>
            <p:cNvPr id="9" name="object 9"/>
            <p:cNvSpPr/>
            <p:nvPr/>
          </p:nvSpPr>
          <p:spPr>
            <a:xfrm>
              <a:off x="1442466" y="121157"/>
              <a:ext cx="2403348" cy="44653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2854960"/>
            <a:chOff x="2147316" y="188976"/>
            <a:chExt cx="6920865" cy="2854960"/>
          </a:xfrm>
        </p:grpSpPr>
        <p:sp>
          <p:nvSpPr>
            <p:cNvPr id="12" name="object 12"/>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194462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147316" y="1049273"/>
              <a:ext cx="6777228" cy="1994153"/>
            </a:xfrm>
            <a:prstGeom prst="rect">
              <a:avLst/>
            </a:prstGeom>
            <a:blipFill>
              <a:blip r:embed="rId10" cstate="print"/>
              <a:stretch>
                <a:fillRect/>
              </a:stretch>
            </a:blipFill>
          </p:spPr>
          <p:txBody>
            <a:bodyPr wrap="square" lIns="0" tIns="0" rIns="0" bIns="0" rtlCol="0"/>
            <a:lstStyle/>
            <a:p>
              <a:endParaRPr/>
            </a:p>
          </p:txBody>
        </p:sp>
      </p:grpSp>
      <p:sp>
        <p:nvSpPr>
          <p:cNvPr id="20" name="object 20"/>
          <p:cNvSpPr txBox="1"/>
          <p:nvPr/>
        </p:nvSpPr>
        <p:spPr>
          <a:xfrm>
            <a:off x="2258186" y="1143380"/>
            <a:ext cx="6772275" cy="1816100"/>
          </a:xfrm>
          <a:prstGeom prst="rect">
            <a:avLst/>
          </a:prstGeom>
          <a:solidFill>
            <a:srgbClr val="FFFFFF"/>
          </a:solidFill>
          <a:ln w="25146">
            <a:solidFill>
              <a:srgbClr val="C0504D"/>
            </a:solidFill>
          </a:ln>
        </p:spPr>
        <p:txBody>
          <a:bodyPr vert="horz" wrap="square" lIns="0" tIns="43815" rIns="0" bIns="0" rtlCol="0">
            <a:spAutoFit/>
          </a:bodyPr>
          <a:lstStyle/>
          <a:p>
            <a:pPr marL="548005" indent="-457200">
              <a:spcBef>
                <a:spcPts val="5"/>
              </a:spcBef>
              <a:buClr>
                <a:srgbClr val="4F6128"/>
              </a:buClr>
              <a:buAutoNum type="alphaUcPeriod"/>
              <a:tabLst>
                <a:tab pos="547370" algn="l"/>
                <a:tab pos="548005" algn="l"/>
              </a:tabLst>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a:t>
            </a:r>
            <a:r>
              <a:rPr sz="1600" dirty="0">
                <a:solidFill>
                  <a:srgbClr val="1F487C"/>
                </a:solidFill>
                <a:latin typeface="Tahoma"/>
                <a:cs typeface="Tahoma"/>
              </a:rPr>
              <a:t>: </a:t>
            </a:r>
            <a:r>
              <a:rPr sz="1600" spc="-5" dirty="0">
                <a:solidFill>
                  <a:srgbClr val="1F487C"/>
                </a:solidFill>
                <a:latin typeface="Tahoma"/>
                <a:cs typeface="Tahoma"/>
              </a:rPr>
              <a:t>Câu truy vấn nào sau đây gây ra lỗi:</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SELECT column1, column2, column2 FROM tablename;</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SELECT * FROM tablename WHERE columnname LIKE</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%keyword%;</a:t>
            </a:r>
          </a:p>
          <a:p>
            <a:pPr marL="548005" marR="36258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SELECT * FROM tablename WHERE column1 LIKE 'keyword' AND  column2 LIKE 'keyword';</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SELECT DISTINCT column1 FROM tablename ORDER BY column1;</a:t>
            </a:r>
          </a:p>
        </p:txBody>
      </p:sp>
      <p:sp>
        <p:nvSpPr>
          <p:cNvPr id="21" name="object 21"/>
          <p:cNvSpPr/>
          <p:nvPr/>
        </p:nvSpPr>
        <p:spPr>
          <a:xfrm>
            <a:off x="362711" y="1160525"/>
            <a:ext cx="1646682" cy="84962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4300" y="4114800"/>
              <a:ext cx="2143506" cy="2133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52322" y="243077"/>
              <a:ext cx="371094" cy="2674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7" name="object 7"/>
            <p:cNvSpPr/>
            <p:nvPr/>
          </p:nvSpPr>
          <p:spPr>
            <a:xfrm>
              <a:off x="1133843" y="320675"/>
              <a:ext cx="192925" cy="148590"/>
            </a:xfrm>
            <a:prstGeom prst="rect">
              <a:avLst/>
            </a:prstGeom>
            <a:blipFill>
              <a:blip r:embed="rId5" cstate="print"/>
              <a:stretch>
                <a:fillRect/>
              </a:stretch>
            </a:blipFill>
          </p:spPr>
          <p:txBody>
            <a:bodyPr wrap="square" lIns="0" tIns="0" rIns="0" bIns="0" rtlCol="0"/>
            <a:lstStyle/>
            <a:p>
              <a:endParaRPr/>
            </a:p>
          </p:txBody>
        </p:sp>
      </p:grpSp>
      <p:sp>
        <p:nvSpPr>
          <p:cNvPr id="8" name="object 8"/>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nvGrpSpPr>
          <p:cNvPr id="9" name="object 9"/>
          <p:cNvGrpSpPr/>
          <p:nvPr/>
        </p:nvGrpSpPr>
        <p:grpSpPr>
          <a:xfrm>
            <a:off x="1442466" y="121157"/>
            <a:ext cx="2403475" cy="447040"/>
            <a:chOff x="1442466" y="121157"/>
            <a:chExt cx="2403475" cy="447040"/>
          </a:xfrm>
        </p:grpSpPr>
        <p:sp>
          <p:nvSpPr>
            <p:cNvPr id="10" name="object 10"/>
            <p:cNvSpPr/>
            <p:nvPr/>
          </p:nvSpPr>
          <p:spPr>
            <a:xfrm>
              <a:off x="1442466" y="121157"/>
              <a:ext cx="2403348" cy="44653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475613" y="153923"/>
              <a:ext cx="2337816" cy="381127"/>
            </a:xfrm>
            <a:prstGeom prst="rect">
              <a:avLst/>
            </a:prstGeom>
            <a:blipFill>
              <a:blip r:embed="rId7" cstate="print"/>
              <a:stretch>
                <a:fillRect/>
              </a:stretch>
            </a:blipFill>
          </p:spPr>
          <p:txBody>
            <a:bodyPr wrap="square" lIns="0" tIns="0" rIns="0" bIns="0" rtlCol="0"/>
            <a:lstStyle/>
            <a:p>
              <a:endParaRPr/>
            </a:p>
          </p:txBody>
        </p:sp>
      </p:grpSp>
      <p:grpSp>
        <p:nvGrpSpPr>
          <p:cNvPr id="12" name="object 12"/>
          <p:cNvGrpSpPr/>
          <p:nvPr/>
        </p:nvGrpSpPr>
        <p:grpSpPr>
          <a:xfrm>
            <a:off x="2147316" y="188976"/>
            <a:ext cx="6920865" cy="2609850"/>
            <a:chOff x="2147316" y="188976"/>
            <a:chExt cx="6920865" cy="2609850"/>
          </a:xfrm>
        </p:grpSpPr>
        <p:sp>
          <p:nvSpPr>
            <p:cNvPr id="13" name="object 13"/>
            <p:cNvSpPr/>
            <p:nvPr/>
          </p:nvSpPr>
          <p:spPr>
            <a:xfrm>
              <a:off x="7771637" y="188976"/>
              <a:ext cx="916686" cy="916686"/>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5" name="object 15"/>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6" name="object 16"/>
            <p:cNvSpPr/>
            <p:nvPr/>
          </p:nvSpPr>
          <p:spPr>
            <a:xfrm>
              <a:off x="7802880" y="243078"/>
              <a:ext cx="854201" cy="854201"/>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8" name="object 18"/>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9" name="object 19"/>
            <p:cNvSpPr/>
            <p:nvPr/>
          </p:nvSpPr>
          <p:spPr>
            <a:xfrm>
              <a:off x="2167128" y="1052322"/>
              <a:ext cx="6900672" cy="169849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2147316" y="1049273"/>
              <a:ext cx="6829044" cy="1749552"/>
            </a:xfrm>
            <a:prstGeom prst="rect">
              <a:avLst/>
            </a:prstGeom>
            <a:blipFill>
              <a:blip r:embed="rId11" cstate="print"/>
              <a:stretch>
                <a:fillRect/>
              </a:stretch>
            </a:blipFill>
          </p:spPr>
          <p:txBody>
            <a:bodyPr wrap="square" lIns="0" tIns="0" rIns="0" bIns="0" rtlCol="0"/>
            <a:lstStyle/>
            <a:p>
              <a:endParaRPr/>
            </a:p>
          </p:txBody>
        </p:sp>
      </p:grpSp>
      <p:sp>
        <p:nvSpPr>
          <p:cNvPr id="21" name="object 21"/>
          <p:cNvSpPr txBox="1"/>
          <p:nvPr/>
        </p:nvSpPr>
        <p:spPr>
          <a:xfrm>
            <a:off x="2258186" y="1143380"/>
            <a:ext cx="6772275" cy="1569720"/>
          </a:xfrm>
          <a:prstGeom prst="rect">
            <a:avLst/>
          </a:prstGeom>
          <a:solidFill>
            <a:srgbClr val="FFFFFF"/>
          </a:solidFill>
          <a:ln w="25146">
            <a:solidFill>
              <a:srgbClr val="C0504D"/>
            </a:solidFill>
          </a:ln>
        </p:spPr>
        <p:txBody>
          <a:bodyPr vert="horz" wrap="square" lIns="0" tIns="43815" rIns="0" bIns="0" rtlCol="0">
            <a:spAutoFit/>
          </a:bodyPr>
          <a:lstStyle/>
          <a:p>
            <a:pPr marL="548005" indent="-457200">
              <a:spcBef>
                <a:spcPts val="5"/>
              </a:spcBef>
              <a:buClr>
                <a:srgbClr val="4F6128"/>
              </a:buClr>
              <a:buAutoNum type="alphaUcPeriod"/>
              <a:tabLst>
                <a:tab pos="547370" algn="l"/>
                <a:tab pos="548005" algn="l"/>
              </a:tabLst>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2</a:t>
            </a:r>
            <a:r>
              <a:rPr sz="1600" dirty="0">
                <a:solidFill>
                  <a:srgbClr val="1F487C"/>
                </a:solidFill>
                <a:latin typeface="Tahoma"/>
                <a:cs typeface="Tahoma"/>
              </a:rPr>
              <a:t>: </a:t>
            </a:r>
            <a:r>
              <a:rPr sz="1600" spc="-5" dirty="0">
                <a:solidFill>
                  <a:srgbClr val="1F487C"/>
                </a:solidFill>
                <a:latin typeface="Tahoma"/>
                <a:cs typeface="Tahoma"/>
              </a:rPr>
              <a:t>Chọn phát biểu sai:</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Ký hiệu “=” là một phép gán giá trị trong mệnh đề where</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INT là một kiểu dữ liệu trong DBMS MySQL</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Có thể thêm thuộc tính cho một bảng khi bảng đó đã chứa dữ liệu</a:t>
            </a:r>
          </a:p>
          <a:p>
            <a:pPr marL="548005" marR="256540"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Các từ khóa trong câu truy vấn của DBMS MySQL không phân biệt  chữ hoa hay chữ thường.</a:t>
            </a:r>
          </a:p>
        </p:txBody>
      </p:sp>
      <p:sp>
        <p:nvSpPr>
          <p:cNvPr id="22" name="object 22"/>
          <p:cNvSpPr/>
          <p:nvPr/>
        </p:nvSpPr>
        <p:spPr>
          <a:xfrm>
            <a:off x="362711" y="1160525"/>
            <a:ext cx="1646682" cy="849629"/>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52322" y="243077"/>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grpSp>
      <p:sp>
        <p:nvSpPr>
          <p:cNvPr id="7" name="object 7"/>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nvGrpSpPr>
          <p:cNvPr id="8" name="object 8"/>
          <p:cNvGrpSpPr/>
          <p:nvPr/>
        </p:nvGrpSpPr>
        <p:grpSpPr>
          <a:xfrm>
            <a:off x="1442466" y="121157"/>
            <a:ext cx="2403475" cy="447040"/>
            <a:chOff x="1442466" y="121157"/>
            <a:chExt cx="2403475" cy="447040"/>
          </a:xfrm>
        </p:grpSpPr>
        <p:sp>
          <p:nvSpPr>
            <p:cNvPr id="9" name="object 9"/>
            <p:cNvSpPr/>
            <p:nvPr/>
          </p:nvSpPr>
          <p:spPr>
            <a:xfrm>
              <a:off x="1442466" y="121157"/>
              <a:ext cx="2403348" cy="44653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1" name="object 11"/>
          <p:cNvGrpSpPr/>
          <p:nvPr/>
        </p:nvGrpSpPr>
        <p:grpSpPr>
          <a:xfrm>
            <a:off x="2009393" y="-345786"/>
            <a:ext cx="6920865" cy="5373624"/>
            <a:chOff x="2147316" y="188976"/>
            <a:chExt cx="6920865" cy="4072890"/>
          </a:xfrm>
        </p:grpSpPr>
        <p:sp>
          <p:nvSpPr>
            <p:cNvPr id="12" name="object 12"/>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3176016"/>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147316" y="1049273"/>
              <a:ext cx="6747509" cy="3212592"/>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2258187" y="1143381"/>
              <a:ext cx="6772275" cy="3047365"/>
            </a:xfrm>
            <a:custGeom>
              <a:avLst/>
              <a:gdLst/>
              <a:ahLst/>
              <a:cxnLst/>
              <a:rect l="l" t="t" r="r" b="b"/>
              <a:pathLst>
                <a:path w="6772275" h="3047365">
                  <a:moveTo>
                    <a:pt x="6771894" y="0"/>
                  </a:moveTo>
                  <a:lnTo>
                    <a:pt x="0" y="0"/>
                  </a:lnTo>
                  <a:lnTo>
                    <a:pt x="0" y="3047238"/>
                  </a:lnTo>
                  <a:lnTo>
                    <a:pt x="6771894" y="3047238"/>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7" y="1143381"/>
              <a:ext cx="6772275" cy="3047365"/>
            </a:xfrm>
            <a:custGeom>
              <a:avLst/>
              <a:gdLst/>
              <a:ahLst/>
              <a:cxnLst/>
              <a:rect l="l" t="t" r="r" b="b"/>
              <a:pathLst>
                <a:path w="6772275" h="3047365">
                  <a:moveTo>
                    <a:pt x="0" y="3047238"/>
                  </a:moveTo>
                  <a:lnTo>
                    <a:pt x="6771894" y="3047238"/>
                  </a:lnTo>
                  <a:lnTo>
                    <a:pt x="6771894" y="0"/>
                  </a:lnTo>
                  <a:lnTo>
                    <a:pt x="0" y="0"/>
                  </a:lnTo>
                  <a:lnTo>
                    <a:pt x="0" y="3047238"/>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36292" y="1174749"/>
            <a:ext cx="6649592" cy="505267"/>
          </a:xfrm>
          <a:prstGeom prst="rect">
            <a:avLst/>
          </a:prstGeom>
        </p:spPr>
        <p:txBody>
          <a:bodyPr vert="horz" wrap="square" lIns="0" tIns="12700" rIns="0" bIns="0" rtlCol="0">
            <a:spAutoFit/>
          </a:bodyPr>
          <a:lstStyle/>
          <a:p>
            <a:pPr marL="90805">
              <a:spcBef>
                <a:spcPts val="5"/>
              </a:spcBef>
              <a:buClr>
                <a:srgbClr val="4F6128"/>
              </a:buClr>
              <a:tabLst>
                <a:tab pos="547370" algn="l"/>
                <a:tab pos="548005" algn="l"/>
              </a:tabLst>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3</a:t>
            </a:r>
            <a:r>
              <a:rPr sz="1600" dirty="0">
                <a:solidFill>
                  <a:srgbClr val="1F487C"/>
                </a:solidFill>
                <a:latin typeface="Tahoma"/>
                <a:cs typeface="Tahoma"/>
              </a:rPr>
              <a:t>: </a:t>
            </a:r>
            <a:r>
              <a:rPr sz="1600" spc="-5" dirty="0">
                <a:solidFill>
                  <a:srgbClr val="1F487C"/>
                </a:solidFill>
                <a:latin typeface="Tahoma"/>
                <a:cs typeface="Tahoma"/>
              </a:rPr>
              <a:t>Cho bảng emplyees và các bộ giá trị như sau:</a:t>
            </a:r>
          </a:p>
          <a:p>
            <a:pPr marL="12700">
              <a:tabLst>
                <a:tab pos="1475740" algn="l"/>
              </a:tabLst>
            </a:pPr>
            <a:r>
              <a:rPr sz="1600" spc="-15" dirty="0">
                <a:solidFill>
                  <a:srgbClr val="1F487C"/>
                </a:solidFill>
                <a:latin typeface="Tahoma"/>
                <a:cs typeface="Tahoma"/>
              </a:rPr>
              <a:t>empid name	managerid</a:t>
            </a:r>
          </a:p>
        </p:txBody>
      </p:sp>
      <p:sp>
        <p:nvSpPr>
          <p:cNvPr id="23" name="object 23"/>
          <p:cNvSpPr txBox="1"/>
          <p:nvPr/>
        </p:nvSpPr>
        <p:spPr>
          <a:xfrm>
            <a:off x="2336292" y="1662430"/>
            <a:ext cx="250190" cy="513715"/>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1F487C"/>
                </a:solidFill>
                <a:latin typeface="Tahoma"/>
                <a:cs typeface="Tahoma"/>
              </a:rPr>
              <a:t>a1  b1</a:t>
            </a:r>
            <a:endParaRPr sz="1600">
              <a:latin typeface="Tahoma"/>
              <a:cs typeface="Tahoma"/>
            </a:endParaRPr>
          </a:p>
        </p:txBody>
      </p:sp>
      <p:sp>
        <p:nvSpPr>
          <p:cNvPr id="24" name="object 24"/>
          <p:cNvSpPr txBox="1"/>
          <p:nvPr/>
        </p:nvSpPr>
        <p:spPr>
          <a:xfrm>
            <a:off x="3067811" y="1662430"/>
            <a:ext cx="1228090" cy="513715"/>
          </a:xfrm>
          <a:prstGeom prst="rect">
            <a:avLst/>
          </a:prstGeom>
        </p:spPr>
        <p:txBody>
          <a:bodyPr vert="horz" wrap="square" lIns="0" tIns="12700" rIns="0" bIns="0" rtlCol="0">
            <a:spAutoFit/>
          </a:bodyPr>
          <a:lstStyle/>
          <a:p>
            <a:pPr marL="12700">
              <a:lnSpc>
                <a:spcPct val="100000"/>
              </a:lnSpc>
              <a:spcBef>
                <a:spcPts val="100"/>
              </a:spcBef>
              <a:tabLst>
                <a:tab pos="744220" algn="l"/>
              </a:tabLst>
            </a:pPr>
            <a:r>
              <a:rPr sz="1600" dirty="0">
                <a:solidFill>
                  <a:srgbClr val="1F487C"/>
                </a:solidFill>
                <a:latin typeface="Tahoma"/>
                <a:cs typeface="Tahoma"/>
              </a:rPr>
              <a:t>bob	</a:t>
            </a:r>
            <a:r>
              <a:rPr sz="1600" spc="-5" dirty="0">
                <a:solidFill>
                  <a:srgbClr val="1F487C"/>
                </a:solidFill>
                <a:latin typeface="Tahoma"/>
                <a:cs typeface="Tahoma"/>
              </a:rPr>
              <a:t>NULL</a:t>
            </a:r>
            <a:endParaRPr sz="1600" dirty="0">
              <a:latin typeface="Tahoma"/>
              <a:cs typeface="Tahoma"/>
            </a:endParaRPr>
          </a:p>
          <a:p>
            <a:pPr marL="12700">
              <a:lnSpc>
                <a:spcPct val="100000"/>
              </a:lnSpc>
              <a:tabLst>
                <a:tab pos="744220" algn="l"/>
              </a:tabLst>
            </a:pPr>
            <a:r>
              <a:rPr sz="1600" spc="-5" dirty="0">
                <a:solidFill>
                  <a:srgbClr val="1F487C"/>
                </a:solidFill>
                <a:latin typeface="Tahoma"/>
                <a:cs typeface="Tahoma"/>
              </a:rPr>
              <a:t>jim	</a:t>
            </a:r>
            <a:r>
              <a:rPr sz="1600" dirty="0">
                <a:solidFill>
                  <a:srgbClr val="1F487C"/>
                </a:solidFill>
                <a:latin typeface="Tahoma"/>
                <a:cs typeface="Tahoma"/>
              </a:rPr>
              <a:t>a1</a:t>
            </a:r>
            <a:endParaRPr sz="1600" dirty="0">
              <a:latin typeface="Tahoma"/>
              <a:cs typeface="Tahoma"/>
            </a:endParaRPr>
          </a:p>
        </p:txBody>
      </p:sp>
      <p:sp>
        <p:nvSpPr>
          <p:cNvPr id="25" name="object 25"/>
          <p:cNvSpPr txBox="1"/>
          <p:nvPr/>
        </p:nvSpPr>
        <p:spPr>
          <a:xfrm>
            <a:off x="2336292" y="2209995"/>
            <a:ext cx="6358255" cy="2228815"/>
          </a:xfrm>
          <a:prstGeom prst="rect">
            <a:avLst/>
          </a:prstGeom>
        </p:spPr>
        <p:txBody>
          <a:bodyPr vert="horz" wrap="square" lIns="0" tIns="12700" rIns="0" bIns="0" rtlCol="0">
            <a:spAutoFit/>
          </a:bodyPr>
          <a:lstStyle/>
          <a:p>
            <a:pPr marL="12700">
              <a:lnSpc>
                <a:spcPct val="100000"/>
              </a:lnSpc>
              <a:spcBef>
                <a:spcPts val="100"/>
              </a:spcBef>
              <a:tabLst>
                <a:tab pos="743585" algn="l"/>
                <a:tab pos="1475740" algn="l"/>
              </a:tabLst>
            </a:pPr>
            <a:r>
              <a:rPr sz="1600" spc="-5" dirty="0">
                <a:solidFill>
                  <a:srgbClr val="1F487C"/>
                </a:solidFill>
                <a:latin typeface="Tahoma"/>
                <a:cs typeface="Tahoma"/>
              </a:rPr>
              <a:t>B2	tom	a1</a:t>
            </a:r>
            <a:endParaRPr sz="1600" dirty="0">
              <a:latin typeface="Tahoma"/>
              <a:cs typeface="Tahoma"/>
            </a:endParaRPr>
          </a:p>
          <a:p>
            <a:pPr marL="90805">
              <a:spcBef>
                <a:spcPts val="5"/>
              </a:spcBef>
              <a:buClr>
                <a:srgbClr val="4F6128"/>
              </a:buClr>
              <a:tabLst>
                <a:tab pos="547370" algn="l"/>
                <a:tab pos="548005" algn="l"/>
              </a:tabLst>
            </a:pPr>
            <a:r>
              <a:rPr sz="1600" spc="-5" dirty="0">
                <a:solidFill>
                  <a:srgbClr val="1F487C"/>
                </a:solidFill>
                <a:latin typeface="Tahoma"/>
                <a:cs typeface="Tahoma"/>
              </a:rPr>
              <a:t>Chọn phát biểu đúng từ câu truy vấn sau</a:t>
            </a:r>
          </a:p>
          <a:p>
            <a:pPr marL="90805">
              <a:spcBef>
                <a:spcPts val="5"/>
              </a:spcBef>
              <a:buClr>
                <a:srgbClr val="4F6128"/>
              </a:buClr>
              <a:tabLst>
                <a:tab pos="547370" algn="l"/>
                <a:tab pos="548005" algn="l"/>
              </a:tabLst>
            </a:pPr>
            <a:r>
              <a:rPr sz="1600" spc="-5" dirty="0">
                <a:solidFill>
                  <a:srgbClr val="1F487C"/>
                </a:solidFill>
                <a:latin typeface="Tahoma"/>
                <a:cs typeface="Tahoma"/>
              </a:rPr>
              <a:t>select count(managerid) from employees</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Câu truy vấn  trả  về    3</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Câu truy vấn  trả  về    2</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Câu truy vấn  trả  về    1</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Câu truy vấn thông báo lỗi do thuộc tính managed có chứa giá trị</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null.</a:t>
            </a:r>
          </a:p>
        </p:txBody>
      </p:sp>
      <p:sp>
        <p:nvSpPr>
          <p:cNvPr id="26" name="object 26"/>
          <p:cNvSpPr/>
          <p:nvPr/>
        </p:nvSpPr>
        <p:spPr>
          <a:xfrm>
            <a:off x="362711" y="1160525"/>
            <a:ext cx="1646682" cy="84962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52322" y="243077"/>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grpSp>
      <p:sp>
        <p:nvSpPr>
          <p:cNvPr id="7" name="object 7"/>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nvGrpSpPr>
          <p:cNvPr id="8" name="object 8"/>
          <p:cNvGrpSpPr/>
          <p:nvPr/>
        </p:nvGrpSpPr>
        <p:grpSpPr>
          <a:xfrm>
            <a:off x="1442466" y="121157"/>
            <a:ext cx="2403475" cy="447040"/>
            <a:chOff x="1442466" y="121157"/>
            <a:chExt cx="2403475" cy="447040"/>
          </a:xfrm>
        </p:grpSpPr>
        <p:sp>
          <p:nvSpPr>
            <p:cNvPr id="9" name="object 9"/>
            <p:cNvSpPr/>
            <p:nvPr/>
          </p:nvSpPr>
          <p:spPr>
            <a:xfrm>
              <a:off x="1442466" y="121157"/>
              <a:ext cx="2403348" cy="44653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1" name="object 11"/>
          <p:cNvGrpSpPr/>
          <p:nvPr/>
        </p:nvGrpSpPr>
        <p:grpSpPr>
          <a:xfrm>
            <a:off x="2147316" y="188976"/>
            <a:ext cx="6920865" cy="2854960"/>
            <a:chOff x="2147316" y="188976"/>
            <a:chExt cx="6920865" cy="2854960"/>
          </a:xfrm>
        </p:grpSpPr>
        <p:sp>
          <p:nvSpPr>
            <p:cNvPr id="12" name="object 12"/>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194462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147316" y="1049273"/>
              <a:ext cx="3915155" cy="1994153"/>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2258187" y="1143381"/>
              <a:ext cx="6772275" cy="1816100"/>
            </a:xfrm>
            <a:custGeom>
              <a:avLst/>
              <a:gdLst/>
              <a:ahLst/>
              <a:cxnLst/>
              <a:rect l="l" t="t" r="r" b="b"/>
              <a:pathLst>
                <a:path w="6772275" h="1816100">
                  <a:moveTo>
                    <a:pt x="6771894" y="0"/>
                  </a:moveTo>
                  <a:lnTo>
                    <a:pt x="0" y="0"/>
                  </a:lnTo>
                  <a:lnTo>
                    <a:pt x="0" y="1815846"/>
                  </a:lnTo>
                  <a:lnTo>
                    <a:pt x="6771894" y="1815846"/>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7" y="1143381"/>
              <a:ext cx="6772275" cy="1816100"/>
            </a:xfrm>
            <a:custGeom>
              <a:avLst/>
              <a:gdLst/>
              <a:ahLst/>
              <a:cxnLst/>
              <a:rect l="l" t="t" r="r" b="b"/>
              <a:pathLst>
                <a:path w="6772275" h="1816100">
                  <a:moveTo>
                    <a:pt x="0" y="1815846"/>
                  </a:moveTo>
                  <a:lnTo>
                    <a:pt x="6771894" y="1815846"/>
                  </a:lnTo>
                  <a:lnTo>
                    <a:pt x="6771894" y="0"/>
                  </a:lnTo>
                  <a:lnTo>
                    <a:pt x="0" y="0"/>
                  </a:lnTo>
                  <a:lnTo>
                    <a:pt x="0" y="1815846"/>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48992" y="1174749"/>
            <a:ext cx="3580765" cy="1732914"/>
          </a:xfrm>
          <a:prstGeom prst="rect">
            <a:avLst/>
          </a:prstGeom>
        </p:spPr>
        <p:txBody>
          <a:bodyPr vert="horz" wrap="square" lIns="0" tIns="12700" rIns="0" bIns="0" rtlCol="0">
            <a:spAutoFit/>
          </a:bodyPr>
          <a:lstStyle/>
          <a:p>
            <a:pPr marR="508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4</a:t>
            </a:r>
            <a:r>
              <a:rPr sz="1600" dirty="0">
                <a:solidFill>
                  <a:srgbClr val="1F487C"/>
                </a:solidFill>
                <a:latin typeface="Tahoma"/>
                <a:cs typeface="Tahoma"/>
              </a:rPr>
              <a:t>: </a:t>
            </a:r>
            <a:r>
              <a:rPr sz="1600" spc="-5" dirty="0">
                <a:solidFill>
                  <a:srgbClr val="1F487C"/>
                </a:solidFill>
                <a:latin typeface="Tahoma"/>
                <a:cs typeface="Tahoma"/>
              </a:rPr>
              <a:t>Chọn lệnh cần điền cho từ key:  </a:t>
            </a:r>
            <a:r>
              <a:rPr sz="1600" spc="-20" dirty="0">
                <a:solidFill>
                  <a:srgbClr val="1F487C"/>
                </a:solidFill>
                <a:latin typeface="Tahoma"/>
                <a:cs typeface="Tahoma"/>
              </a:rPr>
              <a:t>CREATE TABLE </a:t>
            </a:r>
            <a:r>
              <a:rPr sz="1600" spc="-5" dirty="0">
                <a:solidFill>
                  <a:srgbClr val="1F487C"/>
                </a:solidFill>
                <a:latin typeface="Tahoma"/>
                <a:cs typeface="Tahoma"/>
              </a:rPr>
              <a:t>tblPRODUCT_1</a:t>
            </a:r>
            <a:r>
              <a:rPr sz="1600" spc="45" dirty="0">
                <a:solidFill>
                  <a:srgbClr val="1F487C"/>
                </a:solidFill>
                <a:latin typeface="Tahoma"/>
                <a:cs typeface="Tahoma"/>
              </a:rPr>
              <a:t> </a:t>
            </a:r>
            <a:r>
              <a:rPr sz="1600" b="1" u="heavy" dirty="0">
                <a:solidFill>
                  <a:srgbClr val="FF0000"/>
                </a:solidFill>
                <a:uFill>
                  <a:solidFill>
                    <a:srgbClr val="FF0000"/>
                  </a:solidFill>
                </a:uFill>
                <a:latin typeface="Tahoma"/>
                <a:cs typeface="Tahoma"/>
              </a:rPr>
              <a:t>key</a:t>
            </a:r>
            <a:endParaRPr sz="1600" dirty="0">
              <a:latin typeface="Tahoma"/>
              <a:cs typeface="Tahoma"/>
            </a:endParaRPr>
          </a:p>
          <a:p>
            <a:pPr>
              <a:lnSpc>
                <a:spcPct val="100000"/>
              </a:lnSpc>
              <a:spcBef>
                <a:spcPts val="50"/>
              </a:spcBef>
            </a:pPr>
            <a:endParaRPr sz="1550" dirty="0">
              <a:latin typeface="Tahoma"/>
              <a:cs typeface="Tahoma"/>
            </a:endParaRP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SELECT * FROM tblPRODUCT_1;</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(tblPRODUCT_1 varchar(20));</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SELECT * FROM tblPRODUCT_2;</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Tất cả đều sai</a:t>
            </a:r>
          </a:p>
        </p:txBody>
      </p:sp>
      <p:sp>
        <p:nvSpPr>
          <p:cNvPr id="23" name="object 23"/>
          <p:cNvSpPr/>
          <p:nvPr/>
        </p:nvSpPr>
        <p:spPr>
          <a:xfrm>
            <a:off x="362711" y="1160525"/>
            <a:ext cx="1646682" cy="84962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14300" y="4114800"/>
              <a:ext cx="2143506" cy="2133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52322" y="243077"/>
              <a:ext cx="371094" cy="2674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5"/>
              <a:ext cx="192925" cy="148590"/>
            </a:xfrm>
            <a:prstGeom prst="rect">
              <a:avLst/>
            </a:prstGeom>
            <a:blipFill>
              <a:blip r:embed="rId4" cstate="print"/>
              <a:stretch>
                <a:fillRect/>
              </a:stretch>
            </a:blipFill>
          </p:spPr>
          <p:txBody>
            <a:bodyPr wrap="square" lIns="0" tIns="0" rIns="0" bIns="0" rtlCol="0"/>
            <a:lstStyle/>
            <a:p>
              <a:endParaRPr/>
            </a:p>
          </p:txBody>
        </p:sp>
      </p:grpSp>
      <p:sp>
        <p:nvSpPr>
          <p:cNvPr id="7" name="object 7"/>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nvGrpSpPr>
          <p:cNvPr id="8" name="object 8"/>
          <p:cNvGrpSpPr/>
          <p:nvPr/>
        </p:nvGrpSpPr>
        <p:grpSpPr>
          <a:xfrm>
            <a:off x="1442466" y="121157"/>
            <a:ext cx="2403475" cy="447040"/>
            <a:chOff x="1442466" y="121157"/>
            <a:chExt cx="2403475" cy="447040"/>
          </a:xfrm>
        </p:grpSpPr>
        <p:sp>
          <p:nvSpPr>
            <p:cNvPr id="9" name="object 9"/>
            <p:cNvSpPr/>
            <p:nvPr/>
          </p:nvSpPr>
          <p:spPr>
            <a:xfrm>
              <a:off x="1442466" y="121157"/>
              <a:ext cx="2403348" cy="44653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1" name="object 11"/>
          <p:cNvGrpSpPr/>
          <p:nvPr/>
        </p:nvGrpSpPr>
        <p:grpSpPr>
          <a:xfrm>
            <a:off x="2108835" y="-32657"/>
            <a:ext cx="6920865" cy="4983099"/>
            <a:chOff x="2147316" y="188976"/>
            <a:chExt cx="6920865" cy="4318000"/>
          </a:xfrm>
        </p:grpSpPr>
        <p:sp>
          <p:nvSpPr>
            <p:cNvPr id="12" name="object 12"/>
            <p:cNvSpPr/>
            <p:nvPr/>
          </p:nvSpPr>
          <p:spPr>
            <a:xfrm>
              <a:off x="7771637" y="188976"/>
              <a:ext cx="916686" cy="91668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5" name="object 15"/>
            <p:cNvSpPr/>
            <p:nvPr/>
          </p:nvSpPr>
          <p:spPr>
            <a:xfrm>
              <a:off x="7802880" y="243078"/>
              <a:ext cx="854201" cy="85420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848981"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981"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8" name="object 18"/>
            <p:cNvSpPr/>
            <p:nvPr/>
          </p:nvSpPr>
          <p:spPr>
            <a:xfrm>
              <a:off x="2167128" y="1052322"/>
              <a:ext cx="6900672" cy="3422141"/>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147316" y="1049273"/>
              <a:ext cx="6602730" cy="3457194"/>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2258187" y="1143381"/>
              <a:ext cx="6772275" cy="3293745"/>
            </a:xfrm>
            <a:custGeom>
              <a:avLst/>
              <a:gdLst/>
              <a:ahLst/>
              <a:cxnLst/>
              <a:rect l="l" t="t" r="r" b="b"/>
              <a:pathLst>
                <a:path w="6772275" h="3293745">
                  <a:moveTo>
                    <a:pt x="6771894" y="0"/>
                  </a:moveTo>
                  <a:lnTo>
                    <a:pt x="0" y="0"/>
                  </a:lnTo>
                  <a:lnTo>
                    <a:pt x="0" y="3293364"/>
                  </a:lnTo>
                  <a:lnTo>
                    <a:pt x="6771894" y="3293364"/>
                  </a:lnTo>
                  <a:lnTo>
                    <a:pt x="6771894" y="0"/>
                  </a:lnTo>
                  <a:close/>
                </a:path>
              </a:pathLst>
            </a:custGeom>
            <a:solidFill>
              <a:srgbClr val="FFFFFF"/>
            </a:solidFill>
          </p:spPr>
          <p:txBody>
            <a:bodyPr wrap="square" lIns="0" tIns="0" rIns="0" bIns="0" rtlCol="0"/>
            <a:lstStyle/>
            <a:p>
              <a:endParaRPr/>
            </a:p>
          </p:txBody>
        </p:sp>
        <p:sp>
          <p:nvSpPr>
            <p:cNvPr id="21" name="object 21"/>
            <p:cNvSpPr/>
            <p:nvPr/>
          </p:nvSpPr>
          <p:spPr>
            <a:xfrm>
              <a:off x="2258187" y="1143381"/>
              <a:ext cx="6772275" cy="3293745"/>
            </a:xfrm>
            <a:custGeom>
              <a:avLst/>
              <a:gdLst/>
              <a:ahLst/>
              <a:cxnLst/>
              <a:rect l="l" t="t" r="r" b="b"/>
              <a:pathLst>
                <a:path w="6772275" h="3293745">
                  <a:moveTo>
                    <a:pt x="0" y="3293364"/>
                  </a:moveTo>
                  <a:lnTo>
                    <a:pt x="6771894" y="3293364"/>
                  </a:lnTo>
                  <a:lnTo>
                    <a:pt x="6771894" y="0"/>
                  </a:lnTo>
                  <a:lnTo>
                    <a:pt x="0" y="0"/>
                  </a:lnTo>
                  <a:lnTo>
                    <a:pt x="0" y="3293364"/>
                  </a:lnTo>
                  <a:close/>
                </a:path>
              </a:pathLst>
            </a:custGeom>
            <a:ln w="25146">
              <a:solidFill>
                <a:srgbClr val="C0504D"/>
              </a:solidFill>
            </a:ln>
          </p:spPr>
          <p:txBody>
            <a:bodyPr wrap="square" lIns="0" tIns="0" rIns="0" bIns="0" rtlCol="0"/>
            <a:lstStyle/>
            <a:p>
              <a:endParaRPr/>
            </a:p>
          </p:txBody>
        </p:sp>
      </p:grpSp>
      <p:sp>
        <p:nvSpPr>
          <p:cNvPr id="22" name="object 22"/>
          <p:cNvSpPr txBox="1"/>
          <p:nvPr/>
        </p:nvSpPr>
        <p:spPr>
          <a:xfrm>
            <a:off x="2336292" y="1174749"/>
            <a:ext cx="6278245" cy="259045"/>
          </a:xfrm>
          <a:prstGeom prst="rect">
            <a:avLst/>
          </a:prstGeom>
        </p:spPr>
        <p:txBody>
          <a:bodyPr vert="horz" wrap="square" lIns="0" tIns="12700" rIns="0" bIns="0" rtlCol="0">
            <a:spAutoFit/>
          </a:bodyPr>
          <a:lstStyle/>
          <a:p>
            <a:pPr marL="1270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5</a:t>
            </a:r>
            <a:r>
              <a:rPr sz="1600" dirty="0">
                <a:solidFill>
                  <a:srgbClr val="1F487C"/>
                </a:solidFill>
                <a:latin typeface="Tahoma"/>
                <a:cs typeface="Tahoma"/>
              </a:rPr>
              <a:t>: </a:t>
            </a:r>
            <a:r>
              <a:rPr sz="1600" spc="-5" dirty="0">
                <a:solidFill>
                  <a:srgbClr val="1F487C"/>
                </a:solidFill>
                <a:latin typeface="Tahoma"/>
                <a:cs typeface="Tahoma"/>
              </a:rPr>
              <a:t>Chọn biết kết quả của câu truy vấn từ bảng tblPRODUCT sau:</a:t>
            </a:r>
          </a:p>
        </p:txBody>
      </p:sp>
      <p:sp>
        <p:nvSpPr>
          <p:cNvPr id="23" name="object 23"/>
          <p:cNvSpPr txBox="1"/>
          <p:nvPr/>
        </p:nvSpPr>
        <p:spPr>
          <a:xfrm>
            <a:off x="2336292" y="2881630"/>
            <a:ext cx="4589145" cy="1736373"/>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1F487C"/>
                </a:solidFill>
                <a:latin typeface="Tahoma"/>
                <a:cs typeface="Tahoma"/>
              </a:rPr>
              <a:t>select count(*)from tblPRODUCT</a:t>
            </a:r>
            <a:endParaRPr sz="1600" dirty="0">
              <a:latin typeface="Tahoma"/>
              <a:cs typeface="Tahoma"/>
            </a:endParaRPr>
          </a:p>
          <a:p>
            <a:pPr marL="12700">
              <a:lnSpc>
                <a:spcPct val="100000"/>
              </a:lnSpc>
            </a:pPr>
            <a:r>
              <a:rPr sz="1600" spc="-5" dirty="0">
                <a:solidFill>
                  <a:srgbClr val="1F487C"/>
                </a:solidFill>
                <a:latin typeface="Tahoma"/>
                <a:cs typeface="Tahoma"/>
              </a:rPr>
              <a:t>where </a:t>
            </a:r>
            <a:r>
              <a:rPr sz="1600" dirty="0">
                <a:solidFill>
                  <a:srgbClr val="1F487C"/>
                </a:solidFill>
                <a:latin typeface="Tahoma"/>
                <a:cs typeface="Tahoma"/>
              </a:rPr>
              <a:t>productid='bo01' and</a:t>
            </a:r>
            <a:r>
              <a:rPr sz="1600" spc="-70" dirty="0">
                <a:solidFill>
                  <a:srgbClr val="1F487C"/>
                </a:solidFill>
                <a:latin typeface="Tahoma"/>
                <a:cs typeface="Tahoma"/>
              </a:rPr>
              <a:t> </a:t>
            </a:r>
            <a:r>
              <a:rPr sz="1600" dirty="0">
                <a:solidFill>
                  <a:srgbClr val="1F487C"/>
                </a:solidFill>
                <a:latin typeface="Tahoma"/>
                <a:cs typeface="Tahoma"/>
              </a:rPr>
              <a:t>productid='pe01';</a:t>
            </a:r>
            <a:endParaRPr sz="1600" dirty="0">
              <a:latin typeface="Tahoma"/>
              <a:cs typeface="Tahoma"/>
            </a:endParaRPr>
          </a:p>
          <a:p>
            <a:pPr marL="469900" indent="-457200">
              <a:lnSpc>
                <a:spcPct val="100000"/>
              </a:lnSpc>
              <a:buClr>
                <a:srgbClr val="4F6128"/>
              </a:buClr>
              <a:buAutoNum type="alphaUcPeriod"/>
              <a:tabLst>
                <a:tab pos="469265" algn="l"/>
                <a:tab pos="469900" algn="l"/>
              </a:tabLst>
            </a:pPr>
            <a:r>
              <a:rPr sz="1600" dirty="0">
                <a:solidFill>
                  <a:srgbClr val="1F487C"/>
                </a:solidFill>
                <a:latin typeface="Tahoma"/>
                <a:cs typeface="Tahoma"/>
              </a:rPr>
              <a:t>1</a:t>
            </a:r>
            <a:endParaRPr sz="1600" dirty="0">
              <a:latin typeface="Tahoma"/>
              <a:cs typeface="Tahoma"/>
            </a:endParaRPr>
          </a:p>
          <a:p>
            <a:pPr marL="469900" indent="-457200">
              <a:lnSpc>
                <a:spcPct val="100000"/>
              </a:lnSpc>
              <a:buClr>
                <a:srgbClr val="4F6128"/>
              </a:buClr>
              <a:buAutoNum type="alphaUcPeriod"/>
              <a:tabLst>
                <a:tab pos="469265" algn="l"/>
                <a:tab pos="469900" algn="l"/>
              </a:tabLst>
            </a:pPr>
            <a:r>
              <a:rPr sz="1600" dirty="0">
                <a:solidFill>
                  <a:srgbClr val="1F487C"/>
                </a:solidFill>
                <a:latin typeface="Tahoma"/>
                <a:cs typeface="Tahoma"/>
              </a:rPr>
              <a:t>2</a:t>
            </a:r>
            <a:endParaRPr sz="1600" dirty="0">
              <a:latin typeface="Tahoma"/>
              <a:cs typeface="Tahoma"/>
            </a:endParaRPr>
          </a:p>
          <a:p>
            <a:pPr marL="547688"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Câu lệnh thực thi báo lỗi</a:t>
            </a:r>
          </a:p>
          <a:p>
            <a:pPr marL="548005" indent="-457200">
              <a:spcBef>
                <a:spcPts val="5"/>
              </a:spcBef>
              <a:buClr>
                <a:srgbClr val="4F6128"/>
              </a:buClr>
              <a:buAutoNum type="alphaUcPeriod"/>
              <a:tabLst>
                <a:tab pos="547370" algn="l"/>
                <a:tab pos="548005" algn="l"/>
              </a:tabLst>
            </a:pPr>
            <a:r>
              <a:rPr sz="1600" spc="-5" dirty="0">
                <a:solidFill>
                  <a:srgbClr val="1F487C"/>
                </a:solidFill>
                <a:latin typeface="Tahoma"/>
                <a:cs typeface="Tahoma"/>
              </a:rPr>
              <a:t>Câu lệnh thực thi nhưng không trả về kết quả</a:t>
            </a:r>
          </a:p>
        </p:txBody>
      </p:sp>
      <p:sp>
        <p:nvSpPr>
          <p:cNvPr id="24" name="object 24"/>
          <p:cNvSpPr/>
          <p:nvPr/>
        </p:nvSpPr>
        <p:spPr>
          <a:xfrm>
            <a:off x="362711" y="1160525"/>
            <a:ext cx="1646682" cy="849629"/>
          </a:xfrm>
          <a:prstGeom prst="rect">
            <a:avLst/>
          </a:prstGeom>
          <a:blipFill>
            <a:blip r:embed="rId11" cstate="print"/>
            <a:stretch>
              <a:fillRect/>
            </a:stretch>
          </a:blipFill>
        </p:spPr>
        <p:txBody>
          <a:bodyPr wrap="square" lIns="0" tIns="0" rIns="0" bIns="0" rtlCol="0"/>
          <a:lstStyle/>
          <a:p>
            <a:endParaRPr/>
          </a:p>
        </p:txBody>
      </p:sp>
      <p:graphicFrame>
        <p:nvGraphicFramePr>
          <p:cNvPr id="25" name="object 25"/>
          <p:cNvGraphicFramePr>
            <a:graphicFrameLocks noGrp="1"/>
          </p:cNvGraphicFramePr>
          <p:nvPr/>
        </p:nvGraphicFramePr>
        <p:xfrm>
          <a:off x="2508250" y="1685925"/>
          <a:ext cx="6248400" cy="1097279"/>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62100">
                  <a:extLst>
                    <a:ext uri="{9D8B030D-6E8A-4147-A177-3AD203B41FA5}">
                      <a16:colId xmlns:a16="http://schemas.microsoft.com/office/drawing/2014/main" val="20002"/>
                    </a:ext>
                  </a:extLst>
                </a:gridCol>
                <a:gridCol w="1562100">
                  <a:extLst>
                    <a:ext uri="{9D8B030D-6E8A-4147-A177-3AD203B41FA5}">
                      <a16:colId xmlns:a16="http://schemas.microsoft.com/office/drawing/2014/main" val="20003"/>
                    </a:ext>
                  </a:extLst>
                </a:gridCol>
              </a:tblGrid>
              <a:tr h="365760">
                <a:tc rowSpan="3">
                  <a:txBody>
                    <a:bodyPr/>
                    <a:lstStyle/>
                    <a:p>
                      <a:pPr>
                        <a:lnSpc>
                          <a:spcPct val="100000"/>
                        </a:lnSpc>
                        <a:spcBef>
                          <a:spcPts val="10"/>
                        </a:spcBef>
                      </a:pPr>
                      <a:endParaRPr sz="2800">
                        <a:latin typeface="Times New Roman"/>
                        <a:cs typeface="Times New Roman"/>
                      </a:endParaRPr>
                    </a:p>
                    <a:p>
                      <a:pPr marL="169545">
                        <a:lnSpc>
                          <a:spcPct val="100000"/>
                        </a:lnSpc>
                      </a:pPr>
                      <a:r>
                        <a:rPr sz="1800" spc="-5" dirty="0">
                          <a:solidFill>
                            <a:srgbClr val="1F487C"/>
                          </a:solidFill>
                          <a:latin typeface="Tahoma"/>
                          <a:cs typeface="Tahoma"/>
                        </a:rPr>
                        <a:t>tblPRODUCT</a:t>
                      </a:r>
                      <a:endParaRPr sz="1800">
                        <a:latin typeface="Tahoma"/>
                        <a:cs typeface="Tahoma"/>
                      </a:endParaRPr>
                    </a:p>
                  </a:txBody>
                  <a:tcPr marL="0" marR="0" marT="12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288925">
                        <a:lnSpc>
                          <a:spcPct val="100000"/>
                        </a:lnSpc>
                        <a:spcBef>
                          <a:spcPts val="345"/>
                        </a:spcBef>
                      </a:pPr>
                      <a:r>
                        <a:rPr sz="1800" spc="-5" dirty="0">
                          <a:solidFill>
                            <a:srgbClr val="1F487C"/>
                          </a:solidFill>
                          <a:latin typeface="Tahoma"/>
                          <a:cs typeface="Tahoma"/>
                        </a:rPr>
                        <a:t>productid</a:t>
                      </a:r>
                      <a:endParaRPr sz="1800">
                        <a:latin typeface="Tahoma"/>
                        <a:cs typeface="Tahoma"/>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118110">
                        <a:lnSpc>
                          <a:spcPct val="100000"/>
                        </a:lnSpc>
                        <a:spcBef>
                          <a:spcPts val="345"/>
                        </a:spcBef>
                      </a:pPr>
                      <a:r>
                        <a:rPr sz="1800" spc="-5" dirty="0">
                          <a:solidFill>
                            <a:srgbClr val="1F487C"/>
                          </a:solidFill>
                          <a:latin typeface="Tahoma"/>
                          <a:cs typeface="Tahoma"/>
                        </a:rPr>
                        <a:t>productname</a:t>
                      </a:r>
                      <a:endParaRPr sz="1800">
                        <a:latin typeface="Tahoma"/>
                        <a:cs typeface="Tahoma"/>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345"/>
                        </a:spcBef>
                      </a:pPr>
                      <a:r>
                        <a:rPr sz="1800" dirty="0">
                          <a:solidFill>
                            <a:srgbClr val="1F487C"/>
                          </a:solidFill>
                          <a:latin typeface="Tahoma"/>
                          <a:cs typeface="Tahoma"/>
                        </a:rPr>
                        <a:t>price</a:t>
                      </a:r>
                      <a:endParaRPr sz="1800">
                        <a:latin typeface="Tahoma"/>
                        <a:cs typeface="Tahoma"/>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0"/>
                  </a:ext>
                </a:extLst>
              </a:tr>
              <a:tr h="365760">
                <a:tc vMerge="1">
                  <a:txBody>
                    <a:bodyPr/>
                    <a:lstStyle/>
                    <a:p>
                      <a:endParaRPr/>
                    </a:p>
                  </a:txBody>
                  <a:tcPr marL="0" marR="0" marT="12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50"/>
                        </a:spcBef>
                      </a:pPr>
                      <a:r>
                        <a:rPr sz="1800" spc="-5" dirty="0">
                          <a:solidFill>
                            <a:srgbClr val="1F487C"/>
                          </a:solidFill>
                          <a:latin typeface="Tahoma"/>
                          <a:cs typeface="Tahoma"/>
                        </a:rPr>
                        <a:t>bo01</a:t>
                      </a:r>
                      <a:endParaRPr sz="18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50"/>
                        </a:spcBef>
                      </a:pPr>
                      <a:r>
                        <a:rPr sz="1800" spc="-5" dirty="0">
                          <a:solidFill>
                            <a:srgbClr val="1F487C"/>
                          </a:solidFill>
                          <a:latin typeface="Tahoma"/>
                          <a:cs typeface="Tahoma"/>
                        </a:rPr>
                        <a:t>china</a:t>
                      </a:r>
                      <a:r>
                        <a:rPr sz="1800" spc="-25" dirty="0">
                          <a:solidFill>
                            <a:srgbClr val="1F487C"/>
                          </a:solidFill>
                          <a:latin typeface="Tahoma"/>
                          <a:cs typeface="Tahoma"/>
                        </a:rPr>
                        <a:t> </a:t>
                      </a:r>
                      <a:r>
                        <a:rPr sz="1800" spc="-5" dirty="0">
                          <a:solidFill>
                            <a:srgbClr val="1F487C"/>
                          </a:solidFill>
                          <a:latin typeface="Tahoma"/>
                          <a:cs typeface="Tahoma"/>
                        </a:rPr>
                        <a:t>book</a:t>
                      </a:r>
                      <a:endParaRPr sz="18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50"/>
                        </a:spcBef>
                      </a:pPr>
                      <a:r>
                        <a:rPr sz="1800" dirty="0">
                          <a:solidFill>
                            <a:srgbClr val="1F487C"/>
                          </a:solidFill>
                          <a:latin typeface="Tahoma"/>
                          <a:cs typeface="Tahoma"/>
                        </a:rPr>
                        <a:t>1500</a:t>
                      </a:r>
                      <a:endParaRPr sz="18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1"/>
                  </a:ext>
                </a:extLst>
              </a:tr>
              <a:tr h="365759">
                <a:tc vMerge="1">
                  <a:txBody>
                    <a:bodyPr/>
                    <a:lstStyle/>
                    <a:p>
                      <a:endParaRPr/>
                    </a:p>
                  </a:txBody>
                  <a:tcPr marL="0" marR="0" marT="12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50"/>
                        </a:spcBef>
                      </a:pPr>
                      <a:r>
                        <a:rPr sz="1800" dirty="0">
                          <a:solidFill>
                            <a:srgbClr val="1F487C"/>
                          </a:solidFill>
                          <a:latin typeface="Tahoma"/>
                          <a:cs typeface="Tahoma"/>
                        </a:rPr>
                        <a:t>pe01</a:t>
                      </a:r>
                      <a:endParaRPr sz="18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50"/>
                        </a:spcBef>
                      </a:pPr>
                      <a:r>
                        <a:rPr sz="1800" spc="-5" dirty="0">
                          <a:solidFill>
                            <a:srgbClr val="1F487C"/>
                          </a:solidFill>
                          <a:latin typeface="Tahoma"/>
                          <a:cs typeface="Tahoma"/>
                        </a:rPr>
                        <a:t>china</a:t>
                      </a:r>
                      <a:r>
                        <a:rPr sz="1800" spc="-25" dirty="0">
                          <a:solidFill>
                            <a:srgbClr val="1F487C"/>
                          </a:solidFill>
                          <a:latin typeface="Tahoma"/>
                          <a:cs typeface="Tahoma"/>
                        </a:rPr>
                        <a:t> </a:t>
                      </a:r>
                      <a:r>
                        <a:rPr sz="1800" spc="-5" dirty="0">
                          <a:solidFill>
                            <a:srgbClr val="1F487C"/>
                          </a:solidFill>
                          <a:latin typeface="Tahoma"/>
                          <a:cs typeface="Tahoma"/>
                        </a:rPr>
                        <a:t>pencil</a:t>
                      </a:r>
                      <a:endParaRPr sz="18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1440">
                        <a:lnSpc>
                          <a:spcPct val="100000"/>
                        </a:lnSpc>
                        <a:spcBef>
                          <a:spcPts val="350"/>
                        </a:spcBef>
                      </a:pPr>
                      <a:r>
                        <a:rPr sz="1800" dirty="0">
                          <a:solidFill>
                            <a:srgbClr val="1F487C"/>
                          </a:solidFill>
                          <a:latin typeface="Tahoma"/>
                          <a:cs typeface="Tahoma"/>
                        </a:rPr>
                        <a:t>3500</a:t>
                      </a:r>
                      <a:endParaRPr sz="18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lang="en-US" dirty="0" err="1">
                <a:solidFill>
                  <a:schemeClr val="tx1"/>
                </a:solidFill>
                <a:latin typeface="Times New Roman" panose="02020603050405020304" pitchFamily="18" charset="0"/>
                <a:cs typeface="Times New Roman" panose="02020603050405020304" pitchFamily="18" charset="0"/>
              </a:rPr>
              <a:t>Kiểu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chuỗi</a:t>
            </a:r>
            <a:endParaRPr dirty="0">
              <a:solidFill>
                <a:schemeClr val="tx1"/>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1612" y="1242119"/>
            <a:ext cx="7769860" cy="5183470"/>
          </a:xfrm>
          <a:prstGeom prst="rect">
            <a:avLst/>
          </a:prstGeom>
        </p:spPr>
        <p:txBody>
          <a:bodyPr vert="horz" wrap="square" lIns="0" tIns="12700" rIns="0" bIns="0" rtlCol="0">
            <a:spAutoFit/>
          </a:bodyPr>
          <a:lstStyle/>
          <a:p>
            <a:pPr eaLnBrk="1" hangingPunct="1">
              <a:lnSpc>
                <a:spcPct val="100000"/>
              </a:lnSpc>
            </a:pPr>
            <a:r>
              <a:rPr lang="en-US" altLang="en-US" sz="2800" dirty="0" err="1">
                <a:latin typeface="Times New Roman" panose="02020603050405020304" pitchFamily="18" charset="0"/>
                <a:cs typeface="Times New Roman" panose="02020603050405020304" pitchFamily="18" charset="0"/>
              </a:rPr>
              <a:t>Kiểu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tài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liệu</a:t>
            </a:r>
            <a:r>
              <a:rPr lang="en-US" altLang="en-US" sz="2800" dirty="0">
                <a:latin typeface="Times New Roman" panose="02020603050405020304" pitchFamily="18" charset="0"/>
                <a:cs typeface="Times New Roman" panose="02020603050405020304" pitchFamily="18" charset="0"/>
              </a:rPr>
              <a:t> (heredoc):</a:t>
            </a:r>
          </a:p>
          <a:p>
            <a:pPr lvl="1" eaLnBrk="1" hangingPunct="1">
              <a:lnSpc>
                <a:spcPct val="100000"/>
              </a:lnSpc>
            </a:pPr>
            <a:r>
              <a:rPr lang="en-US" altLang="en-US" sz="2800" dirty="0">
                <a:latin typeface="Times New Roman" panose="02020603050405020304" pitchFamily="18" charset="0"/>
                <a:cs typeface="Times New Roman" panose="02020603050405020304" pitchFamily="18" charset="0"/>
              </a:rPr>
              <a:t>Cho </a:t>
            </a:r>
            <a:r>
              <a:rPr lang="en-US" altLang="en-US" sz="2800" dirty="0" err="1">
                <a:latin typeface="Times New Roman" panose="02020603050405020304" pitchFamily="18" charset="0"/>
                <a:cs typeface="Times New Roman" panose="02020603050405020304" pitchFamily="18" charset="0"/>
              </a:rPr>
              <a:t>phép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viết</a:t>
            </a:r>
            <a:r>
              <a:rPr lang="en-US" altLang="en-US" sz="2800" dirty="0">
                <a:latin typeface="Times New Roman" panose="02020603050405020304" pitchFamily="18" charset="0"/>
                <a:cs typeface="Times New Roman" panose="02020603050405020304" pitchFamily="18" charset="0"/>
              </a:rPr>
              <a:t> 1 </a:t>
            </a:r>
            <a:r>
              <a:rPr lang="en-US" altLang="en-US" sz="2800" dirty="0" err="1">
                <a:latin typeface="Times New Roman" panose="02020603050405020304" pitchFamily="18" charset="0"/>
                <a:cs typeface="Times New Roman" panose="02020603050405020304" pitchFamily="18" charset="0"/>
              </a:rPr>
              <a:t>chuỗi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nhiều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dòng</a:t>
            </a:r>
            <a:r>
              <a:rPr lang="en-US" altLang="en-US" sz="2800" dirty="0">
                <a:latin typeface="Times New Roman" panose="02020603050405020304" pitchFamily="18" charset="0"/>
                <a:cs typeface="Times New Roman" panose="02020603050405020304" pitchFamily="18" charset="0"/>
              </a:rPr>
              <a:t>.</a:t>
            </a:r>
          </a:p>
          <a:p>
            <a:pPr lvl="1" eaLnBrk="1" hangingPunct="1">
              <a:lnSpc>
                <a:spcPct val="100000"/>
              </a:lnSpc>
            </a:pPr>
            <a:r>
              <a:rPr lang="en-US" altLang="en-US" sz="2800" dirty="0" err="1">
                <a:latin typeface="Times New Roman" panose="02020603050405020304" pitchFamily="18" charset="0"/>
                <a:cs typeface="Times New Roman" panose="02020603050405020304" pitchFamily="18" charset="0"/>
              </a:rPr>
              <a:t>Không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dụng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ký</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thoát</a:t>
            </a:r>
            <a:r>
              <a:rPr lang="en-US" altLang="en-US" sz="2800" dirty="0">
                <a:latin typeface="Times New Roman" panose="02020603050405020304" pitchFamily="18" charset="0"/>
                <a:cs typeface="Times New Roman" panose="02020603050405020304" pitchFamily="18" charset="0"/>
              </a:rPr>
              <a:t>:</a:t>
            </a:r>
          </a:p>
          <a:p>
            <a:pPr lvl="1" eaLnBrk="1" hangingPunct="1">
              <a:lnSpc>
                <a:spcPct val="100000"/>
              </a:lnSpc>
            </a:pP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viết</a:t>
            </a:r>
            <a:r>
              <a:rPr lang="en-US" altLang="en-US" sz="2800" dirty="0">
                <a:latin typeface="Times New Roman" panose="02020603050405020304" pitchFamily="18" charset="0"/>
                <a:cs typeface="Times New Roman" panose="02020603050405020304" pitchFamily="18" charset="0"/>
              </a:rPr>
              <a:t>:</a:t>
            </a:r>
          </a:p>
          <a:p>
            <a:pPr lvl="1" eaLnBrk="1" hangingPunct="1">
              <a:lnSpc>
                <a:spcPct val="100000"/>
              </a:lnSpc>
              <a:buFontTx/>
              <a:buNone/>
            </a:pPr>
            <a:r>
              <a:rPr lang="en-US" altLang="en-US" sz="2400" dirty="0">
                <a:latin typeface="Courier New" panose="02070309020205020404" pitchFamily="49" charset="0"/>
              </a:rPr>
              <a:t>$</a:t>
            </a:r>
            <a:r>
              <a:rPr lang="en-US" altLang="en-US" sz="2400" dirty="0" err="1">
                <a:latin typeface="Courier New" panose="02070309020205020404" pitchFamily="49" charset="0"/>
              </a:rPr>
              <a:t>biến</a:t>
            </a:r>
            <a:r>
              <a:rPr lang="en-US" altLang="en-US" sz="2400" dirty="0">
                <a:latin typeface="Courier New" panose="02070309020205020404" pitchFamily="49" charset="0"/>
              </a:rPr>
              <a:t> = &lt;&lt;&lt;</a:t>
            </a:r>
            <a:r>
              <a:rPr lang="en-US" altLang="en-US" sz="2400" dirty="0" err="1">
                <a:latin typeface="Courier New" panose="02070309020205020404" pitchFamily="49" charset="0"/>
              </a:rPr>
              <a:t>Ký_hiệu</a:t>
            </a:r>
            <a:endParaRPr lang="en-US" altLang="en-US" sz="2400" dirty="0">
              <a:latin typeface="Courier New" panose="02070309020205020404" pitchFamily="49" charset="0"/>
            </a:endParaRPr>
          </a:p>
          <a:p>
            <a:pPr lvl="1" eaLnBrk="1" hangingPunct="1">
              <a:lnSpc>
                <a:spcPct val="100000"/>
              </a:lnSpc>
              <a:buFontTx/>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nội</a:t>
            </a:r>
            <a:r>
              <a:rPr lang="en-US" altLang="en-US" sz="2400" dirty="0">
                <a:latin typeface="Courier New" panose="02070309020205020404" pitchFamily="49" charset="0"/>
              </a:rPr>
              <a:t> dung </a:t>
            </a:r>
            <a:r>
              <a:rPr lang="en-US" altLang="en-US" sz="2400" dirty="0" err="1">
                <a:latin typeface="Courier New" panose="02070309020205020404" pitchFamily="49" charset="0"/>
              </a:rPr>
              <a:t>trên</a:t>
            </a:r>
            <a:r>
              <a:rPr lang="en-US" altLang="en-US" sz="2400" dirty="0">
                <a:latin typeface="Courier New" panose="02070309020205020404" pitchFamily="49" charset="0"/>
              </a:rPr>
              <a:t> </a:t>
            </a:r>
            <a:r>
              <a:rPr lang="en-US" altLang="en-US" sz="2400" dirty="0" err="1">
                <a:latin typeface="Courier New" panose="02070309020205020404" pitchFamily="49" charset="0"/>
              </a:rPr>
              <a:t>nhiều</a:t>
            </a:r>
            <a:r>
              <a:rPr lang="en-US" altLang="en-US" sz="2400" dirty="0">
                <a:latin typeface="Courier New" panose="02070309020205020404" pitchFamily="49" charset="0"/>
              </a:rPr>
              <a:t> </a:t>
            </a:r>
            <a:r>
              <a:rPr lang="en-US" altLang="en-US" sz="2400" dirty="0" err="1">
                <a:latin typeface="Courier New" panose="02070309020205020404" pitchFamily="49" charset="0"/>
              </a:rPr>
              <a:t>dòng</a:t>
            </a:r>
            <a:endParaRPr lang="en-US" altLang="en-US" sz="2400" dirty="0">
              <a:latin typeface="Courier New" panose="02070309020205020404" pitchFamily="49" charset="0"/>
            </a:endParaRPr>
          </a:p>
          <a:p>
            <a:pPr lvl="1" eaLnBrk="1" hangingPunct="1">
              <a:lnSpc>
                <a:spcPct val="100000"/>
              </a:lnSpc>
              <a:buFontTx/>
              <a:buNone/>
            </a:pPr>
            <a:r>
              <a:rPr lang="en-US" altLang="en-US" sz="2400" dirty="0" err="1">
                <a:latin typeface="Courier New" panose="02070309020205020404" pitchFamily="49" charset="0"/>
              </a:rPr>
              <a:t>Ký_hiệu</a:t>
            </a:r>
            <a:r>
              <a:rPr lang="en-US" altLang="en-US" sz="2400" dirty="0">
                <a:latin typeface="Courier New" panose="02070309020205020404" pitchFamily="49" charset="0"/>
              </a:rPr>
              <a:t>;</a:t>
            </a:r>
          </a:p>
          <a:p>
            <a:pPr lvl="1" eaLnBrk="1" hangingPunct="1">
              <a:lnSpc>
                <a:spcPct val="100000"/>
              </a:lnSpc>
            </a:pPr>
            <a:endParaRPr lang="en-US" altLang="en-US" sz="2800" dirty="0"/>
          </a:p>
          <a:p>
            <a:pPr lvl="1" eaLnBrk="1" hangingPunct="1">
              <a:lnSpc>
                <a:spcPct val="100000"/>
              </a:lnSpc>
            </a:pPr>
            <a:r>
              <a:rPr lang="en-US" altLang="en-US" sz="2800" dirty="0" err="1"/>
              <a:t>Ví</a:t>
            </a:r>
            <a:r>
              <a:rPr lang="en-US" altLang="en-US" sz="2800" dirty="0"/>
              <a:t> </a:t>
            </a:r>
            <a:r>
              <a:rPr lang="en-US" altLang="en-US" sz="2800" dirty="0" err="1"/>
              <a:t>dụ</a:t>
            </a:r>
            <a:r>
              <a:rPr lang="en-US" altLang="en-US" sz="2800" dirty="0"/>
              <a:t>:</a:t>
            </a:r>
          </a:p>
          <a:p>
            <a:pPr lvl="1" eaLnBrk="1" hangingPunct="1">
              <a:lnSpc>
                <a:spcPct val="100000"/>
              </a:lnSpc>
              <a:buFontTx/>
              <a:buNone/>
            </a:pPr>
            <a:r>
              <a:rPr lang="en-US" altLang="en-US" sz="2400" dirty="0">
                <a:latin typeface="Courier New" panose="02070309020205020404" pitchFamily="49" charset="0"/>
              </a:rPr>
              <a:t>$a = &lt;&lt;&lt;EOD</a:t>
            </a:r>
          </a:p>
          <a:p>
            <a:pPr lvl="1" eaLnBrk="1" hangingPunct="1">
              <a:lnSpc>
                <a:spcPct val="100000"/>
              </a:lnSpc>
              <a:buFontTx/>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Đây</a:t>
            </a:r>
            <a:r>
              <a:rPr lang="en-US" altLang="en-US" sz="2400" dirty="0">
                <a:latin typeface="Courier New" panose="02070309020205020404" pitchFamily="49" charset="0"/>
              </a:rPr>
              <a:t> </a:t>
            </a:r>
            <a:r>
              <a:rPr lang="en-US" altLang="en-US" sz="2400" dirty="0" err="1">
                <a:latin typeface="Courier New" panose="02070309020205020404" pitchFamily="49" charset="0"/>
              </a:rPr>
              <a:t>là</a:t>
            </a:r>
            <a:r>
              <a:rPr lang="en-US" altLang="en-US" sz="2400" dirty="0">
                <a:latin typeface="Courier New" panose="02070309020205020404" pitchFamily="49" charset="0"/>
              </a:rPr>
              <a:t> </a:t>
            </a:r>
            <a:r>
              <a:rPr lang="en-US" altLang="en-US" sz="2400" dirty="0" err="1">
                <a:latin typeface="Courier New" panose="02070309020205020404" pitchFamily="49" charset="0"/>
              </a:rPr>
              <a:t>chuỗi</a:t>
            </a:r>
            <a:r>
              <a:rPr lang="en-US" altLang="en-US" sz="2400" dirty="0">
                <a:latin typeface="Courier New" panose="02070309020205020404" pitchFamily="49" charset="0"/>
              </a:rPr>
              <a:t> </a:t>
            </a:r>
            <a:r>
              <a:rPr lang="en-US" altLang="en-US" sz="2400" dirty="0" err="1">
                <a:latin typeface="Courier New" panose="02070309020205020404" pitchFamily="49" charset="0"/>
              </a:rPr>
              <a:t>nằm</a:t>
            </a:r>
            <a:r>
              <a:rPr lang="en-US" altLang="en-US" sz="2400" dirty="0">
                <a:latin typeface="Courier New" panose="02070309020205020404" pitchFamily="49" charset="0"/>
              </a:rPr>
              <a:t> </a:t>
            </a:r>
            <a:r>
              <a:rPr lang="en-US" altLang="en-US" sz="2400" dirty="0" err="1">
                <a:latin typeface="Courier New" panose="02070309020205020404" pitchFamily="49" charset="0"/>
              </a:rPr>
              <a:t>trên</a:t>
            </a:r>
            <a:r>
              <a:rPr lang="en-US" altLang="en-US" sz="2400" dirty="0">
                <a:latin typeface="Courier New" panose="02070309020205020404" pitchFamily="49" charset="0"/>
              </a:rPr>
              <a:t> </a:t>
            </a:r>
            <a:r>
              <a:rPr lang="en-US" altLang="en-US" sz="2400" dirty="0" err="1">
                <a:latin typeface="Courier New" panose="02070309020205020404" pitchFamily="49" charset="0"/>
              </a:rPr>
              <a:t>nhiều</a:t>
            </a:r>
            <a:r>
              <a:rPr lang="en-US" altLang="en-US" sz="2400" dirty="0">
                <a:latin typeface="Courier New" panose="02070309020205020404" pitchFamily="49" charset="0"/>
              </a:rPr>
              <a:t> </a:t>
            </a:r>
            <a:r>
              <a:rPr lang="en-US" altLang="en-US" sz="2400" dirty="0" err="1">
                <a:latin typeface="Courier New" panose="02070309020205020404" pitchFamily="49" charset="0"/>
              </a:rPr>
              <a:t>dòng</a:t>
            </a:r>
            <a:r>
              <a:rPr lang="en-US" altLang="en-US" sz="2400" dirty="0">
                <a:latin typeface="Courier New" panose="02070309020205020404" pitchFamily="49" charset="0"/>
              </a:rPr>
              <a:t> </a:t>
            </a:r>
            <a:r>
              <a:rPr lang="en-US" altLang="en-US" sz="2400" dirty="0" err="1">
                <a:latin typeface="Courier New" panose="02070309020205020404" pitchFamily="49" charset="0"/>
              </a:rPr>
              <a:t>sử</a:t>
            </a:r>
            <a:r>
              <a:rPr lang="en-US" altLang="en-US" sz="2400" dirty="0">
                <a:latin typeface="Courier New" panose="02070309020205020404" pitchFamily="49" charset="0"/>
              </a:rPr>
              <a:t> </a:t>
            </a:r>
            <a:r>
              <a:rPr lang="en-US" altLang="en-US" sz="2400" dirty="0" err="1">
                <a:latin typeface="Courier New" panose="02070309020205020404" pitchFamily="49" charset="0"/>
              </a:rPr>
              <a:t>dụng</a:t>
            </a:r>
            <a:r>
              <a:rPr lang="en-US" altLang="en-US" sz="2400" dirty="0">
                <a:latin typeface="Courier New" panose="02070309020205020404" pitchFamily="49" charset="0"/>
              </a:rPr>
              <a:t> </a:t>
            </a:r>
            <a:r>
              <a:rPr lang="en-US" altLang="en-US" sz="2400" dirty="0" err="1">
                <a:latin typeface="Courier New" panose="02070309020205020404" pitchFamily="49" charset="0"/>
              </a:rPr>
              <a:t>cú</a:t>
            </a:r>
            <a:r>
              <a:rPr lang="en-US" altLang="en-US" sz="2400" dirty="0">
                <a:latin typeface="Courier New" panose="02070309020205020404" pitchFamily="49" charset="0"/>
              </a:rPr>
              <a:t> </a:t>
            </a:r>
            <a:r>
              <a:rPr lang="en-US" altLang="en-US" sz="2400" dirty="0" err="1">
                <a:latin typeface="Courier New" panose="02070309020205020404" pitchFamily="49" charset="0"/>
              </a:rPr>
              <a:t>pháp</a:t>
            </a:r>
            <a:r>
              <a:rPr lang="en-US" altLang="en-US" sz="2400" dirty="0">
                <a:latin typeface="Courier New" panose="02070309020205020404" pitchFamily="49" charset="0"/>
              </a:rPr>
              <a:t> </a:t>
            </a:r>
            <a:r>
              <a:rPr lang="en-US" altLang="en-US" sz="2400" dirty="0" err="1">
                <a:latin typeface="Courier New" panose="02070309020205020404" pitchFamily="49" charset="0"/>
              </a:rPr>
              <a:t>kiểu</a:t>
            </a:r>
            <a:r>
              <a:rPr lang="en-US" altLang="en-US" sz="2400" dirty="0">
                <a:latin typeface="Courier New" panose="02070309020205020404" pitchFamily="49" charset="0"/>
              </a:rPr>
              <a:t> </a:t>
            </a:r>
            <a:r>
              <a:rPr lang="en-US" altLang="en-US" sz="2400" dirty="0" err="1">
                <a:latin typeface="Courier New" panose="02070309020205020404" pitchFamily="49" charset="0"/>
              </a:rPr>
              <a:t>tài</a:t>
            </a:r>
            <a:r>
              <a:rPr lang="en-US" altLang="en-US" sz="2400" dirty="0">
                <a:latin typeface="Courier New" panose="02070309020205020404" pitchFamily="49" charset="0"/>
              </a:rPr>
              <a:t> </a:t>
            </a:r>
            <a:r>
              <a:rPr lang="en-US" altLang="en-US" sz="2400" dirty="0" err="1">
                <a:latin typeface="Courier New" panose="02070309020205020404" pitchFamily="49" charset="0"/>
              </a:rPr>
              <a:t>liệu</a:t>
            </a:r>
            <a:r>
              <a:rPr lang="en-US" altLang="en-US" sz="2400" dirty="0">
                <a:latin typeface="Courier New" panose="02070309020205020404" pitchFamily="49" charset="0"/>
              </a:rPr>
              <a:t> ‘heredoc’</a:t>
            </a:r>
          </a:p>
          <a:p>
            <a:pPr lvl="1" eaLnBrk="1" hangingPunct="1">
              <a:lnSpc>
                <a:spcPct val="100000"/>
              </a:lnSpc>
              <a:buFontTx/>
              <a:buNone/>
            </a:pPr>
            <a:r>
              <a:rPr lang="en-US" altLang="en-US" sz="2400" dirty="0">
                <a:latin typeface="Courier New" panose="02070309020205020404" pitchFamily="49" charset="0"/>
              </a:rPr>
              <a:t>EOD;</a:t>
            </a:r>
          </a:p>
        </p:txBody>
      </p:sp>
    </p:spTree>
    <p:extLst>
      <p:ext uri="{BB962C8B-B14F-4D97-AF65-F5344CB8AC3E}">
        <p14:creationId xmlns:p14="http://schemas.microsoft.com/office/powerpoint/2010/main" val="28622739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584454" y="1295400"/>
            <a:ext cx="3738372" cy="35052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018526" y="23622"/>
            <a:ext cx="1049274" cy="585977"/>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title"/>
          </p:nvPr>
        </p:nvSpPr>
        <p:spPr>
          <a:xfrm>
            <a:off x="535940" y="708152"/>
            <a:ext cx="1741805" cy="391160"/>
          </a:xfrm>
          <a:prstGeom prst="rect">
            <a:avLst/>
          </a:prstGeom>
        </p:spPr>
        <p:txBody>
          <a:bodyPr vert="horz" wrap="square" lIns="0" tIns="12700" rIns="0" bIns="0" rtlCol="0">
            <a:spAutoFit/>
          </a:bodyPr>
          <a:lstStyle/>
          <a:p>
            <a:pPr marL="12700">
              <a:lnSpc>
                <a:spcPct val="100000"/>
              </a:lnSpc>
              <a:spcBef>
                <a:spcPts val="100"/>
              </a:spcBef>
            </a:pPr>
            <a:r>
              <a:rPr dirty="0"/>
              <a:t>a. Giới</a:t>
            </a:r>
            <a:r>
              <a:rPr spc="-114" dirty="0"/>
              <a:t> </a:t>
            </a:r>
            <a:r>
              <a:rPr dirty="0"/>
              <a:t>thiệu:</a:t>
            </a:r>
          </a:p>
        </p:txBody>
      </p:sp>
      <p:grpSp>
        <p:nvGrpSpPr>
          <p:cNvPr id="10" name="object 10"/>
          <p:cNvGrpSpPr/>
          <p:nvPr/>
        </p:nvGrpSpPr>
        <p:grpSpPr>
          <a:xfrm>
            <a:off x="4143755" y="2629661"/>
            <a:ext cx="378460" cy="2025650"/>
            <a:chOff x="4143755" y="2629661"/>
            <a:chExt cx="378460" cy="2025650"/>
          </a:xfrm>
        </p:grpSpPr>
        <p:sp>
          <p:nvSpPr>
            <p:cNvPr id="11" name="object 11"/>
            <p:cNvSpPr/>
            <p:nvPr/>
          </p:nvSpPr>
          <p:spPr>
            <a:xfrm>
              <a:off x="4143755" y="2629661"/>
              <a:ext cx="377951" cy="2025395"/>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184903" y="2666999"/>
              <a:ext cx="276860" cy="1905000"/>
            </a:xfrm>
            <a:custGeom>
              <a:avLst/>
              <a:gdLst/>
              <a:ahLst/>
              <a:cxnLst/>
              <a:rect l="l" t="t" r="r" b="b"/>
              <a:pathLst>
                <a:path w="276860" h="1905000">
                  <a:moveTo>
                    <a:pt x="0" y="0"/>
                  </a:moveTo>
                  <a:lnTo>
                    <a:pt x="69779" y="25672"/>
                  </a:lnTo>
                  <a:lnTo>
                    <a:pt x="97774" y="55070"/>
                  </a:lnTo>
                  <a:lnTo>
                    <a:pt x="119408" y="93114"/>
                  </a:lnTo>
                  <a:lnTo>
                    <a:pt x="133358" y="138009"/>
                  </a:lnTo>
                  <a:lnTo>
                    <a:pt x="138303" y="187960"/>
                  </a:lnTo>
                  <a:lnTo>
                    <a:pt x="138303" y="764539"/>
                  </a:lnTo>
                  <a:lnTo>
                    <a:pt x="143247" y="814490"/>
                  </a:lnTo>
                  <a:lnTo>
                    <a:pt x="157197" y="859385"/>
                  </a:lnTo>
                  <a:lnTo>
                    <a:pt x="178831" y="897429"/>
                  </a:lnTo>
                  <a:lnTo>
                    <a:pt x="206826" y="926827"/>
                  </a:lnTo>
                  <a:lnTo>
                    <a:pt x="276606" y="952500"/>
                  </a:lnTo>
                  <a:lnTo>
                    <a:pt x="239858" y="959217"/>
                  </a:lnTo>
                  <a:lnTo>
                    <a:pt x="178831" y="1007570"/>
                  </a:lnTo>
                  <a:lnTo>
                    <a:pt x="157197" y="1045614"/>
                  </a:lnTo>
                  <a:lnTo>
                    <a:pt x="143247" y="1090509"/>
                  </a:lnTo>
                  <a:lnTo>
                    <a:pt x="138303" y="1140460"/>
                  </a:lnTo>
                  <a:lnTo>
                    <a:pt x="138303" y="1717039"/>
                  </a:lnTo>
                  <a:lnTo>
                    <a:pt x="133358" y="1766990"/>
                  </a:lnTo>
                  <a:lnTo>
                    <a:pt x="119408" y="1811885"/>
                  </a:lnTo>
                  <a:lnTo>
                    <a:pt x="97774" y="1849929"/>
                  </a:lnTo>
                  <a:lnTo>
                    <a:pt x="69779" y="1879327"/>
                  </a:lnTo>
                  <a:lnTo>
                    <a:pt x="36747" y="1898282"/>
                  </a:lnTo>
                  <a:lnTo>
                    <a:pt x="0" y="1905000"/>
                  </a:lnTo>
                </a:path>
              </a:pathLst>
            </a:custGeom>
            <a:ln w="38100">
              <a:solidFill>
                <a:srgbClr val="C0504D"/>
              </a:solidFill>
            </a:ln>
          </p:spPr>
          <p:txBody>
            <a:bodyPr wrap="square" lIns="0" tIns="0" rIns="0" bIns="0" rtlCol="0"/>
            <a:lstStyle/>
            <a:p>
              <a:endParaRPr/>
            </a:p>
          </p:txBody>
        </p:sp>
      </p:grpSp>
      <p:sp>
        <p:nvSpPr>
          <p:cNvPr id="13" name="object 13"/>
          <p:cNvSpPr txBox="1"/>
          <p:nvPr/>
        </p:nvSpPr>
        <p:spPr>
          <a:xfrm>
            <a:off x="4803394" y="1124457"/>
            <a:ext cx="3385185" cy="3735070"/>
          </a:xfrm>
          <a:prstGeom prst="rect">
            <a:avLst/>
          </a:prstGeom>
        </p:spPr>
        <p:txBody>
          <a:bodyPr vert="horz" wrap="square" lIns="0" tIns="130175" rIns="0" bIns="0" rtlCol="0">
            <a:spAutoFit/>
          </a:bodyPr>
          <a:lstStyle/>
          <a:p>
            <a:pPr marL="355600" indent="-342900">
              <a:lnSpc>
                <a:spcPct val="100000"/>
              </a:lnSpc>
              <a:spcBef>
                <a:spcPts val="1025"/>
              </a:spcBef>
              <a:buClr>
                <a:srgbClr val="00AF50"/>
              </a:buClr>
              <a:buFont typeface="Wingdings"/>
              <a:buChar char=""/>
              <a:tabLst>
                <a:tab pos="355600" algn="l"/>
              </a:tabLst>
            </a:pPr>
            <a:r>
              <a:rPr sz="2400" dirty="0">
                <a:latin typeface="Times New Roman"/>
                <a:cs typeface="Times New Roman"/>
              </a:rPr>
              <a:t>Các đối tượng liên</a:t>
            </a:r>
            <a:r>
              <a:rPr sz="2400" spc="-130" dirty="0">
                <a:latin typeface="Times New Roman"/>
                <a:cs typeface="Times New Roman"/>
              </a:rPr>
              <a:t> </a:t>
            </a:r>
            <a:r>
              <a:rPr sz="2400" dirty="0">
                <a:latin typeface="Times New Roman"/>
                <a:cs typeface="Times New Roman"/>
              </a:rPr>
              <a:t>quan:</a:t>
            </a:r>
            <a:endParaRPr sz="2400">
              <a:latin typeface="Times New Roman"/>
              <a:cs typeface="Times New Roman"/>
            </a:endParaRPr>
          </a:p>
          <a:p>
            <a:pPr marL="812800" lvl="1" indent="-343535">
              <a:lnSpc>
                <a:spcPct val="100000"/>
              </a:lnSpc>
              <a:spcBef>
                <a:spcPts val="919"/>
              </a:spcBef>
              <a:buClr>
                <a:srgbClr val="C00000"/>
              </a:buClr>
              <a:buFont typeface="Wingdings"/>
              <a:buChar char=""/>
              <a:tabLst>
                <a:tab pos="812800" algn="l"/>
                <a:tab pos="813435" algn="l"/>
              </a:tabLst>
            </a:pPr>
            <a:r>
              <a:rPr sz="2400" dirty="0">
                <a:latin typeface="Times New Roman"/>
                <a:cs typeface="Times New Roman"/>
              </a:rPr>
              <a:t>mysql_connect</a:t>
            </a:r>
            <a:endParaRPr sz="2400">
              <a:latin typeface="Times New Roman"/>
              <a:cs typeface="Times New Roman"/>
            </a:endParaRPr>
          </a:p>
          <a:p>
            <a:pPr marL="812800" lvl="1" indent="-343535">
              <a:lnSpc>
                <a:spcPct val="100000"/>
              </a:lnSpc>
              <a:spcBef>
                <a:spcPts val="1440"/>
              </a:spcBef>
              <a:buClr>
                <a:srgbClr val="C00000"/>
              </a:buClr>
              <a:buFont typeface="Wingdings"/>
              <a:buChar char=""/>
              <a:tabLst>
                <a:tab pos="812800" algn="l"/>
                <a:tab pos="813435" algn="l"/>
              </a:tabLst>
            </a:pPr>
            <a:r>
              <a:rPr sz="2400" dirty="0">
                <a:latin typeface="Times New Roman"/>
                <a:cs typeface="Times New Roman"/>
              </a:rPr>
              <a:t>mysql_error</a:t>
            </a:r>
            <a:endParaRPr sz="2400">
              <a:latin typeface="Times New Roman"/>
              <a:cs typeface="Times New Roman"/>
            </a:endParaRPr>
          </a:p>
          <a:p>
            <a:pPr marL="812800" lvl="1" indent="-343535">
              <a:lnSpc>
                <a:spcPct val="100000"/>
              </a:lnSpc>
              <a:spcBef>
                <a:spcPts val="1440"/>
              </a:spcBef>
              <a:buClr>
                <a:srgbClr val="C00000"/>
              </a:buClr>
              <a:buFont typeface="Wingdings"/>
              <a:buChar char=""/>
              <a:tabLst>
                <a:tab pos="812800" algn="l"/>
                <a:tab pos="813435" algn="l"/>
              </a:tabLst>
            </a:pPr>
            <a:r>
              <a:rPr sz="2400" dirty="0">
                <a:latin typeface="Times New Roman"/>
                <a:cs typeface="Times New Roman"/>
              </a:rPr>
              <a:t>mysql_select_db</a:t>
            </a:r>
            <a:endParaRPr sz="2400">
              <a:latin typeface="Times New Roman"/>
              <a:cs typeface="Times New Roman"/>
            </a:endParaRPr>
          </a:p>
          <a:p>
            <a:pPr marL="812800" lvl="1" indent="-343535">
              <a:lnSpc>
                <a:spcPct val="100000"/>
              </a:lnSpc>
              <a:spcBef>
                <a:spcPts val="1440"/>
              </a:spcBef>
              <a:buClr>
                <a:srgbClr val="C00000"/>
              </a:buClr>
              <a:buFont typeface="Wingdings"/>
              <a:buChar char=""/>
              <a:tabLst>
                <a:tab pos="812800" algn="l"/>
                <a:tab pos="813435" algn="l"/>
              </a:tabLst>
            </a:pPr>
            <a:r>
              <a:rPr sz="2400" dirty="0">
                <a:latin typeface="Times New Roman"/>
                <a:cs typeface="Times New Roman"/>
              </a:rPr>
              <a:t>mysql_query</a:t>
            </a:r>
            <a:endParaRPr sz="2400">
              <a:latin typeface="Times New Roman"/>
              <a:cs typeface="Times New Roman"/>
            </a:endParaRPr>
          </a:p>
          <a:p>
            <a:pPr marL="812800" lvl="1" indent="-343535">
              <a:lnSpc>
                <a:spcPct val="100000"/>
              </a:lnSpc>
              <a:spcBef>
                <a:spcPts val="1445"/>
              </a:spcBef>
              <a:buClr>
                <a:srgbClr val="C00000"/>
              </a:buClr>
              <a:buFont typeface="Wingdings"/>
              <a:buChar char=""/>
              <a:tabLst>
                <a:tab pos="812800" algn="l"/>
                <a:tab pos="813435" algn="l"/>
              </a:tabLst>
            </a:pPr>
            <a:r>
              <a:rPr sz="2400" dirty="0">
                <a:latin typeface="Times New Roman"/>
                <a:cs typeface="Times New Roman"/>
              </a:rPr>
              <a:t>mysql_fetch_row</a:t>
            </a:r>
            <a:endParaRPr sz="2400">
              <a:latin typeface="Times New Roman"/>
              <a:cs typeface="Times New Roman"/>
            </a:endParaRPr>
          </a:p>
          <a:p>
            <a:pPr marL="812800" lvl="1" indent="-343535">
              <a:lnSpc>
                <a:spcPct val="100000"/>
              </a:lnSpc>
              <a:spcBef>
                <a:spcPts val="1440"/>
              </a:spcBef>
              <a:buClr>
                <a:srgbClr val="C00000"/>
              </a:buClr>
              <a:buFont typeface="Wingdings"/>
              <a:buChar char=""/>
              <a:tabLst>
                <a:tab pos="812800" algn="l"/>
                <a:tab pos="813435" algn="l"/>
              </a:tabLst>
            </a:pPr>
            <a:r>
              <a:rPr sz="2400" dirty="0">
                <a:latin typeface="Times New Roman"/>
                <a:cs typeface="Times New Roman"/>
              </a:rPr>
              <a:t>…</a:t>
            </a:r>
            <a:endParaRPr sz="2400">
              <a:latin typeface="Times New Roman"/>
              <a:cs typeface="Times New Roman"/>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5146675" cy="391160"/>
          </a:xfrm>
          <a:prstGeom prst="rect">
            <a:avLst/>
          </a:prstGeom>
        </p:spPr>
        <p:txBody>
          <a:bodyPr vert="horz" wrap="square" lIns="0" tIns="12700" rIns="0" bIns="0" rtlCol="0">
            <a:spAutoFit/>
          </a:bodyPr>
          <a:lstStyle/>
          <a:p>
            <a:pPr marL="12700">
              <a:lnSpc>
                <a:spcPct val="100000"/>
              </a:lnSpc>
              <a:spcBef>
                <a:spcPts val="100"/>
              </a:spcBef>
            </a:pPr>
            <a:r>
              <a:rPr spc="-5" dirty="0"/>
              <a:t>b. </a:t>
            </a:r>
            <a:r>
              <a:rPr dirty="0"/>
              <a:t>Các </a:t>
            </a:r>
            <a:r>
              <a:rPr spc="-5" dirty="0"/>
              <a:t>bước </a:t>
            </a:r>
            <a:r>
              <a:rPr dirty="0"/>
              <a:t>thao tác </a:t>
            </a:r>
            <a:r>
              <a:rPr spc="-5" dirty="0"/>
              <a:t>CSDL </a:t>
            </a:r>
            <a:r>
              <a:rPr spc="-10" dirty="0"/>
              <a:t>trong</a:t>
            </a:r>
            <a:r>
              <a:rPr spc="-185" dirty="0"/>
              <a:t> </a:t>
            </a:r>
            <a:r>
              <a:rPr spc="-5" dirty="0"/>
              <a:t>PHP:</a:t>
            </a:r>
          </a:p>
        </p:txBody>
      </p:sp>
      <p:sp>
        <p:nvSpPr>
          <p:cNvPr id="9" name="object 9"/>
          <p:cNvSpPr txBox="1"/>
          <p:nvPr/>
        </p:nvSpPr>
        <p:spPr>
          <a:xfrm>
            <a:off x="535940" y="1394968"/>
            <a:ext cx="6766559" cy="3829685"/>
          </a:xfrm>
          <a:prstGeom prst="rect">
            <a:avLst/>
          </a:prstGeom>
        </p:spPr>
        <p:txBody>
          <a:bodyPr vert="horz" wrap="square" lIns="0" tIns="12065" rIns="0" bIns="0" rtlCol="0">
            <a:spAutoFit/>
          </a:bodyPr>
          <a:lstStyle/>
          <a:p>
            <a:pPr marL="355600" indent="-342900">
              <a:lnSpc>
                <a:spcPct val="100000"/>
              </a:lnSpc>
              <a:spcBef>
                <a:spcPts val="95"/>
              </a:spcBef>
              <a:buClr>
                <a:srgbClr val="C00000"/>
              </a:buClr>
              <a:buFont typeface="Wingdings"/>
              <a:buChar char=""/>
              <a:tabLst>
                <a:tab pos="354965" algn="l"/>
                <a:tab pos="355600" algn="l"/>
              </a:tabLst>
            </a:pPr>
            <a:r>
              <a:rPr sz="3200" b="1" u="heavy" spc="-5" dirty="0">
                <a:uFill>
                  <a:solidFill>
                    <a:srgbClr val="000000"/>
                  </a:solidFill>
                </a:uFill>
                <a:latin typeface="Times New Roman"/>
                <a:cs typeface="Times New Roman"/>
              </a:rPr>
              <a:t>Bước </a:t>
            </a:r>
            <a:r>
              <a:rPr sz="3200" b="1" u="heavy" dirty="0">
                <a:uFill>
                  <a:solidFill>
                    <a:srgbClr val="000000"/>
                  </a:solidFill>
                </a:uFill>
                <a:latin typeface="Times New Roman"/>
                <a:cs typeface="Times New Roman"/>
              </a:rPr>
              <a:t>1</a:t>
            </a:r>
            <a:r>
              <a:rPr sz="3200" dirty="0">
                <a:latin typeface="Times New Roman"/>
                <a:cs typeface="Times New Roman"/>
              </a:rPr>
              <a:t>: </a:t>
            </a:r>
            <a:r>
              <a:rPr sz="3200" spc="-5" dirty="0">
                <a:latin typeface="Times New Roman"/>
                <a:cs typeface="Times New Roman"/>
              </a:rPr>
              <a:t>Kết nối với</a:t>
            </a:r>
            <a:r>
              <a:rPr sz="3200" spc="15" dirty="0">
                <a:latin typeface="Times New Roman"/>
                <a:cs typeface="Times New Roman"/>
              </a:rPr>
              <a:t> </a:t>
            </a:r>
            <a:r>
              <a:rPr sz="3200" spc="-5" dirty="0">
                <a:latin typeface="Times New Roman"/>
                <a:cs typeface="Times New Roman"/>
              </a:rPr>
              <a:t>CSDL</a:t>
            </a:r>
            <a:endParaRPr sz="3200">
              <a:latin typeface="Times New Roman"/>
              <a:cs typeface="Times New Roman"/>
            </a:endParaRPr>
          </a:p>
          <a:p>
            <a:pPr marL="355600" indent="-342900">
              <a:lnSpc>
                <a:spcPct val="100000"/>
              </a:lnSpc>
              <a:spcBef>
                <a:spcPts val="2690"/>
              </a:spcBef>
              <a:buClr>
                <a:srgbClr val="C00000"/>
              </a:buClr>
              <a:buFont typeface="Wingdings"/>
              <a:buChar char=""/>
              <a:tabLst>
                <a:tab pos="354965" algn="l"/>
                <a:tab pos="355600" algn="l"/>
              </a:tabLst>
            </a:pPr>
            <a:r>
              <a:rPr sz="3200" b="1" u="heavy" spc="-5" dirty="0">
                <a:uFill>
                  <a:solidFill>
                    <a:srgbClr val="000000"/>
                  </a:solidFill>
                </a:uFill>
                <a:latin typeface="Times New Roman"/>
                <a:cs typeface="Times New Roman"/>
              </a:rPr>
              <a:t>Bước </a:t>
            </a:r>
            <a:r>
              <a:rPr sz="3200" b="1" u="heavy" dirty="0">
                <a:uFill>
                  <a:solidFill>
                    <a:srgbClr val="000000"/>
                  </a:solidFill>
                </a:uFill>
                <a:latin typeface="Times New Roman"/>
                <a:cs typeface="Times New Roman"/>
              </a:rPr>
              <a:t>2</a:t>
            </a:r>
            <a:r>
              <a:rPr sz="3200" dirty="0">
                <a:latin typeface="Times New Roman"/>
                <a:cs typeface="Times New Roman"/>
              </a:rPr>
              <a:t>: </a:t>
            </a:r>
            <a:r>
              <a:rPr sz="3200" spc="-5" dirty="0">
                <a:latin typeface="Times New Roman"/>
                <a:cs typeface="Times New Roman"/>
              </a:rPr>
              <a:t>Xây dựng câu truy vấn dữ</a:t>
            </a:r>
            <a:r>
              <a:rPr sz="3200" spc="65" dirty="0">
                <a:latin typeface="Times New Roman"/>
                <a:cs typeface="Times New Roman"/>
              </a:rPr>
              <a:t> </a:t>
            </a:r>
            <a:r>
              <a:rPr sz="3200" spc="-5" dirty="0">
                <a:latin typeface="Times New Roman"/>
                <a:cs typeface="Times New Roman"/>
              </a:rPr>
              <a:t>liệu</a:t>
            </a:r>
            <a:endParaRPr sz="3200">
              <a:latin typeface="Times New Roman"/>
              <a:cs typeface="Times New Roman"/>
            </a:endParaRPr>
          </a:p>
          <a:p>
            <a:pPr marL="355600" indent="-342900">
              <a:lnSpc>
                <a:spcPct val="100000"/>
              </a:lnSpc>
              <a:spcBef>
                <a:spcPts val="2685"/>
              </a:spcBef>
              <a:buClr>
                <a:srgbClr val="C00000"/>
              </a:buClr>
              <a:buFont typeface="Wingdings"/>
              <a:buChar char=""/>
              <a:tabLst>
                <a:tab pos="354965" algn="l"/>
                <a:tab pos="355600" algn="l"/>
              </a:tabLst>
            </a:pPr>
            <a:r>
              <a:rPr sz="3200" b="1" u="heavy" spc="-5" dirty="0">
                <a:uFill>
                  <a:solidFill>
                    <a:srgbClr val="000000"/>
                  </a:solidFill>
                </a:uFill>
                <a:latin typeface="Times New Roman"/>
                <a:cs typeface="Times New Roman"/>
              </a:rPr>
              <a:t>Bước </a:t>
            </a:r>
            <a:r>
              <a:rPr sz="3200" b="1" u="heavy" dirty="0">
                <a:uFill>
                  <a:solidFill>
                    <a:srgbClr val="000000"/>
                  </a:solidFill>
                </a:uFill>
                <a:latin typeface="Times New Roman"/>
                <a:cs typeface="Times New Roman"/>
              </a:rPr>
              <a:t>3</a:t>
            </a:r>
            <a:r>
              <a:rPr sz="3200" dirty="0">
                <a:latin typeface="Times New Roman"/>
                <a:cs typeface="Times New Roman"/>
              </a:rPr>
              <a:t>: </a:t>
            </a:r>
            <a:r>
              <a:rPr sz="3200" spc="-5" dirty="0">
                <a:latin typeface="Times New Roman"/>
                <a:cs typeface="Times New Roman"/>
              </a:rPr>
              <a:t>Thực thi câu truy</a:t>
            </a:r>
            <a:r>
              <a:rPr sz="3200" spc="-30" dirty="0">
                <a:latin typeface="Times New Roman"/>
                <a:cs typeface="Times New Roman"/>
              </a:rPr>
              <a:t> </a:t>
            </a:r>
            <a:r>
              <a:rPr sz="3200" spc="-5" dirty="0">
                <a:latin typeface="Times New Roman"/>
                <a:cs typeface="Times New Roman"/>
              </a:rPr>
              <a:t>vấn</a:t>
            </a:r>
            <a:endParaRPr sz="3200">
              <a:latin typeface="Times New Roman"/>
              <a:cs typeface="Times New Roman"/>
            </a:endParaRPr>
          </a:p>
          <a:p>
            <a:pPr marL="355600" indent="-342900">
              <a:lnSpc>
                <a:spcPct val="100000"/>
              </a:lnSpc>
              <a:spcBef>
                <a:spcPts val="2690"/>
              </a:spcBef>
              <a:buClr>
                <a:srgbClr val="C00000"/>
              </a:buClr>
              <a:buFont typeface="Wingdings"/>
              <a:buChar char=""/>
              <a:tabLst>
                <a:tab pos="354965" algn="l"/>
                <a:tab pos="355600" algn="l"/>
              </a:tabLst>
            </a:pPr>
            <a:r>
              <a:rPr sz="3200" b="1" u="heavy" spc="-5" dirty="0">
                <a:uFill>
                  <a:solidFill>
                    <a:srgbClr val="000000"/>
                  </a:solidFill>
                </a:uFill>
                <a:latin typeface="Times New Roman"/>
                <a:cs typeface="Times New Roman"/>
              </a:rPr>
              <a:t>Bước </a:t>
            </a:r>
            <a:r>
              <a:rPr sz="3200" b="1" u="heavy" dirty="0">
                <a:uFill>
                  <a:solidFill>
                    <a:srgbClr val="000000"/>
                  </a:solidFill>
                </a:uFill>
                <a:latin typeface="Times New Roman"/>
                <a:cs typeface="Times New Roman"/>
              </a:rPr>
              <a:t>4</a:t>
            </a:r>
            <a:r>
              <a:rPr sz="3200" dirty="0">
                <a:latin typeface="Times New Roman"/>
                <a:cs typeface="Times New Roman"/>
              </a:rPr>
              <a:t>: </a:t>
            </a:r>
            <a:r>
              <a:rPr sz="3200" spc="-5" dirty="0">
                <a:latin typeface="Times New Roman"/>
                <a:cs typeface="Times New Roman"/>
              </a:rPr>
              <a:t>Xử lí kết</a:t>
            </a:r>
            <a:r>
              <a:rPr sz="3200" spc="15" dirty="0">
                <a:latin typeface="Times New Roman"/>
                <a:cs typeface="Times New Roman"/>
              </a:rPr>
              <a:t> </a:t>
            </a:r>
            <a:r>
              <a:rPr sz="3200" dirty="0">
                <a:latin typeface="Times New Roman"/>
                <a:cs typeface="Times New Roman"/>
              </a:rPr>
              <a:t>quả</a:t>
            </a:r>
            <a:endParaRPr sz="3200">
              <a:latin typeface="Times New Roman"/>
              <a:cs typeface="Times New Roman"/>
            </a:endParaRPr>
          </a:p>
          <a:p>
            <a:pPr marL="355600" indent="-342900">
              <a:lnSpc>
                <a:spcPct val="100000"/>
              </a:lnSpc>
              <a:spcBef>
                <a:spcPts val="2690"/>
              </a:spcBef>
              <a:buClr>
                <a:srgbClr val="C00000"/>
              </a:buClr>
              <a:buFont typeface="Wingdings"/>
              <a:buChar char=""/>
              <a:tabLst>
                <a:tab pos="354965" algn="l"/>
                <a:tab pos="355600" algn="l"/>
              </a:tabLst>
            </a:pPr>
            <a:r>
              <a:rPr sz="3200" b="1" u="heavy" spc="-5" dirty="0">
                <a:uFill>
                  <a:solidFill>
                    <a:srgbClr val="000000"/>
                  </a:solidFill>
                </a:uFill>
                <a:latin typeface="Times New Roman"/>
                <a:cs typeface="Times New Roman"/>
              </a:rPr>
              <a:t>Bước </a:t>
            </a:r>
            <a:r>
              <a:rPr sz="3200" b="1" u="heavy" dirty="0">
                <a:uFill>
                  <a:solidFill>
                    <a:srgbClr val="000000"/>
                  </a:solidFill>
                </a:uFill>
                <a:latin typeface="Times New Roman"/>
                <a:cs typeface="Times New Roman"/>
              </a:rPr>
              <a:t>5</a:t>
            </a:r>
            <a:r>
              <a:rPr sz="3200" dirty="0">
                <a:latin typeface="Times New Roman"/>
                <a:cs typeface="Times New Roman"/>
              </a:rPr>
              <a:t>: </a:t>
            </a:r>
            <a:r>
              <a:rPr sz="3200" spc="-5" dirty="0">
                <a:latin typeface="Times New Roman"/>
                <a:cs typeface="Times New Roman"/>
              </a:rPr>
              <a:t>Ngắt kết nối với</a:t>
            </a:r>
            <a:r>
              <a:rPr sz="3200" spc="15" dirty="0">
                <a:latin typeface="Times New Roman"/>
                <a:cs typeface="Times New Roman"/>
              </a:rPr>
              <a:t> </a:t>
            </a:r>
            <a:r>
              <a:rPr sz="3200" spc="-5" dirty="0">
                <a:latin typeface="Times New Roman"/>
                <a:cs typeface="Times New Roman"/>
              </a:rPr>
              <a:t>CSDL</a:t>
            </a:r>
            <a:endParaRPr sz="3200">
              <a:latin typeface="Times New Roman"/>
              <a:cs typeface="Times New Roman"/>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latin typeface="Times New Roman"/>
                <a:cs typeface="Times New Roman"/>
              </a:rPr>
              <a:t>Bước</a:t>
            </a:r>
            <a:r>
              <a:rPr sz="1600" b="1" spc="-75" dirty="0">
                <a:latin typeface="Times New Roman"/>
                <a:cs typeface="Times New Roman"/>
              </a:rPr>
              <a:t> </a:t>
            </a:r>
            <a:r>
              <a:rPr sz="1600" b="1" dirty="0">
                <a:latin typeface="Times New Roman"/>
                <a:cs typeface="Times New Roman"/>
              </a:rPr>
              <a:t>1</a:t>
            </a:r>
            <a:endParaRPr sz="1600">
              <a:latin typeface="Times New Roman"/>
              <a:cs typeface="Times New Roman"/>
            </a:endParaRPr>
          </a:p>
        </p:txBody>
      </p:sp>
      <p:sp>
        <p:nvSpPr>
          <p:cNvPr id="8" name="object 8"/>
          <p:cNvSpPr txBox="1"/>
          <p:nvPr/>
        </p:nvSpPr>
        <p:spPr>
          <a:xfrm>
            <a:off x="154939" y="14079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2</a:t>
            </a:r>
            <a:endParaRPr sz="1600">
              <a:latin typeface="Times New Roman"/>
              <a:cs typeface="Times New Roman"/>
            </a:endParaRPr>
          </a:p>
        </p:txBody>
      </p:sp>
      <p:sp>
        <p:nvSpPr>
          <p:cNvPr id="9" name="object 9"/>
          <p:cNvSpPr txBox="1"/>
          <p:nvPr/>
        </p:nvSpPr>
        <p:spPr>
          <a:xfrm>
            <a:off x="154939" y="1954275"/>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Bước</a:t>
            </a:r>
            <a:r>
              <a:rPr sz="1600" b="1" spc="-75" dirty="0">
                <a:latin typeface="Times New Roman"/>
                <a:cs typeface="Times New Roman"/>
              </a:rPr>
              <a:t> </a:t>
            </a:r>
            <a:r>
              <a:rPr sz="1600" b="1" dirty="0">
                <a:latin typeface="Times New Roman"/>
                <a:cs typeface="Times New Roman"/>
              </a:rPr>
              <a:t>3</a:t>
            </a:r>
            <a:endParaRPr sz="1600">
              <a:latin typeface="Times New Roman"/>
              <a:cs typeface="Times New Roman"/>
            </a:endParaRPr>
          </a:p>
        </p:txBody>
      </p:sp>
      <p:sp>
        <p:nvSpPr>
          <p:cNvPr id="10" name="object 10"/>
          <p:cNvSpPr txBox="1"/>
          <p:nvPr/>
        </p:nvSpPr>
        <p:spPr>
          <a:xfrm>
            <a:off x="154939" y="2499867"/>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4</a:t>
            </a:r>
            <a:endParaRPr sz="1600">
              <a:latin typeface="Times New Roman"/>
              <a:cs typeface="Times New Roman"/>
            </a:endParaRPr>
          </a:p>
        </p:txBody>
      </p:sp>
      <p:sp>
        <p:nvSpPr>
          <p:cNvPr id="11" name="object 11"/>
          <p:cNvSpPr txBox="1"/>
          <p:nvPr/>
        </p:nvSpPr>
        <p:spPr>
          <a:xfrm>
            <a:off x="154939" y="30462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5</a:t>
            </a:r>
            <a:endParaRPr sz="1600">
              <a:latin typeface="Times New Roman"/>
              <a:cs typeface="Times New Roman"/>
            </a:endParaRPr>
          </a:p>
        </p:txBody>
      </p:sp>
      <p:grpSp>
        <p:nvGrpSpPr>
          <p:cNvPr id="12" name="object 12"/>
          <p:cNvGrpSpPr/>
          <p:nvPr/>
        </p:nvGrpSpPr>
        <p:grpSpPr>
          <a:xfrm>
            <a:off x="1328927" y="771144"/>
            <a:ext cx="7633334" cy="5848350"/>
            <a:chOff x="1328927" y="771144"/>
            <a:chExt cx="7633334" cy="5848350"/>
          </a:xfrm>
        </p:grpSpPr>
        <p:sp>
          <p:nvSpPr>
            <p:cNvPr id="13" name="object 13"/>
            <p:cNvSpPr/>
            <p:nvPr/>
          </p:nvSpPr>
          <p:spPr>
            <a:xfrm>
              <a:off x="1402079" y="812292"/>
              <a:ext cx="7559802" cy="580720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1328927" y="771144"/>
              <a:ext cx="4299966" cy="72237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448180" y="838581"/>
              <a:ext cx="7467600" cy="5715000"/>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448180" y="838581"/>
              <a:ext cx="7467600" cy="5715000"/>
            </a:xfrm>
            <a:custGeom>
              <a:avLst/>
              <a:gdLst/>
              <a:ahLst/>
              <a:cxnLst/>
              <a:rect l="l" t="t" r="r" b="b"/>
              <a:pathLst>
                <a:path w="7467600" h="5715000">
                  <a:moveTo>
                    <a:pt x="0" y="5715000"/>
                  </a:moveTo>
                  <a:lnTo>
                    <a:pt x="7467600" y="5715000"/>
                  </a:lnTo>
                  <a:lnTo>
                    <a:pt x="7467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7" name="object 17"/>
          <p:cNvSpPr txBox="1"/>
          <p:nvPr/>
        </p:nvSpPr>
        <p:spPr>
          <a:xfrm>
            <a:off x="1526539" y="860298"/>
            <a:ext cx="3891915" cy="391795"/>
          </a:xfrm>
          <a:prstGeom prst="rect">
            <a:avLst/>
          </a:prstGeom>
        </p:spPr>
        <p:txBody>
          <a:bodyPr vert="horz" wrap="square" lIns="0" tIns="12700" rIns="0" bIns="0" rtlCol="0">
            <a:spAutoFit/>
          </a:bodyPr>
          <a:lstStyle/>
          <a:p>
            <a:pPr marL="355600" indent="-343535">
              <a:lnSpc>
                <a:spcPct val="100000"/>
              </a:lnSpc>
              <a:spcBef>
                <a:spcPts val="100"/>
              </a:spcBef>
              <a:buClr>
                <a:srgbClr val="00AF50"/>
              </a:buClr>
              <a:buFont typeface="Wingdings"/>
              <a:buChar char=""/>
              <a:tabLst>
                <a:tab pos="356235" algn="l"/>
              </a:tabLst>
            </a:pPr>
            <a:r>
              <a:rPr sz="2400" b="1" u="heavy" dirty="0">
                <a:solidFill>
                  <a:srgbClr val="4F81BC"/>
                </a:solidFill>
                <a:uFill>
                  <a:solidFill>
                    <a:srgbClr val="4F81BC"/>
                  </a:solidFill>
                </a:uFill>
                <a:latin typeface="Times New Roman"/>
                <a:cs typeface="Times New Roman"/>
              </a:rPr>
              <a:t>Bước 1</a:t>
            </a:r>
            <a:r>
              <a:rPr sz="2400" b="1" dirty="0">
                <a:solidFill>
                  <a:srgbClr val="4F81BC"/>
                </a:solidFill>
                <a:latin typeface="Times New Roman"/>
                <a:cs typeface="Times New Roman"/>
              </a:rPr>
              <a:t> (Kết </a:t>
            </a:r>
            <a:r>
              <a:rPr sz="2400" b="1" spc="-5" dirty="0">
                <a:solidFill>
                  <a:srgbClr val="4F81BC"/>
                </a:solidFill>
                <a:latin typeface="Times New Roman"/>
                <a:cs typeface="Times New Roman"/>
              </a:rPr>
              <a:t>nối </a:t>
            </a:r>
            <a:r>
              <a:rPr sz="2400" b="1" dirty="0">
                <a:solidFill>
                  <a:srgbClr val="4F81BC"/>
                </a:solidFill>
                <a:latin typeface="Times New Roman"/>
                <a:cs typeface="Times New Roman"/>
              </a:rPr>
              <a:t>với</a:t>
            </a:r>
            <a:r>
              <a:rPr sz="2400" b="1" spc="-135" dirty="0">
                <a:solidFill>
                  <a:srgbClr val="4F81BC"/>
                </a:solidFill>
                <a:latin typeface="Times New Roman"/>
                <a:cs typeface="Times New Roman"/>
              </a:rPr>
              <a:t> </a:t>
            </a:r>
            <a:r>
              <a:rPr sz="2400" b="1" dirty="0">
                <a:solidFill>
                  <a:srgbClr val="4F81BC"/>
                </a:solidFill>
                <a:latin typeface="Times New Roman"/>
                <a:cs typeface="Times New Roman"/>
              </a:rPr>
              <a:t>CSDL)</a:t>
            </a:r>
            <a:endParaRPr sz="2400">
              <a:latin typeface="Times New Roman"/>
              <a:cs typeface="Times New Roman"/>
            </a:endParaRPr>
          </a:p>
        </p:txBody>
      </p:sp>
      <p:sp>
        <p:nvSpPr>
          <p:cNvPr id="18" name="object 18"/>
          <p:cNvSpPr/>
          <p:nvPr/>
        </p:nvSpPr>
        <p:spPr>
          <a:xfrm>
            <a:off x="8018526" y="23622"/>
            <a:ext cx="1049274" cy="585977"/>
          </a:xfrm>
          <a:prstGeom prst="rect">
            <a:avLst/>
          </a:prstGeom>
          <a:blipFill>
            <a:blip r:embed="rId9" cstate="print"/>
            <a:stretch>
              <a:fillRect/>
            </a:stretch>
          </a:blipFill>
        </p:spPr>
        <p:txBody>
          <a:bodyPr wrap="square" lIns="0" tIns="0" rIns="0" bIns="0" rtlCol="0"/>
          <a:lstStyle/>
          <a:p>
            <a:endParaRPr/>
          </a:p>
        </p:txBody>
      </p:sp>
      <p:sp>
        <p:nvSpPr>
          <p:cNvPr id="19" name="object 19"/>
          <p:cNvSpPr txBox="1"/>
          <p:nvPr/>
        </p:nvSpPr>
        <p:spPr>
          <a:xfrm>
            <a:off x="1945894" y="3293364"/>
            <a:ext cx="249364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1F487C"/>
                </a:solidFill>
                <a:latin typeface="Times New Roman"/>
                <a:cs typeface="Times New Roman"/>
              </a:rPr>
              <a:t>resource </a:t>
            </a:r>
            <a:r>
              <a:rPr sz="1800" b="1" dirty="0">
                <a:solidFill>
                  <a:srgbClr val="C0504D"/>
                </a:solidFill>
                <a:latin typeface="Times New Roman"/>
                <a:cs typeface="Times New Roman"/>
              </a:rPr>
              <a:t>mysql_connect</a:t>
            </a:r>
            <a:r>
              <a:rPr sz="1800" b="1" spc="-75" dirty="0">
                <a:solidFill>
                  <a:srgbClr val="C0504D"/>
                </a:solidFill>
                <a:latin typeface="Times New Roman"/>
                <a:cs typeface="Times New Roman"/>
              </a:rPr>
              <a:t> </a:t>
            </a:r>
            <a:r>
              <a:rPr sz="1800" b="1" dirty="0">
                <a:solidFill>
                  <a:srgbClr val="1F487C"/>
                </a:solidFill>
                <a:latin typeface="Times New Roman"/>
                <a:cs typeface="Times New Roman"/>
              </a:rPr>
              <a:t>(</a:t>
            </a:r>
            <a:endParaRPr sz="1800">
              <a:latin typeface="Times New Roman"/>
              <a:cs typeface="Times New Roman"/>
            </a:endParaRPr>
          </a:p>
        </p:txBody>
      </p:sp>
      <p:sp>
        <p:nvSpPr>
          <p:cNvPr id="20" name="object 20"/>
          <p:cNvSpPr txBox="1"/>
          <p:nvPr/>
        </p:nvSpPr>
        <p:spPr>
          <a:xfrm>
            <a:off x="4689094" y="3238500"/>
            <a:ext cx="1828800" cy="1013460"/>
          </a:xfrm>
          <a:prstGeom prst="rect">
            <a:avLst/>
          </a:prstGeom>
        </p:spPr>
        <p:txBody>
          <a:bodyPr vert="horz" wrap="square" lIns="0" tIns="67310" rIns="0" bIns="0" rtlCol="0">
            <a:spAutoFit/>
          </a:bodyPr>
          <a:lstStyle/>
          <a:p>
            <a:pPr marL="12700">
              <a:lnSpc>
                <a:spcPct val="100000"/>
              </a:lnSpc>
              <a:spcBef>
                <a:spcPts val="530"/>
              </a:spcBef>
            </a:pPr>
            <a:r>
              <a:rPr sz="1800" b="1" spc="-5" dirty="0">
                <a:solidFill>
                  <a:srgbClr val="C0504D"/>
                </a:solidFill>
                <a:latin typeface="Times New Roman"/>
                <a:cs typeface="Times New Roman"/>
              </a:rPr>
              <a:t>string </a:t>
            </a:r>
            <a:r>
              <a:rPr sz="1800" b="1" i="1" spc="-5" dirty="0">
                <a:solidFill>
                  <a:srgbClr val="1F487C"/>
                </a:solidFill>
                <a:latin typeface="Times New Roman"/>
                <a:cs typeface="Times New Roman"/>
              </a:rPr>
              <a:t>host</a:t>
            </a:r>
            <a:r>
              <a:rPr sz="1800" b="1" spc="-5" dirty="0">
                <a:solidFill>
                  <a:srgbClr val="1F487C"/>
                </a:solidFill>
                <a:latin typeface="Times New Roman"/>
                <a:cs typeface="Times New Roman"/>
              </a:rPr>
              <a:t>,</a:t>
            </a:r>
            <a:endParaRPr sz="1800">
              <a:latin typeface="Times New Roman"/>
              <a:cs typeface="Times New Roman"/>
            </a:endParaRPr>
          </a:p>
          <a:p>
            <a:pPr marL="12700" marR="5080">
              <a:lnSpc>
                <a:spcPct val="120000"/>
              </a:lnSpc>
            </a:pPr>
            <a:r>
              <a:rPr sz="1800" b="1" spc="-5" dirty="0">
                <a:solidFill>
                  <a:srgbClr val="C0504D"/>
                </a:solidFill>
                <a:latin typeface="Times New Roman"/>
                <a:cs typeface="Times New Roman"/>
              </a:rPr>
              <a:t>string</a:t>
            </a:r>
            <a:r>
              <a:rPr sz="1800" b="1" spc="-25" dirty="0">
                <a:solidFill>
                  <a:srgbClr val="C0504D"/>
                </a:solidFill>
                <a:latin typeface="Times New Roman"/>
                <a:cs typeface="Times New Roman"/>
              </a:rPr>
              <a:t> </a:t>
            </a:r>
            <a:r>
              <a:rPr sz="1800" b="1" i="1" spc="-5" dirty="0">
                <a:solidFill>
                  <a:srgbClr val="1F487C"/>
                </a:solidFill>
                <a:latin typeface="Times New Roman"/>
                <a:cs typeface="Times New Roman"/>
              </a:rPr>
              <a:t>LoginName</a:t>
            </a:r>
            <a:r>
              <a:rPr sz="1800" b="1" spc="-5" dirty="0">
                <a:solidFill>
                  <a:srgbClr val="1F487C"/>
                </a:solidFill>
                <a:latin typeface="Times New Roman"/>
                <a:cs typeface="Times New Roman"/>
              </a:rPr>
              <a:t>,  </a:t>
            </a:r>
            <a:r>
              <a:rPr sz="1800" b="1" spc="-5" dirty="0">
                <a:solidFill>
                  <a:srgbClr val="C0504D"/>
                </a:solidFill>
                <a:latin typeface="Times New Roman"/>
                <a:cs typeface="Times New Roman"/>
              </a:rPr>
              <a:t>string</a:t>
            </a:r>
            <a:r>
              <a:rPr sz="1800" b="1" spc="-15" dirty="0">
                <a:solidFill>
                  <a:srgbClr val="C0504D"/>
                </a:solidFill>
                <a:latin typeface="Times New Roman"/>
                <a:cs typeface="Times New Roman"/>
              </a:rPr>
              <a:t> </a:t>
            </a:r>
            <a:r>
              <a:rPr sz="1800" b="1" i="1" dirty="0">
                <a:solidFill>
                  <a:srgbClr val="1F487C"/>
                </a:solidFill>
                <a:latin typeface="Times New Roman"/>
                <a:cs typeface="Times New Roman"/>
              </a:rPr>
              <a:t>password</a:t>
            </a:r>
            <a:r>
              <a:rPr sz="1800" b="1" dirty="0">
                <a:solidFill>
                  <a:srgbClr val="1F487C"/>
                </a:solidFill>
                <a:latin typeface="Times New Roman"/>
                <a:cs typeface="Times New Roman"/>
              </a:rPr>
              <a:t>)</a:t>
            </a:r>
            <a:endParaRPr sz="1800">
              <a:latin typeface="Times New Roman"/>
              <a:cs typeface="Times New Roman"/>
            </a:endParaRPr>
          </a:p>
        </p:txBody>
      </p:sp>
      <p:sp>
        <p:nvSpPr>
          <p:cNvPr id="21" name="object 21"/>
          <p:cNvSpPr txBox="1"/>
          <p:nvPr/>
        </p:nvSpPr>
        <p:spPr>
          <a:xfrm>
            <a:off x="1945894" y="4609846"/>
            <a:ext cx="195008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F487C"/>
                </a:solidFill>
                <a:latin typeface="Times New Roman"/>
                <a:cs typeface="Times New Roman"/>
              </a:rPr>
              <a:t>int</a:t>
            </a:r>
            <a:r>
              <a:rPr sz="1800" b="1" spc="-30" dirty="0">
                <a:solidFill>
                  <a:srgbClr val="1F487C"/>
                </a:solidFill>
                <a:latin typeface="Times New Roman"/>
                <a:cs typeface="Times New Roman"/>
              </a:rPr>
              <a:t> </a:t>
            </a:r>
            <a:r>
              <a:rPr sz="1800" b="1" spc="-5" dirty="0">
                <a:solidFill>
                  <a:srgbClr val="C0504D"/>
                </a:solidFill>
                <a:latin typeface="Times New Roman"/>
                <a:cs typeface="Times New Roman"/>
              </a:rPr>
              <a:t>mysql_select_db</a:t>
            </a:r>
            <a:endParaRPr sz="1800">
              <a:latin typeface="Times New Roman"/>
              <a:cs typeface="Times New Roman"/>
            </a:endParaRPr>
          </a:p>
        </p:txBody>
      </p:sp>
      <p:sp>
        <p:nvSpPr>
          <p:cNvPr id="22" name="object 22"/>
          <p:cNvSpPr txBox="1"/>
          <p:nvPr/>
        </p:nvSpPr>
        <p:spPr>
          <a:xfrm>
            <a:off x="4327144" y="4554717"/>
            <a:ext cx="2392045" cy="685165"/>
          </a:xfrm>
          <a:prstGeom prst="rect">
            <a:avLst/>
          </a:prstGeom>
        </p:spPr>
        <p:txBody>
          <a:bodyPr vert="horz" wrap="square" lIns="0" tIns="67945" rIns="0" bIns="0" rtlCol="0">
            <a:spAutoFit/>
          </a:bodyPr>
          <a:lstStyle/>
          <a:p>
            <a:pPr marL="12700">
              <a:lnSpc>
                <a:spcPct val="100000"/>
              </a:lnSpc>
              <a:spcBef>
                <a:spcPts val="535"/>
              </a:spcBef>
              <a:tabLst>
                <a:tab pos="374015" algn="l"/>
              </a:tabLst>
            </a:pPr>
            <a:r>
              <a:rPr sz="1800" b="1" dirty="0">
                <a:solidFill>
                  <a:srgbClr val="1F487C"/>
                </a:solidFill>
                <a:latin typeface="Times New Roman"/>
                <a:cs typeface="Times New Roman"/>
              </a:rPr>
              <a:t>(	</a:t>
            </a:r>
            <a:r>
              <a:rPr sz="1800" b="1" dirty="0">
                <a:solidFill>
                  <a:srgbClr val="C0504D"/>
                </a:solidFill>
                <a:latin typeface="Times New Roman"/>
                <a:cs typeface="Times New Roman"/>
              </a:rPr>
              <a:t>string</a:t>
            </a:r>
            <a:r>
              <a:rPr sz="1800" b="1" spc="-15" dirty="0">
                <a:solidFill>
                  <a:srgbClr val="C0504D"/>
                </a:solidFill>
                <a:latin typeface="Times New Roman"/>
                <a:cs typeface="Times New Roman"/>
              </a:rPr>
              <a:t> </a:t>
            </a:r>
            <a:r>
              <a:rPr sz="1800" b="1" i="1" spc="-5" dirty="0">
                <a:solidFill>
                  <a:srgbClr val="1F487C"/>
                </a:solidFill>
                <a:latin typeface="Times New Roman"/>
                <a:cs typeface="Times New Roman"/>
              </a:rPr>
              <a:t>dbName</a:t>
            </a:r>
            <a:r>
              <a:rPr sz="1800" b="1" spc="-5" dirty="0">
                <a:solidFill>
                  <a:srgbClr val="1F487C"/>
                </a:solidFill>
                <a:latin typeface="Times New Roman"/>
                <a:cs typeface="Times New Roman"/>
              </a:rPr>
              <a:t>,</a:t>
            </a:r>
            <a:endParaRPr sz="1800">
              <a:latin typeface="Times New Roman"/>
              <a:cs typeface="Times New Roman"/>
            </a:endParaRPr>
          </a:p>
          <a:p>
            <a:pPr marL="374650">
              <a:lnSpc>
                <a:spcPct val="100000"/>
              </a:lnSpc>
              <a:spcBef>
                <a:spcPts val="434"/>
              </a:spcBef>
            </a:pPr>
            <a:r>
              <a:rPr sz="1800" b="1" spc="-10" dirty="0">
                <a:solidFill>
                  <a:srgbClr val="C0504D"/>
                </a:solidFill>
                <a:latin typeface="Times New Roman"/>
                <a:cs typeface="Times New Roman"/>
              </a:rPr>
              <a:t>resource</a:t>
            </a:r>
            <a:r>
              <a:rPr sz="1800" b="1" spc="-40" dirty="0">
                <a:solidFill>
                  <a:srgbClr val="C0504D"/>
                </a:solidFill>
                <a:latin typeface="Times New Roman"/>
                <a:cs typeface="Times New Roman"/>
              </a:rPr>
              <a:t> </a:t>
            </a:r>
            <a:r>
              <a:rPr sz="1800" b="1" i="1" spc="-5" dirty="0">
                <a:solidFill>
                  <a:srgbClr val="1F487C"/>
                </a:solidFill>
                <a:latin typeface="Times New Roman"/>
                <a:cs typeface="Times New Roman"/>
              </a:rPr>
              <a:t>connection</a:t>
            </a:r>
            <a:r>
              <a:rPr sz="1800" b="1" spc="-5" dirty="0">
                <a:solidFill>
                  <a:srgbClr val="1F487C"/>
                </a:solidFill>
                <a:latin typeface="Times New Roman"/>
                <a:cs typeface="Times New Roman"/>
              </a:rPr>
              <a:t>)</a:t>
            </a:r>
            <a:endParaRPr sz="1800">
              <a:latin typeface="Times New Roman"/>
              <a:cs typeface="Times New Roman"/>
            </a:endParaRPr>
          </a:p>
        </p:txBody>
      </p:sp>
      <p:grpSp>
        <p:nvGrpSpPr>
          <p:cNvPr id="23" name="object 23"/>
          <p:cNvGrpSpPr/>
          <p:nvPr/>
        </p:nvGrpSpPr>
        <p:grpSpPr>
          <a:xfrm>
            <a:off x="7005701" y="1338707"/>
            <a:ext cx="772160" cy="1076960"/>
            <a:chOff x="7005701" y="1338707"/>
            <a:chExt cx="772160" cy="1076960"/>
          </a:xfrm>
        </p:grpSpPr>
        <p:sp>
          <p:nvSpPr>
            <p:cNvPr id="24" name="object 24"/>
            <p:cNvSpPr/>
            <p:nvPr/>
          </p:nvSpPr>
          <p:spPr>
            <a:xfrm>
              <a:off x="7010781" y="1343787"/>
              <a:ext cx="762000" cy="1066800"/>
            </a:xfrm>
            <a:custGeom>
              <a:avLst/>
              <a:gdLst/>
              <a:ahLst/>
              <a:cxnLst/>
              <a:rect l="l" t="t" r="r" b="b"/>
              <a:pathLst>
                <a:path w="762000" h="1066800">
                  <a:moveTo>
                    <a:pt x="381000" y="0"/>
                  </a:moveTo>
                  <a:lnTo>
                    <a:pt x="319195" y="2327"/>
                  </a:lnTo>
                  <a:lnTo>
                    <a:pt x="260567" y="9066"/>
                  </a:lnTo>
                  <a:lnTo>
                    <a:pt x="205900" y="19850"/>
                  </a:lnTo>
                  <a:lnTo>
                    <a:pt x="155978" y="34312"/>
                  </a:lnTo>
                  <a:lnTo>
                    <a:pt x="111585" y="52085"/>
                  </a:lnTo>
                  <a:lnTo>
                    <a:pt x="73505" y="72804"/>
                  </a:lnTo>
                  <a:lnTo>
                    <a:pt x="42523" y="96101"/>
                  </a:lnTo>
                  <a:lnTo>
                    <a:pt x="4986" y="148966"/>
                  </a:lnTo>
                  <a:lnTo>
                    <a:pt x="0" y="177800"/>
                  </a:lnTo>
                  <a:lnTo>
                    <a:pt x="0" y="889000"/>
                  </a:lnTo>
                  <a:lnTo>
                    <a:pt x="19421" y="945188"/>
                  </a:lnTo>
                  <a:lnTo>
                    <a:pt x="73505" y="993995"/>
                  </a:lnTo>
                  <a:lnTo>
                    <a:pt x="111585" y="1014714"/>
                  </a:lnTo>
                  <a:lnTo>
                    <a:pt x="155978" y="1032487"/>
                  </a:lnTo>
                  <a:lnTo>
                    <a:pt x="205900" y="1046949"/>
                  </a:lnTo>
                  <a:lnTo>
                    <a:pt x="260567" y="1057733"/>
                  </a:lnTo>
                  <a:lnTo>
                    <a:pt x="319195" y="1064472"/>
                  </a:lnTo>
                  <a:lnTo>
                    <a:pt x="381000" y="1066800"/>
                  </a:lnTo>
                  <a:lnTo>
                    <a:pt x="442804" y="1064472"/>
                  </a:lnTo>
                  <a:lnTo>
                    <a:pt x="501432" y="1057733"/>
                  </a:lnTo>
                  <a:lnTo>
                    <a:pt x="556099" y="1046949"/>
                  </a:lnTo>
                  <a:lnTo>
                    <a:pt x="606021" y="1032487"/>
                  </a:lnTo>
                  <a:lnTo>
                    <a:pt x="650414" y="1014714"/>
                  </a:lnTo>
                  <a:lnTo>
                    <a:pt x="688494" y="993995"/>
                  </a:lnTo>
                  <a:lnTo>
                    <a:pt x="719476" y="970698"/>
                  </a:lnTo>
                  <a:lnTo>
                    <a:pt x="757013" y="917833"/>
                  </a:lnTo>
                  <a:lnTo>
                    <a:pt x="762000" y="889000"/>
                  </a:lnTo>
                  <a:lnTo>
                    <a:pt x="762000" y="177800"/>
                  </a:lnTo>
                  <a:lnTo>
                    <a:pt x="742578" y="121611"/>
                  </a:lnTo>
                  <a:lnTo>
                    <a:pt x="688494" y="72804"/>
                  </a:lnTo>
                  <a:lnTo>
                    <a:pt x="650414" y="52085"/>
                  </a:lnTo>
                  <a:lnTo>
                    <a:pt x="606021" y="34312"/>
                  </a:lnTo>
                  <a:lnTo>
                    <a:pt x="556099" y="19850"/>
                  </a:lnTo>
                  <a:lnTo>
                    <a:pt x="501432" y="9066"/>
                  </a:lnTo>
                  <a:lnTo>
                    <a:pt x="442804" y="2327"/>
                  </a:lnTo>
                  <a:lnTo>
                    <a:pt x="381000" y="0"/>
                  </a:lnTo>
                  <a:close/>
                </a:path>
              </a:pathLst>
            </a:custGeom>
            <a:solidFill>
              <a:srgbClr val="4F81BC"/>
            </a:solidFill>
          </p:spPr>
          <p:txBody>
            <a:bodyPr wrap="square" lIns="0" tIns="0" rIns="0" bIns="0" rtlCol="0"/>
            <a:lstStyle/>
            <a:p>
              <a:endParaRPr/>
            </a:p>
          </p:txBody>
        </p:sp>
        <p:sp>
          <p:nvSpPr>
            <p:cNvPr id="25" name="object 25"/>
            <p:cNvSpPr/>
            <p:nvPr/>
          </p:nvSpPr>
          <p:spPr>
            <a:xfrm>
              <a:off x="7010781" y="1343787"/>
              <a:ext cx="762000" cy="1066800"/>
            </a:xfrm>
            <a:custGeom>
              <a:avLst/>
              <a:gdLst/>
              <a:ahLst/>
              <a:cxnLst/>
              <a:rect l="l" t="t" r="r" b="b"/>
              <a:pathLst>
                <a:path w="762000" h="1066800">
                  <a:moveTo>
                    <a:pt x="762000" y="177800"/>
                  </a:moveTo>
                  <a:lnTo>
                    <a:pt x="742578" y="233988"/>
                  </a:lnTo>
                  <a:lnTo>
                    <a:pt x="688494" y="282795"/>
                  </a:lnTo>
                  <a:lnTo>
                    <a:pt x="650414" y="303514"/>
                  </a:lnTo>
                  <a:lnTo>
                    <a:pt x="606021" y="321287"/>
                  </a:lnTo>
                  <a:lnTo>
                    <a:pt x="556099" y="335749"/>
                  </a:lnTo>
                  <a:lnTo>
                    <a:pt x="501432" y="346533"/>
                  </a:lnTo>
                  <a:lnTo>
                    <a:pt x="442804" y="353272"/>
                  </a:lnTo>
                  <a:lnTo>
                    <a:pt x="381000" y="355600"/>
                  </a:lnTo>
                  <a:lnTo>
                    <a:pt x="319195" y="353272"/>
                  </a:lnTo>
                  <a:lnTo>
                    <a:pt x="260567" y="346533"/>
                  </a:lnTo>
                  <a:lnTo>
                    <a:pt x="205900" y="335749"/>
                  </a:lnTo>
                  <a:lnTo>
                    <a:pt x="155978" y="321287"/>
                  </a:lnTo>
                  <a:lnTo>
                    <a:pt x="111585" y="303514"/>
                  </a:lnTo>
                  <a:lnTo>
                    <a:pt x="73505" y="282795"/>
                  </a:lnTo>
                  <a:lnTo>
                    <a:pt x="42523" y="259498"/>
                  </a:lnTo>
                  <a:lnTo>
                    <a:pt x="4986" y="206633"/>
                  </a:lnTo>
                  <a:lnTo>
                    <a:pt x="0" y="177800"/>
                  </a:lnTo>
                </a:path>
                <a:path w="762000" h="1066800">
                  <a:moveTo>
                    <a:pt x="0" y="177800"/>
                  </a:moveTo>
                  <a:lnTo>
                    <a:pt x="19421" y="121611"/>
                  </a:lnTo>
                  <a:lnTo>
                    <a:pt x="73505" y="72804"/>
                  </a:lnTo>
                  <a:lnTo>
                    <a:pt x="111585" y="52085"/>
                  </a:lnTo>
                  <a:lnTo>
                    <a:pt x="155978" y="34312"/>
                  </a:lnTo>
                  <a:lnTo>
                    <a:pt x="205900" y="19850"/>
                  </a:lnTo>
                  <a:lnTo>
                    <a:pt x="260567" y="9066"/>
                  </a:lnTo>
                  <a:lnTo>
                    <a:pt x="319195" y="2327"/>
                  </a:lnTo>
                  <a:lnTo>
                    <a:pt x="381000" y="0"/>
                  </a:lnTo>
                  <a:lnTo>
                    <a:pt x="442804" y="2327"/>
                  </a:lnTo>
                  <a:lnTo>
                    <a:pt x="501432" y="9066"/>
                  </a:lnTo>
                  <a:lnTo>
                    <a:pt x="556099" y="19850"/>
                  </a:lnTo>
                  <a:lnTo>
                    <a:pt x="606021" y="34312"/>
                  </a:lnTo>
                  <a:lnTo>
                    <a:pt x="650414" y="52085"/>
                  </a:lnTo>
                  <a:lnTo>
                    <a:pt x="688494" y="72804"/>
                  </a:lnTo>
                  <a:lnTo>
                    <a:pt x="719476" y="96101"/>
                  </a:lnTo>
                  <a:lnTo>
                    <a:pt x="757013" y="148966"/>
                  </a:lnTo>
                  <a:lnTo>
                    <a:pt x="762000" y="177800"/>
                  </a:lnTo>
                  <a:lnTo>
                    <a:pt x="762000" y="889000"/>
                  </a:lnTo>
                  <a:lnTo>
                    <a:pt x="742578" y="945188"/>
                  </a:lnTo>
                  <a:lnTo>
                    <a:pt x="688494" y="993995"/>
                  </a:lnTo>
                  <a:lnTo>
                    <a:pt x="650414" y="1014714"/>
                  </a:lnTo>
                  <a:lnTo>
                    <a:pt x="606021" y="1032487"/>
                  </a:lnTo>
                  <a:lnTo>
                    <a:pt x="556099" y="1046949"/>
                  </a:lnTo>
                  <a:lnTo>
                    <a:pt x="501432" y="1057733"/>
                  </a:lnTo>
                  <a:lnTo>
                    <a:pt x="442804" y="1064472"/>
                  </a:lnTo>
                  <a:lnTo>
                    <a:pt x="381000" y="1066800"/>
                  </a:lnTo>
                  <a:lnTo>
                    <a:pt x="319195" y="1064472"/>
                  </a:lnTo>
                  <a:lnTo>
                    <a:pt x="260567" y="1057733"/>
                  </a:lnTo>
                  <a:lnTo>
                    <a:pt x="205900" y="1046949"/>
                  </a:lnTo>
                  <a:lnTo>
                    <a:pt x="155978" y="1032487"/>
                  </a:lnTo>
                  <a:lnTo>
                    <a:pt x="111585" y="1014714"/>
                  </a:lnTo>
                  <a:lnTo>
                    <a:pt x="73505" y="993995"/>
                  </a:lnTo>
                  <a:lnTo>
                    <a:pt x="42523" y="970698"/>
                  </a:lnTo>
                  <a:lnTo>
                    <a:pt x="4986" y="917833"/>
                  </a:lnTo>
                  <a:lnTo>
                    <a:pt x="0" y="889000"/>
                  </a:lnTo>
                  <a:lnTo>
                    <a:pt x="0" y="177800"/>
                  </a:lnTo>
                  <a:close/>
                </a:path>
              </a:pathLst>
            </a:custGeom>
            <a:ln w="9906">
              <a:solidFill>
                <a:srgbClr val="000000"/>
              </a:solidFill>
            </a:ln>
          </p:spPr>
          <p:txBody>
            <a:bodyPr wrap="square" lIns="0" tIns="0" rIns="0" bIns="0" rtlCol="0"/>
            <a:lstStyle/>
            <a:p>
              <a:endParaRPr/>
            </a:p>
          </p:txBody>
        </p:sp>
      </p:grpSp>
      <p:sp>
        <p:nvSpPr>
          <p:cNvPr id="26" name="object 26"/>
          <p:cNvSpPr txBox="1"/>
          <p:nvPr/>
        </p:nvSpPr>
        <p:spPr>
          <a:xfrm>
            <a:off x="6927088" y="2436622"/>
            <a:ext cx="929640" cy="269875"/>
          </a:xfrm>
          <a:prstGeom prst="rect">
            <a:avLst/>
          </a:prstGeom>
        </p:spPr>
        <p:txBody>
          <a:bodyPr vert="horz" wrap="square" lIns="0" tIns="13335" rIns="0" bIns="0" rtlCol="0">
            <a:spAutoFit/>
          </a:bodyPr>
          <a:lstStyle/>
          <a:p>
            <a:pPr marL="12700">
              <a:lnSpc>
                <a:spcPct val="100000"/>
              </a:lnSpc>
              <a:spcBef>
                <a:spcPts val="105"/>
              </a:spcBef>
            </a:pPr>
            <a:r>
              <a:rPr sz="1600" b="1" spc="-5" dirty="0">
                <a:latin typeface="Arial"/>
                <a:cs typeface="Arial"/>
              </a:rPr>
              <a:t>Database</a:t>
            </a:r>
            <a:endParaRPr sz="1600">
              <a:latin typeface="Arial"/>
              <a:cs typeface="Arial"/>
            </a:endParaRPr>
          </a:p>
        </p:txBody>
      </p:sp>
      <p:grpSp>
        <p:nvGrpSpPr>
          <p:cNvPr id="27" name="object 27"/>
          <p:cNvGrpSpPr/>
          <p:nvPr/>
        </p:nvGrpSpPr>
        <p:grpSpPr>
          <a:xfrm>
            <a:off x="3680459" y="1802892"/>
            <a:ext cx="3148330" cy="549910"/>
            <a:chOff x="3680459" y="1802892"/>
            <a:chExt cx="3148330" cy="549910"/>
          </a:xfrm>
        </p:grpSpPr>
        <p:sp>
          <p:nvSpPr>
            <p:cNvPr id="28" name="object 28"/>
            <p:cNvSpPr/>
            <p:nvPr/>
          </p:nvSpPr>
          <p:spPr>
            <a:xfrm>
              <a:off x="3680459" y="1802892"/>
              <a:ext cx="3147822" cy="549401"/>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3726560" y="1829181"/>
              <a:ext cx="3055619" cy="457200"/>
            </a:xfrm>
            <a:prstGeom prst="rect">
              <a:avLst/>
            </a:prstGeom>
            <a:blipFill>
              <a:blip r:embed="rId11" cstate="print"/>
              <a:stretch>
                <a:fillRect/>
              </a:stretch>
            </a:blipFill>
          </p:spPr>
          <p:txBody>
            <a:bodyPr wrap="square" lIns="0" tIns="0" rIns="0" bIns="0" rtlCol="0"/>
            <a:lstStyle/>
            <a:p>
              <a:endParaRPr/>
            </a:p>
          </p:txBody>
        </p:sp>
      </p:grpSp>
      <p:sp>
        <p:nvSpPr>
          <p:cNvPr id="30" name="object 30"/>
          <p:cNvSpPr txBox="1"/>
          <p:nvPr/>
        </p:nvSpPr>
        <p:spPr>
          <a:xfrm>
            <a:off x="1945894" y="2419133"/>
            <a:ext cx="3397885" cy="845185"/>
          </a:xfrm>
          <a:prstGeom prst="rect">
            <a:avLst/>
          </a:prstGeom>
        </p:spPr>
        <p:txBody>
          <a:bodyPr vert="horz" wrap="square" lIns="0" tIns="154305" rIns="0" bIns="0" rtlCol="0">
            <a:spAutoFit/>
          </a:bodyPr>
          <a:lstStyle/>
          <a:p>
            <a:pPr marL="580390">
              <a:lnSpc>
                <a:spcPct val="100000"/>
              </a:lnSpc>
              <a:spcBef>
                <a:spcPts val="1215"/>
              </a:spcBef>
            </a:pPr>
            <a:r>
              <a:rPr sz="1600" b="1" dirty="0">
                <a:latin typeface="Arial"/>
                <a:cs typeface="Arial"/>
              </a:rPr>
              <a:t>PHP</a:t>
            </a:r>
            <a:r>
              <a:rPr sz="1600" b="1" spc="-50" dirty="0">
                <a:latin typeface="Arial"/>
                <a:cs typeface="Arial"/>
              </a:rPr>
              <a:t> </a:t>
            </a:r>
            <a:r>
              <a:rPr sz="1600" b="1" spc="-5" dirty="0">
                <a:latin typeface="Arial"/>
                <a:cs typeface="Arial"/>
              </a:rPr>
              <a:t>Pages</a:t>
            </a:r>
            <a:endParaRPr sz="1600">
              <a:latin typeface="Arial"/>
              <a:cs typeface="Arial"/>
            </a:endParaRPr>
          </a:p>
          <a:p>
            <a:pPr marL="355600" indent="-342900">
              <a:lnSpc>
                <a:spcPct val="100000"/>
              </a:lnSpc>
              <a:spcBef>
                <a:spcPts val="1255"/>
              </a:spcBef>
              <a:buClr>
                <a:srgbClr val="1F487C"/>
              </a:buClr>
              <a:buFont typeface="Wingdings"/>
              <a:buChar char=""/>
              <a:tabLst>
                <a:tab pos="354965" algn="l"/>
                <a:tab pos="355600" algn="l"/>
              </a:tabLst>
            </a:pPr>
            <a:r>
              <a:rPr sz="1800" b="1" dirty="0">
                <a:latin typeface="Times New Roman"/>
                <a:cs typeface="Times New Roman"/>
              </a:rPr>
              <a:t>Kết </a:t>
            </a:r>
            <a:r>
              <a:rPr sz="1800" b="1" spc="-5" dirty="0">
                <a:latin typeface="Times New Roman"/>
                <a:cs typeface="Times New Roman"/>
              </a:rPr>
              <a:t>nối </a:t>
            </a:r>
            <a:r>
              <a:rPr sz="1800" b="1" dirty="0">
                <a:latin typeface="Times New Roman"/>
                <a:cs typeface="Times New Roman"/>
              </a:rPr>
              <a:t>MySQL và chọn</a:t>
            </a:r>
            <a:r>
              <a:rPr sz="1800" b="1" spc="-190" dirty="0">
                <a:latin typeface="Times New Roman"/>
                <a:cs typeface="Times New Roman"/>
              </a:rPr>
              <a:t> </a:t>
            </a:r>
            <a:r>
              <a:rPr sz="1800" b="1" spc="-5" dirty="0">
                <a:latin typeface="Times New Roman"/>
                <a:cs typeface="Times New Roman"/>
              </a:rPr>
              <a:t>CSDL</a:t>
            </a:r>
            <a:endParaRPr sz="1800">
              <a:latin typeface="Times New Roman"/>
              <a:cs typeface="Times New Roman"/>
            </a:endParaRPr>
          </a:p>
        </p:txBody>
      </p:sp>
      <p:sp>
        <p:nvSpPr>
          <p:cNvPr id="31" name="object 31"/>
          <p:cNvSpPr/>
          <p:nvPr/>
        </p:nvSpPr>
        <p:spPr>
          <a:xfrm>
            <a:off x="2513076" y="1396746"/>
            <a:ext cx="1136903" cy="1136903"/>
          </a:xfrm>
          <a:prstGeom prst="rect">
            <a:avLst/>
          </a:prstGeom>
          <a:blipFill>
            <a:blip r:embed="rId12" cstate="print"/>
            <a:stretch>
              <a:fillRect/>
            </a:stretch>
          </a:blipFill>
        </p:spPr>
        <p:txBody>
          <a:bodyPr wrap="square" lIns="0" tIns="0" rIns="0" bIns="0" rtlCol="0"/>
          <a:lstStyle/>
          <a:p>
            <a:endParaRPr/>
          </a:p>
        </p:txBody>
      </p:sp>
      <p:sp>
        <p:nvSpPr>
          <p:cNvPr id="32" name="object 32"/>
          <p:cNvSpPr txBox="1"/>
          <p:nvPr/>
        </p:nvSpPr>
        <p:spPr>
          <a:xfrm>
            <a:off x="3726560" y="1829180"/>
            <a:ext cx="3055620" cy="457200"/>
          </a:xfrm>
          <a:prstGeom prst="rect">
            <a:avLst/>
          </a:prstGeom>
          <a:ln w="9905">
            <a:solidFill>
              <a:srgbClr val="97B853"/>
            </a:solidFill>
          </a:ln>
        </p:spPr>
        <p:txBody>
          <a:bodyPr vert="horz" wrap="square" lIns="0" tIns="83185" rIns="0" bIns="0" rtlCol="0">
            <a:spAutoFit/>
          </a:bodyPr>
          <a:lstStyle/>
          <a:p>
            <a:pPr marL="147320">
              <a:lnSpc>
                <a:spcPct val="100000"/>
              </a:lnSpc>
              <a:spcBef>
                <a:spcPts val="655"/>
              </a:spcBef>
              <a:tabLst>
                <a:tab pos="1737360" algn="l"/>
              </a:tabLst>
            </a:pPr>
            <a:r>
              <a:rPr sz="1800" b="1" spc="-5" dirty="0">
                <a:solidFill>
                  <a:srgbClr val="0000FF"/>
                </a:solidFill>
                <a:latin typeface="Arial"/>
                <a:cs typeface="Arial"/>
              </a:rPr>
              <a:t>Connection	</a:t>
            </a:r>
            <a:r>
              <a:rPr sz="1800" b="1" spc="-5" dirty="0">
                <a:solidFill>
                  <a:srgbClr val="FF0000"/>
                </a:solidFill>
                <a:latin typeface="Arial"/>
                <a:cs typeface="Arial"/>
              </a:rPr>
              <a:t>Connected</a:t>
            </a:r>
            <a:endParaRPr sz="1800">
              <a:latin typeface="Arial"/>
              <a:cs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solidFill>
                  <a:srgbClr val="FF0000"/>
                </a:solidFill>
                <a:latin typeface="Times New Roman"/>
                <a:cs typeface="Times New Roman"/>
              </a:rPr>
              <a:t>Bước</a:t>
            </a:r>
            <a:r>
              <a:rPr sz="1600" b="1" spc="-75" dirty="0">
                <a:solidFill>
                  <a:srgbClr val="FF0000"/>
                </a:solidFill>
                <a:latin typeface="Times New Roman"/>
                <a:cs typeface="Times New Roman"/>
              </a:rPr>
              <a:t> </a:t>
            </a:r>
            <a:r>
              <a:rPr sz="1600" b="1" dirty="0">
                <a:solidFill>
                  <a:srgbClr val="FF0000"/>
                </a:solidFill>
                <a:latin typeface="Times New Roman"/>
                <a:cs typeface="Times New Roman"/>
              </a:rPr>
              <a:t>1</a:t>
            </a:r>
            <a:endParaRPr sz="1600">
              <a:latin typeface="Times New Roman"/>
              <a:cs typeface="Times New Roman"/>
            </a:endParaRPr>
          </a:p>
        </p:txBody>
      </p:sp>
      <p:sp>
        <p:nvSpPr>
          <p:cNvPr id="8" name="object 8"/>
          <p:cNvSpPr txBox="1"/>
          <p:nvPr/>
        </p:nvSpPr>
        <p:spPr>
          <a:xfrm>
            <a:off x="154939" y="14079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2.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2</a:t>
            </a:r>
            <a:endParaRPr sz="1600">
              <a:latin typeface="Times New Roman"/>
              <a:cs typeface="Times New Roman"/>
            </a:endParaRPr>
          </a:p>
        </p:txBody>
      </p:sp>
      <p:sp>
        <p:nvSpPr>
          <p:cNvPr id="9" name="object 9"/>
          <p:cNvSpPr txBox="1"/>
          <p:nvPr/>
        </p:nvSpPr>
        <p:spPr>
          <a:xfrm>
            <a:off x="154939" y="1954275"/>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Bước</a:t>
            </a:r>
            <a:r>
              <a:rPr sz="1600" b="1" spc="-75" dirty="0">
                <a:latin typeface="Times New Roman"/>
                <a:cs typeface="Times New Roman"/>
              </a:rPr>
              <a:t> </a:t>
            </a:r>
            <a:r>
              <a:rPr sz="1600" b="1" dirty="0">
                <a:latin typeface="Times New Roman"/>
                <a:cs typeface="Times New Roman"/>
              </a:rPr>
              <a:t>3</a:t>
            </a:r>
            <a:endParaRPr sz="1600">
              <a:latin typeface="Times New Roman"/>
              <a:cs typeface="Times New Roman"/>
            </a:endParaRPr>
          </a:p>
        </p:txBody>
      </p:sp>
      <p:sp>
        <p:nvSpPr>
          <p:cNvPr id="10" name="object 10"/>
          <p:cNvSpPr txBox="1"/>
          <p:nvPr/>
        </p:nvSpPr>
        <p:spPr>
          <a:xfrm>
            <a:off x="154939" y="2499867"/>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4</a:t>
            </a:r>
            <a:endParaRPr sz="1600">
              <a:latin typeface="Times New Roman"/>
              <a:cs typeface="Times New Roman"/>
            </a:endParaRPr>
          </a:p>
        </p:txBody>
      </p:sp>
      <p:sp>
        <p:nvSpPr>
          <p:cNvPr id="11" name="object 11"/>
          <p:cNvSpPr txBox="1"/>
          <p:nvPr/>
        </p:nvSpPr>
        <p:spPr>
          <a:xfrm>
            <a:off x="154939" y="30462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5</a:t>
            </a:r>
            <a:endParaRPr sz="1600">
              <a:latin typeface="Times New Roman"/>
              <a:cs typeface="Times New Roman"/>
            </a:endParaRPr>
          </a:p>
        </p:txBody>
      </p:sp>
      <p:grpSp>
        <p:nvGrpSpPr>
          <p:cNvPr id="12" name="object 12"/>
          <p:cNvGrpSpPr/>
          <p:nvPr/>
        </p:nvGrpSpPr>
        <p:grpSpPr>
          <a:xfrm>
            <a:off x="1328927" y="771144"/>
            <a:ext cx="7633334" cy="5848350"/>
            <a:chOff x="1328927" y="771144"/>
            <a:chExt cx="7633334" cy="5848350"/>
          </a:xfrm>
        </p:grpSpPr>
        <p:sp>
          <p:nvSpPr>
            <p:cNvPr id="13" name="object 13"/>
            <p:cNvSpPr/>
            <p:nvPr/>
          </p:nvSpPr>
          <p:spPr>
            <a:xfrm>
              <a:off x="1402079" y="812292"/>
              <a:ext cx="7559802" cy="580720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1328927" y="771144"/>
              <a:ext cx="4299966" cy="72237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448180" y="838581"/>
              <a:ext cx="7467600" cy="5715000"/>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448180" y="838581"/>
              <a:ext cx="7467600" cy="5715000"/>
            </a:xfrm>
            <a:custGeom>
              <a:avLst/>
              <a:gdLst/>
              <a:ahLst/>
              <a:cxnLst/>
              <a:rect l="l" t="t" r="r" b="b"/>
              <a:pathLst>
                <a:path w="7467600" h="5715000">
                  <a:moveTo>
                    <a:pt x="0" y="5715000"/>
                  </a:moveTo>
                  <a:lnTo>
                    <a:pt x="7467600" y="5715000"/>
                  </a:lnTo>
                  <a:lnTo>
                    <a:pt x="7467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7" name="object 17"/>
          <p:cNvSpPr/>
          <p:nvPr/>
        </p:nvSpPr>
        <p:spPr>
          <a:xfrm>
            <a:off x="8018526" y="23622"/>
            <a:ext cx="1049274" cy="585977"/>
          </a:xfrm>
          <a:prstGeom prst="rect">
            <a:avLst/>
          </a:prstGeom>
          <a:blipFill>
            <a:blip r:embed="rId9" cstate="print"/>
            <a:stretch>
              <a:fillRect/>
            </a:stretch>
          </a:blipFill>
        </p:spPr>
        <p:txBody>
          <a:bodyPr wrap="square" lIns="0" tIns="0" rIns="0" bIns="0" rtlCol="0"/>
          <a:lstStyle/>
          <a:p>
            <a:endParaRPr/>
          </a:p>
        </p:txBody>
      </p:sp>
      <p:sp>
        <p:nvSpPr>
          <p:cNvPr id="18" name="object 18"/>
          <p:cNvSpPr txBox="1"/>
          <p:nvPr/>
        </p:nvSpPr>
        <p:spPr>
          <a:xfrm>
            <a:off x="1526539" y="835623"/>
            <a:ext cx="3891915" cy="709295"/>
          </a:xfrm>
          <a:prstGeom prst="rect">
            <a:avLst/>
          </a:prstGeom>
        </p:spPr>
        <p:txBody>
          <a:bodyPr vert="horz" wrap="square" lIns="0" tIns="37465" rIns="0" bIns="0" rtlCol="0">
            <a:spAutoFit/>
          </a:bodyPr>
          <a:lstStyle/>
          <a:p>
            <a:pPr marL="355600" indent="-343535">
              <a:lnSpc>
                <a:spcPct val="100000"/>
              </a:lnSpc>
              <a:spcBef>
                <a:spcPts val="295"/>
              </a:spcBef>
              <a:buClr>
                <a:srgbClr val="00AF50"/>
              </a:buClr>
              <a:buFont typeface="Wingdings"/>
              <a:buChar char=""/>
              <a:tabLst>
                <a:tab pos="356235" algn="l"/>
              </a:tabLst>
            </a:pPr>
            <a:r>
              <a:rPr sz="2400" b="1" u="heavy" dirty="0">
                <a:solidFill>
                  <a:srgbClr val="4F81BC"/>
                </a:solidFill>
                <a:uFill>
                  <a:solidFill>
                    <a:srgbClr val="4F81BC"/>
                  </a:solidFill>
                </a:uFill>
                <a:latin typeface="Times New Roman"/>
                <a:cs typeface="Times New Roman"/>
              </a:rPr>
              <a:t>Bước 1</a:t>
            </a:r>
            <a:r>
              <a:rPr sz="2400" b="1" dirty="0">
                <a:solidFill>
                  <a:srgbClr val="4F81BC"/>
                </a:solidFill>
                <a:latin typeface="Times New Roman"/>
                <a:cs typeface="Times New Roman"/>
              </a:rPr>
              <a:t> (Kết </a:t>
            </a:r>
            <a:r>
              <a:rPr sz="2400" b="1" spc="-5" dirty="0">
                <a:solidFill>
                  <a:srgbClr val="4F81BC"/>
                </a:solidFill>
                <a:latin typeface="Times New Roman"/>
                <a:cs typeface="Times New Roman"/>
              </a:rPr>
              <a:t>nối </a:t>
            </a:r>
            <a:r>
              <a:rPr sz="2400" b="1" dirty="0">
                <a:solidFill>
                  <a:srgbClr val="4F81BC"/>
                </a:solidFill>
                <a:latin typeface="Times New Roman"/>
                <a:cs typeface="Times New Roman"/>
              </a:rPr>
              <a:t>với</a:t>
            </a:r>
            <a:r>
              <a:rPr sz="2400" b="1" spc="-135" dirty="0">
                <a:solidFill>
                  <a:srgbClr val="4F81BC"/>
                </a:solidFill>
                <a:latin typeface="Times New Roman"/>
                <a:cs typeface="Times New Roman"/>
              </a:rPr>
              <a:t> </a:t>
            </a:r>
            <a:r>
              <a:rPr sz="2400" b="1" dirty="0">
                <a:solidFill>
                  <a:srgbClr val="4F81BC"/>
                </a:solidFill>
                <a:latin typeface="Times New Roman"/>
                <a:cs typeface="Times New Roman"/>
              </a:rPr>
              <a:t>CSDL)</a:t>
            </a:r>
            <a:endParaRPr sz="2400">
              <a:latin typeface="Times New Roman"/>
              <a:cs typeface="Times New Roman"/>
            </a:endParaRPr>
          </a:p>
          <a:p>
            <a:pPr marL="660400" lvl="1" indent="-344170">
              <a:lnSpc>
                <a:spcPct val="100000"/>
              </a:lnSpc>
              <a:spcBef>
                <a:spcPts val="145"/>
              </a:spcBef>
              <a:buClr>
                <a:srgbClr val="1F487C"/>
              </a:buClr>
              <a:buFont typeface="Wingdings"/>
              <a:buChar char=""/>
              <a:tabLst>
                <a:tab pos="660400" algn="l"/>
                <a:tab pos="661035" algn="l"/>
              </a:tabLst>
            </a:pPr>
            <a:r>
              <a:rPr sz="1800" b="1" u="heavy" spc="-5" dirty="0">
                <a:uFill>
                  <a:solidFill>
                    <a:srgbClr val="000000"/>
                  </a:solidFill>
                </a:uFill>
                <a:latin typeface="Times New Roman"/>
                <a:cs typeface="Times New Roman"/>
              </a:rPr>
              <a:t>Ví</a:t>
            </a:r>
            <a:r>
              <a:rPr sz="1800" b="1" u="heavy" spc="-10" dirty="0">
                <a:uFill>
                  <a:solidFill>
                    <a:srgbClr val="000000"/>
                  </a:solidFill>
                </a:uFill>
                <a:latin typeface="Times New Roman"/>
                <a:cs typeface="Times New Roman"/>
              </a:rPr>
              <a:t> </a:t>
            </a:r>
            <a:r>
              <a:rPr sz="1800" b="1" u="heavy" spc="-5" dirty="0">
                <a:uFill>
                  <a:solidFill>
                    <a:srgbClr val="000000"/>
                  </a:solidFill>
                </a:uFill>
                <a:latin typeface="Times New Roman"/>
                <a:cs typeface="Times New Roman"/>
              </a:rPr>
              <a:t>dụ</a:t>
            </a:r>
            <a:endParaRPr sz="1800">
              <a:latin typeface="Times New Roman"/>
              <a:cs typeface="Times New Roman"/>
            </a:endParaRPr>
          </a:p>
        </p:txBody>
      </p:sp>
      <p:grpSp>
        <p:nvGrpSpPr>
          <p:cNvPr id="19" name="object 19"/>
          <p:cNvGrpSpPr/>
          <p:nvPr/>
        </p:nvGrpSpPr>
        <p:grpSpPr>
          <a:xfrm>
            <a:off x="2065782" y="1604010"/>
            <a:ext cx="6191250" cy="4677410"/>
            <a:chOff x="2065782" y="1604010"/>
            <a:chExt cx="6191250" cy="4677410"/>
          </a:xfrm>
        </p:grpSpPr>
        <p:sp>
          <p:nvSpPr>
            <p:cNvPr id="20" name="object 20"/>
            <p:cNvSpPr/>
            <p:nvPr/>
          </p:nvSpPr>
          <p:spPr>
            <a:xfrm>
              <a:off x="2106930" y="1622297"/>
              <a:ext cx="6150102" cy="4616196"/>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2065782" y="1604010"/>
              <a:ext cx="5541264" cy="4677156"/>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2153031" y="1648587"/>
              <a:ext cx="6057900" cy="4523994"/>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2153031" y="1648587"/>
              <a:ext cx="6057900" cy="4524375"/>
            </a:xfrm>
            <a:custGeom>
              <a:avLst/>
              <a:gdLst/>
              <a:ahLst/>
              <a:cxnLst/>
              <a:rect l="l" t="t" r="r" b="b"/>
              <a:pathLst>
                <a:path w="6057900" h="4524375">
                  <a:moveTo>
                    <a:pt x="0" y="4523994"/>
                  </a:moveTo>
                  <a:lnTo>
                    <a:pt x="6057900" y="4523994"/>
                  </a:lnTo>
                  <a:lnTo>
                    <a:pt x="6057900" y="0"/>
                  </a:lnTo>
                  <a:lnTo>
                    <a:pt x="0" y="0"/>
                  </a:lnTo>
                  <a:lnTo>
                    <a:pt x="0" y="4523994"/>
                  </a:lnTo>
                  <a:close/>
                </a:path>
              </a:pathLst>
            </a:custGeom>
            <a:ln w="9906">
              <a:solidFill>
                <a:srgbClr val="000000"/>
              </a:solidFill>
            </a:ln>
          </p:spPr>
          <p:txBody>
            <a:bodyPr wrap="square" lIns="0" tIns="0" rIns="0" bIns="0" rtlCol="0"/>
            <a:lstStyle/>
            <a:p>
              <a:endParaRPr/>
            </a:p>
          </p:txBody>
        </p:sp>
      </p:grpSp>
      <p:sp>
        <p:nvSpPr>
          <p:cNvPr id="24" name="object 24"/>
          <p:cNvSpPr txBox="1"/>
          <p:nvPr/>
        </p:nvSpPr>
        <p:spPr>
          <a:xfrm>
            <a:off x="2231644" y="1673098"/>
            <a:ext cx="5210175" cy="441579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Times New Roman"/>
                <a:cs typeface="Times New Roman"/>
              </a:rPr>
              <a:t>&lt;?php</a:t>
            </a:r>
            <a:endParaRPr sz="1800">
              <a:latin typeface="Times New Roman"/>
              <a:cs typeface="Times New Roman"/>
            </a:endParaRPr>
          </a:p>
          <a:p>
            <a:pPr marL="12700">
              <a:lnSpc>
                <a:spcPct val="100000"/>
              </a:lnSpc>
            </a:pPr>
            <a:r>
              <a:rPr sz="1800" b="1" spc="-10" dirty="0">
                <a:latin typeface="Times New Roman"/>
                <a:cs typeface="Times New Roman"/>
              </a:rPr>
              <a:t>$SERVER </a:t>
            </a:r>
            <a:r>
              <a:rPr sz="1800" dirty="0">
                <a:latin typeface="Times New Roman"/>
                <a:cs typeface="Times New Roman"/>
              </a:rPr>
              <a:t>= </a:t>
            </a:r>
            <a:r>
              <a:rPr sz="1800" spc="-5" dirty="0">
                <a:latin typeface="Times New Roman"/>
                <a:cs typeface="Times New Roman"/>
              </a:rPr>
              <a:t>"localhost";</a:t>
            </a:r>
            <a:endParaRPr sz="1800">
              <a:latin typeface="Times New Roman"/>
              <a:cs typeface="Times New Roman"/>
            </a:endParaRPr>
          </a:p>
          <a:p>
            <a:pPr marL="12700">
              <a:lnSpc>
                <a:spcPct val="100000"/>
              </a:lnSpc>
              <a:spcBef>
                <a:spcPts val="5"/>
              </a:spcBef>
            </a:pPr>
            <a:r>
              <a:rPr sz="1800" b="1" spc="-5" dirty="0">
                <a:latin typeface="Times New Roman"/>
                <a:cs typeface="Times New Roman"/>
              </a:rPr>
              <a:t>$USERNAME </a:t>
            </a:r>
            <a:r>
              <a:rPr sz="1800" dirty="0">
                <a:latin typeface="Times New Roman"/>
                <a:cs typeface="Times New Roman"/>
              </a:rPr>
              <a:t>=</a:t>
            </a:r>
            <a:r>
              <a:rPr sz="1800" spc="-15" dirty="0">
                <a:latin typeface="Times New Roman"/>
                <a:cs typeface="Times New Roman"/>
              </a:rPr>
              <a:t> </a:t>
            </a:r>
            <a:r>
              <a:rPr sz="1800" spc="-5" dirty="0">
                <a:latin typeface="Times New Roman"/>
                <a:cs typeface="Times New Roman"/>
              </a:rPr>
              <a:t>"root";</a:t>
            </a:r>
            <a:endParaRPr sz="1800">
              <a:latin typeface="Times New Roman"/>
              <a:cs typeface="Times New Roman"/>
            </a:endParaRPr>
          </a:p>
          <a:p>
            <a:pPr marL="12700">
              <a:lnSpc>
                <a:spcPct val="100000"/>
              </a:lnSpc>
            </a:pPr>
            <a:r>
              <a:rPr sz="1800" b="1" spc="-20" dirty="0">
                <a:latin typeface="Times New Roman"/>
                <a:cs typeface="Times New Roman"/>
              </a:rPr>
              <a:t>$PASSWORD </a:t>
            </a:r>
            <a:r>
              <a:rPr sz="1800" dirty="0">
                <a:latin typeface="Times New Roman"/>
                <a:cs typeface="Times New Roman"/>
              </a:rPr>
              <a:t>=</a:t>
            </a:r>
            <a:r>
              <a:rPr sz="1800" spc="15" dirty="0">
                <a:latin typeface="Times New Roman"/>
                <a:cs typeface="Times New Roman"/>
              </a:rPr>
              <a:t> </a:t>
            </a:r>
            <a:r>
              <a:rPr sz="1800" spc="-5" dirty="0">
                <a:latin typeface="Times New Roman"/>
                <a:cs typeface="Times New Roman"/>
              </a:rPr>
              <a:t>"";</a:t>
            </a:r>
            <a:endParaRPr sz="1800">
              <a:latin typeface="Times New Roman"/>
              <a:cs typeface="Times New Roman"/>
            </a:endParaRPr>
          </a:p>
          <a:p>
            <a:pPr marL="12700">
              <a:lnSpc>
                <a:spcPct val="100000"/>
              </a:lnSpc>
            </a:pPr>
            <a:r>
              <a:rPr sz="1800" b="1" dirty="0">
                <a:latin typeface="Times New Roman"/>
                <a:cs typeface="Times New Roman"/>
              </a:rPr>
              <a:t>$DBNAME </a:t>
            </a:r>
            <a:r>
              <a:rPr sz="1800" dirty="0">
                <a:latin typeface="Times New Roman"/>
                <a:cs typeface="Times New Roman"/>
              </a:rPr>
              <a:t>=</a:t>
            </a:r>
            <a:r>
              <a:rPr sz="1800" spc="-15" dirty="0">
                <a:latin typeface="Times New Roman"/>
                <a:cs typeface="Times New Roman"/>
              </a:rPr>
              <a:t> </a:t>
            </a:r>
            <a:r>
              <a:rPr sz="1800" spc="-5" dirty="0">
                <a:latin typeface="Times New Roman"/>
                <a:cs typeface="Times New Roman"/>
              </a:rPr>
              <a:t>"mydata";</a:t>
            </a:r>
            <a:endParaRPr sz="1800">
              <a:latin typeface="Times New Roman"/>
              <a:cs typeface="Times New Roman"/>
            </a:endParaRPr>
          </a:p>
          <a:p>
            <a:pPr marL="12700">
              <a:lnSpc>
                <a:spcPct val="100000"/>
              </a:lnSpc>
            </a:pPr>
            <a:r>
              <a:rPr sz="1800" b="1" spc="-5" dirty="0">
                <a:latin typeface="Times New Roman"/>
                <a:cs typeface="Times New Roman"/>
              </a:rPr>
              <a:t>$conn </a:t>
            </a:r>
            <a:r>
              <a:rPr sz="1800" dirty="0">
                <a:latin typeface="Times New Roman"/>
                <a:cs typeface="Times New Roman"/>
              </a:rPr>
              <a:t>= </a:t>
            </a:r>
            <a:r>
              <a:rPr sz="1800" b="1" spc="-5" dirty="0">
                <a:solidFill>
                  <a:srgbClr val="C00000"/>
                </a:solidFill>
                <a:latin typeface="Times New Roman"/>
                <a:cs typeface="Times New Roman"/>
              </a:rPr>
              <a:t>mysql_connect</a:t>
            </a:r>
            <a:r>
              <a:rPr sz="1800" spc="-5" dirty="0">
                <a:latin typeface="Times New Roman"/>
                <a:cs typeface="Times New Roman"/>
              </a:rPr>
              <a:t>($</a:t>
            </a:r>
            <a:r>
              <a:rPr sz="1800" b="1" spc="-5" dirty="0">
                <a:latin typeface="Times New Roman"/>
                <a:cs typeface="Times New Roman"/>
              </a:rPr>
              <a:t>SERVER</a:t>
            </a:r>
            <a:r>
              <a:rPr sz="1800" spc="-5" dirty="0">
                <a:latin typeface="Times New Roman"/>
                <a:cs typeface="Times New Roman"/>
              </a:rPr>
              <a:t>,</a:t>
            </a:r>
            <a:r>
              <a:rPr sz="1800" spc="-20" dirty="0">
                <a:latin typeface="Times New Roman"/>
                <a:cs typeface="Times New Roman"/>
              </a:rPr>
              <a:t> </a:t>
            </a:r>
            <a:r>
              <a:rPr sz="1800" dirty="0">
                <a:latin typeface="Times New Roman"/>
                <a:cs typeface="Times New Roman"/>
              </a:rPr>
              <a:t>$</a:t>
            </a:r>
            <a:r>
              <a:rPr sz="1800" b="1" dirty="0">
                <a:latin typeface="Times New Roman"/>
                <a:cs typeface="Times New Roman"/>
              </a:rPr>
              <a:t>USERNAME</a:t>
            </a:r>
            <a:r>
              <a:rPr sz="1800" dirty="0">
                <a:latin typeface="Times New Roman"/>
                <a:cs typeface="Times New Roman"/>
              </a:rPr>
              <a:t>,</a:t>
            </a:r>
            <a:endParaRPr sz="1800">
              <a:latin typeface="Times New Roman"/>
              <a:cs typeface="Times New Roman"/>
            </a:endParaRPr>
          </a:p>
          <a:p>
            <a:pPr marL="12700">
              <a:lnSpc>
                <a:spcPct val="100000"/>
              </a:lnSpc>
            </a:pPr>
            <a:r>
              <a:rPr sz="1800" spc="-15" dirty="0">
                <a:latin typeface="Times New Roman"/>
                <a:cs typeface="Times New Roman"/>
              </a:rPr>
              <a:t>$</a:t>
            </a:r>
            <a:r>
              <a:rPr sz="1800" b="1" spc="-15" dirty="0">
                <a:latin typeface="Times New Roman"/>
                <a:cs typeface="Times New Roman"/>
              </a:rPr>
              <a:t>PASSWORD</a:t>
            </a:r>
            <a:r>
              <a:rPr sz="1800" spc="-15" dirty="0">
                <a:latin typeface="Times New Roman"/>
                <a:cs typeface="Times New Roman"/>
              </a:rPr>
              <a:t>);</a:t>
            </a:r>
            <a:endParaRPr sz="1800">
              <a:latin typeface="Times New Roman"/>
              <a:cs typeface="Times New Roman"/>
            </a:endParaRPr>
          </a:p>
          <a:p>
            <a:pPr marL="12700">
              <a:lnSpc>
                <a:spcPct val="100000"/>
              </a:lnSpc>
            </a:pPr>
            <a:r>
              <a:rPr sz="1800" dirty="0">
                <a:latin typeface="Times New Roman"/>
                <a:cs typeface="Times New Roman"/>
              </a:rPr>
              <a:t>if ( </a:t>
            </a:r>
            <a:r>
              <a:rPr sz="1800" spc="-5" dirty="0">
                <a:latin typeface="Times New Roman"/>
                <a:cs typeface="Times New Roman"/>
              </a:rPr>
              <a:t>!</a:t>
            </a:r>
            <a:r>
              <a:rPr sz="1800" b="1" spc="-5" dirty="0">
                <a:latin typeface="Times New Roman"/>
                <a:cs typeface="Times New Roman"/>
              </a:rPr>
              <a:t>$conn </a:t>
            </a:r>
            <a:r>
              <a:rPr sz="1800" dirty="0">
                <a:latin typeface="Times New Roman"/>
                <a:cs typeface="Times New Roman"/>
              </a:rPr>
              <a:t>) {</a:t>
            </a:r>
            <a:endParaRPr sz="1800">
              <a:latin typeface="Times New Roman"/>
              <a:cs typeface="Times New Roman"/>
            </a:endParaRPr>
          </a:p>
          <a:p>
            <a:pPr marL="927100">
              <a:lnSpc>
                <a:spcPct val="100000"/>
              </a:lnSpc>
            </a:pPr>
            <a:r>
              <a:rPr sz="1800" i="1" spc="-5" dirty="0">
                <a:latin typeface="Times New Roman"/>
                <a:cs typeface="Times New Roman"/>
              </a:rPr>
              <a:t>//Không </a:t>
            </a:r>
            <a:r>
              <a:rPr sz="1800" i="1" dirty="0">
                <a:latin typeface="Times New Roman"/>
                <a:cs typeface="Times New Roman"/>
              </a:rPr>
              <a:t>kết nối được, thoát </a:t>
            </a:r>
            <a:r>
              <a:rPr sz="1800" i="1" spc="-5" dirty="0">
                <a:latin typeface="Times New Roman"/>
                <a:cs typeface="Times New Roman"/>
              </a:rPr>
              <a:t>ra </a:t>
            </a:r>
            <a:r>
              <a:rPr sz="1800" i="1" dirty="0">
                <a:latin typeface="Times New Roman"/>
                <a:cs typeface="Times New Roman"/>
              </a:rPr>
              <a:t>và báo</a:t>
            </a:r>
            <a:r>
              <a:rPr sz="1800" i="1" spc="-25" dirty="0">
                <a:latin typeface="Times New Roman"/>
                <a:cs typeface="Times New Roman"/>
              </a:rPr>
              <a:t> </a:t>
            </a:r>
            <a:r>
              <a:rPr sz="1800" i="1" dirty="0">
                <a:latin typeface="Times New Roman"/>
                <a:cs typeface="Times New Roman"/>
              </a:rPr>
              <a:t>lỗi</a:t>
            </a:r>
            <a:endParaRPr sz="1800">
              <a:latin typeface="Times New Roman"/>
              <a:cs typeface="Times New Roman"/>
            </a:endParaRPr>
          </a:p>
          <a:p>
            <a:pPr marL="927100">
              <a:lnSpc>
                <a:spcPct val="100000"/>
              </a:lnSpc>
            </a:pPr>
            <a:r>
              <a:rPr sz="1800" b="1" spc="-5" dirty="0">
                <a:solidFill>
                  <a:srgbClr val="C00000"/>
                </a:solidFill>
                <a:latin typeface="Times New Roman"/>
                <a:cs typeface="Times New Roman"/>
              </a:rPr>
              <a:t>die</a:t>
            </a:r>
            <a:r>
              <a:rPr sz="1800" spc="-5" dirty="0">
                <a:latin typeface="Times New Roman"/>
                <a:cs typeface="Times New Roman"/>
              </a:rPr>
              <a:t>("không </a:t>
            </a:r>
            <a:r>
              <a:rPr sz="1800" dirty="0">
                <a:latin typeface="Times New Roman"/>
                <a:cs typeface="Times New Roman"/>
              </a:rPr>
              <a:t>nết nối được vào MySQL</a:t>
            </a:r>
            <a:r>
              <a:rPr sz="1800" spc="-125" dirty="0">
                <a:latin typeface="Times New Roman"/>
                <a:cs typeface="Times New Roman"/>
              </a:rPr>
              <a:t> </a:t>
            </a:r>
            <a:r>
              <a:rPr sz="1800" spc="-5" dirty="0">
                <a:latin typeface="Times New Roman"/>
                <a:cs typeface="Times New Roman"/>
              </a:rPr>
              <a:t>server");</a:t>
            </a:r>
            <a:endParaRPr sz="1800">
              <a:latin typeface="Times New Roman"/>
              <a:cs typeface="Times New Roman"/>
            </a:endParaRPr>
          </a:p>
          <a:p>
            <a:pPr marL="12700">
              <a:lnSpc>
                <a:spcPct val="100000"/>
              </a:lnSpc>
            </a:pPr>
            <a:r>
              <a:rPr sz="1800" dirty="0">
                <a:latin typeface="Times New Roman"/>
                <a:cs typeface="Times New Roman"/>
              </a:rPr>
              <a:t>} </a:t>
            </a:r>
            <a:r>
              <a:rPr sz="1800" i="1" spc="-5" dirty="0">
                <a:latin typeface="Times New Roman"/>
                <a:cs typeface="Times New Roman"/>
              </a:rPr>
              <a:t>//end </a:t>
            </a:r>
            <a:r>
              <a:rPr sz="1800" i="1" dirty="0">
                <a:latin typeface="Times New Roman"/>
                <a:cs typeface="Times New Roman"/>
              </a:rPr>
              <a:t>if</a:t>
            </a:r>
            <a:endParaRPr sz="1800">
              <a:latin typeface="Times New Roman"/>
              <a:cs typeface="Times New Roman"/>
            </a:endParaRPr>
          </a:p>
          <a:p>
            <a:pPr marL="12700">
              <a:lnSpc>
                <a:spcPct val="100000"/>
              </a:lnSpc>
            </a:pPr>
            <a:r>
              <a:rPr sz="1800" i="1" spc="-5" dirty="0">
                <a:latin typeface="Times New Roman"/>
                <a:cs typeface="Times New Roman"/>
              </a:rPr>
              <a:t>//chọn </a:t>
            </a:r>
            <a:r>
              <a:rPr sz="1800" i="1" dirty="0">
                <a:latin typeface="Times New Roman"/>
                <a:cs typeface="Times New Roman"/>
              </a:rPr>
              <a:t>CSDL để làm</a:t>
            </a:r>
            <a:r>
              <a:rPr sz="1800" i="1" spc="-35" dirty="0">
                <a:latin typeface="Times New Roman"/>
                <a:cs typeface="Times New Roman"/>
              </a:rPr>
              <a:t> </a:t>
            </a:r>
            <a:r>
              <a:rPr sz="1800" i="1" spc="-5" dirty="0">
                <a:latin typeface="Times New Roman"/>
                <a:cs typeface="Times New Roman"/>
              </a:rPr>
              <a:t>việc</a:t>
            </a:r>
            <a:endParaRPr sz="1800">
              <a:latin typeface="Times New Roman"/>
              <a:cs typeface="Times New Roman"/>
            </a:endParaRPr>
          </a:p>
          <a:p>
            <a:pPr marL="12700">
              <a:lnSpc>
                <a:spcPct val="100000"/>
              </a:lnSpc>
            </a:pPr>
            <a:r>
              <a:rPr sz="1800" b="1" spc="-5" dirty="0">
                <a:solidFill>
                  <a:srgbClr val="C00000"/>
                </a:solidFill>
                <a:latin typeface="Times New Roman"/>
                <a:cs typeface="Times New Roman"/>
              </a:rPr>
              <a:t>mysql_select_db</a:t>
            </a:r>
            <a:r>
              <a:rPr sz="1800" spc="-5" dirty="0">
                <a:latin typeface="Times New Roman"/>
                <a:cs typeface="Times New Roman"/>
              </a:rPr>
              <a:t>($</a:t>
            </a:r>
            <a:r>
              <a:rPr sz="1800" b="1" spc="-5" dirty="0">
                <a:latin typeface="Times New Roman"/>
                <a:cs typeface="Times New Roman"/>
              </a:rPr>
              <a:t>DBNAME</a:t>
            </a:r>
            <a:r>
              <a:rPr sz="1800" spc="-5" dirty="0">
                <a:latin typeface="Times New Roman"/>
                <a:cs typeface="Times New Roman"/>
              </a:rPr>
              <a:t>,</a:t>
            </a:r>
            <a:r>
              <a:rPr sz="1800" spc="-10" dirty="0">
                <a:latin typeface="Times New Roman"/>
                <a:cs typeface="Times New Roman"/>
              </a:rPr>
              <a:t> </a:t>
            </a:r>
            <a:r>
              <a:rPr sz="1800" spc="-5" dirty="0">
                <a:latin typeface="Times New Roman"/>
                <a:cs typeface="Times New Roman"/>
              </a:rPr>
              <a:t>$</a:t>
            </a:r>
            <a:r>
              <a:rPr sz="1800" b="1" spc="-5" dirty="0">
                <a:latin typeface="Times New Roman"/>
                <a:cs typeface="Times New Roman"/>
              </a:rPr>
              <a:t>conn</a:t>
            </a:r>
            <a:r>
              <a:rPr sz="1800" spc="-5" dirty="0">
                <a:latin typeface="Times New Roman"/>
                <a:cs typeface="Times New Roman"/>
              </a:rPr>
              <a:t>);</a:t>
            </a:r>
            <a:endParaRPr sz="1800">
              <a:latin typeface="Times New Roman"/>
              <a:cs typeface="Times New Roman"/>
            </a:endParaRPr>
          </a:p>
          <a:p>
            <a:pPr marL="12700">
              <a:lnSpc>
                <a:spcPct val="100000"/>
              </a:lnSpc>
            </a:pPr>
            <a:r>
              <a:rPr sz="1800" i="1" dirty="0">
                <a:latin typeface="Times New Roman"/>
                <a:cs typeface="Times New Roman"/>
              </a:rPr>
              <a:t>//đóng kết</a:t>
            </a:r>
            <a:r>
              <a:rPr sz="1800" i="1" spc="-5" dirty="0">
                <a:latin typeface="Times New Roman"/>
                <a:cs typeface="Times New Roman"/>
              </a:rPr>
              <a:t> </a:t>
            </a:r>
            <a:r>
              <a:rPr sz="1800" i="1" dirty="0">
                <a:latin typeface="Times New Roman"/>
                <a:cs typeface="Times New Roman"/>
              </a:rPr>
              <a:t>nối</a:t>
            </a:r>
            <a:endParaRPr sz="1800">
              <a:latin typeface="Times New Roman"/>
              <a:cs typeface="Times New Roman"/>
            </a:endParaRPr>
          </a:p>
          <a:p>
            <a:pPr marL="12700">
              <a:lnSpc>
                <a:spcPct val="100000"/>
              </a:lnSpc>
            </a:pPr>
            <a:r>
              <a:rPr sz="1800" b="1" spc="-5" dirty="0">
                <a:solidFill>
                  <a:srgbClr val="C00000"/>
                </a:solidFill>
                <a:latin typeface="Times New Roman"/>
                <a:cs typeface="Times New Roman"/>
              </a:rPr>
              <a:t>mysql_close</a:t>
            </a:r>
            <a:r>
              <a:rPr sz="1800" spc="-5" dirty="0">
                <a:latin typeface="Times New Roman"/>
                <a:cs typeface="Times New Roman"/>
              </a:rPr>
              <a:t>($</a:t>
            </a:r>
            <a:r>
              <a:rPr sz="1800" b="1" spc="-5" dirty="0">
                <a:latin typeface="Times New Roman"/>
                <a:cs typeface="Times New Roman"/>
              </a:rPr>
              <a:t>conn</a:t>
            </a:r>
            <a:r>
              <a:rPr sz="1800" spc="-5" dirty="0">
                <a:latin typeface="Times New Roman"/>
                <a:cs typeface="Times New Roman"/>
              </a:rPr>
              <a:t>);</a:t>
            </a:r>
            <a:endParaRPr sz="1800">
              <a:latin typeface="Times New Roman"/>
              <a:cs typeface="Times New Roman"/>
            </a:endParaRPr>
          </a:p>
          <a:p>
            <a:pPr marL="12700">
              <a:lnSpc>
                <a:spcPct val="100000"/>
              </a:lnSpc>
            </a:pPr>
            <a:r>
              <a:rPr sz="1800" b="1" dirty="0">
                <a:solidFill>
                  <a:srgbClr val="FF0000"/>
                </a:solidFill>
                <a:latin typeface="Times New Roman"/>
                <a:cs typeface="Times New Roman"/>
              </a:rPr>
              <a:t>?&gt;</a:t>
            </a:r>
            <a:endParaRPr sz="1800">
              <a:latin typeface="Times New Roman"/>
              <a:cs typeface="Times New Roman"/>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solidFill>
                  <a:srgbClr val="7E7E7E"/>
                </a:solidFill>
                <a:latin typeface="Times New Roman"/>
                <a:cs typeface="Times New Roman"/>
              </a:rPr>
              <a:t>Bước</a:t>
            </a:r>
            <a:r>
              <a:rPr sz="1600" b="1" spc="-75" dirty="0">
                <a:solidFill>
                  <a:srgbClr val="7E7E7E"/>
                </a:solidFill>
                <a:latin typeface="Times New Roman"/>
                <a:cs typeface="Times New Roman"/>
              </a:rPr>
              <a:t> </a:t>
            </a:r>
            <a:r>
              <a:rPr sz="1600" b="1" dirty="0">
                <a:solidFill>
                  <a:srgbClr val="7E7E7E"/>
                </a:solidFill>
                <a:latin typeface="Times New Roman"/>
                <a:cs typeface="Times New Roman"/>
              </a:rPr>
              <a:t>1</a:t>
            </a:r>
            <a:endParaRPr sz="1600">
              <a:latin typeface="Times New Roman"/>
              <a:cs typeface="Times New Roman"/>
            </a:endParaRPr>
          </a:p>
        </p:txBody>
      </p:sp>
      <p:sp>
        <p:nvSpPr>
          <p:cNvPr id="8" name="object 8"/>
          <p:cNvSpPr txBox="1"/>
          <p:nvPr/>
        </p:nvSpPr>
        <p:spPr>
          <a:xfrm>
            <a:off x="154939" y="1407922"/>
            <a:ext cx="981710" cy="1908175"/>
          </a:xfrm>
          <a:prstGeom prst="rect">
            <a:avLst/>
          </a:prstGeom>
        </p:spPr>
        <p:txBody>
          <a:bodyPr vert="horz" wrap="square" lIns="0" tIns="12700" rIns="0" bIns="0" rtlCol="0">
            <a:spAutoFit/>
          </a:bodyPr>
          <a:lstStyle/>
          <a:p>
            <a:pPr marL="355600" indent="-342900">
              <a:lnSpc>
                <a:spcPct val="100000"/>
              </a:lnSpc>
              <a:spcBef>
                <a:spcPts val="100"/>
              </a:spcBef>
              <a:buClr>
                <a:srgbClr val="4F6128"/>
              </a:buClr>
              <a:buAutoNum type="arabicPeriod" startAt="2"/>
              <a:tabLst>
                <a:tab pos="354965" algn="l"/>
                <a:tab pos="355600" algn="l"/>
              </a:tabLst>
            </a:pPr>
            <a:r>
              <a:rPr sz="1600" b="1" dirty="0">
                <a:latin typeface="Times New Roman"/>
                <a:cs typeface="Times New Roman"/>
              </a:rPr>
              <a:t>Bước</a:t>
            </a:r>
            <a:r>
              <a:rPr sz="1600" b="1" spc="-100" dirty="0">
                <a:latin typeface="Times New Roman"/>
                <a:cs typeface="Times New Roman"/>
              </a:rPr>
              <a:t> </a:t>
            </a:r>
            <a:r>
              <a:rPr sz="1600" b="1" dirty="0">
                <a:latin typeface="Times New Roman"/>
                <a:cs typeface="Times New Roman"/>
              </a:rPr>
              <a:t>2</a:t>
            </a:r>
            <a:endParaRPr sz="1600">
              <a:latin typeface="Times New Roman"/>
              <a:cs typeface="Times New Roman"/>
            </a:endParaRPr>
          </a:p>
          <a:p>
            <a:pPr>
              <a:lnSpc>
                <a:spcPct val="100000"/>
              </a:lnSpc>
              <a:spcBef>
                <a:spcPts val="25"/>
              </a:spcBef>
              <a:buClr>
                <a:srgbClr val="4F6128"/>
              </a:buClr>
              <a:buFont typeface="Times New Roman"/>
              <a:buAutoNum type="arabicPeriod" startAt="2"/>
            </a:pPr>
            <a:endParaRPr sz="2050">
              <a:latin typeface="Times New Roman"/>
              <a:cs typeface="Times New Roman"/>
            </a:endParaRPr>
          </a:p>
          <a:p>
            <a:pPr marL="355600" indent="-342900">
              <a:lnSpc>
                <a:spcPct val="100000"/>
              </a:lnSpc>
              <a:buClr>
                <a:srgbClr val="4F6128"/>
              </a:buClr>
              <a:buAutoNum type="arabicPeriod" startAt="2"/>
              <a:tabLst>
                <a:tab pos="354965" algn="l"/>
                <a:tab pos="355600" algn="l"/>
              </a:tabLst>
            </a:pPr>
            <a:r>
              <a:rPr sz="1600" b="1" dirty="0">
                <a:latin typeface="Times New Roman"/>
                <a:cs typeface="Times New Roman"/>
              </a:rPr>
              <a:t>Bước</a:t>
            </a:r>
            <a:r>
              <a:rPr sz="1600" b="1" spc="-95" dirty="0">
                <a:latin typeface="Times New Roman"/>
                <a:cs typeface="Times New Roman"/>
              </a:rPr>
              <a:t> </a:t>
            </a:r>
            <a:r>
              <a:rPr sz="1600" b="1" dirty="0">
                <a:latin typeface="Times New Roman"/>
                <a:cs typeface="Times New Roman"/>
              </a:rPr>
              <a:t>3</a:t>
            </a:r>
            <a:endParaRPr sz="1600">
              <a:latin typeface="Times New Roman"/>
              <a:cs typeface="Times New Roman"/>
            </a:endParaRPr>
          </a:p>
          <a:p>
            <a:pPr>
              <a:lnSpc>
                <a:spcPct val="100000"/>
              </a:lnSpc>
              <a:spcBef>
                <a:spcPts val="20"/>
              </a:spcBef>
              <a:buClr>
                <a:srgbClr val="4F6128"/>
              </a:buClr>
              <a:buFont typeface="Times New Roman"/>
              <a:buAutoNum type="arabicPeriod" startAt="2"/>
            </a:pPr>
            <a:endParaRPr sz="2050">
              <a:latin typeface="Times New Roman"/>
              <a:cs typeface="Times New Roman"/>
            </a:endParaRPr>
          </a:p>
          <a:p>
            <a:pPr marL="355600" indent="-342900">
              <a:lnSpc>
                <a:spcPct val="100000"/>
              </a:lnSpc>
              <a:buClr>
                <a:srgbClr val="4F6128"/>
              </a:buClr>
              <a:buAutoNum type="arabicPeriod" startAt="2"/>
              <a:tabLst>
                <a:tab pos="354965" algn="l"/>
                <a:tab pos="355600" algn="l"/>
              </a:tabLst>
            </a:pPr>
            <a:r>
              <a:rPr sz="1600" b="1" dirty="0">
                <a:latin typeface="Times New Roman"/>
                <a:cs typeface="Times New Roman"/>
              </a:rPr>
              <a:t>Bước</a:t>
            </a:r>
            <a:r>
              <a:rPr sz="1600" b="1" spc="-100" dirty="0">
                <a:latin typeface="Times New Roman"/>
                <a:cs typeface="Times New Roman"/>
              </a:rPr>
              <a:t> </a:t>
            </a:r>
            <a:r>
              <a:rPr sz="1600" b="1" dirty="0">
                <a:latin typeface="Times New Roman"/>
                <a:cs typeface="Times New Roman"/>
              </a:rPr>
              <a:t>4</a:t>
            </a:r>
            <a:endParaRPr sz="1600">
              <a:latin typeface="Times New Roman"/>
              <a:cs typeface="Times New Roman"/>
            </a:endParaRPr>
          </a:p>
          <a:p>
            <a:pPr>
              <a:lnSpc>
                <a:spcPct val="100000"/>
              </a:lnSpc>
              <a:spcBef>
                <a:spcPts val="25"/>
              </a:spcBef>
              <a:buClr>
                <a:srgbClr val="4F6128"/>
              </a:buClr>
              <a:buFont typeface="Times New Roman"/>
              <a:buAutoNum type="arabicPeriod" startAt="2"/>
            </a:pPr>
            <a:endParaRPr sz="2050">
              <a:latin typeface="Times New Roman"/>
              <a:cs typeface="Times New Roman"/>
            </a:endParaRPr>
          </a:p>
          <a:p>
            <a:pPr marL="355600" indent="-342900">
              <a:lnSpc>
                <a:spcPct val="100000"/>
              </a:lnSpc>
              <a:buClr>
                <a:srgbClr val="4F6128"/>
              </a:buClr>
              <a:buAutoNum type="arabicPeriod" startAt="2"/>
              <a:tabLst>
                <a:tab pos="354965" algn="l"/>
                <a:tab pos="355600" algn="l"/>
              </a:tabLst>
            </a:pPr>
            <a:r>
              <a:rPr sz="1600" b="1" dirty="0">
                <a:latin typeface="Times New Roman"/>
                <a:cs typeface="Times New Roman"/>
              </a:rPr>
              <a:t>Bước</a:t>
            </a:r>
            <a:r>
              <a:rPr sz="1600" b="1" spc="-100" dirty="0">
                <a:latin typeface="Times New Roman"/>
                <a:cs typeface="Times New Roman"/>
              </a:rPr>
              <a:t> </a:t>
            </a:r>
            <a:r>
              <a:rPr sz="1600" b="1" dirty="0">
                <a:latin typeface="Times New Roman"/>
                <a:cs typeface="Times New Roman"/>
              </a:rPr>
              <a:t>5</a:t>
            </a:r>
            <a:endParaRPr sz="1600">
              <a:latin typeface="Times New Roman"/>
              <a:cs typeface="Times New Roman"/>
            </a:endParaRPr>
          </a:p>
        </p:txBody>
      </p:sp>
      <p:grpSp>
        <p:nvGrpSpPr>
          <p:cNvPr id="9" name="object 9"/>
          <p:cNvGrpSpPr/>
          <p:nvPr/>
        </p:nvGrpSpPr>
        <p:grpSpPr>
          <a:xfrm>
            <a:off x="1328927" y="771144"/>
            <a:ext cx="7633334" cy="5848350"/>
            <a:chOff x="1328927" y="771144"/>
            <a:chExt cx="7633334" cy="5848350"/>
          </a:xfrm>
        </p:grpSpPr>
        <p:sp>
          <p:nvSpPr>
            <p:cNvPr id="10" name="object 10"/>
            <p:cNvSpPr/>
            <p:nvPr/>
          </p:nvSpPr>
          <p:spPr>
            <a:xfrm>
              <a:off x="1402079" y="812292"/>
              <a:ext cx="7559802" cy="580720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328927" y="771144"/>
              <a:ext cx="5948172" cy="72237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448180" y="838581"/>
              <a:ext cx="7467600" cy="5715000"/>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1448180" y="838581"/>
              <a:ext cx="7467600" cy="5715000"/>
            </a:xfrm>
            <a:custGeom>
              <a:avLst/>
              <a:gdLst/>
              <a:ahLst/>
              <a:cxnLst/>
              <a:rect l="l" t="t" r="r" b="b"/>
              <a:pathLst>
                <a:path w="7467600" h="5715000">
                  <a:moveTo>
                    <a:pt x="0" y="5715000"/>
                  </a:moveTo>
                  <a:lnTo>
                    <a:pt x="7467600" y="5715000"/>
                  </a:lnTo>
                  <a:lnTo>
                    <a:pt x="7467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4" name="object 14"/>
          <p:cNvSpPr txBox="1"/>
          <p:nvPr/>
        </p:nvSpPr>
        <p:spPr>
          <a:xfrm>
            <a:off x="1526539" y="860298"/>
            <a:ext cx="5540375" cy="391795"/>
          </a:xfrm>
          <a:prstGeom prst="rect">
            <a:avLst/>
          </a:prstGeom>
        </p:spPr>
        <p:txBody>
          <a:bodyPr vert="horz" wrap="square" lIns="0" tIns="12700" rIns="0" bIns="0" rtlCol="0">
            <a:spAutoFit/>
          </a:bodyPr>
          <a:lstStyle/>
          <a:p>
            <a:pPr marL="355600" indent="-343535">
              <a:lnSpc>
                <a:spcPct val="100000"/>
              </a:lnSpc>
              <a:spcBef>
                <a:spcPts val="100"/>
              </a:spcBef>
              <a:buClr>
                <a:srgbClr val="00AF50"/>
              </a:buClr>
              <a:buFont typeface="Wingdings"/>
              <a:buChar char=""/>
              <a:tabLst>
                <a:tab pos="356235" algn="l"/>
              </a:tabLst>
            </a:pPr>
            <a:r>
              <a:rPr sz="2400" b="1" u="heavy" dirty="0">
                <a:solidFill>
                  <a:srgbClr val="4F81BC"/>
                </a:solidFill>
                <a:uFill>
                  <a:solidFill>
                    <a:srgbClr val="4F81BC"/>
                  </a:solidFill>
                </a:uFill>
                <a:latin typeface="Times New Roman"/>
                <a:cs typeface="Times New Roman"/>
              </a:rPr>
              <a:t>Bước 2</a:t>
            </a:r>
            <a:r>
              <a:rPr sz="2400" b="1" dirty="0">
                <a:solidFill>
                  <a:srgbClr val="4F81BC"/>
                </a:solidFill>
                <a:latin typeface="Times New Roman"/>
                <a:cs typeface="Times New Roman"/>
              </a:rPr>
              <a:t> (Xây </a:t>
            </a:r>
            <a:r>
              <a:rPr sz="2400" b="1" spc="-5" dirty="0">
                <a:solidFill>
                  <a:srgbClr val="4F81BC"/>
                </a:solidFill>
                <a:latin typeface="Times New Roman"/>
                <a:cs typeface="Times New Roman"/>
              </a:rPr>
              <a:t>dựng </a:t>
            </a:r>
            <a:r>
              <a:rPr sz="2400" b="1" dirty="0">
                <a:solidFill>
                  <a:srgbClr val="4F81BC"/>
                </a:solidFill>
                <a:latin typeface="Times New Roman"/>
                <a:cs typeface="Times New Roman"/>
              </a:rPr>
              <a:t>câu </a:t>
            </a:r>
            <a:r>
              <a:rPr sz="2400" b="1" spc="-5" dirty="0">
                <a:solidFill>
                  <a:srgbClr val="4F81BC"/>
                </a:solidFill>
                <a:latin typeface="Times New Roman"/>
                <a:cs typeface="Times New Roman"/>
              </a:rPr>
              <a:t>truy </a:t>
            </a:r>
            <a:r>
              <a:rPr sz="2400" b="1" dirty="0">
                <a:solidFill>
                  <a:srgbClr val="4F81BC"/>
                </a:solidFill>
                <a:latin typeface="Times New Roman"/>
                <a:cs typeface="Times New Roman"/>
              </a:rPr>
              <a:t>vấn </a:t>
            </a:r>
            <a:r>
              <a:rPr sz="2400" b="1" spc="-5" dirty="0">
                <a:solidFill>
                  <a:srgbClr val="4F81BC"/>
                </a:solidFill>
                <a:latin typeface="Times New Roman"/>
                <a:cs typeface="Times New Roman"/>
              </a:rPr>
              <a:t>dữ</a:t>
            </a:r>
            <a:r>
              <a:rPr sz="2400" b="1" spc="-55" dirty="0">
                <a:solidFill>
                  <a:srgbClr val="4F81BC"/>
                </a:solidFill>
                <a:latin typeface="Times New Roman"/>
                <a:cs typeface="Times New Roman"/>
              </a:rPr>
              <a:t> </a:t>
            </a:r>
            <a:r>
              <a:rPr sz="2400" b="1" spc="-5" dirty="0">
                <a:solidFill>
                  <a:srgbClr val="4F81BC"/>
                </a:solidFill>
                <a:latin typeface="Times New Roman"/>
                <a:cs typeface="Times New Roman"/>
              </a:rPr>
              <a:t>liệu)</a:t>
            </a:r>
            <a:endParaRPr sz="2400">
              <a:latin typeface="Times New Roman"/>
              <a:cs typeface="Times New Roman"/>
            </a:endParaRPr>
          </a:p>
        </p:txBody>
      </p:sp>
      <p:sp>
        <p:nvSpPr>
          <p:cNvPr id="15" name="object 15"/>
          <p:cNvSpPr/>
          <p:nvPr/>
        </p:nvSpPr>
        <p:spPr>
          <a:xfrm>
            <a:off x="8018526" y="23622"/>
            <a:ext cx="1049274" cy="585977"/>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1752600" y="1524063"/>
            <a:ext cx="6858000" cy="3056255"/>
          </a:xfrm>
          <a:custGeom>
            <a:avLst/>
            <a:gdLst/>
            <a:ahLst/>
            <a:cxnLst/>
            <a:rect l="l" t="t" r="r" b="b"/>
            <a:pathLst>
              <a:path w="6858000" h="3056254">
                <a:moveTo>
                  <a:pt x="6858000" y="0"/>
                </a:moveTo>
                <a:lnTo>
                  <a:pt x="1600200" y="0"/>
                </a:lnTo>
                <a:lnTo>
                  <a:pt x="0" y="0"/>
                </a:lnTo>
                <a:lnTo>
                  <a:pt x="0" y="385762"/>
                </a:lnTo>
                <a:lnTo>
                  <a:pt x="0" y="1053274"/>
                </a:lnTo>
                <a:lnTo>
                  <a:pt x="0" y="1720786"/>
                </a:lnTo>
                <a:lnTo>
                  <a:pt x="0" y="2388298"/>
                </a:lnTo>
                <a:lnTo>
                  <a:pt x="0" y="3055810"/>
                </a:lnTo>
                <a:lnTo>
                  <a:pt x="1600200" y="3055810"/>
                </a:lnTo>
                <a:lnTo>
                  <a:pt x="6858000" y="3055810"/>
                </a:lnTo>
                <a:lnTo>
                  <a:pt x="6858000" y="2388298"/>
                </a:lnTo>
                <a:lnTo>
                  <a:pt x="6858000" y="1720786"/>
                </a:lnTo>
                <a:lnTo>
                  <a:pt x="6858000" y="1053274"/>
                </a:lnTo>
                <a:lnTo>
                  <a:pt x="6858000" y="385762"/>
                </a:lnTo>
                <a:lnTo>
                  <a:pt x="6858000" y="0"/>
                </a:lnTo>
                <a:close/>
              </a:path>
            </a:pathLst>
          </a:custGeom>
          <a:solidFill>
            <a:srgbClr val="FFFFFF"/>
          </a:solidFill>
        </p:spPr>
        <p:txBody>
          <a:bodyPr wrap="square" lIns="0" tIns="0" rIns="0" bIns="0" rtlCol="0"/>
          <a:lstStyle/>
          <a:p>
            <a:endParaRPr/>
          </a:p>
        </p:txBody>
      </p:sp>
      <p:graphicFrame>
        <p:nvGraphicFramePr>
          <p:cNvPr id="17" name="object 17"/>
          <p:cNvGraphicFramePr>
            <a:graphicFrameLocks noGrp="1"/>
          </p:cNvGraphicFramePr>
          <p:nvPr/>
        </p:nvGraphicFramePr>
        <p:xfrm>
          <a:off x="1746250" y="1517650"/>
          <a:ext cx="6858000" cy="3055873"/>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85825">
                <a:tc>
                  <a:txBody>
                    <a:bodyPr/>
                    <a:lstStyle/>
                    <a:p>
                      <a:pPr algn="ctr">
                        <a:lnSpc>
                          <a:spcPct val="100000"/>
                        </a:lnSpc>
                        <a:spcBef>
                          <a:spcPts val="380"/>
                        </a:spcBef>
                      </a:pPr>
                      <a:r>
                        <a:rPr sz="1800" spc="-5" dirty="0">
                          <a:solidFill>
                            <a:srgbClr val="1F487C"/>
                          </a:solidFill>
                          <a:latin typeface="Times New Roman"/>
                          <a:cs typeface="Times New Roman"/>
                        </a:rPr>
                        <a:t>SQL</a:t>
                      </a:r>
                      <a:endParaRPr sz="1800">
                        <a:latin typeface="Times New Roman"/>
                        <a:cs typeface="Times New Roman"/>
                      </a:endParaRPr>
                    </a:p>
                  </a:txBody>
                  <a:tcPr marL="0" marR="0" marT="482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380"/>
                        </a:spcBef>
                      </a:pPr>
                      <a:r>
                        <a:rPr sz="1800" spc="-5" dirty="0">
                          <a:solidFill>
                            <a:srgbClr val="1F487C"/>
                          </a:solidFill>
                          <a:latin typeface="Times New Roman"/>
                          <a:cs typeface="Times New Roman"/>
                        </a:rPr>
                        <a:t>Ví</a:t>
                      </a:r>
                      <a:r>
                        <a:rPr sz="1800" spc="-10" dirty="0">
                          <a:solidFill>
                            <a:srgbClr val="1F487C"/>
                          </a:solidFill>
                          <a:latin typeface="Times New Roman"/>
                          <a:cs typeface="Times New Roman"/>
                        </a:rPr>
                        <a:t> </a:t>
                      </a:r>
                      <a:r>
                        <a:rPr sz="1800" dirty="0">
                          <a:solidFill>
                            <a:srgbClr val="1F487C"/>
                          </a:solidFill>
                          <a:latin typeface="Times New Roman"/>
                          <a:cs typeface="Times New Roman"/>
                        </a:rPr>
                        <a:t>dụ</a:t>
                      </a:r>
                      <a:endParaRPr sz="1800">
                        <a:latin typeface="Times New Roman"/>
                        <a:cs typeface="Times New Roman"/>
                      </a:endParaRPr>
                    </a:p>
                  </a:txBody>
                  <a:tcPr marL="0" marR="0" marT="482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0"/>
                  </a:ext>
                </a:extLst>
              </a:tr>
              <a:tr h="667512">
                <a:tc>
                  <a:txBody>
                    <a:bodyPr/>
                    <a:lstStyle/>
                    <a:p>
                      <a:pPr marL="353695">
                        <a:lnSpc>
                          <a:spcPct val="100000"/>
                        </a:lnSpc>
                        <a:spcBef>
                          <a:spcPts val="1310"/>
                        </a:spcBef>
                      </a:pPr>
                      <a:r>
                        <a:rPr sz="1800" b="1" spc="-15" dirty="0">
                          <a:latin typeface="Times New Roman"/>
                          <a:cs typeface="Times New Roman"/>
                        </a:rPr>
                        <a:t>INSERT</a:t>
                      </a:r>
                      <a:endParaRPr sz="1800">
                        <a:latin typeface="Times New Roman"/>
                        <a:cs typeface="Times New Roman"/>
                      </a:endParaRPr>
                    </a:p>
                  </a:txBody>
                  <a:tcPr marL="0" marR="0" marT="166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185420" marR="1184275">
                        <a:lnSpc>
                          <a:spcPct val="100000"/>
                        </a:lnSpc>
                        <a:spcBef>
                          <a:spcPts val="210"/>
                        </a:spcBef>
                      </a:pPr>
                      <a:r>
                        <a:rPr sz="1800" b="1" spc="-5" dirty="0">
                          <a:latin typeface="Carlito"/>
                          <a:cs typeface="Carlito"/>
                        </a:rPr>
                        <a:t>$strSQL </a:t>
                      </a:r>
                      <a:r>
                        <a:rPr sz="1800" dirty="0">
                          <a:latin typeface="Carlito"/>
                          <a:cs typeface="Carlito"/>
                        </a:rPr>
                        <a:t>= </a:t>
                      </a:r>
                      <a:r>
                        <a:rPr sz="1800" spc="-5" dirty="0">
                          <a:latin typeface="Carlito"/>
                          <a:cs typeface="Carlito"/>
                        </a:rPr>
                        <a:t>"</a:t>
                      </a:r>
                      <a:r>
                        <a:rPr sz="1800" spc="-5" dirty="0">
                          <a:solidFill>
                            <a:srgbClr val="C00000"/>
                          </a:solidFill>
                          <a:latin typeface="Carlito"/>
                          <a:cs typeface="Carlito"/>
                        </a:rPr>
                        <a:t>INSERT </a:t>
                      </a:r>
                      <a:r>
                        <a:rPr sz="1800" spc="-15" dirty="0">
                          <a:solidFill>
                            <a:srgbClr val="C00000"/>
                          </a:solidFill>
                          <a:latin typeface="Carlito"/>
                          <a:cs typeface="Carlito"/>
                        </a:rPr>
                        <a:t>INTO </a:t>
                      </a:r>
                      <a:r>
                        <a:rPr sz="1800" spc="-5" dirty="0">
                          <a:latin typeface="Carlito"/>
                          <a:cs typeface="Carlito"/>
                        </a:rPr>
                        <a:t>Users(UserName,  </a:t>
                      </a:r>
                      <a:r>
                        <a:rPr sz="1800" spc="-15" dirty="0">
                          <a:latin typeface="Carlito"/>
                          <a:cs typeface="Carlito"/>
                        </a:rPr>
                        <a:t>Password) </a:t>
                      </a:r>
                      <a:r>
                        <a:rPr sz="1800" spc="-25" dirty="0">
                          <a:solidFill>
                            <a:srgbClr val="C00000"/>
                          </a:solidFill>
                          <a:latin typeface="Carlito"/>
                          <a:cs typeface="Carlito"/>
                        </a:rPr>
                        <a:t>VALUES</a:t>
                      </a:r>
                      <a:r>
                        <a:rPr sz="1800" spc="15" dirty="0">
                          <a:solidFill>
                            <a:srgbClr val="C00000"/>
                          </a:solidFill>
                          <a:latin typeface="Carlito"/>
                          <a:cs typeface="Carlito"/>
                        </a:rPr>
                        <a:t> </a:t>
                      </a:r>
                      <a:r>
                        <a:rPr sz="1800" spc="-5" dirty="0">
                          <a:latin typeface="Carlito"/>
                          <a:cs typeface="Carlito"/>
                        </a:rPr>
                        <a:t>('admin','123')"</a:t>
                      </a:r>
                      <a:endParaRPr sz="1800">
                        <a:latin typeface="Carlito"/>
                        <a:cs typeface="Carlito"/>
                      </a:endParaRP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1"/>
                  </a:ext>
                </a:extLst>
              </a:tr>
              <a:tr h="667512">
                <a:tc>
                  <a:txBody>
                    <a:bodyPr/>
                    <a:lstStyle/>
                    <a:p>
                      <a:pPr marL="353695">
                        <a:lnSpc>
                          <a:spcPct val="100000"/>
                        </a:lnSpc>
                        <a:spcBef>
                          <a:spcPts val="1764"/>
                        </a:spcBef>
                      </a:pPr>
                      <a:r>
                        <a:rPr sz="1800" b="1" dirty="0">
                          <a:latin typeface="Times New Roman"/>
                          <a:cs typeface="Times New Roman"/>
                        </a:rPr>
                        <a:t>DELETE</a:t>
                      </a:r>
                      <a:endParaRPr sz="1800">
                        <a:latin typeface="Times New Roman"/>
                        <a:cs typeface="Times New Roman"/>
                      </a:endParaRPr>
                    </a:p>
                  </a:txBody>
                  <a:tcPr marL="0" marR="0" marT="2241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185420">
                        <a:lnSpc>
                          <a:spcPct val="100000"/>
                        </a:lnSpc>
                        <a:spcBef>
                          <a:spcPts val="660"/>
                        </a:spcBef>
                      </a:pPr>
                      <a:r>
                        <a:rPr sz="1800" b="1" spc="-5" dirty="0">
                          <a:latin typeface="Carlito"/>
                          <a:cs typeface="Carlito"/>
                        </a:rPr>
                        <a:t>$strSQL </a:t>
                      </a:r>
                      <a:r>
                        <a:rPr sz="1800" dirty="0">
                          <a:latin typeface="Carlito"/>
                          <a:cs typeface="Carlito"/>
                        </a:rPr>
                        <a:t>= </a:t>
                      </a:r>
                      <a:r>
                        <a:rPr sz="1800" spc="-5" dirty="0">
                          <a:latin typeface="Carlito"/>
                          <a:cs typeface="Carlito"/>
                        </a:rPr>
                        <a:t>"</a:t>
                      </a:r>
                      <a:r>
                        <a:rPr sz="1800" spc="-5" dirty="0">
                          <a:solidFill>
                            <a:srgbClr val="C00000"/>
                          </a:solidFill>
                          <a:latin typeface="Carlito"/>
                          <a:cs typeface="Carlito"/>
                        </a:rPr>
                        <a:t>DELETE </a:t>
                      </a:r>
                      <a:r>
                        <a:rPr sz="1800" spc="-10" dirty="0">
                          <a:solidFill>
                            <a:srgbClr val="C00000"/>
                          </a:solidFill>
                          <a:latin typeface="Carlito"/>
                          <a:cs typeface="Carlito"/>
                        </a:rPr>
                        <a:t>FROM </a:t>
                      </a:r>
                      <a:r>
                        <a:rPr sz="1800" spc="-10" dirty="0">
                          <a:latin typeface="Carlito"/>
                          <a:cs typeface="Carlito"/>
                        </a:rPr>
                        <a:t>Users</a:t>
                      </a:r>
                      <a:r>
                        <a:rPr sz="1800" spc="-5" dirty="0">
                          <a:latin typeface="Carlito"/>
                          <a:cs typeface="Carlito"/>
                        </a:rPr>
                        <a:t> </a:t>
                      </a:r>
                      <a:r>
                        <a:rPr sz="1800" dirty="0">
                          <a:solidFill>
                            <a:srgbClr val="C00000"/>
                          </a:solidFill>
                          <a:latin typeface="Carlito"/>
                          <a:cs typeface="Carlito"/>
                        </a:rPr>
                        <a:t>WHERE</a:t>
                      </a:r>
                      <a:endParaRPr sz="1800">
                        <a:latin typeface="Carlito"/>
                        <a:cs typeface="Carlito"/>
                      </a:endParaRPr>
                    </a:p>
                    <a:p>
                      <a:pPr marL="185420">
                        <a:lnSpc>
                          <a:spcPct val="100000"/>
                        </a:lnSpc>
                        <a:spcBef>
                          <a:spcPts val="5"/>
                        </a:spcBef>
                      </a:pPr>
                      <a:r>
                        <a:rPr sz="1800" spc="-5" dirty="0">
                          <a:latin typeface="Carlito"/>
                          <a:cs typeface="Carlito"/>
                        </a:rPr>
                        <a:t>UserName </a:t>
                      </a:r>
                      <a:r>
                        <a:rPr sz="1800" dirty="0">
                          <a:latin typeface="Carlito"/>
                          <a:cs typeface="Carlito"/>
                        </a:rPr>
                        <a:t>= </a:t>
                      </a:r>
                      <a:r>
                        <a:rPr sz="1800" spc="-5" dirty="0">
                          <a:latin typeface="Carlito"/>
                          <a:cs typeface="Carlito"/>
                        </a:rPr>
                        <a:t>'lvminh'</a:t>
                      </a:r>
                      <a:r>
                        <a:rPr sz="1800" spc="15" dirty="0">
                          <a:latin typeface="Carlito"/>
                          <a:cs typeface="Carlito"/>
                        </a:rPr>
                        <a:t> </a:t>
                      </a:r>
                      <a:r>
                        <a:rPr sz="1800" dirty="0">
                          <a:latin typeface="Carlito"/>
                          <a:cs typeface="Carlito"/>
                        </a:rPr>
                        <a:t>"</a:t>
                      </a:r>
                      <a:endParaRPr sz="1800">
                        <a:latin typeface="Carlito"/>
                        <a:cs typeface="Carlito"/>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2"/>
                  </a:ext>
                </a:extLst>
              </a:tr>
              <a:tr h="667512">
                <a:tc>
                  <a:txBody>
                    <a:bodyPr/>
                    <a:lstStyle/>
                    <a:p>
                      <a:pPr marL="353695">
                        <a:lnSpc>
                          <a:spcPct val="100000"/>
                        </a:lnSpc>
                        <a:spcBef>
                          <a:spcPts val="1325"/>
                        </a:spcBef>
                      </a:pPr>
                      <a:r>
                        <a:rPr sz="1800" b="1" spc="-25" dirty="0">
                          <a:latin typeface="Times New Roman"/>
                          <a:cs typeface="Times New Roman"/>
                        </a:rPr>
                        <a:t>UPDATE</a:t>
                      </a:r>
                      <a:endParaRPr sz="1800">
                        <a:latin typeface="Times New Roman"/>
                        <a:cs typeface="Times New Roman"/>
                      </a:endParaRPr>
                    </a:p>
                  </a:txBody>
                  <a:tcPr marL="0" marR="0" marT="168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185420" marR="767715">
                        <a:lnSpc>
                          <a:spcPct val="100000"/>
                        </a:lnSpc>
                        <a:spcBef>
                          <a:spcPts val="495"/>
                        </a:spcBef>
                      </a:pPr>
                      <a:r>
                        <a:rPr sz="1800" b="1" spc="-5" dirty="0">
                          <a:latin typeface="Carlito"/>
                          <a:cs typeface="Carlito"/>
                        </a:rPr>
                        <a:t>$strSQL </a:t>
                      </a:r>
                      <a:r>
                        <a:rPr sz="1800" dirty="0">
                          <a:latin typeface="Carlito"/>
                          <a:cs typeface="Carlito"/>
                        </a:rPr>
                        <a:t>= </a:t>
                      </a:r>
                      <a:r>
                        <a:rPr sz="1800" spc="-25" dirty="0">
                          <a:latin typeface="Carlito"/>
                          <a:cs typeface="Carlito"/>
                        </a:rPr>
                        <a:t>"</a:t>
                      </a:r>
                      <a:r>
                        <a:rPr sz="1800" spc="-25" dirty="0">
                          <a:solidFill>
                            <a:srgbClr val="C00000"/>
                          </a:solidFill>
                          <a:latin typeface="Carlito"/>
                          <a:cs typeface="Carlito"/>
                        </a:rPr>
                        <a:t>UPDATE </a:t>
                      </a:r>
                      <a:r>
                        <a:rPr sz="1800" spc="-10" dirty="0">
                          <a:latin typeface="Carlito"/>
                          <a:cs typeface="Carlito"/>
                        </a:rPr>
                        <a:t>Users </a:t>
                      </a:r>
                      <a:r>
                        <a:rPr sz="1800" spc="-5" dirty="0">
                          <a:solidFill>
                            <a:srgbClr val="C00000"/>
                          </a:solidFill>
                          <a:latin typeface="Carlito"/>
                          <a:cs typeface="Carlito"/>
                        </a:rPr>
                        <a:t>SET </a:t>
                      </a:r>
                      <a:r>
                        <a:rPr sz="1800" spc="-15" dirty="0">
                          <a:latin typeface="Carlito"/>
                          <a:cs typeface="Carlito"/>
                        </a:rPr>
                        <a:t>Password </a:t>
                      </a:r>
                      <a:r>
                        <a:rPr sz="1800" dirty="0">
                          <a:latin typeface="Carlito"/>
                          <a:cs typeface="Carlito"/>
                        </a:rPr>
                        <a:t>= 'abc'  </a:t>
                      </a:r>
                      <a:r>
                        <a:rPr sz="1800" dirty="0">
                          <a:solidFill>
                            <a:srgbClr val="C00000"/>
                          </a:solidFill>
                          <a:latin typeface="Carlito"/>
                          <a:cs typeface="Carlito"/>
                        </a:rPr>
                        <a:t>WHERE </a:t>
                      </a:r>
                      <a:r>
                        <a:rPr sz="1800" spc="-5" dirty="0">
                          <a:latin typeface="Carlito"/>
                          <a:cs typeface="Carlito"/>
                        </a:rPr>
                        <a:t>UserName </a:t>
                      </a:r>
                      <a:r>
                        <a:rPr sz="1800" dirty="0">
                          <a:latin typeface="Carlito"/>
                          <a:cs typeface="Carlito"/>
                        </a:rPr>
                        <a:t>= 'admin'</a:t>
                      </a:r>
                      <a:r>
                        <a:rPr sz="1800" spc="5" dirty="0">
                          <a:latin typeface="Carlito"/>
                          <a:cs typeface="Carlito"/>
                        </a:rPr>
                        <a:t> </a:t>
                      </a:r>
                      <a:r>
                        <a:rPr sz="1800" dirty="0">
                          <a:latin typeface="Carlito"/>
                          <a:cs typeface="Carlito"/>
                        </a:rPr>
                        <a:t>"</a:t>
                      </a:r>
                      <a:endParaRPr sz="1800">
                        <a:latin typeface="Carlito"/>
                        <a:cs typeface="Carlito"/>
                      </a:endParaRPr>
                    </a:p>
                  </a:txBody>
                  <a:tcPr marL="0" marR="0" marT="628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3"/>
                  </a:ext>
                </a:extLst>
              </a:tr>
              <a:tr h="667512">
                <a:tc>
                  <a:txBody>
                    <a:bodyPr/>
                    <a:lstStyle/>
                    <a:p>
                      <a:pPr marL="353695">
                        <a:lnSpc>
                          <a:spcPct val="100000"/>
                        </a:lnSpc>
                        <a:spcBef>
                          <a:spcPts val="1515"/>
                        </a:spcBef>
                      </a:pPr>
                      <a:r>
                        <a:rPr sz="1800" b="1" spc="-5" dirty="0">
                          <a:latin typeface="Times New Roman"/>
                          <a:cs typeface="Times New Roman"/>
                        </a:rPr>
                        <a:t>SELECT</a:t>
                      </a:r>
                      <a:endParaRPr sz="1800">
                        <a:latin typeface="Times New Roman"/>
                        <a:cs typeface="Times New Roman"/>
                      </a:endParaRPr>
                    </a:p>
                  </a:txBody>
                  <a:tcPr marL="0" marR="0" marT="192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185420" marR="1267460">
                        <a:lnSpc>
                          <a:spcPct val="100000"/>
                        </a:lnSpc>
                        <a:spcBef>
                          <a:spcPts val="415"/>
                        </a:spcBef>
                      </a:pPr>
                      <a:r>
                        <a:rPr sz="1800" b="1" spc="-5" dirty="0">
                          <a:latin typeface="Carlito"/>
                          <a:cs typeface="Carlito"/>
                        </a:rPr>
                        <a:t>$strSQL </a:t>
                      </a:r>
                      <a:r>
                        <a:rPr sz="1800" dirty="0">
                          <a:latin typeface="Carlito"/>
                          <a:cs typeface="Carlito"/>
                        </a:rPr>
                        <a:t>= </a:t>
                      </a:r>
                      <a:r>
                        <a:rPr sz="1800" spc="-5" dirty="0">
                          <a:latin typeface="Carlito"/>
                          <a:cs typeface="Carlito"/>
                        </a:rPr>
                        <a:t>"</a:t>
                      </a:r>
                      <a:r>
                        <a:rPr sz="1800" spc="-5" dirty="0">
                          <a:solidFill>
                            <a:srgbClr val="C00000"/>
                          </a:solidFill>
                          <a:latin typeface="Carlito"/>
                          <a:cs typeface="Carlito"/>
                        </a:rPr>
                        <a:t>SELECT </a:t>
                      </a:r>
                      <a:r>
                        <a:rPr sz="1800" dirty="0">
                          <a:latin typeface="Carlito"/>
                          <a:cs typeface="Carlito"/>
                        </a:rPr>
                        <a:t>* </a:t>
                      </a:r>
                      <a:r>
                        <a:rPr sz="1800" spc="-10" dirty="0">
                          <a:solidFill>
                            <a:srgbClr val="C00000"/>
                          </a:solidFill>
                          <a:latin typeface="Carlito"/>
                          <a:cs typeface="Carlito"/>
                        </a:rPr>
                        <a:t>FROM </a:t>
                      </a:r>
                      <a:r>
                        <a:rPr sz="1800" spc="-10" dirty="0">
                          <a:latin typeface="Carlito"/>
                          <a:cs typeface="Carlito"/>
                        </a:rPr>
                        <a:t>Users </a:t>
                      </a:r>
                      <a:r>
                        <a:rPr sz="1800" dirty="0">
                          <a:solidFill>
                            <a:srgbClr val="C00000"/>
                          </a:solidFill>
                          <a:latin typeface="Carlito"/>
                          <a:cs typeface="Carlito"/>
                        </a:rPr>
                        <a:t>WHERE  </a:t>
                      </a:r>
                      <a:r>
                        <a:rPr sz="1800" spc="-5" dirty="0">
                          <a:latin typeface="Carlito"/>
                          <a:cs typeface="Carlito"/>
                        </a:rPr>
                        <a:t>UserName </a:t>
                      </a:r>
                      <a:r>
                        <a:rPr sz="1800" dirty="0">
                          <a:latin typeface="Carlito"/>
                          <a:cs typeface="Carlito"/>
                        </a:rPr>
                        <a:t>= 'admin'</a:t>
                      </a:r>
                      <a:r>
                        <a:rPr sz="1800" spc="15" dirty="0">
                          <a:latin typeface="Carlito"/>
                          <a:cs typeface="Carlito"/>
                        </a:rPr>
                        <a:t> </a:t>
                      </a:r>
                      <a:r>
                        <a:rPr sz="1800" dirty="0">
                          <a:latin typeface="Carlito"/>
                          <a:cs typeface="Carlito"/>
                        </a:rPr>
                        <a:t>"</a:t>
                      </a:r>
                      <a:endParaRPr sz="1800">
                        <a:latin typeface="Carlito"/>
                        <a:cs typeface="Carlito"/>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solidFill>
                  <a:srgbClr val="7E7E7E"/>
                </a:solidFill>
                <a:latin typeface="Times New Roman"/>
                <a:cs typeface="Times New Roman"/>
              </a:rPr>
              <a:t>Bước</a:t>
            </a:r>
            <a:r>
              <a:rPr sz="1600" b="1" spc="-75" dirty="0">
                <a:solidFill>
                  <a:srgbClr val="7E7E7E"/>
                </a:solidFill>
                <a:latin typeface="Times New Roman"/>
                <a:cs typeface="Times New Roman"/>
              </a:rPr>
              <a:t> </a:t>
            </a:r>
            <a:r>
              <a:rPr sz="1600" b="1" dirty="0">
                <a:solidFill>
                  <a:srgbClr val="7E7E7E"/>
                </a:solidFill>
                <a:latin typeface="Times New Roman"/>
                <a:cs typeface="Times New Roman"/>
              </a:rPr>
              <a:t>1</a:t>
            </a:r>
            <a:endParaRPr sz="1600">
              <a:latin typeface="Times New Roman"/>
              <a:cs typeface="Times New Roman"/>
            </a:endParaRPr>
          </a:p>
        </p:txBody>
      </p:sp>
      <p:sp>
        <p:nvSpPr>
          <p:cNvPr id="8" name="object 8"/>
          <p:cNvSpPr txBox="1"/>
          <p:nvPr/>
        </p:nvSpPr>
        <p:spPr>
          <a:xfrm>
            <a:off x="154939" y="14079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2.	</a:t>
            </a:r>
            <a:r>
              <a:rPr sz="1600" b="1" dirty="0">
                <a:solidFill>
                  <a:srgbClr val="7E7E7E"/>
                </a:solidFill>
                <a:latin typeface="Times New Roman"/>
                <a:cs typeface="Times New Roman"/>
              </a:rPr>
              <a:t>Bước</a:t>
            </a:r>
            <a:r>
              <a:rPr sz="1600" b="1" spc="-80" dirty="0">
                <a:solidFill>
                  <a:srgbClr val="7E7E7E"/>
                </a:solidFill>
                <a:latin typeface="Times New Roman"/>
                <a:cs typeface="Times New Roman"/>
              </a:rPr>
              <a:t> </a:t>
            </a:r>
            <a:r>
              <a:rPr sz="1600" b="1" dirty="0">
                <a:solidFill>
                  <a:srgbClr val="7E7E7E"/>
                </a:solidFill>
                <a:latin typeface="Times New Roman"/>
                <a:cs typeface="Times New Roman"/>
              </a:rPr>
              <a:t>2</a:t>
            </a:r>
            <a:endParaRPr sz="1600">
              <a:latin typeface="Times New Roman"/>
              <a:cs typeface="Times New Roman"/>
            </a:endParaRPr>
          </a:p>
        </p:txBody>
      </p:sp>
      <p:sp>
        <p:nvSpPr>
          <p:cNvPr id="9" name="object 9"/>
          <p:cNvSpPr txBox="1"/>
          <p:nvPr/>
        </p:nvSpPr>
        <p:spPr>
          <a:xfrm>
            <a:off x="154939" y="1954275"/>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latin typeface="Times New Roman"/>
                <a:cs typeface="Times New Roman"/>
              </a:rPr>
              <a:t>Bước</a:t>
            </a:r>
            <a:r>
              <a:rPr sz="1600" b="1" spc="-75" dirty="0">
                <a:latin typeface="Times New Roman"/>
                <a:cs typeface="Times New Roman"/>
              </a:rPr>
              <a:t> </a:t>
            </a:r>
            <a:r>
              <a:rPr sz="1600" b="1" dirty="0">
                <a:latin typeface="Times New Roman"/>
                <a:cs typeface="Times New Roman"/>
              </a:rPr>
              <a:t>3</a:t>
            </a:r>
            <a:endParaRPr sz="1600">
              <a:latin typeface="Times New Roman"/>
              <a:cs typeface="Times New Roman"/>
            </a:endParaRPr>
          </a:p>
        </p:txBody>
      </p:sp>
      <p:sp>
        <p:nvSpPr>
          <p:cNvPr id="10" name="object 10"/>
          <p:cNvSpPr txBox="1"/>
          <p:nvPr/>
        </p:nvSpPr>
        <p:spPr>
          <a:xfrm>
            <a:off x="154939" y="2499867"/>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4</a:t>
            </a:r>
            <a:endParaRPr sz="1600">
              <a:latin typeface="Times New Roman"/>
              <a:cs typeface="Times New Roman"/>
            </a:endParaRPr>
          </a:p>
        </p:txBody>
      </p:sp>
      <p:sp>
        <p:nvSpPr>
          <p:cNvPr id="11" name="object 11"/>
          <p:cNvSpPr txBox="1"/>
          <p:nvPr/>
        </p:nvSpPr>
        <p:spPr>
          <a:xfrm>
            <a:off x="154939" y="30462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5</a:t>
            </a:r>
            <a:endParaRPr sz="1600">
              <a:latin typeface="Times New Roman"/>
              <a:cs typeface="Times New Roman"/>
            </a:endParaRPr>
          </a:p>
        </p:txBody>
      </p:sp>
      <p:sp>
        <p:nvSpPr>
          <p:cNvPr id="12" name="object 12"/>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grpSp>
        <p:nvGrpSpPr>
          <p:cNvPr id="13" name="object 13"/>
          <p:cNvGrpSpPr/>
          <p:nvPr/>
        </p:nvGrpSpPr>
        <p:grpSpPr>
          <a:xfrm>
            <a:off x="1328927" y="771144"/>
            <a:ext cx="7633334" cy="5848350"/>
            <a:chOff x="1328927" y="771144"/>
            <a:chExt cx="7633334" cy="5848350"/>
          </a:xfrm>
        </p:grpSpPr>
        <p:sp>
          <p:nvSpPr>
            <p:cNvPr id="14" name="object 14"/>
            <p:cNvSpPr/>
            <p:nvPr/>
          </p:nvSpPr>
          <p:spPr>
            <a:xfrm>
              <a:off x="1402079" y="812292"/>
              <a:ext cx="7559802" cy="580720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328927" y="771144"/>
              <a:ext cx="4815078" cy="722376"/>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448180" y="838581"/>
              <a:ext cx="7467600" cy="5715000"/>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1448180" y="838581"/>
              <a:ext cx="7467600" cy="5715000"/>
            </a:xfrm>
            <a:custGeom>
              <a:avLst/>
              <a:gdLst/>
              <a:ahLst/>
              <a:cxnLst/>
              <a:rect l="l" t="t" r="r" b="b"/>
              <a:pathLst>
                <a:path w="7467600" h="5715000">
                  <a:moveTo>
                    <a:pt x="0" y="5715000"/>
                  </a:moveTo>
                  <a:lnTo>
                    <a:pt x="7467600" y="5715000"/>
                  </a:lnTo>
                  <a:lnTo>
                    <a:pt x="7467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8" name="object 18"/>
          <p:cNvSpPr txBox="1"/>
          <p:nvPr/>
        </p:nvSpPr>
        <p:spPr>
          <a:xfrm>
            <a:off x="1526539" y="860298"/>
            <a:ext cx="4407535" cy="391795"/>
          </a:xfrm>
          <a:prstGeom prst="rect">
            <a:avLst/>
          </a:prstGeom>
        </p:spPr>
        <p:txBody>
          <a:bodyPr vert="horz" wrap="square" lIns="0" tIns="12700" rIns="0" bIns="0" rtlCol="0">
            <a:spAutoFit/>
          </a:bodyPr>
          <a:lstStyle/>
          <a:p>
            <a:pPr marL="355600" indent="-343535">
              <a:lnSpc>
                <a:spcPct val="100000"/>
              </a:lnSpc>
              <a:spcBef>
                <a:spcPts val="100"/>
              </a:spcBef>
              <a:buClr>
                <a:srgbClr val="00AF50"/>
              </a:buClr>
              <a:buFont typeface="Wingdings"/>
              <a:buChar char=""/>
              <a:tabLst>
                <a:tab pos="356235" algn="l"/>
              </a:tabLst>
            </a:pPr>
            <a:r>
              <a:rPr sz="2400" b="1" u="heavy" dirty="0">
                <a:solidFill>
                  <a:srgbClr val="4F81BC"/>
                </a:solidFill>
                <a:uFill>
                  <a:solidFill>
                    <a:srgbClr val="4F81BC"/>
                  </a:solidFill>
                </a:uFill>
                <a:latin typeface="Times New Roman"/>
                <a:cs typeface="Times New Roman"/>
              </a:rPr>
              <a:t>Bước 3</a:t>
            </a:r>
            <a:r>
              <a:rPr sz="2400" b="1" dirty="0">
                <a:solidFill>
                  <a:srgbClr val="4F81BC"/>
                </a:solidFill>
                <a:latin typeface="Times New Roman"/>
                <a:cs typeface="Times New Roman"/>
              </a:rPr>
              <a:t> (Thực </a:t>
            </a:r>
            <a:r>
              <a:rPr sz="2400" b="1" spc="-5" dirty="0">
                <a:solidFill>
                  <a:srgbClr val="4F81BC"/>
                </a:solidFill>
                <a:latin typeface="Times New Roman"/>
                <a:cs typeface="Times New Roman"/>
              </a:rPr>
              <a:t>thi </a:t>
            </a:r>
            <a:r>
              <a:rPr sz="2400" b="1" dirty="0">
                <a:solidFill>
                  <a:srgbClr val="4F81BC"/>
                </a:solidFill>
                <a:latin typeface="Times New Roman"/>
                <a:cs typeface="Times New Roman"/>
              </a:rPr>
              <a:t>câu truy</a:t>
            </a:r>
            <a:r>
              <a:rPr sz="2400" b="1" spc="-110" dirty="0">
                <a:solidFill>
                  <a:srgbClr val="4F81BC"/>
                </a:solidFill>
                <a:latin typeface="Times New Roman"/>
                <a:cs typeface="Times New Roman"/>
              </a:rPr>
              <a:t> </a:t>
            </a:r>
            <a:r>
              <a:rPr sz="2400" b="1" dirty="0">
                <a:solidFill>
                  <a:srgbClr val="4F81BC"/>
                </a:solidFill>
                <a:latin typeface="Times New Roman"/>
                <a:cs typeface="Times New Roman"/>
              </a:rPr>
              <a:t>vấn)</a:t>
            </a:r>
            <a:endParaRPr sz="2400">
              <a:latin typeface="Times New Roman"/>
              <a:cs typeface="Times New Roman"/>
            </a:endParaRPr>
          </a:p>
        </p:txBody>
      </p:sp>
      <p:sp>
        <p:nvSpPr>
          <p:cNvPr id="19" name="object 19"/>
          <p:cNvSpPr txBox="1"/>
          <p:nvPr/>
        </p:nvSpPr>
        <p:spPr>
          <a:xfrm>
            <a:off x="4689094" y="3238500"/>
            <a:ext cx="2049780" cy="683895"/>
          </a:xfrm>
          <a:prstGeom prst="rect">
            <a:avLst/>
          </a:prstGeom>
        </p:spPr>
        <p:txBody>
          <a:bodyPr vert="horz" wrap="square" lIns="0" tIns="67310" rIns="0" bIns="0" rtlCol="0">
            <a:spAutoFit/>
          </a:bodyPr>
          <a:lstStyle/>
          <a:p>
            <a:pPr marL="12700">
              <a:lnSpc>
                <a:spcPct val="100000"/>
              </a:lnSpc>
              <a:spcBef>
                <a:spcPts val="530"/>
              </a:spcBef>
            </a:pPr>
            <a:r>
              <a:rPr sz="1800" b="1" spc="-5" dirty="0">
                <a:solidFill>
                  <a:srgbClr val="C00000"/>
                </a:solidFill>
                <a:latin typeface="Times New Roman"/>
                <a:cs typeface="Times New Roman"/>
              </a:rPr>
              <a:t>string</a:t>
            </a:r>
            <a:r>
              <a:rPr sz="1800" b="1" spc="-10" dirty="0">
                <a:solidFill>
                  <a:srgbClr val="C00000"/>
                </a:solidFill>
                <a:latin typeface="Times New Roman"/>
                <a:cs typeface="Times New Roman"/>
              </a:rPr>
              <a:t> </a:t>
            </a:r>
            <a:r>
              <a:rPr sz="1800" dirty="0">
                <a:solidFill>
                  <a:srgbClr val="1F487C"/>
                </a:solidFill>
                <a:latin typeface="Times New Roman"/>
                <a:cs typeface="Times New Roman"/>
              </a:rPr>
              <a:t>SQL_cmd</a:t>
            </a:r>
            <a:r>
              <a:rPr sz="1800" dirty="0">
                <a:latin typeface="Times New Roman"/>
                <a:cs typeface="Times New Roman"/>
              </a:rPr>
              <a:t>,</a:t>
            </a:r>
            <a:endParaRPr sz="1800">
              <a:latin typeface="Times New Roman"/>
              <a:cs typeface="Times New Roman"/>
            </a:endParaRPr>
          </a:p>
          <a:p>
            <a:pPr marL="12700">
              <a:lnSpc>
                <a:spcPct val="100000"/>
              </a:lnSpc>
              <a:spcBef>
                <a:spcPts val="430"/>
              </a:spcBef>
            </a:pPr>
            <a:r>
              <a:rPr sz="1800" b="1" spc="-10" dirty="0">
                <a:solidFill>
                  <a:srgbClr val="C00000"/>
                </a:solidFill>
                <a:latin typeface="Times New Roman"/>
                <a:cs typeface="Times New Roman"/>
              </a:rPr>
              <a:t>resource </a:t>
            </a:r>
            <a:r>
              <a:rPr sz="1800" spc="-5" dirty="0">
                <a:solidFill>
                  <a:srgbClr val="1F487C"/>
                </a:solidFill>
                <a:latin typeface="Times New Roman"/>
                <a:cs typeface="Times New Roman"/>
              </a:rPr>
              <a:t>connection</a:t>
            </a:r>
            <a:r>
              <a:rPr sz="1800" spc="-30" dirty="0">
                <a:solidFill>
                  <a:srgbClr val="1F487C"/>
                </a:solidFill>
                <a:latin typeface="Times New Roman"/>
                <a:cs typeface="Times New Roman"/>
              </a:rPr>
              <a:t> </a:t>
            </a:r>
            <a:r>
              <a:rPr sz="1800" dirty="0">
                <a:latin typeface="Times New Roman"/>
                <a:cs typeface="Times New Roman"/>
              </a:rPr>
              <a:t>)</a:t>
            </a:r>
            <a:endParaRPr sz="1800">
              <a:latin typeface="Times New Roman"/>
              <a:cs typeface="Times New Roman"/>
            </a:endParaRPr>
          </a:p>
        </p:txBody>
      </p:sp>
      <p:sp>
        <p:nvSpPr>
          <p:cNvPr id="20" name="object 20"/>
          <p:cNvSpPr txBox="1"/>
          <p:nvPr/>
        </p:nvSpPr>
        <p:spPr>
          <a:xfrm>
            <a:off x="1945894" y="3293364"/>
            <a:ext cx="2259330" cy="958215"/>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1F487C"/>
                </a:solidFill>
                <a:latin typeface="Times New Roman"/>
                <a:cs typeface="Times New Roman"/>
              </a:rPr>
              <a:t>resource</a:t>
            </a:r>
            <a:r>
              <a:rPr sz="1800" b="1" spc="-30" dirty="0">
                <a:solidFill>
                  <a:srgbClr val="1F487C"/>
                </a:solidFill>
                <a:latin typeface="Times New Roman"/>
                <a:cs typeface="Times New Roman"/>
              </a:rPr>
              <a:t> </a:t>
            </a:r>
            <a:r>
              <a:rPr sz="1800" b="1" spc="-5" dirty="0">
                <a:solidFill>
                  <a:srgbClr val="C00000"/>
                </a:solidFill>
                <a:latin typeface="Times New Roman"/>
                <a:cs typeface="Times New Roman"/>
              </a:rPr>
              <a:t>mysql_query</a:t>
            </a:r>
            <a:r>
              <a:rPr sz="1800" spc="-5" dirty="0">
                <a:latin typeface="Times New Roman"/>
                <a:cs typeface="Times New Roman"/>
              </a:rPr>
              <a:t>(</a:t>
            </a:r>
            <a:endParaRPr sz="1800">
              <a:latin typeface="Times New Roman"/>
              <a:cs typeface="Times New Roman"/>
            </a:endParaRPr>
          </a:p>
          <a:p>
            <a:pPr>
              <a:lnSpc>
                <a:spcPct val="100000"/>
              </a:lnSpc>
              <a:spcBef>
                <a:spcPts val="30"/>
              </a:spcBef>
            </a:pPr>
            <a:endParaRPr sz="2600">
              <a:latin typeface="Times New Roman"/>
              <a:cs typeface="Times New Roman"/>
            </a:endParaRPr>
          </a:p>
          <a:p>
            <a:pPr marL="355600" indent="-342900">
              <a:lnSpc>
                <a:spcPct val="100000"/>
              </a:lnSpc>
              <a:spcBef>
                <a:spcPts val="5"/>
              </a:spcBef>
              <a:buClr>
                <a:srgbClr val="1F487C"/>
              </a:buClr>
              <a:buFont typeface="Wingdings"/>
              <a:buChar char=""/>
              <a:tabLst>
                <a:tab pos="354965" algn="l"/>
                <a:tab pos="355600" algn="l"/>
              </a:tabLst>
            </a:pPr>
            <a:r>
              <a:rPr sz="1800" b="1" spc="-5" dirty="0">
                <a:latin typeface="Times New Roman"/>
                <a:cs typeface="Times New Roman"/>
              </a:rPr>
              <a:t>Ví</a:t>
            </a:r>
            <a:r>
              <a:rPr sz="1800" b="1" spc="-10" dirty="0">
                <a:latin typeface="Times New Roman"/>
                <a:cs typeface="Times New Roman"/>
              </a:rPr>
              <a:t> </a:t>
            </a:r>
            <a:r>
              <a:rPr sz="1800" b="1" spc="-5" dirty="0">
                <a:latin typeface="Times New Roman"/>
                <a:cs typeface="Times New Roman"/>
              </a:rPr>
              <a:t>dụ:</a:t>
            </a:r>
            <a:endParaRPr sz="1800">
              <a:latin typeface="Times New Roman"/>
              <a:cs typeface="Times New Roman"/>
            </a:endParaRPr>
          </a:p>
        </p:txBody>
      </p:sp>
      <p:grpSp>
        <p:nvGrpSpPr>
          <p:cNvPr id="21" name="object 21"/>
          <p:cNvGrpSpPr/>
          <p:nvPr/>
        </p:nvGrpSpPr>
        <p:grpSpPr>
          <a:xfrm>
            <a:off x="7005701" y="1338707"/>
            <a:ext cx="772160" cy="1076960"/>
            <a:chOff x="7005701" y="1338707"/>
            <a:chExt cx="772160" cy="1076960"/>
          </a:xfrm>
        </p:grpSpPr>
        <p:sp>
          <p:nvSpPr>
            <p:cNvPr id="22" name="object 22"/>
            <p:cNvSpPr/>
            <p:nvPr/>
          </p:nvSpPr>
          <p:spPr>
            <a:xfrm>
              <a:off x="7010781" y="1343787"/>
              <a:ext cx="762000" cy="1066800"/>
            </a:xfrm>
            <a:custGeom>
              <a:avLst/>
              <a:gdLst/>
              <a:ahLst/>
              <a:cxnLst/>
              <a:rect l="l" t="t" r="r" b="b"/>
              <a:pathLst>
                <a:path w="762000" h="1066800">
                  <a:moveTo>
                    <a:pt x="381000" y="0"/>
                  </a:moveTo>
                  <a:lnTo>
                    <a:pt x="319195" y="2327"/>
                  </a:lnTo>
                  <a:lnTo>
                    <a:pt x="260567" y="9066"/>
                  </a:lnTo>
                  <a:lnTo>
                    <a:pt x="205900" y="19850"/>
                  </a:lnTo>
                  <a:lnTo>
                    <a:pt x="155978" y="34312"/>
                  </a:lnTo>
                  <a:lnTo>
                    <a:pt x="111585" y="52085"/>
                  </a:lnTo>
                  <a:lnTo>
                    <a:pt x="73505" y="72804"/>
                  </a:lnTo>
                  <a:lnTo>
                    <a:pt x="42523" y="96101"/>
                  </a:lnTo>
                  <a:lnTo>
                    <a:pt x="4986" y="148966"/>
                  </a:lnTo>
                  <a:lnTo>
                    <a:pt x="0" y="177800"/>
                  </a:lnTo>
                  <a:lnTo>
                    <a:pt x="0" y="889000"/>
                  </a:lnTo>
                  <a:lnTo>
                    <a:pt x="19421" y="945188"/>
                  </a:lnTo>
                  <a:lnTo>
                    <a:pt x="73505" y="993995"/>
                  </a:lnTo>
                  <a:lnTo>
                    <a:pt x="111585" y="1014714"/>
                  </a:lnTo>
                  <a:lnTo>
                    <a:pt x="155978" y="1032487"/>
                  </a:lnTo>
                  <a:lnTo>
                    <a:pt x="205900" y="1046949"/>
                  </a:lnTo>
                  <a:lnTo>
                    <a:pt x="260567" y="1057733"/>
                  </a:lnTo>
                  <a:lnTo>
                    <a:pt x="319195" y="1064472"/>
                  </a:lnTo>
                  <a:lnTo>
                    <a:pt x="381000" y="1066800"/>
                  </a:lnTo>
                  <a:lnTo>
                    <a:pt x="442804" y="1064472"/>
                  </a:lnTo>
                  <a:lnTo>
                    <a:pt x="501432" y="1057733"/>
                  </a:lnTo>
                  <a:lnTo>
                    <a:pt x="556099" y="1046949"/>
                  </a:lnTo>
                  <a:lnTo>
                    <a:pt x="606021" y="1032487"/>
                  </a:lnTo>
                  <a:lnTo>
                    <a:pt x="650414" y="1014714"/>
                  </a:lnTo>
                  <a:lnTo>
                    <a:pt x="688494" y="993995"/>
                  </a:lnTo>
                  <a:lnTo>
                    <a:pt x="719476" y="970698"/>
                  </a:lnTo>
                  <a:lnTo>
                    <a:pt x="757013" y="917833"/>
                  </a:lnTo>
                  <a:lnTo>
                    <a:pt x="762000" y="889000"/>
                  </a:lnTo>
                  <a:lnTo>
                    <a:pt x="762000" y="177800"/>
                  </a:lnTo>
                  <a:lnTo>
                    <a:pt x="742578" y="121611"/>
                  </a:lnTo>
                  <a:lnTo>
                    <a:pt x="688494" y="72804"/>
                  </a:lnTo>
                  <a:lnTo>
                    <a:pt x="650414" y="52085"/>
                  </a:lnTo>
                  <a:lnTo>
                    <a:pt x="606021" y="34312"/>
                  </a:lnTo>
                  <a:lnTo>
                    <a:pt x="556099" y="19850"/>
                  </a:lnTo>
                  <a:lnTo>
                    <a:pt x="501432" y="9066"/>
                  </a:lnTo>
                  <a:lnTo>
                    <a:pt x="442804" y="2327"/>
                  </a:lnTo>
                  <a:lnTo>
                    <a:pt x="381000" y="0"/>
                  </a:lnTo>
                  <a:close/>
                </a:path>
              </a:pathLst>
            </a:custGeom>
            <a:solidFill>
              <a:srgbClr val="4F81BC"/>
            </a:solidFill>
          </p:spPr>
          <p:txBody>
            <a:bodyPr wrap="square" lIns="0" tIns="0" rIns="0" bIns="0" rtlCol="0"/>
            <a:lstStyle/>
            <a:p>
              <a:endParaRPr/>
            </a:p>
          </p:txBody>
        </p:sp>
        <p:sp>
          <p:nvSpPr>
            <p:cNvPr id="23" name="object 23"/>
            <p:cNvSpPr/>
            <p:nvPr/>
          </p:nvSpPr>
          <p:spPr>
            <a:xfrm>
              <a:off x="7010781" y="1343787"/>
              <a:ext cx="762000" cy="1066800"/>
            </a:xfrm>
            <a:custGeom>
              <a:avLst/>
              <a:gdLst/>
              <a:ahLst/>
              <a:cxnLst/>
              <a:rect l="l" t="t" r="r" b="b"/>
              <a:pathLst>
                <a:path w="762000" h="1066800">
                  <a:moveTo>
                    <a:pt x="762000" y="177800"/>
                  </a:moveTo>
                  <a:lnTo>
                    <a:pt x="742578" y="233988"/>
                  </a:lnTo>
                  <a:lnTo>
                    <a:pt x="688494" y="282795"/>
                  </a:lnTo>
                  <a:lnTo>
                    <a:pt x="650414" y="303514"/>
                  </a:lnTo>
                  <a:lnTo>
                    <a:pt x="606021" y="321287"/>
                  </a:lnTo>
                  <a:lnTo>
                    <a:pt x="556099" y="335749"/>
                  </a:lnTo>
                  <a:lnTo>
                    <a:pt x="501432" y="346533"/>
                  </a:lnTo>
                  <a:lnTo>
                    <a:pt x="442804" y="353272"/>
                  </a:lnTo>
                  <a:lnTo>
                    <a:pt x="381000" y="355600"/>
                  </a:lnTo>
                  <a:lnTo>
                    <a:pt x="319195" y="353272"/>
                  </a:lnTo>
                  <a:lnTo>
                    <a:pt x="260567" y="346533"/>
                  </a:lnTo>
                  <a:lnTo>
                    <a:pt x="205900" y="335749"/>
                  </a:lnTo>
                  <a:lnTo>
                    <a:pt x="155978" y="321287"/>
                  </a:lnTo>
                  <a:lnTo>
                    <a:pt x="111585" y="303514"/>
                  </a:lnTo>
                  <a:lnTo>
                    <a:pt x="73505" y="282795"/>
                  </a:lnTo>
                  <a:lnTo>
                    <a:pt x="42523" y="259498"/>
                  </a:lnTo>
                  <a:lnTo>
                    <a:pt x="4986" y="206633"/>
                  </a:lnTo>
                  <a:lnTo>
                    <a:pt x="0" y="177800"/>
                  </a:lnTo>
                </a:path>
                <a:path w="762000" h="1066800">
                  <a:moveTo>
                    <a:pt x="0" y="177800"/>
                  </a:moveTo>
                  <a:lnTo>
                    <a:pt x="19421" y="121611"/>
                  </a:lnTo>
                  <a:lnTo>
                    <a:pt x="73505" y="72804"/>
                  </a:lnTo>
                  <a:lnTo>
                    <a:pt x="111585" y="52085"/>
                  </a:lnTo>
                  <a:lnTo>
                    <a:pt x="155978" y="34312"/>
                  </a:lnTo>
                  <a:lnTo>
                    <a:pt x="205900" y="19850"/>
                  </a:lnTo>
                  <a:lnTo>
                    <a:pt x="260567" y="9066"/>
                  </a:lnTo>
                  <a:lnTo>
                    <a:pt x="319195" y="2327"/>
                  </a:lnTo>
                  <a:lnTo>
                    <a:pt x="381000" y="0"/>
                  </a:lnTo>
                  <a:lnTo>
                    <a:pt x="442804" y="2327"/>
                  </a:lnTo>
                  <a:lnTo>
                    <a:pt x="501432" y="9066"/>
                  </a:lnTo>
                  <a:lnTo>
                    <a:pt x="556099" y="19850"/>
                  </a:lnTo>
                  <a:lnTo>
                    <a:pt x="606021" y="34312"/>
                  </a:lnTo>
                  <a:lnTo>
                    <a:pt x="650414" y="52085"/>
                  </a:lnTo>
                  <a:lnTo>
                    <a:pt x="688494" y="72804"/>
                  </a:lnTo>
                  <a:lnTo>
                    <a:pt x="719476" y="96101"/>
                  </a:lnTo>
                  <a:lnTo>
                    <a:pt x="757013" y="148966"/>
                  </a:lnTo>
                  <a:lnTo>
                    <a:pt x="762000" y="177800"/>
                  </a:lnTo>
                  <a:lnTo>
                    <a:pt x="762000" y="889000"/>
                  </a:lnTo>
                  <a:lnTo>
                    <a:pt x="742578" y="945188"/>
                  </a:lnTo>
                  <a:lnTo>
                    <a:pt x="688494" y="993995"/>
                  </a:lnTo>
                  <a:lnTo>
                    <a:pt x="650414" y="1014714"/>
                  </a:lnTo>
                  <a:lnTo>
                    <a:pt x="606021" y="1032487"/>
                  </a:lnTo>
                  <a:lnTo>
                    <a:pt x="556099" y="1046949"/>
                  </a:lnTo>
                  <a:lnTo>
                    <a:pt x="501432" y="1057733"/>
                  </a:lnTo>
                  <a:lnTo>
                    <a:pt x="442804" y="1064472"/>
                  </a:lnTo>
                  <a:lnTo>
                    <a:pt x="381000" y="1066800"/>
                  </a:lnTo>
                  <a:lnTo>
                    <a:pt x="319195" y="1064472"/>
                  </a:lnTo>
                  <a:lnTo>
                    <a:pt x="260567" y="1057733"/>
                  </a:lnTo>
                  <a:lnTo>
                    <a:pt x="205900" y="1046949"/>
                  </a:lnTo>
                  <a:lnTo>
                    <a:pt x="155978" y="1032487"/>
                  </a:lnTo>
                  <a:lnTo>
                    <a:pt x="111585" y="1014714"/>
                  </a:lnTo>
                  <a:lnTo>
                    <a:pt x="73505" y="993995"/>
                  </a:lnTo>
                  <a:lnTo>
                    <a:pt x="42523" y="970698"/>
                  </a:lnTo>
                  <a:lnTo>
                    <a:pt x="4986" y="917833"/>
                  </a:lnTo>
                  <a:lnTo>
                    <a:pt x="0" y="889000"/>
                  </a:lnTo>
                  <a:lnTo>
                    <a:pt x="0" y="177800"/>
                  </a:lnTo>
                  <a:close/>
                </a:path>
              </a:pathLst>
            </a:custGeom>
            <a:ln w="9906">
              <a:solidFill>
                <a:srgbClr val="000000"/>
              </a:solidFill>
            </a:ln>
          </p:spPr>
          <p:txBody>
            <a:bodyPr wrap="square" lIns="0" tIns="0" rIns="0" bIns="0" rtlCol="0"/>
            <a:lstStyle/>
            <a:p>
              <a:endParaRPr/>
            </a:p>
          </p:txBody>
        </p:sp>
      </p:grpSp>
      <p:sp>
        <p:nvSpPr>
          <p:cNvPr id="24" name="object 24"/>
          <p:cNvSpPr txBox="1"/>
          <p:nvPr/>
        </p:nvSpPr>
        <p:spPr>
          <a:xfrm>
            <a:off x="6927088" y="2436622"/>
            <a:ext cx="929640" cy="269875"/>
          </a:xfrm>
          <a:prstGeom prst="rect">
            <a:avLst/>
          </a:prstGeom>
        </p:spPr>
        <p:txBody>
          <a:bodyPr vert="horz" wrap="square" lIns="0" tIns="13335" rIns="0" bIns="0" rtlCol="0">
            <a:spAutoFit/>
          </a:bodyPr>
          <a:lstStyle/>
          <a:p>
            <a:pPr marL="12700">
              <a:lnSpc>
                <a:spcPct val="100000"/>
              </a:lnSpc>
              <a:spcBef>
                <a:spcPts val="105"/>
              </a:spcBef>
            </a:pPr>
            <a:r>
              <a:rPr sz="1600" b="1" spc="-5" dirty="0">
                <a:latin typeface="Arial"/>
                <a:cs typeface="Arial"/>
              </a:rPr>
              <a:t>Database</a:t>
            </a:r>
            <a:endParaRPr sz="1600">
              <a:latin typeface="Arial"/>
              <a:cs typeface="Arial"/>
            </a:endParaRPr>
          </a:p>
        </p:txBody>
      </p:sp>
      <p:grpSp>
        <p:nvGrpSpPr>
          <p:cNvPr id="25" name="object 25"/>
          <p:cNvGrpSpPr/>
          <p:nvPr/>
        </p:nvGrpSpPr>
        <p:grpSpPr>
          <a:xfrm>
            <a:off x="3680459" y="1802892"/>
            <a:ext cx="3148330" cy="549910"/>
            <a:chOff x="3680459" y="1802892"/>
            <a:chExt cx="3148330" cy="549910"/>
          </a:xfrm>
        </p:grpSpPr>
        <p:sp>
          <p:nvSpPr>
            <p:cNvPr id="26" name="object 26"/>
            <p:cNvSpPr/>
            <p:nvPr/>
          </p:nvSpPr>
          <p:spPr>
            <a:xfrm>
              <a:off x="3680459" y="1802892"/>
              <a:ext cx="3147822" cy="549401"/>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3726560" y="1829181"/>
              <a:ext cx="3055619" cy="457200"/>
            </a:xfrm>
            <a:prstGeom prst="rect">
              <a:avLst/>
            </a:prstGeom>
            <a:blipFill>
              <a:blip r:embed="rId11" cstate="print"/>
              <a:stretch>
                <a:fillRect/>
              </a:stretch>
            </a:blipFill>
          </p:spPr>
          <p:txBody>
            <a:bodyPr wrap="square" lIns="0" tIns="0" rIns="0" bIns="0" rtlCol="0"/>
            <a:lstStyle/>
            <a:p>
              <a:endParaRPr/>
            </a:p>
          </p:txBody>
        </p:sp>
      </p:grpSp>
      <p:sp>
        <p:nvSpPr>
          <p:cNvPr id="28" name="object 28"/>
          <p:cNvSpPr txBox="1"/>
          <p:nvPr/>
        </p:nvSpPr>
        <p:spPr>
          <a:xfrm>
            <a:off x="1945894" y="2419133"/>
            <a:ext cx="3398520" cy="845185"/>
          </a:xfrm>
          <a:prstGeom prst="rect">
            <a:avLst/>
          </a:prstGeom>
        </p:spPr>
        <p:txBody>
          <a:bodyPr vert="horz" wrap="square" lIns="0" tIns="154305" rIns="0" bIns="0" rtlCol="0">
            <a:spAutoFit/>
          </a:bodyPr>
          <a:lstStyle/>
          <a:p>
            <a:pPr marL="580390">
              <a:lnSpc>
                <a:spcPct val="100000"/>
              </a:lnSpc>
              <a:spcBef>
                <a:spcPts val="1215"/>
              </a:spcBef>
            </a:pPr>
            <a:r>
              <a:rPr sz="1600" b="1" dirty="0">
                <a:latin typeface="Arial"/>
                <a:cs typeface="Arial"/>
              </a:rPr>
              <a:t>PHP</a:t>
            </a:r>
            <a:r>
              <a:rPr sz="1600" b="1" spc="-50" dirty="0">
                <a:latin typeface="Arial"/>
                <a:cs typeface="Arial"/>
              </a:rPr>
              <a:t> </a:t>
            </a:r>
            <a:r>
              <a:rPr sz="1600" b="1" spc="-5" dirty="0">
                <a:latin typeface="Arial"/>
                <a:cs typeface="Arial"/>
              </a:rPr>
              <a:t>Pages</a:t>
            </a:r>
            <a:endParaRPr sz="1600">
              <a:latin typeface="Arial"/>
              <a:cs typeface="Arial"/>
            </a:endParaRPr>
          </a:p>
          <a:p>
            <a:pPr marL="355600" indent="-342900">
              <a:lnSpc>
                <a:spcPct val="100000"/>
              </a:lnSpc>
              <a:spcBef>
                <a:spcPts val="1255"/>
              </a:spcBef>
              <a:buClr>
                <a:srgbClr val="1F487C"/>
              </a:buClr>
              <a:buFont typeface="Wingdings"/>
              <a:buChar char=""/>
              <a:tabLst>
                <a:tab pos="354965" algn="l"/>
                <a:tab pos="355600" algn="l"/>
              </a:tabLst>
            </a:pPr>
            <a:r>
              <a:rPr sz="1800" b="1" dirty="0">
                <a:latin typeface="Times New Roman"/>
                <a:cs typeface="Times New Roman"/>
              </a:rPr>
              <a:t>Kết </a:t>
            </a:r>
            <a:r>
              <a:rPr sz="1800" b="1" spc="-5" dirty="0">
                <a:latin typeface="Times New Roman"/>
                <a:cs typeface="Times New Roman"/>
              </a:rPr>
              <a:t>nối </a:t>
            </a:r>
            <a:r>
              <a:rPr sz="1800" b="1" dirty="0">
                <a:latin typeface="Times New Roman"/>
                <a:cs typeface="Times New Roman"/>
              </a:rPr>
              <a:t>MySQL và chọn</a:t>
            </a:r>
            <a:r>
              <a:rPr sz="1800" b="1" spc="-185" dirty="0">
                <a:latin typeface="Times New Roman"/>
                <a:cs typeface="Times New Roman"/>
              </a:rPr>
              <a:t> </a:t>
            </a:r>
            <a:r>
              <a:rPr sz="1800" b="1" spc="-5" dirty="0">
                <a:latin typeface="Times New Roman"/>
                <a:cs typeface="Times New Roman"/>
              </a:rPr>
              <a:t>CSDL</a:t>
            </a:r>
            <a:endParaRPr sz="1800">
              <a:latin typeface="Times New Roman"/>
              <a:cs typeface="Times New Roman"/>
            </a:endParaRPr>
          </a:p>
        </p:txBody>
      </p:sp>
      <p:sp>
        <p:nvSpPr>
          <p:cNvPr id="29" name="object 29"/>
          <p:cNvSpPr/>
          <p:nvPr/>
        </p:nvSpPr>
        <p:spPr>
          <a:xfrm>
            <a:off x="2513076" y="1396746"/>
            <a:ext cx="1136903" cy="1136903"/>
          </a:xfrm>
          <a:prstGeom prst="rect">
            <a:avLst/>
          </a:prstGeom>
          <a:blipFill>
            <a:blip r:embed="rId12" cstate="print"/>
            <a:stretch>
              <a:fillRect/>
            </a:stretch>
          </a:blipFill>
        </p:spPr>
        <p:txBody>
          <a:bodyPr wrap="square" lIns="0" tIns="0" rIns="0" bIns="0" rtlCol="0"/>
          <a:lstStyle/>
          <a:p>
            <a:endParaRPr/>
          </a:p>
        </p:txBody>
      </p:sp>
      <p:sp>
        <p:nvSpPr>
          <p:cNvPr id="30" name="object 30"/>
          <p:cNvSpPr txBox="1"/>
          <p:nvPr/>
        </p:nvSpPr>
        <p:spPr>
          <a:xfrm>
            <a:off x="3726560" y="1829180"/>
            <a:ext cx="3055620" cy="457200"/>
          </a:xfrm>
          <a:prstGeom prst="rect">
            <a:avLst/>
          </a:prstGeom>
          <a:ln w="9905">
            <a:solidFill>
              <a:srgbClr val="97B853"/>
            </a:solidFill>
          </a:ln>
        </p:spPr>
        <p:txBody>
          <a:bodyPr vert="horz" wrap="square" lIns="0" tIns="83185" rIns="0" bIns="0" rtlCol="0">
            <a:spAutoFit/>
          </a:bodyPr>
          <a:lstStyle/>
          <a:p>
            <a:pPr marL="540385">
              <a:lnSpc>
                <a:spcPct val="100000"/>
              </a:lnSpc>
              <a:spcBef>
                <a:spcPts val="655"/>
              </a:spcBef>
              <a:tabLst>
                <a:tab pos="1978660" algn="l"/>
              </a:tabLst>
            </a:pPr>
            <a:r>
              <a:rPr sz="1800" b="1" dirty="0">
                <a:solidFill>
                  <a:srgbClr val="0000FF"/>
                </a:solidFill>
                <a:latin typeface="Arial"/>
                <a:cs typeface="Arial"/>
              </a:rPr>
              <a:t>SQL	</a:t>
            </a:r>
            <a:r>
              <a:rPr sz="1800" b="1" spc="-5" dirty="0">
                <a:solidFill>
                  <a:srgbClr val="FF0000"/>
                </a:solidFill>
                <a:latin typeface="Arial"/>
                <a:cs typeface="Arial"/>
              </a:rPr>
              <a:t>Result</a:t>
            </a:r>
            <a:endParaRPr sz="1800">
              <a:latin typeface="Arial"/>
              <a:cs typeface="Arial"/>
            </a:endParaRPr>
          </a:p>
        </p:txBody>
      </p:sp>
      <p:grpSp>
        <p:nvGrpSpPr>
          <p:cNvPr id="31" name="object 31"/>
          <p:cNvGrpSpPr/>
          <p:nvPr/>
        </p:nvGrpSpPr>
        <p:grpSpPr>
          <a:xfrm>
            <a:off x="1630679" y="1269491"/>
            <a:ext cx="7073900" cy="5314315"/>
            <a:chOff x="1630679" y="1269491"/>
            <a:chExt cx="7073900" cy="5314315"/>
          </a:xfrm>
        </p:grpSpPr>
        <p:sp>
          <p:nvSpPr>
            <p:cNvPr id="32" name="object 32"/>
            <p:cNvSpPr/>
            <p:nvPr/>
          </p:nvSpPr>
          <p:spPr>
            <a:xfrm>
              <a:off x="4790694" y="1269491"/>
              <a:ext cx="400050" cy="400050"/>
            </a:xfrm>
            <a:prstGeom prst="rect">
              <a:avLst/>
            </a:prstGeom>
            <a:blipFill>
              <a:blip r:embed="rId13" cstate="print"/>
              <a:stretch>
                <a:fillRect/>
              </a:stretch>
            </a:blipFill>
          </p:spPr>
          <p:txBody>
            <a:bodyPr wrap="square" lIns="0" tIns="0" rIns="0" bIns="0" rtlCol="0"/>
            <a:lstStyle/>
            <a:p>
              <a:endParaRPr/>
            </a:p>
          </p:txBody>
        </p:sp>
        <p:sp>
          <p:nvSpPr>
            <p:cNvPr id="33" name="object 33"/>
            <p:cNvSpPr/>
            <p:nvPr/>
          </p:nvSpPr>
          <p:spPr>
            <a:xfrm>
              <a:off x="5105400" y="1343012"/>
              <a:ext cx="469404" cy="469404"/>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1671827" y="4393691"/>
              <a:ext cx="7020306" cy="2123694"/>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1630679" y="4375403"/>
              <a:ext cx="7073646" cy="2208276"/>
            </a:xfrm>
            <a:prstGeom prst="rect">
              <a:avLst/>
            </a:prstGeom>
            <a:blipFill>
              <a:blip r:embed="rId16" cstate="print"/>
              <a:stretch>
                <a:fillRect/>
              </a:stretch>
            </a:blipFill>
          </p:spPr>
          <p:txBody>
            <a:bodyPr wrap="square" lIns="0" tIns="0" rIns="0" bIns="0" rtlCol="0"/>
            <a:lstStyle/>
            <a:p>
              <a:endParaRPr/>
            </a:p>
          </p:txBody>
        </p:sp>
        <p:sp>
          <p:nvSpPr>
            <p:cNvPr id="36" name="object 36"/>
            <p:cNvSpPr/>
            <p:nvPr/>
          </p:nvSpPr>
          <p:spPr>
            <a:xfrm>
              <a:off x="1717928" y="4419981"/>
              <a:ext cx="6928104" cy="2031492"/>
            </a:xfrm>
            <a:prstGeom prst="rect">
              <a:avLst/>
            </a:prstGeom>
            <a:blipFill>
              <a:blip r:embed="rId17" cstate="print"/>
              <a:stretch>
                <a:fillRect/>
              </a:stretch>
            </a:blipFill>
          </p:spPr>
          <p:txBody>
            <a:bodyPr wrap="square" lIns="0" tIns="0" rIns="0" bIns="0" rtlCol="0"/>
            <a:lstStyle/>
            <a:p>
              <a:endParaRPr/>
            </a:p>
          </p:txBody>
        </p:sp>
        <p:sp>
          <p:nvSpPr>
            <p:cNvPr id="37" name="object 37"/>
            <p:cNvSpPr/>
            <p:nvPr/>
          </p:nvSpPr>
          <p:spPr>
            <a:xfrm>
              <a:off x="1717928" y="4419981"/>
              <a:ext cx="6928484" cy="2032000"/>
            </a:xfrm>
            <a:custGeom>
              <a:avLst/>
              <a:gdLst/>
              <a:ahLst/>
              <a:cxnLst/>
              <a:rect l="l" t="t" r="r" b="b"/>
              <a:pathLst>
                <a:path w="6928484" h="2032000">
                  <a:moveTo>
                    <a:pt x="0" y="2031492"/>
                  </a:moveTo>
                  <a:lnTo>
                    <a:pt x="6928104" y="2031492"/>
                  </a:lnTo>
                  <a:lnTo>
                    <a:pt x="6928104" y="0"/>
                  </a:lnTo>
                  <a:lnTo>
                    <a:pt x="0" y="0"/>
                  </a:lnTo>
                  <a:lnTo>
                    <a:pt x="0" y="2031492"/>
                  </a:lnTo>
                  <a:close/>
                </a:path>
              </a:pathLst>
            </a:custGeom>
            <a:ln w="9905">
              <a:solidFill>
                <a:srgbClr val="000000"/>
              </a:solidFill>
            </a:ln>
          </p:spPr>
          <p:txBody>
            <a:bodyPr wrap="square" lIns="0" tIns="0" rIns="0" bIns="0" rtlCol="0"/>
            <a:lstStyle/>
            <a:p>
              <a:endParaRPr/>
            </a:p>
          </p:txBody>
        </p:sp>
      </p:grpSp>
      <p:sp>
        <p:nvSpPr>
          <p:cNvPr id="38" name="object 38"/>
          <p:cNvSpPr txBox="1"/>
          <p:nvPr/>
        </p:nvSpPr>
        <p:spPr>
          <a:xfrm>
            <a:off x="1796542" y="4445507"/>
            <a:ext cx="6685280" cy="1945639"/>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Times New Roman"/>
                <a:cs typeface="Times New Roman"/>
              </a:rPr>
              <a:t>&lt;?php</a:t>
            </a:r>
            <a:endParaRPr sz="1800">
              <a:latin typeface="Times New Roman"/>
              <a:cs typeface="Times New Roman"/>
            </a:endParaRPr>
          </a:p>
          <a:p>
            <a:pPr marL="12700" marR="5080" indent="422909">
              <a:lnSpc>
                <a:spcPct val="100000"/>
              </a:lnSpc>
            </a:pPr>
            <a:r>
              <a:rPr sz="1800" b="1" spc="-5" dirty="0">
                <a:latin typeface="Times New Roman"/>
                <a:cs typeface="Times New Roman"/>
              </a:rPr>
              <a:t>$strSQL </a:t>
            </a:r>
            <a:r>
              <a:rPr sz="1800" spc="-5" dirty="0">
                <a:latin typeface="Times New Roman"/>
                <a:cs typeface="Times New Roman"/>
              </a:rPr>
              <a:t>= </a:t>
            </a:r>
            <a:r>
              <a:rPr sz="1800" spc="-20" dirty="0">
                <a:latin typeface="Times New Roman"/>
                <a:cs typeface="Times New Roman"/>
              </a:rPr>
              <a:t>"INSERT </a:t>
            </a:r>
            <a:r>
              <a:rPr sz="1800" spc="-10" dirty="0">
                <a:latin typeface="Times New Roman"/>
                <a:cs typeface="Times New Roman"/>
              </a:rPr>
              <a:t>INTO </a:t>
            </a:r>
            <a:r>
              <a:rPr sz="1800" dirty="0">
                <a:latin typeface="Times New Roman"/>
                <a:cs typeface="Times New Roman"/>
              </a:rPr>
              <a:t>Users </a:t>
            </a:r>
            <a:r>
              <a:rPr sz="1800" spc="-5" dirty="0">
                <a:latin typeface="Times New Roman"/>
                <a:cs typeface="Times New Roman"/>
              </a:rPr>
              <a:t>(UserName, Password) </a:t>
            </a:r>
            <a:r>
              <a:rPr sz="1800" spc="-40" dirty="0">
                <a:latin typeface="Times New Roman"/>
                <a:cs typeface="Times New Roman"/>
              </a:rPr>
              <a:t>VALUES  </a:t>
            </a:r>
            <a:r>
              <a:rPr sz="1800" spc="-5" dirty="0">
                <a:latin typeface="Times New Roman"/>
                <a:cs typeface="Times New Roman"/>
              </a:rPr>
              <a:t>('admin','123')";</a:t>
            </a:r>
            <a:endParaRPr sz="1800">
              <a:latin typeface="Times New Roman"/>
              <a:cs typeface="Times New Roman"/>
            </a:endParaRPr>
          </a:p>
          <a:p>
            <a:pPr marL="377825">
              <a:lnSpc>
                <a:spcPct val="100000"/>
              </a:lnSpc>
            </a:pPr>
            <a:r>
              <a:rPr sz="1800" b="1" spc="-5" dirty="0">
                <a:solidFill>
                  <a:srgbClr val="C00000"/>
                </a:solidFill>
                <a:latin typeface="Times New Roman"/>
                <a:cs typeface="Times New Roman"/>
              </a:rPr>
              <a:t>mysql_query</a:t>
            </a:r>
            <a:r>
              <a:rPr sz="1800" b="1" spc="-5" dirty="0">
                <a:latin typeface="Times New Roman"/>
                <a:cs typeface="Times New Roman"/>
              </a:rPr>
              <a:t>($strSQL,$conn</a:t>
            </a:r>
            <a:r>
              <a:rPr sz="1800" spc="-5" dirty="0">
                <a:latin typeface="Times New Roman"/>
                <a:cs typeface="Times New Roman"/>
              </a:rPr>
              <a:t>);</a:t>
            </a:r>
            <a:endParaRPr sz="1800">
              <a:latin typeface="Times New Roman"/>
              <a:cs typeface="Times New Roman"/>
            </a:endParaRPr>
          </a:p>
          <a:p>
            <a:pPr marL="377825">
              <a:lnSpc>
                <a:spcPct val="100000"/>
              </a:lnSpc>
            </a:pPr>
            <a:r>
              <a:rPr sz="1800" b="1" spc="-5" dirty="0">
                <a:latin typeface="Times New Roman"/>
                <a:cs typeface="Times New Roman"/>
              </a:rPr>
              <a:t>$strSQL </a:t>
            </a:r>
            <a:r>
              <a:rPr sz="1800" dirty="0">
                <a:latin typeface="Times New Roman"/>
                <a:cs typeface="Times New Roman"/>
              </a:rPr>
              <a:t>= </a:t>
            </a:r>
            <a:r>
              <a:rPr sz="1800" spc="-5" dirty="0">
                <a:latin typeface="Times New Roman"/>
                <a:cs typeface="Times New Roman"/>
              </a:rPr>
              <a:t>"SELECT </a:t>
            </a:r>
            <a:r>
              <a:rPr sz="1800" dirty="0">
                <a:latin typeface="Times New Roman"/>
                <a:cs typeface="Times New Roman"/>
              </a:rPr>
              <a:t>* </a:t>
            </a:r>
            <a:r>
              <a:rPr sz="1800" spc="-5" dirty="0">
                <a:latin typeface="Times New Roman"/>
                <a:cs typeface="Times New Roman"/>
              </a:rPr>
              <a:t>FROM</a:t>
            </a:r>
            <a:r>
              <a:rPr sz="1800" spc="-120" dirty="0">
                <a:latin typeface="Times New Roman"/>
                <a:cs typeface="Times New Roman"/>
              </a:rPr>
              <a:t> </a:t>
            </a:r>
            <a:r>
              <a:rPr sz="1800" spc="-5" dirty="0">
                <a:latin typeface="Times New Roman"/>
                <a:cs typeface="Times New Roman"/>
              </a:rPr>
              <a:t>Users";</a:t>
            </a:r>
            <a:endParaRPr sz="1800">
              <a:latin typeface="Times New Roman"/>
              <a:cs typeface="Times New Roman"/>
            </a:endParaRPr>
          </a:p>
          <a:p>
            <a:pPr marL="377825">
              <a:lnSpc>
                <a:spcPct val="100000"/>
              </a:lnSpc>
            </a:pPr>
            <a:r>
              <a:rPr sz="1800" b="1" spc="-10" dirty="0">
                <a:latin typeface="Times New Roman"/>
                <a:cs typeface="Times New Roman"/>
              </a:rPr>
              <a:t>$result </a:t>
            </a:r>
            <a:r>
              <a:rPr sz="1800" dirty="0">
                <a:latin typeface="Times New Roman"/>
                <a:cs typeface="Times New Roman"/>
              </a:rPr>
              <a:t>= </a:t>
            </a:r>
            <a:r>
              <a:rPr sz="1800" b="1" spc="-5" dirty="0">
                <a:solidFill>
                  <a:srgbClr val="C00000"/>
                </a:solidFill>
                <a:latin typeface="Times New Roman"/>
                <a:cs typeface="Times New Roman"/>
              </a:rPr>
              <a:t>mysql_query</a:t>
            </a:r>
            <a:r>
              <a:rPr sz="1800" b="1" spc="-5" dirty="0">
                <a:latin typeface="Times New Roman"/>
                <a:cs typeface="Times New Roman"/>
              </a:rPr>
              <a:t>($strSQL</a:t>
            </a:r>
            <a:r>
              <a:rPr sz="1800" spc="-5" dirty="0">
                <a:latin typeface="Times New Roman"/>
                <a:cs typeface="Times New Roman"/>
              </a:rPr>
              <a:t>,</a:t>
            </a:r>
            <a:r>
              <a:rPr sz="1800" b="1" spc="-5" dirty="0">
                <a:latin typeface="Times New Roman"/>
                <a:cs typeface="Times New Roman"/>
              </a:rPr>
              <a:t>$conn</a:t>
            </a:r>
            <a:r>
              <a:rPr sz="1800" spc="-5" dirty="0">
                <a:latin typeface="Times New Roman"/>
                <a:cs typeface="Times New Roman"/>
              </a:rPr>
              <a:t>);</a:t>
            </a:r>
            <a:endParaRPr sz="1800">
              <a:latin typeface="Times New Roman"/>
              <a:cs typeface="Times New Roman"/>
            </a:endParaRPr>
          </a:p>
          <a:p>
            <a:pPr marL="12700">
              <a:lnSpc>
                <a:spcPct val="100000"/>
              </a:lnSpc>
            </a:pPr>
            <a:r>
              <a:rPr sz="1800" spc="-5" dirty="0">
                <a:solidFill>
                  <a:srgbClr val="FF0000"/>
                </a:solidFill>
                <a:latin typeface="Times New Roman"/>
                <a:cs typeface="Times New Roman"/>
              </a:rPr>
              <a:t>?&gt;</a:t>
            </a:r>
            <a:endParaRPr sz="1800">
              <a:latin typeface="Times New Roman"/>
              <a:cs typeface="Times New Roman"/>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solidFill>
                  <a:srgbClr val="7E7E7E"/>
                </a:solidFill>
                <a:latin typeface="Times New Roman"/>
                <a:cs typeface="Times New Roman"/>
              </a:rPr>
              <a:t>Bước</a:t>
            </a:r>
            <a:r>
              <a:rPr sz="1600" b="1" spc="-75" dirty="0">
                <a:solidFill>
                  <a:srgbClr val="7E7E7E"/>
                </a:solidFill>
                <a:latin typeface="Times New Roman"/>
                <a:cs typeface="Times New Roman"/>
              </a:rPr>
              <a:t> </a:t>
            </a:r>
            <a:r>
              <a:rPr sz="1600" b="1" dirty="0">
                <a:solidFill>
                  <a:srgbClr val="7E7E7E"/>
                </a:solidFill>
                <a:latin typeface="Times New Roman"/>
                <a:cs typeface="Times New Roman"/>
              </a:rPr>
              <a:t>1</a:t>
            </a:r>
            <a:endParaRPr sz="1600">
              <a:latin typeface="Times New Roman"/>
              <a:cs typeface="Times New Roman"/>
            </a:endParaRPr>
          </a:p>
        </p:txBody>
      </p:sp>
      <p:sp>
        <p:nvSpPr>
          <p:cNvPr id="8" name="object 8"/>
          <p:cNvSpPr txBox="1"/>
          <p:nvPr/>
        </p:nvSpPr>
        <p:spPr>
          <a:xfrm>
            <a:off x="154939" y="14079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2.	</a:t>
            </a:r>
            <a:r>
              <a:rPr sz="1600" b="1" dirty="0">
                <a:solidFill>
                  <a:srgbClr val="7E7E7E"/>
                </a:solidFill>
                <a:latin typeface="Times New Roman"/>
                <a:cs typeface="Times New Roman"/>
              </a:rPr>
              <a:t>Bước</a:t>
            </a:r>
            <a:r>
              <a:rPr sz="1600" b="1" spc="-80" dirty="0">
                <a:solidFill>
                  <a:srgbClr val="7E7E7E"/>
                </a:solidFill>
                <a:latin typeface="Times New Roman"/>
                <a:cs typeface="Times New Roman"/>
              </a:rPr>
              <a:t> </a:t>
            </a:r>
            <a:r>
              <a:rPr sz="1600" b="1" dirty="0">
                <a:solidFill>
                  <a:srgbClr val="7E7E7E"/>
                </a:solidFill>
                <a:latin typeface="Times New Roman"/>
                <a:cs typeface="Times New Roman"/>
              </a:rPr>
              <a:t>2</a:t>
            </a:r>
            <a:endParaRPr sz="1600">
              <a:latin typeface="Times New Roman"/>
              <a:cs typeface="Times New Roman"/>
            </a:endParaRPr>
          </a:p>
        </p:txBody>
      </p:sp>
      <p:sp>
        <p:nvSpPr>
          <p:cNvPr id="9" name="object 9"/>
          <p:cNvSpPr txBox="1"/>
          <p:nvPr/>
        </p:nvSpPr>
        <p:spPr>
          <a:xfrm>
            <a:off x="154939" y="1954275"/>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solidFill>
                  <a:srgbClr val="7E7E7E"/>
                </a:solidFill>
                <a:latin typeface="Times New Roman"/>
                <a:cs typeface="Times New Roman"/>
              </a:rPr>
              <a:t>Bước</a:t>
            </a:r>
            <a:r>
              <a:rPr sz="1600" b="1" spc="-75" dirty="0">
                <a:solidFill>
                  <a:srgbClr val="7E7E7E"/>
                </a:solidFill>
                <a:latin typeface="Times New Roman"/>
                <a:cs typeface="Times New Roman"/>
              </a:rPr>
              <a:t> </a:t>
            </a:r>
            <a:r>
              <a:rPr sz="1600" b="1" dirty="0">
                <a:solidFill>
                  <a:srgbClr val="7E7E7E"/>
                </a:solidFill>
                <a:latin typeface="Times New Roman"/>
                <a:cs typeface="Times New Roman"/>
              </a:rPr>
              <a:t>3</a:t>
            </a:r>
            <a:endParaRPr sz="1600">
              <a:latin typeface="Times New Roman"/>
              <a:cs typeface="Times New Roman"/>
            </a:endParaRPr>
          </a:p>
        </p:txBody>
      </p:sp>
      <p:sp>
        <p:nvSpPr>
          <p:cNvPr id="10" name="object 10"/>
          <p:cNvSpPr txBox="1"/>
          <p:nvPr/>
        </p:nvSpPr>
        <p:spPr>
          <a:xfrm>
            <a:off x="154939" y="2499867"/>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4</a:t>
            </a:r>
            <a:endParaRPr sz="1600">
              <a:latin typeface="Times New Roman"/>
              <a:cs typeface="Times New Roman"/>
            </a:endParaRPr>
          </a:p>
        </p:txBody>
      </p:sp>
      <p:sp>
        <p:nvSpPr>
          <p:cNvPr id="11" name="object 11"/>
          <p:cNvSpPr txBox="1"/>
          <p:nvPr/>
        </p:nvSpPr>
        <p:spPr>
          <a:xfrm>
            <a:off x="154939" y="30462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5</a:t>
            </a:r>
            <a:endParaRPr sz="1600">
              <a:latin typeface="Times New Roman"/>
              <a:cs typeface="Times New Roman"/>
            </a:endParaRPr>
          </a:p>
        </p:txBody>
      </p:sp>
      <p:sp>
        <p:nvSpPr>
          <p:cNvPr id="12" name="object 12"/>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grpSp>
        <p:nvGrpSpPr>
          <p:cNvPr id="13" name="object 13"/>
          <p:cNvGrpSpPr/>
          <p:nvPr/>
        </p:nvGrpSpPr>
        <p:grpSpPr>
          <a:xfrm>
            <a:off x="1328927" y="771144"/>
            <a:ext cx="7633334" cy="5848350"/>
            <a:chOff x="1328927" y="771144"/>
            <a:chExt cx="7633334" cy="5848350"/>
          </a:xfrm>
        </p:grpSpPr>
        <p:sp>
          <p:nvSpPr>
            <p:cNvPr id="14" name="object 14"/>
            <p:cNvSpPr/>
            <p:nvPr/>
          </p:nvSpPr>
          <p:spPr>
            <a:xfrm>
              <a:off x="1402079" y="812292"/>
              <a:ext cx="7559802" cy="580720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328927" y="771144"/>
              <a:ext cx="3739134" cy="722376"/>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448180" y="838581"/>
              <a:ext cx="7467600" cy="5715000"/>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1448180" y="838581"/>
              <a:ext cx="7467600" cy="5715000"/>
            </a:xfrm>
            <a:custGeom>
              <a:avLst/>
              <a:gdLst/>
              <a:ahLst/>
              <a:cxnLst/>
              <a:rect l="l" t="t" r="r" b="b"/>
              <a:pathLst>
                <a:path w="7467600" h="5715000">
                  <a:moveTo>
                    <a:pt x="0" y="5715000"/>
                  </a:moveTo>
                  <a:lnTo>
                    <a:pt x="7467600" y="5715000"/>
                  </a:lnTo>
                  <a:lnTo>
                    <a:pt x="7467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8" name="object 18"/>
          <p:cNvSpPr txBox="1"/>
          <p:nvPr/>
        </p:nvSpPr>
        <p:spPr>
          <a:xfrm>
            <a:off x="1526539" y="860298"/>
            <a:ext cx="3331845" cy="391795"/>
          </a:xfrm>
          <a:prstGeom prst="rect">
            <a:avLst/>
          </a:prstGeom>
        </p:spPr>
        <p:txBody>
          <a:bodyPr vert="horz" wrap="square" lIns="0" tIns="12700" rIns="0" bIns="0" rtlCol="0">
            <a:spAutoFit/>
          </a:bodyPr>
          <a:lstStyle/>
          <a:p>
            <a:pPr marL="355600" indent="-343535">
              <a:lnSpc>
                <a:spcPct val="100000"/>
              </a:lnSpc>
              <a:spcBef>
                <a:spcPts val="100"/>
              </a:spcBef>
              <a:buClr>
                <a:srgbClr val="00AF50"/>
              </a:buClr>
              <a:buFont typeface="Wingdings"/>
              <a:buChar char=""/>
              <a:tabLst>
                <a:tab pos="356235" algn="l"/>
              </a:tabLst>
            </a:pPr>
            <a:r>
              <a:rPr sz="2400" b="1" u="heavy" dirty="0">
                <a:solidFill>
                  <a:srgbClr val="4F81BC"/>
                </a:solidFill>
                <a:uFill>
                  <a:solidFill>
                    <a:srgbClr val="4F81BC"/>
                  </a:solidFill>
                </a:uFill>
                <a:latin typeface="Times New Roman"/>
                <a:cs typeface="Times New Roman"/>
              </a:rPr>
              <a:t>Bước 4</a:t>
            </a:r>
            <a:r>
              <a:rPr sz="2400" b="1" dirty="0">
                <a:solidFill>
                  <a:srgbClr val="4F81BC"/>
                </a:solidFill>
                <a:latin typeface="Times New Roman"/>
                <a:cs typeface="Times New Roman"/>
              </a:rPr>
              <a:t> (Xử lý </a:t>
            </a:r>
            <a:r>
              <a:rPr sz="2400" b="1" spc="-5" dirty="0">
                <a:solidFill>
                  <a:srgbClr val="4F81BC"/>
                </a:solidFill>
                <a:latin typeface="Times New Roman"/>
                <a:cs typeface="Times New Roman"/>
              </a:rPr>
              <a:t>kết</a:t>
            </a:r>
            <a:r>
              <a:rPr sz="2400" b="1" spc="-100" dirty="0">
                <a:solidFill>
                  <a:srgbClr val="4F81BC"/>
                </a:solidFill>
                <a:latin typeface="Times New Roman"/>
                <a:cs typeface="Times New Roman"/>
              </a:rPr>
              <a:t> </a:t>
            </a:r>
            <a:r>
              <a:rPr sz="2400" b="1" spc="-5" dirty="0">
                <a:solidFill>
                  <a:srgbClr val="4F81BC"/>
                </a:solidFill>
                <a:latin typeface="Times New Roman"/>
                <a:cs typeface="Times New Roman"/>
              </a:rPr>
              <a:t>quả)</a:t>
            </a:r>
            <a:endParaRPr sz="2400">
              <a:latin typeface="Times New Roman"/>
              <a:cs typeface="Times New Roman"/>
            </a:endParaRPr>
          </a:p>
        </p:txBody>
      </p:sp>
      <p:grpSp>
        <p:nvGrpSpPr>
          <p:cNvPr id="19" name="object 19"/>
          <p:cNvGrpSpPr/>
          <p:nvPr/>
        </p:nvGrpSpPr>
        <p:grpSpPr>
          <a:xfrm>
            <a:off x="7005701" y="1338707"/>
            <a:ext cx="772160" cy="1076960"/>
            <a:chOff x="7005701" y="1338707"/>
            <a:chExt cx="772160" cy="1076960"/>
          </a:xfrm>
        </p:grpSpPr>
        <p:sp>
          <p:nvSpPr>
            <p:cNvPr id="20" name="object 20"/>
            <p:cNvSpPr/>
            <p:nvPr/>
          </p:nvSpPr>
          <p:spPr>
            <a:xfrm>
              <a:off x="7010781" y="1343787"/>
              <a:ext cx="762000" cy="1066800"/>
            </a:xfrm>
            <a:custGeom>
              <a:avLst/>
              <a:gdLst/>
              <a:ahLst/>
              <a:cxnLst/>
              <a:rect l="l" t="t" r="r" b="b"/>
              <a:pathLst>
                <a:path w="762000" h="1066800">
                  <a:moveTo>
                    <a:pt x="381000" y="0"/>
                  </a:moveTo>
                  <a:lnTo>
                    <a:pt x="319195" y="2327"/>
                  </a:lnTo>
                  <a:lnTo>
                    <a:pt x="260567" y="9066"/>
                  </a:lnTo>
                  <a:lnTo>
                    <a:pt x="205900" y="19850"/>
                  </a:lnTo>
                  <a:lnTo>
                    <a:pt x="155978" y="34312"/>
                  </a:lnTo>
                  <a:lnTo>
                    <a:pt x="111585" y="52085"/>
                  </a:lnTo>
                  <a:lnTo>
                    <a:pt x="73505" y="72804"/>
                  </a:lnTo>
                  <a:lnTo>
                    <a:pt x="42523" y="96101"/>
                  </a:lnTo>
                  <a:lnTo>
                    <a:pt x="4986" y="148966"/>
                  </a:lnTo>
                  <a:lnTo>
                    <a:pt x="0" y="177800"/>
                  </a:lnTo>
                  <a:lnTo>
                    <a:pt x="0" y="889000"/>
                  </a:lnTo>
                  <a:lnTo>
                    <a:pt x="19421" y="945188"/>
                  </a:lnTo>
                  <a:lnTo>
                    <a:pt x="73505" y="993995"/>
                  </a:lnTo>
                  <a:lnTo>
                    <a:pt x="111585" y="1014714"/>
                  </a:lnTo>
                  <a:lnTo>
                    <a:pt x="155978" y="1032487"/>
                  </a:lnTo>
                  <a:lnTo>
                    <a:pt x="205900" y="1046949"/>
                  </a:lnTo>
                  <a:lnTo>
                    <a:pt x="260567" y="1057733"/>
                  </a:lnTo>
                  <a:lnTo>
                    <a:pt x="319195" y="1064472"/>
                  </a:lnTo>
                  <a:lnTo>
                    <a:pt x="381000" y="1066800"/>
                  </a:lnTo>
                  <a:lnTo>
                    <a:pt x="442804" y="1064472"/>
                  </a:lnTo>
                  <a:lnTo>
                    <a:pt x="501432" y="1057733"/>
                  </a:lnTo>
                  <a:lnTo>
                    <a:pt x="556099" y="1046949"/>
                  </a:lnTo>
                  <a:lnTo>
                    <a:pt x="606021" y="1032487"/>
                  </a:lnTo>
                  <a:lnTo>
                    <a:pt x="650414" y="1014714"/>
                  </a:lnTo>
                  <a:lnTo>
                    <a:pt x="688494" y="993995"/>
                  </a:lnTo>
                  <a:lnTo>
                    <a:pt x="719476" y="970698"/>
                  </a:lnTo>
                  <a:lnTo>
                    <a:pt x="757013" y="917833"/>
                  </a:lnTo>
                  <a:lnTo>
                    <a:pt x="762000" y="889000"/>
                  </a:lnTo>
                  <a:lnTo>
                    <a:pt x="762000" y="177800"/>
                  </a:lnTo>
                  <a:lnTo>
                    <a:pt x="742578" y="121611"/>
                  </a:lnTo>
                  <a:lnTo>
                    <a:pt x="688494" y="72804"/>
                  </a:lnTo>
                  <a:lnTo>
                    <a:pt x="650414" y="52085"/>
                  </a:lnTo>
                  <a:lnTo>
                    <a:pt x="606021" y="34312"/>
                  </a:lnTo>
                  <a:lnTo>
                    <a:pt x="556099" y="19850"/>
                  </a:lnTo>
                  <a:lnTo>
                    <a:pt x="501432" y="9066"/>
                  </a:lnTo>
                  <a:lnTo>
                    <a:pt x="442804" y="2327"/>
                  </a:lnTo>
                  <a:lnTo>
                    <a:pt x="381000" y="0"/>
                  </a:lnTo>
                  <a:close/>
                </a:path>
              </a:pathLst>
            </a:custGeom>
            <a:solidFill>
              <a:srgbClr val="4F81BC"/>
            </a:solidFill>
          </p:spPr>
          <p:txBody>
            <a:bodyPr wrap="square" lIns="0" tIns="0" rIns="0" bIns="0" rtlCol="0"/>
            <a:lstStyle/>
            <a:p>
              <a:endParaRPr/>
            </a:p>
          </p:txBody>
        </p:sp>
        <p:sp>
          <p:nvSpPr>
            <p:cNvPr id="21" name="object 21"/>
            <p:cNvSpPr/>
            <p:nvPr/>
          </p:nvSpPr>
          <p:spPr>
            <a:xfrm>
              <a:off x="7010781" y="1343787"/>
              <a:ext cx="762000" cy="1066800"/>
            </a:xfrm>
            <a:custGeom>
              <a:avLst/>
              <a:gdLst/>
              <a:ahLst/>
              <a:cxnLst/>
              <a:rect l="l" t="t" r="r" b="b"/>
              <a:pathLst>
                <a:path w="762000" h="1066800">
                  <a:moveTo>
                    <a:pt x="762000" y="177800"/>
                  </a:moveTo>
                  <a:lnTo>
                    <a:pt x="742578" y="233988"/>
                  </a:lnTo>
                  <a:lnTo>
                    <a:pt x="688494" y="282795"/>
                  </a:lnTo>
                  <a:lnTo>
                    <a:pt x="650414" y="303514"/>
                  </a:lnTo>
                  <a:lnTo>
                    <a:pt x="606021" y="321287"/>
                  </a:lnTo>
                  <a:lnTo>
                    <a:pt x="556099" y="335749"/>
                  </a:lnTo>
                  <a:lnTo>
                    <a:pt x="501432" y="346533"/>
                  </a:lnTo>
                  <a:lnTo>
                    <a:pt x="442804" y="353272"/>
                  </a:lnTo>
                  <a:lnTo>
                    <a:pt x="381000" y="355600"/>
                  </a:lnTo>
                  <a:lnTo>
                    <a:pt x="319195" y="353272"/>
                  </a:lnTo>
                  <a:lnTo>
                    <a:pt x="260567" y="346533"/>
                  </a:lnTo>
                  <a:lnTo>
                    <a:pt x="205900" y="335749"/>
                  </a:lnTo>
                  <a:lnTo>
                    <a:pt x="155978" y="321287"/>
                  </a:lnTo>
                  <a:lnTo>
                    <a:pt x="111585" y="303514"/>
                  </a:lnTo>
                  <a:lnTo>
                    <a:pt x="73505" y="282795"/>
                  </a:lnTo>
                  <a:lnTo>
                    <a:pt x="42523" y="259498"/>
                  </a:lnTo>
                  <a:lnTo>
                    <a:pt x="4986" y="206633"/>
                  </a:lnTo>
                  <a:lnTo>
                    <a:pt x="0" y="177800"/>
                  </a:lnTo>
                </a:path>
                <a:path w="762000" h="1066800">
                  <a:moveTo>
                    <a:pt x="0" y="177800"/>
                  </a:moveTo>
                  <a:lnTo>
                    <a:pt x="19421" y="121611"/>
                  </a:lnTo>
                  <a:lnTo>
                    <a:pt x="73505" y="72804"/>
                  </a:lnTo>
                  <a:lnTo>
                    <a:pt x="111585" y="52085"/>
                  </a:lnTo>
                  <a:lnTo>
                    <a:pt x="155978" y="34312"/>
                  </a:lnTo>
                  <a:lnTo>
                    <a:pt x="205900" y="19850"/>
                  </a:lnTo>
                  <a:lnTo>
                    <a:pt x="260567" y="9066"/>
                  </a:lnTo>
                  <a:lnTo>
                    <a:pt x="319195" y="2327"/>
                  </a:lnTo>
                  <a:lnTo>
                    <a:pt x="381000" y="0"/>
                  </a:lnTo>
                  <a:lnTo>
                    <a:pt x="442804" y="2327"/>
                  </a:lnTo>
                  <a:lnTo>
                    <a:pt x="501432" y="9066"/>
                  </a:lnTo>
                  <a:lnTo>
                    <a:pt x="556099" y="19850"/>
                  </a:lnTo>
                  <a:lnTo>
                    <a:pt x="606021" y="34312"/>
                  </a:lnTo>
                  <a:lnTo>
                    <a:pt x="650414" y="52085"/>
                  </a:lnTo>
                  <a:lnTo>
                    <a:pt x="688494" y="72804"/>
                  </a:lnTo>
                  <a:lnTo>
                    <a:pt x="719476" y="96101"/>
                  </a:lnTo>
                  <a:lnTo>
                    <a:pt x="757013" y="148966"/>
                  </a:lnTo>
                  <a:lnTo>
                    <a:pt x="762000" y="177800"/>
                  </a:lnTo>
                  <a:lnTo>
                    <a:pt x="762000" y="889000"/>
                  </a:lnTo>
                  <a:lnTo>
                    <a:pt x="742578" y="945188"/>
                  </a:lnTo>
                  <a:lnTo>
                    <a:pt x="688494" y="993995"/>
                  </a:lnTo>
                  <a:lnTo>
                    <a:pt x="650414" y="1014714"/>
                  </a:lnTo>
                  <a:lnTo>
                    <a:pt x="606021" y="1032487"/>
                  </a:lnTo>
                  <a:lnTo>
                    <a:pt x="556099" y="1046949"/>
                  </a:lnTo>
                  <a:lnTo>
                    <a:pt x="501432" y="1057733"/>
                  </a:lnTo>
                  <a:lnTo>
                    <a:pt x="442804" y="1064472"/>
                  </a:lnTo>
                  <a:lnTo>
                    <a:pt x="381000" y="1066800"/>
                  </a:lnTo>
                  <a:lnTo>
                    <a:pt x="319195" y="1064472"/>
                  </a:lnTo>
                  <a:lnTo>
                    <a:pt x="260567" y="1057733"/>
                  </a:lnTo>
                  <a:lnTo>
                    <a:pt x="205900" y="1046949"/>
                  </a:lnTo>
                  <a:lnTo>
                    <a:pt x="155978" y="1032487"/>
                  </a:lnTo>
                  <a:lnTo>
                    <a:pt x="111585" y="1014714"/>
                  </a:lnTo>
                  <a:lnTo>
                    <a:pt x="73505" y="993995"/>
                  </a:lnTo>
                  <a:lnTo>
                    <a:pt x="42523" y="970698"/>
                  </a:lnTo>
                  <a:lnTo>
                    <a:pt x="4986" y="917833"/>
                  </a:lnTo>
                  <a:lnTo>
                    <a:pt x="0" y="889000"/>
                  </a:lnTo>
                  <a:lnTo>
                    <a:pt x="0" y="177800"/>
                  </a:lnTo>
                  <a:close/>
                </a:path>
              </a:pathLst>
            </a:custGeom>
            <a:ln w="9906">
              <a:solidFill>
                <a:srgbClr val="000000"/>
              </a:solidFill>
            </a:ln>
          </p:spPr>
          <p:txBody>
            <a:bodyPr wrap="square" lIns="0" tIns="0" rIns="0" bIns="0" rtlCol="0"/>
            <a:lstStyle/>
            <a:p>
              <a:endParaRPr/>
            </a:p>
          </p:txBody>
        </p:sp>
      </p:grpSp>
      <p:sp>
        <p:nvSpPr>
          <p:cNvPr id="22" name="object 22"/>
          <p:cNvSpPr txBox="1"/>
          <p:nvPr/>
        </p:nvSpPr>
        <p:spPr>
          <a:xfrm>
            <a:off x="6927088" y="2436622"/>
            <a:ext cx="929640" cy="269875"/>
          </a:xfrm>
          <a:prstGeom prst="rect">
            <a:avLst/>
          </a:prstGeom>
        </p:spPr>
        <p:txBody>
          <a:bodyPr vert="horz" wrap="square" lIns="0" tIns="13335" rIns="0" bIns="0" rtlCol="0">
            <a:spAutoFit/>
          </a:bodyPr>
          <a:lstStyle/>
          <a:p>
            <a:pPr marL="12700">
              <a:lnSpc>
                <a:spcPct val="100000"/>
              </a:lnSpc>
              <a:spcBef>
                <a:spcPts val="105"/>
              </a:spcBef>
            </a:pPr>
            <a:r>
              <a:rPr sz="1600" b="1" spc="-5" dirty="0">
                <a:latin typeface="Arial"/>
                <a:cs typeface="Arial"/>
              </a:rPr>
              <a:t>Database</a:t>
            </a:r>
            <a:endParaRPr sz="1600">
              <a:latin typeface="Arial"/>
              <a:cs typeface="Arial"/>
            </a:endParaRPr>
          </a:p>
        </p:txBody>
      </p:sp>
      <p:grpSp>
        <p:nvGrpSpPr>
          <p:cNvPr id="23" name="object 23"/>
          <p:cNvGrpSpPr/>
          <p:nvPr/>
        </p:nvGrpSpPr>
        <p:grpSpPr>
          <a:xfrm>
            <a:off x="2513076" y="1396746"/>
            <a:ext cx="4315460" cy="1137285"/>
            <a:chOff x="2513076" y="1396746"/>
            <a:chExt cx="4315460" cy="1137285"/>
          </a:xfrm>
        </p:grpSpPr>
        <p:sp>
          <p:nvSpPr>
            <p:cNvPr id="24" name="object 24"/>
            <p:cNvSpPr/>
            <p:nvPr/>
          </p:nvSpPr>
          <p:spPr>
            <a:xfrm>
              <a:off x="3680460" y="1802892"/>
              <a:ext cx="3147822" cy="549401"/>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3726561" y="1829181"/>
              <a:ext cx="3055619" cy="457200"/>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2513076" y="1396746"/>
              <a:ext cx="1136903" cy="1136903"/>
            </a:xfrm>
            <a:prstGeom prst="rect">
              <a:avLst/>
            </a:prstGeom>
            <a:blipFill>
              <a:blip r:embed="rId12" cstate="print"/>
              <a:stretch>
                <a:fillRect/>
              </a:stretch>
            </a:blipFill>
          </p:spPr>
          <p:txBody>
            <a:bodyPr wrap="square" lIns="0" tIns="0" rIns="0" bIns="0" rtlCol="0"/>
            <a:lstStyle/>
            <a:p>
              <a:endParaRPr/>
            </a:p>
          </p:txBody>
        </p:sp>
      </p:grpSp>
      <p:sp>
        <p:nvSpPr>
          <p:cNvPr id="27" name="object 27"/>
          <p:cNvSpPr txBox="1"/>
          <p:nvPr/>
        </p:nvSpPr>
        <p:spPr>
          <a:xfrm>
            <a:off x="3726560" y="1829180"/>
            <a:ext cx="3055620" cy="457200"/>
          </a:xfrm>
          <a:prstGeom prst="rect">
            <a:avLst/>
          </a:prstGeom>
          <a:ln w="9905">
            <a:solidFill>
              <a:srgbClr val="97B853"/>
            </a:solidFill>
          </a:ln>
        </p:spPr>
        <p:txBody>
          <a:bodyPr vert="horz" wrap="square" lIns="0" tIns="86995" rIns="0" bIns="0" rtlCol="0">
            <a:spAutoFit/>
          </a:bodyPr>
          <a:lstStyle/>
          <a:p>
            <a:pPr marL="269875">
              <a:lnSpc>
                <a:spcPct val="100000"/>
              </a:lnSpc>
              <a:spcBef>
                <a:spcPts val="685"/>
              </a:spcBef>
            </a:pPr>
            <a:r>
              <a:rPr sz="1800" b="1" spc="-5" dirty="0">
                <a:solidFill>
                  <a:srgbClr val="FF0000"/>
                </a:solidFill>
                <a:latin typeface="Arial"/>
                <a:cs typeface="Arial"/>
              </a:rPr>
              <a:t>Result</a:t>
            </a:r>
            <a:endParaRPr sz="1800">
              <a:latin typeface="Arial"/>
              <a:cs typeface="Arial"/>
            </a:endParaRPr>
          </a:p>
        </p:txBody>
      </p:sp>
      <p:grpSp>
        <p:nvGrpSpPr>
          <p:cNvPr id="28" name="object 28"/>
          <p:cNvGrpSpPr/>
          <p:nvPr/>
        </p:nvGrpSpPr>
        <p:grpSpPr>
          <a:xfrm>
            <a:off x="4790694" y="1269491"/>
            <a:ext cx="3977640" cy="5001895"/>
            <a:chOff x="4790694" y="1269491"/>
            <a:chExt cx="3977640" cy="5001895"/>
          </a:xfrm>
        </p:grpSpPr>
        <p:sp>
          <p:nvSpPr>
            <p:cNvPr id="29" name="object 29"/>
            <p:cNvSpPr/>
            <p:nvPr/>
          </p:nvSpPr>
          <p:spPr>
            <a:xfrm>
              <a:off x="4790694" y="1269491"/>
              <a:ext cx="400050" cy="400050"/>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5105400" y="1343012"/>
              <a:ext cx="469404" cy="469404"/>
            </a:xfrm>
            <a:prstGeom prst="rect">
              <a:avLst/>
            </a:prstGeom>
            <a:blipFill>
              <a:blip r:embed="rId14" cstate="print"/>
              <a:stretch>
                <a:fillRect/>
              </a:stretch>
            </a:blipFill>
          </p:spPr>
          <p:txBody>
            <a:bodyPr wrap="square" lIns="0" tIns="0" rIns="0" bIns="0" rtlCol="0"/>
            <a:lstStyle/>
            <a:p>
              <a:endParaRPr/>
            </a:p>
          </p:txBody>
        </p:sp>
        <p:sp>
          <p:nvSpPr>
            <p:cNvPr id="31" name="object 31"/>
            <p:cNvSpPr/>
            <p:nvPr/>
          </p:nvSpPr>
          <p:spPr>
            <a:xfrm>
              <a:off x="5700776" y="2819399"/>
              <a:ext cx="3004820" cy="533400"/>
            </a:xfrm>
            <a:custGeom>
              <a:avLst/>
              <a:gdLst/>
              <a:ahLst/>
              <a:cxnLst/>
              <a:rect l="l" t="t" r="r" b="b"/>
              <a:pathLst>
                <a:path w="3004820" h="533400">
                  <a:moveTo>
                    <a:pt x="3004693" y="0"/>
                  </a:moveTo>
                  <a:lnTo>
                    <a:pt x="1566164" y="0"/>
                  </a:lnTo>
                  <a:lnTo>
                    <a:pt x="0" y="0"/>
                  </a:lnTo>
                  <a:lnTo>
                    <a:pt x="0" y="533400"/>
                  </a:lnTo>
                  <a:lnTo>
                    <a:pt x="1566164" y="533400"/>
                  </a:lnTo>
                  <a:lnTo>
                    <a:pt x="3004693" y="533400"/>
                  </a:lnTo>
                  <a:lnTo>
                    <a:pt x="3004693" y="0"/>
                  </a:lnTo>
                  <a:close/>
                </a:path>
              </a:pathLst>
            </a:custGeom>
            <a:solidFill>
              <a:srgbClr val="4F81BC"/>
            </a:solidFill>
          </p:spPr>
          <p:txBody>
            <a:bodyPr wrap="square" lIns="0" tIns="0" rIns="0" bIns="0" rtlCol="0"/>
            <a:lstStyle/>
            <a:p>
              <a:endParaRPr/>
            </a:p>
          </p:txBody>
        </p:sp>
        <p:sp>
          <p:nvSpPr>
            <p:cNvPr id="32" name="object 32"/>
            <p:cNvSpPr/>
            <p:nvPr/>
          </p:nvSpPr>
          <p:spPr>
            <a:xfrm>
              <a:off x="5700776" y="3352799"/>
              <a:ext cx="3004820" cy="355600"/>
            </a:xfrm>
            <a:custGeom>
              <a:avLst/>
              <a:gdLst/>
              <a:ahLst/>
              <a:cxnLst/>
              <a:rect l="l" t="t" r="r" b="b"/>
              <a:pathLst>
                <a:path w="3004820" h="355600">
                  <a:moveTo>
                    <a:pt x="3004693" y="0"/>
                  </a:moveTo>
                  <a:lnTo>
                    <a:pt x="1566164" y="0"/>
                  </a:lnTo>
                  <a:lnTo>
                    <a:pt x="0" y="0"/>
                  </a:lnTo>
                  <a:lnTo>
                    <a:pt x="0" y="355600"/>
                  </a:lnTo>
                  <a:lnTo>
                    <a:pt x="1566164" y="355600"/>
                  </a:lnTo>
                  <a:lnTo>
                    <a:pt x="3004693" y="355600"/>
                  </a:lnTo>
                  <a:lnTo>
                    <a:pt x="3004693" y="0"/>
                  </a:lnTo>
                  <a:close/>
                </a:path>
              </a:pathLst>
            </a:custGeom>
            <a:solidFill>
              <a:srgbClr val="D5DAFC"/>
            </a:solidFill>
          </p:spPr>
          <p:txBody>
            <a:bodyPr wrap="square" lIns="0" tIns="0" rIns="0" bIns="0" rtlCol="0"/>
            <a:lstStyle/>
            <a:p>
              <a:endParaRPr/>
            </a:p>
          </p:txBody>
        </p:sp>
        <p:sp>
          <p:nvSpPr>
            <p:cNvPr id="33" name="object 33"/>
            <p:cNvSpPr/>
            <p:nvPr/>
          </p:nvSpPr>
          <p:spPr>
            <a:xfrm>
              <a:off x="5700776" y="3708463"/>
              <a:ext cx="3004820" cy="354330"/>
            </a:xfrm>
            <a:custGeom>
              <a:avLst/>
              <a:gdLst/>
              <a:ahLst/>
              <a:cxnLst/>
              <a:rect l="l" t="t" r="r" b="b"/>
              <a:pathLst>
                <a:path w="3004820" h="354329">
                  <a:moveTo>
                    <a:pt x="3004693" y="0"/>
                  </a:moveTo>
                  <a:lnTo>
                    <a:pt x="1566164" y="0"/>
                  </a:lnTo>
                  <a:lnTo>
                    <a:pt x="0" y="0"/>
                  </a:lnTo>
                  <a:lnTo>
                    <a:pt x="0" y="354012"/>
                  </a:lnTo>
                  <a:lnTo>
                    <a:pt x="1566164" y="354012"/>
                  </a:lnTo>
                  <a:lnTo>
                    <a:pt x="3004693" y="354012"/>
                  </a:lnTo>
                  <a:lnTo>
                    <a:pt x="3004693" y="0"/>
                  </a:lnTo>
                  <a:close/>
                </a:path>
              </a:pathLst>
            </a:custGeom>
            <a:solidFill>
              <a:srgbClr val="EBECFD"/>
            </a:solidFill>
          </p:spPr>
          <p:txBody>
            <a:bodyPr wrap="square" lIns="0" tIns="0" rIns="0" bIns="0" rtlCol="0"/>
            <a:lstStyle/>
            <a:p>
              <a:endParaRPr/>
            </a:p>
          </p:txBody>
        </p:sp>
        <p:sp>
          <p:nvSpPr>
            <p:cNvPr id="34" name="object 34"/>
            <p:cNvSpPr/>
            <p:nvPr/>
          </p:nvSpPr>
          <p:spPr>
            <a:xfrm>
              <a:off x="5700776" y="4062412"/>
              <a:ext cx="3004820" cy="354330"/>
            </a:xfrm>
            <a:custGeom>
              <a:avLst/>
              <a:gdLst/>
              <a:ahLst/>
              <a:cxnLst/>
              <a:rect l="l" t="t" r="r" b="b"/>
              <a:pathLst>
                <a:path w="3004820" h="354329">
                  <a:moveTo>
                    <a:pt x="3004693" y="0"/>
                  </a:moveTo>
                  <a:lnTo>
                    <a:pt x="1566164" y="0"/>
                  </a:lnTo>
                  <a:lnTo>
                    <a:pt x="0" y="0"/>
                  </a:lnTo>
                  <a:lnTo>
                    <a:pt x="0" y="354012"/>
                  </a:lnTo>
                  <a:lnTo>
                    <a:pt x="1566164" y="354012"/>
                  </a:lnTo>
                  <a:lnTo>
                    <a:pt x="3004693" y="354012"/>
                  </a:lnTo>
                  <a:lnTo>
                    <a:pt x="3004693" y="0"/>
                  </a:lnTo>
                  <a:close/>
                </a:path>
              </a:pathLst>
            </a:custGeom>
            <a:solidFill>
              <a:srgbClr val="D5DAFC"/>
            </a:solidFill>
          </p:spPr>
          <p:txBody>
            <a:bodyPr wrap="square" lIns="0" tIns="0" rIns="0" bIns="0" rtlCol="0"/>
            <a:lstStyle/>
            <a:p>
              <a:endParaRPr/>
            </a:p>
          </p:txBody>
        </p:sp>
        <p:sp>
          <p:nvSpPr>
            <p:cNvPr id="35" name="object 35"/>
            <p:cNvSpPr/>
            <p:nvPr/>
          </p:nvSpPr>
          <p:spPr>
            <a:xfrm>
              <a:off x="5700776" y="4416424"/>
              <a:ext cx="3004820" cy="355600"/>
            </a:xfrm>
            <a:custGeom>
              <a:avLst/>
              <a:gdLst/>
              <a:ahLst/>
              <a:cxnLst/>
              <a:rect l="l" t="t" r="r" b="b"/>
              <a:pathLst>
                <a:path w="3004820" h="355600">
                  <a:moveTo>
                    <a:pt x="3004693" y="0"/>
                  </a:moveTo>
                  <a:lnTo>
                    <a:pt x="1566164" y="0"/>
                  </a:lnTo>
                  <a:lnTo>
                    <a:pt x="0" y="0"/>
                  </a:lnTo>
                  <a:lnTo>
                    <a:pt x="0" y="355600"/>
                  </a:lnTo>
                  <a:lnTo>
                    <a:pt x="1566164" y="355600"/>
                  </a:lnTo>
                  <a:lnTo>
                    <a:pt x="3004693" y="355600"/>
                  </a:lnTo>
                  <a:lnTo>
                    <a:pt x="3004693" y="0"/>
                  </a:lnTo>
                  <a:close/>
                </a:path>
              </a:pathLst>
            </a:custGeom>
            <a:solidFill>
              <a:srgbClr val="EBECFD"/>
            </a:solidFill>
          </p:spPr>
          <p:txBody>
            <a:bodyPr wrap="square" lIns="0" tIns="0" rIns="0" bIns="0" rtlCol="0"/>
            <a:lstStyle/>
            <a:p>
              <a:endParaRPr/>
            </a:p>
          </p:txBody>
        </p:sp>
        <p:sp>
          <p:nvSpPr>
            <p:cNvPr id="36" name="object 36"/>
            <p:cNvSpPr/>
            <p:nvPr/>
          </p:nvSpPr>
          <p:spPr>
            <a:xfrm>
              <a:off x="5700776" y="4772024"/>
              <a:ext cx="3004820" cy="355600"/>
            </a:xfrm>
            <a:custGeom>
              <a:avLst/>
              <a:gdLst/>
              <a:ahLst/>
              <a:cxnLst/>
              <a:rect l="l" t="t" r="r" b="b"/>
              <a:pathLst>
                <a:path w="3004820" h="355600">
                  <a:moveTo>
                    <a:pt x="3004693" y="0"/>
                  </a:moveTo>
                  <a:lnTo>
                    <a:pt x="1566164" y="0"/>
                  </a:lnTo>
                  <a:lnTo>
                    <a:pt x="0" y="0"/>
                  </a:lnTo>
                  <a:lnTo>
                    <a:pt x="0" y="355600"/>
                  </a:lnTo>
                  <a:lnTo>
                    <a:pt x="1566164" y="355600"/>
                  </a:lnTo>
                  <a:lnTo>
                    <a:pt x="3004693" y="355600"/>
                  </a:lnTo>
                  <a:lnTo>
                    <a:pt x="3004693" y="0"/>
                  </a:lnTo>
                  <a:close/>
                </a:path>
              </a:pathLst>
            </a:custGeom>
            <a:solidFill>
              <a:srgbClr val="D5DAFC"/>
            </a:solidFill>
          </p:spPr>
          <p:txBody>
            <a:bodyPr wrap="square" lIns="0" tIns="0" rIns="0" bIns="0" rtlCol="0"/>
            <a:lstStyle/>
            <a:p>
              <a:endParaRPr/>
            </a:p>
          </p:txBody>
        </p:sp>
        <p:sp>
          <p:nvSpPr>
            <p:cNvPr id="37" name="object 37"/>
            <p:cNvSpPr/>
            <p:nvPr/>
          </p:nvSpPr>
          <p:spPr>
            <a:xfrm>
              <a:off x="5700776" y="5127625"/>
              <a:ext cx="3004820" cy="355600"/>
            </a:xfrm>
            <a:custGeom>
              <a:avLst/>
              <a:gdLst/>
              <a:ahLst/>
              <a:cxnLst/>
              <a:rect l="l" t="t" r="r" b="b"/>
              <a:pathLst>
                <a:path w="3004820" h="355600">
                  <a:moveTo>
                    <a:pt x="3004693" y="0"/>
                  </a:moveTo>
                  <a:lnTo>
                    <a:pt x="1566164" y="0"/>
                  </a:lnTo>
                  <a:lnTo>
                    <a:pt x="0" y="0"/>
                  </a:lnTo>
                  <a:lnTo>
                    <a:pt x="0" y="355600"/>
                  </a:lnTo>
                  <a:lnTo>
                    <a:pt x="1566164" y="355600"/>
                  </a:lnTo>
                  <a:lnTo>
                    <a:pt x="3004693" y="355600"/>
                  </a:lnTo>
                  <a:lnTo>
                    <a:pt x="3004693" y="0"/>
                  </a:lnTo>
                  <a:close/>
                </a:path>
              </a:pathLst>
            </a:custGeom>
            <a:solidFill>
              <a:srgbClr val="EBECFD"/>
            </a:solidFill>
          </p:spPr>
          <p:txBody>
            <a:bodyPr wrap="square" lIns="0" tIns="0" rIns="0" bIns="0" rtlCol="0"/>
            <a:lstStyle/>
            <a:p>
              <a:endParaRPr/>
            </a:p>
          </p:txBody>
        </p:sp>
        <p:sp>
          <p:nvSpPr>
            <p:cNvPr id="38" name="object 38"/>
            <p:cNvSpPr/>
            <p:nvPr/>
          </p:nvSpPr>
          <p:spPr>
            <a:xfrm>
              <a:off x="5700776" y="5483225"/>
              <a:ext cx="3004820" cy="354330"/>
            </a:xfrm>
            <a:custGeom>
              <a:avLst/>
              <a:gdLst/>
              <a:ahLst/>
              <a:cxnLst/>
              <a:rect l="l" t="t" r="r" b="b"/>
              <a:pathLst>
                <a:path w="3004820" h="354329">
                  <a:moveTo>
                    <a:pt x="3004693" y="0"/>
                  </a:moveTo>
                  <a:lnTo>
                    <a:pt x="1566164" y="0"/>
                  </a:lnTo>
                  <a:lnTo>
                    <a:pt x="0" y="0"/>
                  </a:lnTo>
                  <a:lnTo>
                    <a:pt x="0" y="354012"/>
                  </a:lnTo>
                  <a:lnTo>
                    <a:pt x="1566164" y="354012"/>
                  </a:lnTo>
                  <a:lnTo>
                    <a:pt x="3004693" y="354012"/>
                  </a:lnTo>
                  <a:lnTo>
                    <a:pt x="3004693" y="0"/>
                  </a:lnTo>
                  <a:close/>
                </a:path>
              </a:pathLst>
            </a:custGeom>
            <a:solidFill>
              <a:srgbClr val="D5DAFC"/>
            </a:solidFill>
          </p:spPr>
          <p:txBody>
            <a:bodyPr wrap="square" lIns="0" tIns="0" rIns="0" bIns="0" rtlCol="0"/>
            <a:lstStyle/>
            <a:p>
              <a:endParaRPr/>
            </a:p>
          </p:txBody>
        </p:sp>
        <p:sp>
          <p:nvSpPr>
            <p:cNvPr id="39" name="object 39"/>
            <p:cNvSpPr/>
            <p:nvPr/>
          </p:nvSpPr>
          <p:spPr>
            <a:xfrm>
              <a:off x="5700776" y="5837237"/>
              <a:ext cx="3004820" cy="354330"/>
            </a:xfrm>
            <a:custGeom>
              <a:avLst/>
              <a:gdLst/>
              <a:ahLst/>
              <a:cxnLst/>
              <a:rect l="l" t="t" r="r" b="b"/>
              <a:pathLst>
                <a:path w="3004820" h="354329">
                  <a:moveTo>
                    <a:pt x="3004693" y="0"/>
                  </a:moveTo>
                  <a:lnTo>
                    <a:pt x="1566164" y="0"/>
                  </a:lnTo>
                  <a:lnTo>
                    <a:pt x="0" y="0"/>
                  </a:lnTo>
                  <a:lnTo>
                    <a:pt x="0" y="354012"/>
                  </a:lnTo>
                  <a:lnTo>
                    <a:pt x="1566164" y="354012"/>
                  </a:lnTo>
                  <a:lnTo>
                    <a:pt x="3004693" y="354012"/>
                  </a:lnTo>
                  <a:lnTo>
                    <a:pt x="3004693" y="0"/>
                  </a:lnTo>
                  <a:close/>
                </a:path>
              </a:pathLst>
            </a:custGeom>
            <a:solidFill>
              <a:srgbClr val="EBECFD"/>
            </a:solidFill>
          </p:spPr>
          <p:txBody>
            <a:bodyPr wrap="square" lIns="0" tIns="0" rIns="0" bIns="0" rtlCol="0"/>
            <a:lstStyle/>
            <a:p>
              <a:endParaRPr/>
            </a:p>
          </p:txBody>
        </p:sp>
        <p:sp>
          <p:nvSpPr>
            <p:cNvPr id="40" name="object 40"/>
            <p:cNvSpPr/>
            <p:nvPr/>
          </p:nvSpPr>
          <p:spPr>
            <a:xfrm>
              <a:off x="5878068" y="2921508"/>
              <a:ext cx="1118615" cy="399288"/>
            </a:xfrm>
            <a:prstGeom prst="rect">
              <a:avLst/>
            </a:prstGeom>
            <a:blipFill>
              <a:blip r:embed="rId15" cstate="print"/>
              <a:stretch>
                <a:fillRect/>
              </a:stretch>
            </a:blipFill>
          </p:spPr>
          <p:txBody>
            <a:bodyPr wrap="square" lIns="0" tIns="0" rIns="0" bIns="0" rtlCol="0"/>
            <a:lstStyle/>
            <a:p>
              <a:endParaRPr/>
            </a:p>
          </p:txBody>
        </p:sp>
        <p:sp>
          <p:nvSpPr>
            <p:cNvPr id="41" name="object 41"/>
            <p:cNvSpPr/>
            <p:nvPr/>
          </p:nvSpPr>
          <p:spPr>
            <a:xfrm>
              <a:off x="7444739" y="2921508"/>
              <a:ext cx="1078229" cy="399288"/>
            </a:xfrm>
            <a:prstGeom prst="rect">
              <a:avLst/>
            </a:prstGeom>
            <a:blipFill>
              <a:blip r:embed="rId16" cstate="print"/>
              <a:stretch>
                <a:fillRect/>
              </a:stretch>
            </a:blipFill>
          </p:spPr>
          <p:txBody>
            <a:bodyPr wrap="square" lIns="0" tIns="0" rIns="0" bIns="0" rtlCol="0"/>
            <a:lstStyle/>
            <a:p>
              <a:endParaRPr/>
            </a:p>
          </p:txBody>
        </p:sp>
        <p:sp>
          <p:nvSpPr>
            <p:cNvPr id="42" name="object 42"/>
            <p:cNvSpPr/>
            <p:nvPr/>
          </p:nvSpPr>
          <p:spPr>
            <a:xfrm>
              <a:off x="5862827" y="3332987"/>
              <a:ext cx="404622" cy="454151"/>
            </a:xfrm>
            <a:prstGeom prst="rect">
              <a:avLst/>
            </a:prstGeom>
            <a:blipFill>
              <a:blip r:embed="rId17" cstate="print"/>
              <a:stretch>
                <a:fillRect/>
              </a:stretch>
            </a:blipFill>
          </p:spPr>
          <p:txBody>
            <a:bodyPr wrap="square" lIns="0" tIns="0" rIns="0" bIns="0" rtlCol="0"/>
            <a:lstStyle/>
            <a:p>
              <a:endParaRPr/>
            </a:p>
          </p:txBody>
        </p:sp>
        <p:sp>
          <p:nvSpPr>
            <p:cNvPr id="43" name="object 43"/>
            <p:cNvSpPr/>
            <p:nvPr/>
          </p:nvSpPr>
          <p:spPr>
            <a:xfrm>
              <a:off x="7428738" y="3332987"/>
              <a:ext cx="537972" cy="454151"/>
            </a:xfrm>
            <a:prstGeom prst="rect">
              <a:avLst/>
            </a:prstGeom>
            <a:blipFill>
              <a:blip r:embed="rId18" cstate="print"/>
              <a:stretch>
                <a:fillRect/>
              </a:stretch>
            </a:blipFill>
          </p:spPr>
          <p:txBody>
            <a:bodyPr wrap="square" lIns="0" tIns="0" rIns="0" bIns="0" rtlCol="0"/>
            <a:lstStyle/>
            <a:p>
              <a:endParaRPr/>
            </a:p>
          </p:txBody>
        </p:sp>
        <p:sp>
          <p:nvSpPr>
            <p:cNvPr id="44" name="object 44"/>
            <p:cNvSpPr/>
            <p:nvPr/>
          </p:nvSpPr>
          <p:spPr>
            <a:xfrm>
              <a:off x="5862827" y="3688080"/>
              <a:ext cx="409194" cy="454151"/>
            </a:xfrm>
            <a:prstGeom prst="rect">
              <a:avLst/>
            </a:prstGeom>
            <a:blipFill>
              <a:blip r:embed="rId19" cstate="print"/>
              <a:stretch>
                <a:fillRect/>
              </a:stretch>
            </a:blipFill>
          </p:spPr>
          <p:txBody>
            <a:bodyPr wrap="square" lIns="0" tIns="0" rIns="0" bIns="0" rtlCol="0"/>
            <a:lstStyle/>
            <a:p>
              <a:endParaRPr/>
            </a:p>
          </p:txBody>
        </p:sp>
        <p:sp>
          <p:nvSpPr>
            <p:cNvPr id="45" name="object 45"/>
            <p:cNvSpPr/>
            <p:nvPr/>
          </p:nvSpPr>
          <p:spPr>
            <a:xfrm>
              <a:off x="7428738" y="3688080"/>
              <a:ext cx="547116" cy="454151"/>
            </a:xfrm>
            <a:prstGeom prst="rect">
              <a:avLst/>
            </a:prstGeom>
            <a:blipFill>
              <a:blip r:embed="rId20" cstate="print"/>
              <a:stretch>
                <a:fillRect/>
              </a:stretch>
            </a:blipFill>
          </p:spPr>
          <p:txBody>
            <a:bodyPr wrap="square" lIns="0" tIns="0" rIns="0" bIns="0" rtlCol="0"/>
            <a:lstStyle/>
            <a:p>
              <a:endParaRPr/>
            </a:p>
          </p:txBody>
        </p:sp>
        <p:sp>
          <p:nvSpPr>
            <p:cNvPr id="46" name="object 46"/>
            <p:cNvSpPr/>
            <p:nvPr/>
          </p:nvSpPr>
          <p:spPr>
            <a:xfrm>
              <a:off x="5862827" y="4042409"/>
              <a:ext cx="409194" cy="454151"/>
            </a:xfrm>
            <a:prstGeom prst="rect">
              <a:avLst/>
            </a:prstGeom>
            <a:blipFill>
              <a:blip r:embed="rId21" cstate="print"/>
              <a:stretch>
                <a:fillRect/>
              </a:stretch>
            </a:blipFill>
          </p:spPr>
          <p:txBody>
            <a:bodyPr wrap="square" lIns="0" tIns="0" rIns="0" bIns="0" rtlCol="0"/>
            <a:lstStyle/>
            <a:p>
              <a:endParaRPr/>
            </a:p>
          </p:txBody>
        </p:sp>
        <p:sp>
          <p:nvSpPr>
            <p:cNvPr id="47" name="object 47"/>
            <p:cNvSpPr/>
            <p:nvPr/>
          </p:nvSpPr>
          <p:spPr>
            <a:xfrm>
              <a:off x="7428738" y="4042409"/>
              <a:ext cx="547116" cy="454151"/>
            </a:xfrm>
            <a:prstGeom prst="rect">
              <a:avLst/>
            </a:prstGeom>
            <a:blipFill>
              <a:blip r:embed="rId22" cstate="print"/>
              <a:stretch>
                <a:fillRect/>
              </a:stretch>
            </a:blipFill>
          </p:spPr>
          <p:txBody>
            <a:bodyPr wrap="square" lIns="0" tIns="0" rIns="0" bIns="0" rtlCol="0"/>
            <a:lstStyle/>
            <a:p>
              <a:endParaRPr/>
            </a:p>
          </p:txBody>
        </p:sp>
        <p:sp>
          <p:nvSpPr>
            <p:cNvPr id="48" name="object 48"/>
            <p:cNvSpPr/>
            <p:nvPr/>
          </p:nvSpPr>
          <p:spPr>
            <a:xfrm>
              <a:off x="5862827" y="4396740"/>
              <a:ext cx="430529" cy="454151"/>
            </a:xfrm>
            <a:prstGeom prst="rect">
              <a:avLst/>
            </a:prstGeom>
            <a:blipFill>
              <a:blip r:embed="rId23" cstate="print"/>
              <a:stretch>
                <a:fillRect/>
              </a:stretch>
            </a:blipFill>
          </p:spPr>
          <p:txBody>
            <a:bodyPr wrap="square" lIns="0" tIns="0" rIns="0" bIns="0" rtlCol="0"/>
            <a:lstStyle/>
            <a:p>
              <a:endParaRPr/>
            </a:p>
          </p:txBody>
        </p:sp>
        <p:sp>
          <p:nvSpPr>
            <p:cNvPr id="49" name="object 49"/>
            <p:cNvSpPr/>
            <p:nvPr/>
          </p:nvSpPr>
          <p:spPr>
            <a:xfrm>
              <a:off x="7428738" y="4396740"/>
              <a:ext cx="589788" cy="454151"/>
            </a:xfrm>
            <a:prstGeom prst="rect">
              <a:avLst/>
            </a:prstGeom>
            <a:blipFill>
              <a:blip r:embed="rId24" cstate="print"/>
              <a:stretch>
                <a:fillRect/>
              </a:stretch>
            </a:blipFill>
          </p:spPr>
          <p:txBody>
            <a:bodyPr wrap="square" lIns="0" tIns="0" rIns="0" bIns="0" rtlCol="0"/>
            <a:lstStyle/>
            <a:p>
              <a:endParaRPr/>
            </a:p>
          </p:txBody>
        </p:sp>
        <p:sp>
          <p:nvSpPr>
            <p:cNvPr id="50" name="object 50"/>
            <p:cNvSpPr/>
            <p:nvPr/>
          </p:nvSpPr>
          <p:spPr>
            <a:xfrm>
              <a:off x="5862827" y="4751832"/>
              <a:ext cx="474725" cy="454151"/>
            </a:xfrm>
            <a:prstGeom prst="rect">
              <a:avLst/>
            </a:prstGeom>
            <a:blipFill>
              <a:blip r:embed="rId25" cstate="print"/>
              <a:stretch>
                <a:fillRect/>
              </a:stretch>
            </a:blipFill>
          </p:spPr>
          <p:txBody>
            <a:bodyPr wrap="square" lIns="0" tIns="0" rIns="0" bIns="0" rtlCol="0"/>
            <a:lstStyle/>
            <a:p>
              <a:endParaRPr/>
            </a:p>
          </p:txBody>
        </p:sp>
        <p:sp>
          <p:nvSpPr>
            <p:cNvPr id="51" name="object 51"/>
            <p:cNvSpPr/>
            <p:nvPr/>
          </p:nvSpPr>
          <p:spPr>
            <a:xfrm>
              <a:off x="7428738" y="4751832"/>
              <a:ext cx="474725" cy="454151"/>
            </a:xfrm>
            <a:prstGeom prst="rect">
              <a:avLst/>
            </a:prstGeom>
            <a:blipFill>
              <a:blip r:embed="rId26" cstate="print"/>
              <a:stretch>
                <a:fillRect/>
              </a:stretch>
            </a:blipFill>
          </p:spPr>
          <p:txBody>
            <a:bodyPr wrap="square" lIns="0" tIns="0" rIns="0" bIns="0" rtlCol="0"/>
            <a:lstStyle/>
            <a:p>
              <a:endParaRPr/>
            </a:p>
          </p:txBody>
        </p:sp>
        <p:sp>
          <p:nvSpPr>
            <p:cNvPr id="52" name="object 52"/>
            <p:cNvSpPr/>
            <p:nvPr/>
          </p:nvSpPr>
          <p:spPr>
            <a:xfrm>
              <a:off x="5862827" y="5107686"/>
              <a:ext cx="411479" cy="454151"/>
            </a:xfrm>
            <a:prstGeom prst="rect">
              <a:avLst/>
            </a:prstGeom>
            <a:blipFill>
              <a:blip r:embed="rId27" cstate="print"/>
              <a:stretch>
                <a:fillRect/>
              </a:stretch>
            </a:blipFill>
          </p:spPr>
          <p:txBody>
            <a:bodyPr wrap="square" lIns="0" tIns="0" rIns="0" bIns="0" rtlCol="0"/>
            <a:lstStyle/>
            <a:p>
              <a:endParaRPr/>
            </a:p>
          </p:txBody>
        </p:sp>
        <p:sp>
          <p:nvSpPr>
            <p:cNvPr id="53" name="object 53"/>
            <p:cNvSpPr/>
            <p:nvPr/>
          </p:nvSpPr>
          <p:spPr>
            <a:xfrm>
              <a:off x="7428738" y="5107686"/>
              <a:ext cx="551688" cy="454151"/>
            </a:xfrm>
            <a:prstGeom prst="rect">
              <a:avLst/>
            </a:prstGeom>
            <a:blipFill>
              <a:blip r:embed="rId28" cstate="print"/>
              <a:stretch>
                <a:fillRect/>
              </a:stretch>
            </a:blipFill>
          </p:spPr>
          <p:txBody>
            <a:bodyPr wrap="square" lIns="0" tIns="0" rIns="0" bIns="0" rtlCol="0"/>
            <a:lstStyle/>
            <a:p>
              <a:endParaRPr/>
            </a:p>
          </p:txBody>
        </p:sp>
        <p:sp>
          <p:nvSpPr>
            <p:cNvPr id="54" name="object 54"/>
            <p:cNvSpPr/>
            <p:nvPr/>
          </p:nvSpPr>
          <p:spPr>
            <a:xfrm>
              <a:off x="5862827" y="5463539"/>
              <a:ext cx="404622" cy="454152"/>
            </a:xfrm>
            <a:prstGeom prst="rect">
              <a:avLst/>
            </a:prstGeom>
            <a:blipFill>
              <a:blip r:embed="rId29" cstate="print"/>
              <a:stretch>
                <a:fillRect/>
              </a:stretch>
            </a:blipFill>
          </p:spPr>
          <p:txBody>
            <a:bodyPr wrap="square" lIns="0" tIns="0" rIns="0" bIns="0" rtlCol="0"/>
            <a:lstStyle/>
            <a:p>
              <a:endParaRPr/>
            </a:p>
          </p:txBody>
        </p:sp>
        <p:sp>
          <p:nvSpPr>
            <p:cNvPr id="55" name="object 55"/>
            <p:cNvSpPr/>
            <p:nvPr/>
          </p:nvSpPr>
          <p:spPr>
            <a:xfrm>
              <a:off x="7428738" y="5463539"/>
              <a:ext cx="537972" cy="454152"/>
            </a:xfrm>
            <a:prstGeom prst="rect">
              <a:avLst/>
            </a:prstGeom>
            <a:blipFill>
              <a:blip r:embed="rId30" cstate="print"/>
              <a:stretch>
                <a:fillRect/>
              </a:stretch>
            </a:blipFill>
          </p:spPr>
          <p:txBody>
            <a:bodyPr wrap="square" lIns="0" tIns="0" rIns="0" bIns="0" rtlCol="0"/>
            <a:lstStyle/>
            <a:p>
              <a:endParaRPr/>
            </a:p>
          </p:txBody>
        </p:sp>
        <p:sp>
          <p:nvSpPr>
            <p:cNvPr id="56" name="object 56"/>
            <p:cNvSpPr/>
            <p:nvPr/>
          </p:nvSpPr>
          <p:spPr>
            <a:xfrm>
              <a:off x="5862827" y="5817107"/>
              <a:ext cx="406908" cy="454152"/>
            </a:xfrm>
            <a:prstGeom prst="rect">
              <a:avLst/>
            </a:prstGeom>
            <a:blipFill>
              <a:blip r:embed="rId31" cstate="print"/>
              <a:stretch>
                <a:fillRect/>
              </a:stretch>
            </a:blipFill>
          </p:spPr>
          <p:txBody>
            <a:bodyPr wrap="square" lIns="0" tIns="0" rIns="0" bIns="0" rtlCol="0"/>
            <a:lstStyle/>
            <a:p>
              <a:endParaRPr/>
            </a:p>
          </p:txBody>
        </p:sp>
        <p:sp>
          <p:nvSpPr>
            <p:cNvPr id="57" name="object 57"/>
            <p:cNvSpPr/>
            <p:nvPr/>
          </p:nvSpPr>
          <p:spPr>
            <a:xfrm>
              <a:off x="7428738" y="5817107"/>
              <a:ext cx="542544" cy="454152"/>
            </a:xfrm>
            <a:prstGeom prst="rect">
              <a:avLst/>
            </a:prstGeom>
            <a:blipFill>
              <a:blip r:embed="rId32" cstate="print"/>
              <a:stretch>
                <a:fillRect/>
              </a:stretch>
            </a:blipFill>
          </p:spPr>
          <p:txBody>
            <a:bodyPr wrap="square" lIns="0" tIns="0" rIns="0" bIns="0" rtlCol="0"/>
            <a:lstStyle/>
            <a:p>
              <a:endParaRPr/>
            </a:p>
          </p:txBody>
        </p:sp>
        <p:sp>
          <p:nvSpPr>
            <p:cNvPr id="58" name="object 58"/>
            <p:cNvSpPr/>
            <p:nvPr/>
          </p:nvSpPr>
          <p:spPr>
            <a:xfrm>
              <a:off x="8048625" y="3375278"/>
              <a:ext cx="715010" cy="249554"/>
            </a:xfrm>
            <a:custGeom>
              <a:avLst/>
              <a:gdLst/>
              <a:ahLst/>
              <a:cxnLst/>
              <a:rect l="l" t="t" r="r" b="b"/>
              <a:pathLst>
                <a:path w="715009" h="249554">
                  <a:moveTo>
                    <a:pt x="175005" y="0"/>
                  </a:moveTo>
                  <a:lnTo>
                    <a:pt x="0" y="124587"/>
                  </a:lnTo>
                  <a:lnTo>
                    <a:pt x="175005" y="249174"/>
                  </a:lnTo>
                  <a:lnTo>
                    <a:pt x="175005" y="186817"/>
                  </a:lnTo>
                  <a:lnTo>
                    <a:pt x="714755" y="186817"/>
                  </a:lnTo>
                  <a:lnTo>
                    <a:pt x="714755" y="62230"/>
                  </a:lnTo>
                  <a:lnTo>
                    <a:pt x="175005" y="62230"/>
                  </a:lnTo>
                  <a:lnTo>
                    <a:pt x="175005" y="0"/>
                  </a:lnTo>
                  <a:close/>
                </a:path>
              </a:pathLst>
            </a:custGeom>
            <a:solidFill>
              <a:srgbClr val="000066"/>
            </a:solidFill>
          </p:spPr>
          <p:txBody>
            <a:bodyPr wrap="square" lIns="0" tIns="0" rIns="0" bIns="0" rtlCol="0"/>
            <a:lstStyle/>
            <a:p>
              <a:endParaRPr/>
            </a:p>
          </p:txBody>
        </p:sp>
        <p:sp>
          <p:nvSpPr>
            <p:cNvPr id="59" name="object 59"/>
            <p:cNvSpPr/>
            <p:nvPr/>
          </p:nvSpPr>
          <p:spPr>
            <a:xfrm>
              <a:off x="8048625" y="3375278"/>
              <a:ext cx="715010" cy="249554"/>
            </a:xfrm>
            <a:custGeom>
              <a:avLst/>
              <a:gdLst/>
              <a:ahLst/>
              <a:cxnLst/>
              <a:rect l="l" t="t" r="r" b="b"/>
              <a:pathLst>
                <a:path w="715009" h="249554">
                  <a:moveTo>
                    <a:pt x="0" y="124587"/>
                  </a:moveTo>
                  <a:lnTo>
                    <a:pt x="175005" y="0"/>
                  </a:lnTo>
                  <a:lnTo>
                    <a:pt x="175005" y="62230"/>
                  </a:lnTo>
                  <a:lnTo>
                    <a:pt x="714755" y="62230"/>
                  </a:lnTo>
                  <a:lnTo>
                    <a:pt x="714755" y="186817"/>
                  </a:lnTo>
                  <a:lnTo>
                    <a:pt x="175005" y="186817"/>
                  </a:lnTo>
                  <a:lnTo>
                    <a:pt x="175005" y="249174"/>
                  </a:lnTo>
                  <a:lnTo>
                    <a:pt x="0" y="124587"/>
                  </a:lnTo>
                  <a:close/>
                </a:path>
              </a:pathLst>
            </a:custGeom>
            <a:ln w="9906">
              <a:solidFill>
                <a:srgbClr val="000000"/>
              </a:solidFill>
            </a:ln>
          </p:spPr>
          <p:txBody>
            <a:bodyPr wrap="square" lIns="0" tIns="0" rIns="0" bIns="0" rtlCol="0"/>
            <a:lstStyle/>
            <a:p>
              <a:endParaRPr/>
            </a:p>
          </p:txBody>
        </p:sp>
      </p:grpSp>
      <p:sp>
        <p:nvSpPr>
          <p:cNvPr id="60" name="object 60"/>
          <p:cNvSpPr txBox="1"/>
          <p:nvPr/>
        </p:nvSpPr>
        <p:spPr>
          <a:xfrm>
            <a:off x="1678939" y="2525155"/>
            <a:ext cx="3778885" cy="3083560"/>
          </a:xfrm>
          <a:prstGeom prst="rect">
            <a:avLst/>
          </a:prstGeom>
        </p:spPr>
        <p:txBody>
          <a:bodyPr vert="horz" wrap="square" lIns="0" tIns="48260" rIns="0" bIns="0" rtlCol="0">
            <a:spAutoFit/>
          </a:bodyPr>
          <a:lstStyle/>
          <a:p>
            <a:pPr marL="847725">
              <a:lnSpc>
                <a:spcPct val="100000"/>
              </a:lnSpc>
              <a:spcBef>
                <a:spcPts val="380"/>
              </a:spcBef>
            </a:pPr>
            <a:r>
              <a:rPr sz="1600" b="1" dirty="0">
                <a:latin typeface="Arial"/>
                <a:cs typeface="Arial"/>
              </a:rPr>
              <a:t>PHP</a:t>
            </a:r>
            <a:r>
              <a:rPr sz="1600" b="1" spc="-50" dirty="0">
                <a:latin typeface="Arial"/>
                <a:cs typeface="Arial"/>
              </a:rPr>
              <a:t> </a:t>
            </a:r>
            <a:r>
              <a:rPr sz="1600" b="1" spc="-5" dirty="0">
                <a:latin typeface="Arial"/>
                <a:cs typeface="Arial"/>
              </a:rPr>
              <a:t>Pages</a:t>
            </a:r>
            <a:endParaRPr sz="1600">
              <a:latin typeface="Arial"/>
              <a:cs typeface="Arial"/>
            </a:endParaRPr>
          </a:p>
          <a:p>
            <a:pPr marL="355600" indent="-343535">
              <a:lnSpc>
                <a:spcPts val="2140"/>
              </a:lnSpc>
              <a:spcBef>
                <a:spcPts val="315"/>
              </a:spcBef>
              <a:buClr>
                <a:srgbClr val="C00000"/>
              </a:buClr>
              <a:buFont typeface="Wingdings"/>
              <a:buChar char=""/>
              <a:tabLst>
                <a:tab pos="355600" algn="l"/>
                <a:tab pos="356235" algn="l"/>
              </a:tabLst>
            </a:pPr>
            <a:r>
              <a:rPr sz="1800" b="1" spc="-5" dirty="0">
                <a:latin typeface="Times New Roman"/>
                <a:cs typeface="Times New Roman"/>
              </a:rPr>
              <a:t>Hiển </a:t>
            </a:r>
            <a:r>
              <a:rPr sz="1800" b="1" dirty="0">
                <a:latin typeface="Times New Roman"/>
                <a:cs typeface="Times New Roman"/>
              </a:rPr>
              <a:t>thị </a:t>
            </a:r>
            <a:r>
              <a:rPr sz="1800" b="1" spc="-5" dirty="0">
                <a:latin typeface="Times New Roman"/>
                <a:cs typeface="Times New Roman"/>
              </a:rPr>
              <a:t>dữ liệu </a:t>
            </a:r>
            <a:r>
              <a:rPr sz="1800" b="1" dirty="0">
                <a:latin typeface="Times New Roman"/>
                <a:cs typeface="Times New Roman"/>
              </a:rPr>
              <a:t>trả</a:t>
            </a:r>
            <a:r>
              <a:rPr sz="1800" b="1" spc="-10" dirty="0">
                <a:latin typeface="Times New Roman"/>
                <a:cs typeface="Times New Roman"/>
              </a:rPr>
              <a:t> </a:t>
            </a:r>
            <a:r>
              <a:rPr sz="1800" b="1" dirty="0">
                <a:latin typeface="Times New Roman"/>
                <a:cs typeface="Times New Roman"/>
              </a:rPr>
              <a:t>về</a:t>
            </a:r>
            <a:endParaRPr sz="1800">
              <a:latin typeface="Times New Roman"/>
              <a:cs typeface="Times New Roman"/>
            </a:endParaRPr>
          </a:p>
          <a:p>
            <a:pPr marL="378460" lvl="1" indent="-286385">
              <a:lnSpc>
                <a:spcPts val="2140"/>
              </a:lnSpc>
              <a:buClr>
                <a:srgbClr val="00AF50"/>
              </a:buClr>
              <a:buFont typeface="Wingdings"/>
              <a:buChar char=""/>
              <a:tabLst>
                <a:tab pos="379095" algn="l"/>
              </a:tabLst>
            </a:pPr>
            <a:r>
              <a:rPr sz="1800" spc="-5" dirty="0">
                <a:latin typeface="Times New Roman"/>
                <a:cs typeface="Times New Roman"/>
              </a:rPr>
              <a:t>Sử </a:t>
            </a:r>
            <a:r>
              <a:rPr sz="1800" dirty="0">
                <a:latin typeface="Times New Roman"/>
                <a:cs typeface="Times New Roman"/>
              </a:rPr>
              <a:t>dụng</a:t>
            </a:r>
            <a:r>
              <a:rPr sz="1800" spc="-5" dirty="0">
                <a:latin typeface="Times New Roman"/>
                <a:cs typeface="Times New Roman"/>
              </a:rPr>
              <a:t> </a:t>
            </a:r>
            <a:r>
              <a:rPr sz="1800" dirty="0">
                <a:latin typeface="Times New Roman"/>
                <a:cs typeface="Times New Roman"/>
              </a:rPr>
              <a:t>hàm</a:t>
            </a:r>
            <a:endParaRPr sz="1800">
              <a:latin typeface="Times New Roman"/>
              <a:cs typeface="Times New Roman"/>
            </a:endParaRPr>
          </a:p>
          <a:p>
            <a:pPr marL="378460">
              <a:lnSpc>
                <a:spcPct val="100000"/>
              </a:lnSpc>
            </a:pPr>
            <a:r>
              <a:rPr sz="1800" b="1" spc="-10" dirty="0">
                <a:latin typeface="Times New Roman"/>
                <a:cs typeface="Times New Roman"/>
              </a:rPr>
              <a:t>$row </a:t>
            </a:r>
            <a:r>
              <a:rPr sz="1800" dirty="0">
                <a:latin typeface="Times New Roman"/>
                <a:cs typeface="Times New Roman"/>
              </a:rPr>
              <a:t>=</a:t>
            </a:r>
            <a:r>
              <a:rPr sz="1800" spc="-10" dirty="0">
                <a:latin typeface="Times New Roman"/>
                <a:cs typeface="Times New Roman"/>
              </a:rPr>
              <a:t> </a:t>
            </a:r>
            <a:r>
              <a:rPr sz="1800" spc="-5" dirty="0">
                <a:solidFill>
                  <a:srgbClr val="FF0000"/>
                </a:solidFill>
                <a:latin typeface="Times New Roman"/>
                <a:cs typeface="Times New Roman"/>
              </a:rPr>
              <a:t>mysql_fetch_assoc</a:t>
            </a:r>
            <a:r>
              <a:rPr sz="1800" b="1" spc="-5" dirty="0">
                <a:latin typeface="Times New Roman"/>
                <a:cs typeface="Times New Roman"/>
              </a:rPr>
              <a:t>($result</a:t>
            </a:r>
            <a:r>
              <a:rPr sz="1800" spc="-5" dirty="0">
                <a:latin typeface="Times New Roman"/>
                <a:cs typeface="Times New Roman"/>
              </a:rPr>
              <a:t>)</a:t>
            </a:r>
            <a:endParaRPr sz="1800">
              <a:latin typeface="Times New Roman"/>
              <a:cs typeface="Times New Roman"/>
            </a:endParaRPr>
          </a:p>
          <a:p>
            <a:pPr marL="378460">
              <a:lnSpc>
                <a:spcPct val="100000"/>
              </a:lnSpc>
            </a:pPr>
            <a:r>
              <a:rPr sz="1800" b="1" spc="-10" dirty="0">
                <a:latin typeface="Times New Roman"/>
                <a:cs typeface="Times New Roman"/>
              </a:rPr>
              <a:t>$row </a:t>
            </a:r>
            <a:r>
              <a:rPr sz="1800" dirty="0">
                <a:latin typeface="Times New Roman"/>
                <a:cs typeface="Times New Roman"/>
              </a:rPr>
              <a:t>=</a:t>
            </a:r>
            <a:r>
              <a:rPr sz="1800" spc="-10" dirty="0">
                <a:latin typeface="Times New Roman"/>
                <a:cs typeface="Times New Roman"/>
              </a:rPr>
              <a:t> </a:t>
            </a:r>
            <a:r>
              <a:rPr sz="1800" spc="-5" dirty="0">
                <a:solidFill>
                  <a:srgbClr val="FF0000"/>
                </a:solidFill>
                <a:latin typeface="Times New Roman"/>
                <a:cs typeface="Times New Roman"/>
              </a:rPr>
              <a:t>mysql_fetch_row</a:t>
            </a:r>
            <a:r>
              <a:rPr sz="1800" spc="-5" dirty="0">
                <a:latin typeface="Times New Roman"/>
                <a:cs typeface="Times New Roman"/>
              </a:rPr>
              <a:t>(</a:t>
            </a:r>
            <a:r>
              <a:rPr sz="1800" b="1" spc="-5" dirty="0">
                <a:latin typeface="Times New Roman"/>
                <a:cs typeface="Times New Roman"/>
              </a:rPr>
              <a:t>$result</a:t>
            </a:r>
            <a:r>
              <a:rPr sz="1800" spc="-5" dirty="0">
                <a:latin typeface="Times New Roman"/>
                <a:cs typeface="Times New Roman"/>
              </a:rPr>
              <a:t>)</a:t>
            </a:r>
            <a:endParaRPr sz="1800">
              <a:latin typeface="Times New Roman"/>
              <a:cs typeface="Times New Roman"/>
            </a:endParaRPr>
          </a:p>
          <a:p>
            <a:pPr marL="435609" lvl="1" indent="-343535">
              <a:lnSpc>
                <a:spcPct val="100000"/>
              </a:lnSpc>
              <a:spcBef>
                <a:spcPts val="5"/>
              </a:spcBef>
              <a:buClr>
                <a:srgbClr val="00AF50"/>
              </a:buClr>
              <a:buFont typeface="Wingdings"/>
              <a:buChar char=""/>
              <a:tabLst>
                <a:tab pos="435609" algn="l"/>
                <a:tab pos="436245" algn="l"/>
              </a:tabLst>
            </a:pPr>
            <a:r>
              <a:rPr sz="1800" spc="-5" dirty="0">
                <a:latin typeface="Times New Roman"/>
                <a:cs typeface="Times New Roman"/>
              </a:rPr>
              <a:t>Số </a:t>
            </a:r>
            <a:r>
              <a:rPr sz="1800" dirty="0">
                <a:latin typeface="Times New Roman"/>
                <a:cs typeface="Times New Roman"/>
              </a:rPr>
              <a:t>lượng</a:t>
            </a:r>
            <a:r>
              <a:rPr sz="1800" spc="-10" dirty="0">
                <a:latin typeface="Times New Roman"/>
                <a:cs typeface="Times New Roman"/>
              </a:rPr>
              <a:t> </a:t>
            </a:r>
            <a:r>
              <a:rPr sz="1800" b="1" spc="-5" dirty="0">
                <a:latin typeface="Times New Roman"/>
                <a:cs typeface="Times New Roman"/>
              </a:rPr>
              <a:t>FIELD</a:t>
            </a:r>
            <a:endParaRPr sz="1800">
              <a:latin typeface="Times New Roman"/>
              <a:cs typeface="Times New Roman"/>
            </a:endParaRPr>
          </a:p>
          <a:p>
            <a:pPr marL="378460">
              <a:lnSpc>
                <a:spcPct val="100000"/>
              </a:lnSpc>
            </a:pPr>
            <a:r>
              <a:rPr sz="1800" b="1" spc="-5" dirty="0">
                <a:latin typeface="Times New Roman"/>
                <a:cs typeface="Times New Roman"/>
              </a:rPr>
              <a:t>$num </a:t>
            </a:r>
            <a:r>
              <a:rPr sz="1800" dirty="0">
                <a:latin typeface="Times New Roman"/>
                <a:cs typeface="Times New Roman"/>
              </a:rPr>
              <a:t>=</a:t>
            </a:r>
            <a:r>
              <a:rPr sz="1800" spc="-20" dirty="0">
                <a:latin typeface="Times New Roman"/>
                <a:cs typeface="Times New Roman"/>
              </a:rPr>
              <a:t> </a:t>
            </a:r>
            <a:r>
              <a:rPr sz="1800" spc="-5" dirty="0">
                <a:solidFill>
                  <a:srgbClr val="FF0000"/>
                </a:solidFill>
                <a:latin typeface="Times New Roman"/>
                <a:cs typeface="Times New Roman"/>
              </a:rPr>
              <a:t>mysql_num_fields</a:t>
            </a:r>
            <a:r>
              <a:rPr sz="1800" spc="-5" dirty="0">
                <a:latin typeface="Times New Roman"/>
                <a:cs typeface="Times New Roman"/>
              </a:rPr>
              <a:t>(</a:t>
            </a:r>
            <a:r>
              <a:rPr sz="1800" b="1" spc="-5" dirty="0">
                <a:latin typeface="Times New Roman"/>
                <a:cs typeface="Times New Roman"/>
              </a:rPr>
              <a:t>$result</a:t>
            </a:r>
            <a:r>
              <a:rPr sz="1800" spc="-5" dirty="0">
                <a:latin typeface="Times New Roman"/>
                <a:cs typeface="Times New Roman"/>
              </a:rPr>
              <a:t>);</a:t>
            </a:r>
            <a:endParaRPr sz="1800">
              <a:latin typeface="Times New Roman"/>
              <a:cs typeface="Times New Roman"/>
            </a:endParaRPr>
          </a:p>
          <a:p>
            <a:pPr marL="378460" lvl="1" indent="-286385">
              <a:lnSpc>
                <a:spcPts val="2140"/>
              </a:lnSpc>
              <a:spcBef>
                <a:spcPts val="40"/>
              </a:spcBef>
              <a:buClr>
                <a:srgbClr val="00AF50"/>
              </a:buClr>
              <a:buFont typeface="Wingdings"/>
              <a:buChar char=""/>
              <a:tabLst>
                <a:tab pos="379095" algn="l"/>
              </a:tabLst>
            </a:pPr>
            <a:r>
              <a:rPr sz="1800" spc="-20" dirty="0">
                <a:latin typeface="Times New Roman"/>
                <a:cs typeface="Times New Roman"/>
              </a:rPr>
              <a:t>Truy </a:t>
            </a:r>
            <a:r>
              <a:rPr sz="1800" dirty="0">
                <a:latin typeface="Times New Roman"/>
                <a:cs typeface="Times New Roman"/>
              </a:rPr>
              <a:t>cập đến từng</a:t>
            </a:r>
            <a:r>
              <a:rPr sz="1800" spc="10" dirty="0">
                <a:latin typeface="Times New Roman"/>
                <a:cs typeface="Times New Roman"/>
              </a:rPr>
              <a:t> </a:t>
            </a:r>
            <a:r>
              <a:rPr sz="1800" b="1" spc="-5" dirty="0">
                <a:latin typeface="Times New Roman"/>
                <a:cs typeface="Times New Roman"/>
              </a:rPr>
              <a:t>FIELD</a:t>
            </a:r>
            <a:endParaRPr sz="1800">
              <a:latin typeface="Times New Roman"/>
              <a:cs typeface="Times New Roman"/>
            </a:endParaRPr>
          </a:p>
          <a:p>
            <a:pPr marL="378460">
              <a:lnSpc>
                <a:spcPts val="2140"/>
              </a:lnSpc>
            </a:pPr>
            <a:r>
              <a:rPr sz="1800" dirty="0">
                <a:latin typeface="Times New Roman"/>
                <a:cs typeface="Times New Roman"/>
              </a:rPr>
              <a:t>echo</a:t>
            </a:r>
            <a:r>
              <a:rPr sz="1800" spc="-5" dirty="0">
                <a:latin typeface="Times New Roman"/>
                <a:cs typeface="Times New Roman"/>
              </a:rPr>
              <a:t> </a:t>
            </a:r>
            <a:r>
              <a:rPr sz="1800" b="1" spc="-5" dirty="0">
                <a:latin typeface="Times New Roman"/>
                <a:cs typeface="Times New Roman"/>
              </a:rPr>
              <a:t>$row</a:t>
            </a:r>
            <a:r>
              <a:rPr sz="1800" spc="-5" dirty="0">
                <a:latin typeface="Times New Roman"/>
                <a:cs typeface="Times New Roman"/>
              </a:rPr>
              <a:t>["Username"];</a:t>
            </a:r>
            <a:endParaRPr sz="1800">
              <a:latin typeface="Times New Roman"/>
              <a:cs typeface="Times New Roman"/>
            </a:endParaRPr>
          </a:p>
          <a:p>
            <a:pPr marL="12700">
              <a:lnSpc>
                <a:spcPts val="2140"/>
              </a:lnSpc>
              <a:spcBef>
                <a:spcPts val="45"/>
              </a:spcBef>
            </a:pPr>
            <a:r>
              <a:rPr sz="1800" spc="-5" dirty="0">
                <a:latin typeface="Times New Roman"/>
                <a:cs typeface="Times New Roman"/>
              </a:rPr>
              <a:t>Hoặc</a:t>
            </a:r>
            <a:endParaRPr sz="1800">
              <a:latin typeface="Times New Roman"/>
              <a:cs typeface="Times New Roman"/>
            </a:endParaRPr>
          </a:p>
          <a:p>
            <a:pPr marL="378460">
              <a:lnSpc>
                <a:spcPts val="2140"/>
              </a:lnSpc>
            </a:pPr>
            <a:r>
              <a:rPr sz="1800" dirty="0">
                <a:latin typeface="Times New Roman"/>
                <a:cs typeface="Times New Roman"/>
              </a:rPr>
              <a:t>echo</a:t>
            </a:r>
            <a:r>
              <a:rPr sz="1800" spc="-5" dirty="0">
                <a:latin typeface="Times New Roman"/>
                <a:cs typeface="Times New Roman"/>
              </a:rPr>
              <a:t> </a:t>
            </a:r>
            <a:r>
              <a:rPr sz="1800" b="1" spc="-5" dirty="0">
                <a:latin typeface="Times New Roman"/>
                <a:cs typeface="Times New Roman"/>
              </a:rPr>
              <a:t>$row</a:t>
            </a:r>
            <a:r>
              <a:rPr sz="1800" spc="-5" dirty="0">
                <a:latin typeface="Times New Roman"/>
                <a:cs typeface="Times New Roman"/>
              </a:rPr>
              <a:t>[0];</a:t>
            </a:r>
            <a:endParaRPr sz="1800">
              <a:latin typeface="Times New Roman"/>
              <a:cs typeface="Times New Roman"/>
            </a:endParaRPr>
          </a:p>
        </p:txBody>
      </p:sp>
      <p:graphicFrame>
        <p:nvGraphicFramePr>
          <p:cNvPr id="61" name="object 61"/>
          <p:cNvGraphicFramePr>
            <a:graphicFrameLocks noGrp="1"/>
          </p:cNvGraphicFramePr>
          <p:nvPr/>
        </p:nvGraphicFramePr>
        <p:xfrm>
          <a:off x="5694426" y="2813050"/>
          <a:ext cx="3105784" cy="3451857"/>
        </p:xfrm>
        <a:graphic>
          <a:graphicData uri="http://schemas.openxmlformats.org/drawingml/2006/table">
            <a:tbl>
              <a:tblPr firstRow="1" bandRow="1">
                <a:tableStyleId>{2D5ABB26-0587-4C30-8999-92F81FD0307C}</a:tableStyleId>
              </a:tblPr>
              <a:tblGrid>
                <a:gridCol w="55244">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75184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tblGrid>
              <a:tr h="533400">
                <a:tc gridSpan="2">
                  <a:txBody>
                    <a:bodyPr/>
                    <a:lstStyle/>
                    <a:p>
                      <a:pPr marL="288925">
                        <a:lnSpc>
                          <a:spcPct val="100000"/>
                        </a:lnSpc>
                        <a:spcBef>
                          <a:spcPts val="1220"/>
                        </a:spcBef>
                      </a:pPr>
                      <a:r>
                        <a:rPr sz="1400" b="1" spc="-5" dirty="0">
                          <a:solidFill>
                            <a:srgbClr val="FFFFFF"/>
                          </a:solidFill>
                          <a:latin typeface="Arial"/>
                          <a:cs typeface="Arial"/>
                        </a:rPr>
                        <a:t>UserName</a:t>
                      </a:r>
                      <a:endParaRPr sz="1400">
                        <a:latin typeface="Arial"/>
                        <a:cs typeface="Arial"/>
                      </a:endParaRPr>
                    </a:p>
                  </a:txBody>
                  <a:tcPr marL="0" marR="0" marT="154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tcPr>
                </a:tc>
                <a:tc hMerge="1">
                  <a:txBody>
                    <a:bodyPr/>
                    <a:lstStyle/>
                    <a:p>
                      <a:endParaRPr/>
                    </a:p>
                  </a:txBody>
                  <a:tcPr marL="0" marR="0" marT="0" marB="0"/>
                </a:tc>
                <a:tc gridSpan="2">
                  <a:txBody>
                    <a:bodyPr/>
                    <a:lstStyle/>
                    <a:p>
                      <a:pPr marL="288925" marR="94615">
                        <a:lnSpc>
                          <a:spcPts val="1285"/>
                        </a:lnSpc>
                        <a:spcBef>
                          <a:spcPts val="1220"/>
                        </a:spcBef>
                      </a:pPr>
                      <a:r>
                        <a:rPr sz="1400" b="1" spc="-5" dirty="0">
                          <a:solidFill>
                            <a:srgbClr val="FFFFFF"/>
                          </a:solidFill>
                          <a:latin typeface="Arial"/>
                          <a:cs typeface="Arial"/>
                        </a:rPr>
                        <a:t>Password</a:t>
                      </a:r>
                      <a:endParaRPr sz="1400">
                        <a:latin typeface="Arial"/>
                        <a:cs typeface="Arial"/>
                      </a:endParaRPr>
                    </a:p>
                    <a:p>
                      <a:pPr marL="825500">
                        <a:lnSpc>
                          <a:spcPts val="1590"/>
                        </a:lnSpc>
                      </a:pPr>
                      <a:r>
                        <a:rPr sz="1800" b="1" dirty="0">
                          <a:solidFill>
                            <a:srgbClr val="000066"/>
                          </a:solidFill>
                          <a:latin typeface="Arial"/>
                          <a:cs typeface="Arial"/>
                        </a:rPr>
                        <a:t>cursor</a:t>
                      </a:r>
                      <a:endParaRPr sz="1800">
                        <a:latin typeface="Arial"/>
                        <a:cs typeface="Arial"/>
                      </a:endParaRPr>
                    </a:p>
                  </a:txBody>
                  <a:tcPr marL="0" marR="0" marT="154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29564">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28575">
                      <a:solidFill>
                        <a:srgbClr val="FF0000"/>
                      </a:solidFill>
                      <a:prstDash val="solid"/>
                    </a:lnR>
                    <a:lnT w="38100">
                      <a:solidFill>
                        <a:srgbClr val="FFFFFF"/>
                      </a:solidFill>
                      <a:prstDash val="solid"/>
                    </a:lnT>
                    <a:lnB w="12700">
                      <a:solidFill>
                        <a:srgbClr val="FFFFFF"/>
                      </a:solidFill>
                      <a:prstDash val="solid"/>
                    </a:lnB>
                    <a:solidFill>
                      <a:srgbClr val="D5DAFC"/>
                    </a:solidFill>
                  </a:tcPr>
                </a:tc>
                <a:tc>
                  <a:txBody>
                    <a:bodyPr/>
                    <a:lstStyle/>
                    <a:p>
                      <a:pPr marL="233679">
                        <a:lnSpc>
                          <a:spcPct val="100000"/>
                        </a:lnSpc>
                        <a:spcBef>
                          <a:spcPts val="229"/>
                        </a:spcBef>
                      </a:pPr>
                      <a:r>
                        <a:rPr sz="1600" b="1" dirty="0">
                          <a:latin typeface="Times New Roman"/>
                          <a:cs typeface="Times New Roman"/>
                        </a:rPr>
                        <a:t>A</a:t>
                      </a:r>
                      <a:endParaRPr sz="1600">
                        <a:latin typeface="Times New Roman"/>
                        <a:cs typeface="Times New Roman"/>
                      </a:endParaRPr>
                    </a:p>
                  </a:txBody>
                  <a:tcPr marL="0" marR="0" marT="29209" marB="0">
                    <a:lnL w="28575">
                      <a:solidFill>
                        <a:srgbClr val="FF0000"/>
                      </a:solidFill>
                      <a:prstDash val="solid"/>
                    </a:lnL>
                    <a:lnR w="12700">
                      <a:solidFill>
                        <a:srgbClr val="FFFFFF"/>
                      </a:solidFill>
                      <a:prstDash val="solid"/>
                    </a:lnR>
                    <a:lnT w="38100">
                      <a:solidFill>
                        <a:srgbClr val="FFFFFF"/>
                      </a:solidFill>
                      <a:prstDash val="solid"/>
                    </a:lnT>
                    <a:lnB w="28575">
                      <a:solidFill>
                        <a:srgbClr val="FF0000"/>
                      </a:solidFill>
                      <a:prstDash val="solid"/>
                    </a:lnB>
                  </a:tcPr>
                </a:tc>
                <a:tc>
                  <a:txBody>
                    <a:bodyPr/>
                    <a:lstStyle/>
                    <a:p>
                      <a:pPr marL="288925">
                        <a:lnSpc>
                          <a:spcPct val="100000"/>
                        </a:lnSpc>
                        <a:spcBef>
                          <a:spcPts val="229"/>
                        </a:spcBef>
                      </a:pPr>
                      <a:r>
                        <a:rPr sz="1600" b="1" spc="-110" dirty="0">
                          <a:latin typeface="Times New Roman"/>
                          <a:cs typeface="Times New Roman"/>
                        </a:rPr>
                        <a:t>AA</a:t>
                      </a:r>
                      <a:endParaRPr sz="1600">
                        <a:latin typeface="Times New Roman"/>
                        <a:cs typeface="Times New Roman"/>
                      </a:endParaRPr>
                    </a:p>
                  </a:txBody>
                  <a:tcPr marL="0" marR="0" marT="29209" marB="0">
                    <a:lnL w="12700">
                      <a:solidFill>
                        <a:srgbClr val="FFFFFF"/>
                      </a:solidFill>
                      <a:prstDash val="solid"/>
                    </a:lnL>
                    <a:lnR w="28575">
                      <a:solidFill>
                        <a:srgbClr val="FF0000"/>
                      </a:solidFill>
                      <a:prstDash val="solid"/>
                    </a:lnR>
                    <a:lnT w="38100">
                      <a:solidFill>
                        <a:srgbClr val="FFFFFF"/>
                      </a:solidFill>
                      <a:prstDash val="solid"/>
                    </a:lnT>
                    <a:lnB w="28575">
                      <a:solidFill>
                        <a:srgbClr val="FF0000"/>
                      </a:solidFill>
                      <a:prstDash val="solid"/>
                    </a:lnB>
                  </a:tcPr>
                </a:tc>
                <a:tc>
                  <a:txBody>
                    <a:bodyPr/>
                    <a:lstStyle/>
                    <a:p>
                      <a:pPr marR="94615">
                        <a:lnSpc>
                          <a:spcPct val="100000"/>
                        </a:lnSpc>
                      </a:pPr>
                      <a:endParaRPr sz="1700">
                        <a:latin typeface="Times New Roman"/>
                        <a:cs typeface="Times New Roman"/>
                      </a:endParaRPr>
                    </a:p>
                  </a:txBody>
                  <a:tcPr marL="0" marR="0" marT="0" marB="0">
                    <a:lnL w="28575">
                      <a:solidFill>
                        <a:srgbClr val="FF0000"/>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DAFC"/>
                    </a:solidFill>
                  </a:tcPr>
                </a:tc>
                <a:extLst>
                  <a:ext uri="{0D108BD9-81ED-4DB2-BD59-A6C34878D82A}">
                    <a16:rowId xmlns:a16="http://schemas.microsoft.com/office/drawing/2014/main" val="10001"/>
                  </a:ext>
                </a:extLst>
              </a:tr>
              <a:tr h="380111">
                <a:tc gridSpan="2">
                  <a:txBody>
                    <a:bodyPr/>
                    <a:lstStyle/>
                    <a:p>
                      <a:pPr marL="288925">
                        <a:lnSpc>
                          <a:spcPct val="100000"/>
                        </a:lnSpc>
                        <a:spcBef>
                          <a:spcPts val="434"/>
                        </a:spcBef>
                      </a:pPr>
                      <a:r>
                        <a:rPr sz="1600" b="1" dirty="0">
                          <a:latin typeface="Times New Roman"/>
                          <a:cs typeface="Times New Roman"/>
                        </a:rPr>
                        <a:t>B</a:t>
                      </a:r>
                      <a:endParaRPr sz="1600">
                        <a:latin typeface="Times New Roman"/>
                        <a:cs typeface="Times New Roman"/>
                      </a:endParaRPr>
                    </a:p>
                  </a:txBody>
                  <a:tcPr marL="0" marR="0" marT="55244"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tcPr>
                </a:tc>
                <a:tc hMerge="1">
                  <a:txBody>
                    <a:bodyPr/>
                    <a:lstStyle/>
                    <a:p>
                      <a:endParaRPr/>
                    </a:p>
                  </a:txBody>
                  <a:tcPr marL="0" marR="0" marT="0" marB="0"/>
                </a:tc>
                <a:tc gridSpan="2">
                  <a:txBody>
                    <a:bodyPr/>
                    <a:lstStyle/>
                    <a:p>
                      <a:pPr marL="288925" marR="94615">
                        <a:lnSpc>
                          <a:spcPct val="100000"/>
                        </a:lnSpc>
                        <a:spcBef>
                          <a:spcPts val="434"/>
                        </a:spcBef>
                      </a:pPr>
                      <a:r>
                        <a:rPr sz="1600" b="1" spc="10" dirty="0">
                          <a:latin typeface="Times New Roman"/>
                          <a:cs typeface="Times New Roman"/>
                        </a:rPr>
                        <a:t>BB</a:t>
                      </a:r>
                      <a:endParaRPr sz="1600">
                        <a:latin typeface="Times New Roman"/>
                        <a:cs typeface="Times New Roman"/>
                      </a:endParaRPr>
                    </a:p>
                  </a:txBody>
                  <a:tcPr marL="0" marR="0" marT="55244" marB="0">
                    <a:lnL w="12700">
                      <a:solidFill>
                        <a:srgbClr val="FFFFFF"/>
                      </a:solidFill>
                      <a:prstDash val="solid"/>
                    </a:lnL>
                    <a:lnR w="12700">
                      <a:solidFill>
                        <a:srgbClr val="FFFFFF"/>
                      </a:solidFill>
                      <a:prstDash val="solid"/>
                    </a:lnR>
                    <a:lnT w="28575" cap="flat" cmpd="sng" algn="ctr">
                      <a:solidFill>
                        <a:srgbClr val="FF0000"/>
                      </a:solidFill>
                      <a:prstDash val="solid"/>
                      <a:round/>
                      <a:headEnd type="none" w="med" len="med"/>
                      <a:tailEnd type="none" w="med" len="med"/>
                    </a:lnT>
                    <a:lnB w="127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353949">
                <a:tc gridSpan="2">
                  <a:txBody>
                    <a:bodyPr/>
                    <a:lstStyle/>
                    <a:p>
                      <a:pPr marL="288925">
                        <a:lnSpc>
                          <a:spcPct val="100000"/>
                        </a:lnSpc>
                        <a:spcBef>
                          <a:spcPts val="229"/>
                        </a:spcBef>
                      </a:pPr>
                      <a:r>
                        <a:rPr sz="1600" b="1" dirty="0">
                          <a:latin typeface="Times New Roman"/>
                          <a:cs typeface="Times New Roman"/>
                        </a:rPr>
                        <a:t>C</a:t>
                      </a:r>
                      <a:endParaRPr sz="1600">
                        <a:latin typeface="Times New Roman"/>
                        <a:cs typeface="Times New Roman"/>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tc gridSpan="2">
                  <a:txBody>
                    <a:bodyPr/>
                    <a:lstStyle/>
                    <a:p>
                      <a:pPr marL="288925" marR="94615">
                        <a:lnSpc>
                          <a:spcPct val="100000"/>
                        </a:lnSpc>
                        <a:spcBef>
                          <a:spcPts val="229"/>
                        </a:spcBef>
                      </a:pPr>
                      <a:r>
                        <a:rPr sz="1600" b="1" spc="-75" dirty="0">
                          <a:latin typeface="Times New Roman"/>
                          <a:cs typeface="Times New Roman"/>
                        </a:rPr>
                        <a:t>CC</a:t>
                      </a:r>
                      <a:endParaRPr sz="1600">
                        <a:latin typeface="Times New Roman"/>
                        <a:cs typeface="Times New Roman"/>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355600">
                <a:tc gridSpan="2">
                  <a:txBody>
                    <a:bodyPr/>
                    <a:lstStyle/>
                    <a:p>
                      <a:pPr marL="288925">
                        <a:lnSpc>
                          <a:spcPct val="100000"/>
                        </a:lnSpc>
                        <a:spcBef>
                          <a:spcPts val="229"/>
                        </a:spcBef>
                      </a:pPr>
                      <a:r>
                        <a:rPr sz="1600" b="1" dirty="0">
                          <a:latin typeface="Times New Roman"/>
                          <a:cs typeface="Times New Roman"/>
                        </a:rPr>
                        <a:t>D</a:t>
                      </a:r>
                      <a:endParaRPr sz="1600">
                        <a:latin typeface="Times New Roman"/>
                        <a:cs typeface="Times New Roman"/>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tc gridSpan="2">
                  <a:txBody>
                    <a:bodyPr/>
                    <a:lstStyle/>
                    <a:p>
                      <a:pPr marL="288925" marR="94615">
                        <a:lnSpc>
                          <a:spcPct val="100000"/>
                        </a:lnSpc>
                        <a:spcBef>
                          <a:spcPts val="229"/>
                        </a:spcBef>
                      </a:pPr>
                      <a:r>
                        <a:rPr sz="1600" b="1" spc="95" dirty="0">
                          <a:latin typeface="Times New Roman"/>
                          <a:cs typeface="Times New Roman"/>
                        </a:rPr>
                        <a:t>DD</a:t>
                      </a:r>
                      <a:endParaRPr sz="1600">
                        <a:latin typeface="Times New Roman"/>
                        <a:cs typeface="Times New Roman"/>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4"/>
                  </a:ext>
                </a:extLst>
              </a:tr>
              <a:tr h="355600">
                <a:tc gridSpan="2">
                  <a:txBody>
                    <a:bodyPr/>
                    <a:lstStyle/>
                    <a:p>
                      <a:pPr marL="288925">
                        <a:lnSpc>
                          <a:spcPct val="100000"/>
                        </a:lnSpc>
                        <a:spcBef>
                          <a:spcPts val="229"/>
                        </a:spcBef>
                      </a:pPr>
                      <a:r>
                        <a:rPr sz="1600" b="1" dirty="0">
                          <a:latin typeface="Arial"/>
                          <a:cs typeface="Arial"/>
                        </a:rPr>
                        <a:t>…</a:t>
                      </a:r>
                      <a:endParaRPr sz="16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tc gridSpan="2">
                  <a:txBody>
                    <a:bodyPr/>
                    <a:lstStyle/>
                    <a:p>
                      <a:pPr marL="288925" marR="94615">
                        <a:lnSpc>
                          <a:spcPct val="100000"/>
                        </a:lnSpc>
                        <a:spcBef>
                          <a:spcPts val="229"/>
                        </a:spcBef>
                      </a:pPr>
                      <a:r>
                        <a:rPr sz="1600" b="1" dirty="0">
                          <a:latin typeface="Arial"/>
                          <a:cs typeface="Arial"/>
                        </a:rPr>
                        <a:t>…</a:t>
                      </a:r>
                      <a:endParaRPr sz="16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355600">
                <a:tc gridSpan="2">
                  <a:txBody>
                    <a:bodyPr/>
                    <a:lstStyle/>
                    <a:p>
                      <a:pPr marL="288925">
                        <a:lnSpc>
                          <a:spcPct val="100000"/>
                        </a:lnSpc>
                        <a:spcBef>
                          <a:spcPts val="229"/>
                        </a:spcBef>
                      </a:pPr>
                      <a:r>
                        <a:rPr sz="1600" b="1" dirty="0">
                          <a:latin typeface="Times New Roman"/>
                          <a:cs typeface="Times New Roman"/>
                        </a:rPr>
                        <a:t>X</a:t>
                      </a:r>
                      <a:endParaRPr sz="1600">
                        <a:latin typeface="Times New Roman"/>
                        <a:cs typeface="Times New Roman"/>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tc gridSpan="2">
                  <a:txBody>
                    <a:bodyPr/>
                    <a:lstStyle/>
                    <a:p>
                      <a:pPr marL="288925" marR="94615">
                        <a:lnSpc>
                          <a:spcPct val="100000"/>
                        </a:lnSpc>
                        <a:spcBef>
                          <a:spcPts val="229"/>
                        </a:spcBef>
                      </a:pPr>
                      <a:r>
                        <a:rPr sz="1600" b="1" spc="-55" dirty="0">
                          <a:latin typeface="Times New Roman"/>
                          <a:cs typeface="Times New Roman"/>
                        </a:rPr>
                        <a:t>XX</a:t>
                      </a:r>
                      <a:endParaRPr sz="1600">
                        <a:latin typeface="Times New Roman"/>
                        <a:cs typeface="Times New Roman"/>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354012">
                <a:tc gridSpan="2">
                  <a:txBody>
                    <a:bodyPr/>
                    <a:lstStyle/>
                    <a:p>
                      <a:pPr marL="288925">
                        <a:lnSpc>
                          <a:spcPct val="100000"/>
                        </a:lnSpc>
                        <a:spcBef>
                          <a:spcPts val="234"/>
                        </a:spcBef>
                      </a:pPr>
                      <a:r>
                        <a:rPr sz="1600" b="1" dirty="0">
                          <a:latin typeface="Times New Roman"/>
                          <a:cs typeface="Times New Roman"/>
                        </a:rPr>
                        <a:t>Y</a:t>
                      </a:r>
                      <a:endParaRPr sz="1600">
                        <a:latin typeface="Times New Roman"/>
                        <a:cs typeface="Times New Roman"/>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tc gridSpan="2">
                  <a:txBody>
                    <a:bodyPr/>
                    <a:lstStyle/>
                    <a:p>
                      <a:pPr marL="288925" marR="94615">
                        <a:lnSpc>
                          <a:spcPct val="100000"/>
                        </a:lnSpc>
                        <a:spcBef>
                          <a:spcPts val="234"/>
                        </a:spcBef>
                      </a:pPr>
                      <a:r>
                        <a:rPr sz="1600" b="1" spc="-110" dirty="0">
                          <a:latin typeface="Times New Roman"/>
                          <a:cs typeface="Times New Roman"/>
                        </a:rPr>
                        <a:t>YY</a:t>
                      </a:r>
                      <a:endParaRPr sz="1600">
                        <a:latin typeface="Times New Roman"/>
                        <a:cs typeface="Times New Roman"/>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r h="354012">
                <a:tc gridSpan="2">
                  <a:txBody>
                    <a:bodyPr/>
                    <a:lstStyle/>
                    <a:p>
                      <a:pPr marL="288925">
                        <a:lnSpc>
                          <a:spcPct val="100000"/>
                        </a:lnSpc>
                        <a:spcBef>
                          <a:spcPts val="229"/>
                        </a:spcBef>
                      </a:pPr>
                      <a:r>
                        <a:rPr sz="1600" b="1" dirty="0">
                          <a:latin typeface="Times New Roman"/>
                          <a:cs typeface="Times New Roman"/>
                        </a:rPr>
                        <a:t>Z</a:t>
                      </a:r>
                      <a:endParaRPr sz="1600">
                        <a:latin typeface="Times New Roman"/>
                        <a:cs typeface="Times New Roman"/>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tc gridSpan="2">
                  <a:txBody>
                    <a:bodyPr/>
                    <a:lstStyle/>
                    <a:p>
                      <a:pPr marL="288925" marR="94615">
                        <a:lnSpc>
                          <a:spcPct val="100000"/>
                        </a:lnSpc>
                        <a:spcBef>
                          <a:spcPts val="229"/>
                        </a:spcBef>
                      </a:pPr>
                      <a:r>
                        <a:rPr sz="1600" b="1" spc="-5" dirty="0">
                          <a:latin typeface="Times New Roman"/>
                          <a:cs typeface="Times New Roman"/>
                        </a:rPr>
                        <a:t>ZZ</a:t>
                      </a:r>
                      <a:endParaRPr sz="1600">
                        <a:latin typeface="Times New Roman"/>
                        <a:cs typeface="Times New Roman"/>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8"/>
                  </a:ext>
                </a:extLst>
              </a:tr>
              <a:tr h="80009">
                <a:tc gridSpan="4">
                  <a:txBody>
                    <a:bodyPr/>
                    <a:lstStyle/>
                    <a:p>
                      <a:pPr marR="94615">
                        <a:lnSpc>
                          <a:spcPct val="100000"/>
                        </a:lnSpc>
                      </a:pPr>
                      <a:endParaRPr sz="300">
                        <a:latin typeface="Times New Roman"/>
                        <a:cs typeface="Times New Roman"/>
                      </a:endParaRPr>
                    </a:p>
                  </a:txBody>
                  <a:tcPr marL="0" marR="0" marT="0" marB="0">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154939" y="861313"/>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1.	</a:t>
            </a:r>
            <a:r>
              <a:rPr sz="1600" b="1" dirty="0">
                <a:solidFill>
                  <a:srgbClr val="7E7E7E"/>
                </a:solidFill>
                <a:latin typeface="Times New Roman"/>
                <a:cs typeface="Times New Roman"/>
              </a:rPr>
              <a:t>Bước</a:t>
            </a:r>
            <a:r>
              <a:rPr sz="1600" b="1" spc="-75" dirty="0">
                <a:solidFill>
                  <a:srgbClr val="7E7E7E"/>
                </a:solidFill>
                <a:latin typeface="Times New Roman"/>
                <a:cs typeface="Times New Roman"/>
              </a:rPr>
              <a:t> </a:t>
            </a:r>
            <a:r>
              <a:rPr sz="1600" b="1" dirty="0">
                <a:solidFill>
                  <a:srgbClr val="7E7E7E"/>
                </a:solidFill>
                <a:latin typeface="Times New Roman"/>
                <a:cs typeface="Times New Roman"/>
              </a:rPr>
              <a:t>1</a:t>
            </a:r>
            <a:endParaRPr sz="1600">
              <a:latin typeface="Times New Roman"/>
              <a:cs typeface="Times New Roman"/>
            </a:endParaRPr>
          </a:p>
        </p:txBody>
      </p:sp>
      <p:sp>
        <p:nvSpPr>
          <p:cNvPr id="8" name="object 8"/>
          <p:cNvSpPr txBox="1"/>
          <p:nvPr/>
        </p:nvSpPr>
        <p:spPr>
          <a:xfrm>
            <a:off x="154939" y="14079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2.	</a:t>
            </a:r>
            <a:r>
              <a:rPr sz="1600" b="1" dirty="0">
                <a:solidFill>
                  <a:srgbClr val="7E7E7E"/>
                </a:solidFill>
                <a:latin typeface="Times New Roman"/>
                <a:cs typeface="Times New Roman"/>
              </a:rPr>
              <a:t>Bước</a:t>
            </a:r>
            <a:r>
              <a:rPr sz="1600" b="1" spc="-80" dirty="0">
                <a:solidFill>
                  <a:srgbClr val="7E7E7E"/>
                </a:solidFill>
                <a:latin typeface="Times New Roman"/>
                <a:cs typeface="Times New Roman"/>
              </a:rPr>
              <a:t> </a:t>
            </a:r>
            <a:r>
              <a:rPr sz="1600" b="1" dirty="0">
                <a:solidFill>
                  <a:srgbClr val="7E7E7E"/>
                </a:solidFill>
                <a:latin typeface="Times New Roman"/>
                <a:cs typeface="Times New Roman"/>
              </a:rPr>
              <a:t>2</a:t>
            </a:r>
            <a:endParaRPr sz="1600">
              <a:latin typeface="Times New Roman"/>
              <a:cs typeface="Times New Roman"/>
            </a:endParaRPr>
          </a:p>
        </p:txBody>
      </p:sp>
      <p:sp>
        <p:nvSpPr>
          <p:cNvPr id="9" name="object 9"/>
          <p:cNvSpPr txBox="1"/>
          <p:nvPr/>
        </p:nvSpPr>
        <p:spPr>
          <a:xfrm>
            <a:off x="154939" y="1954275"/>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3.	</a:t>
            </a:r>
            <a:r>
              <a:rPr sz="1600" b="1" dirty="0">
                <a:solidFill>
                  <a:srgbClr val="7E7E7E"/>
                </a:solidFill>
                <a:latin typeface="Times New Roman"/>
                <a:cs typeface="Times New Roman"/>
              </a:rPr>
              <a:t>Bước</a:t>
            </a:r>
            <a:r>
              <a:rPr sz="1600" b="1" spc="-75" dirty="0">
                <a:solidFill>
                  <a:srgbClr val="7E7E7E"/>
                </a:solidFill>
                <a:latin typeface="Times New Roman"/>
                <a:cs typeface="Times New Roman"/>
              </a:rPr>
              <a:t> </a:t>
            </a:r>
            <a:r>
              <a:rPr sz="1600" b="1" dirty="0">
                <a:solidFill>
                  <a:srgbClr val="7E7E7E"/>
                </a:solidFill>
                <a:latin typeface="Times New Roman"/>
                <a:cs typeface="Times New Roman"/>
              </a:rPr>
              <a:t>3</a:t>
            </a:r>
            <a:endParaRPr sz="1600">
              <a:latin typeface="Times New Roman"/>
              <a:cs typeface="Times New Roman"/>
            </a:endParaRPr>
          </a:p>
        </p:txBody>
      </p:sp>
      <p:sp>
        <p:nvSpPr>
          <p:cNvPr id="10" name="object 10"/>
          <p:cNvSpPr txBox="1"/>
          <p:nvPr/>
        </p:nvSpPr>
        <p:spPr>
          <a:xfrm>
            <a:off x="154939" y="2499867"/>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4.	</a:t>
            </a:r>
            <a:r>
              <a:rPr sz="1600" b="1" dirty="0">
                <a:solidFill>
                  <a:srgbClr val="7E7E7E"/>
                </a:solidFill>
                <a:latin typeface="Times New Roman"/>
                <a:cs typeface="Times New Roman"/>
              </a:rPr>
              <a:t>Bước</a:t>
            </a:r>
            <a:r>
              <a:rPr sz="1600" b="1" spc="-75" dirty="0">
                <a:solidFill>
                  <a:srgbClr val="7E7E7E"/>
                </a:solidFill>
                <a:latin typeface="Times New Roman"/>
                <a:cs typeface="Times New Roman"/>
              </a:rPr>
              <a:t> </a:t>
            </a:r>
            <a:r>
              <a:rPr sz="1600" b="1" dirty="0">
                <a:solidFill>
                  <a:srgbClr val="7E7E7E"/>
                </a:solidFill>
                <a:latin typeface="Times New Roman"/>
                <a:cs typeface="Times New Roman"/>
              </a:rPr>
              <a:t>4</a:t>
            </a:r>
            <a:endParaRPr sz="1600">
              <a:latin typeface="Times New Roman"/>
              <a:cs typeface="Times New Roman"/>
            </a:endParaRPr>
          </a:p>
        </p:txBody>
      </p:sp>
      <p:sp>
        <p:nvSpPr>
          <p:cNvPr id="11" name="object 11"/>
          <p:cNvSpPr txBox="1"/>
          <p:nvPr/>
        </p:nvSpPr>
        <p:spPr>
          <a:xfrm>
            <a:off x="154939" y="3046222"/>
            <a:ext cx="981710" cy="26987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600" b="1" dirty="0">
                <a:solidFill>
                  <a:srgbClr val="4F6128"/>
                </a:solidFill>
                <a:latin typeface="Times New Roman"/>
                <a:cs typeface="Times New Roman"/>
              </a:rPr>
              <a:t>5.	</a:t>
            </a:r>
            <a:r>
              <a:rPr sz="1600" b="1" dirty="0">
                <a:latin typeface="Times New Roman"/>
                <a:cs typeface="Times New Roman"/>
              </a:rPr>
              <a:t>Bước</a:t>
            </a:r>
            <a:r>
              <a:rPr sz="1600" b="1" spc="-80" dirty="0">
                <a:latin typeface="Times New Roman"/>
                <a:cs typeface="Times New Roman"/>
              </a:rPr>
              <a:t> </a:t>
            </a:r>
            <a:r>
              <a:rPr sz="1600" b="1" dirty="0">
                <a:latin typeface="Times New Roman"/>
                <a:cs typeface="Times New Roman"/>
              </a:rPr>
              <a:t>5</a:t>
            </a:r>
            <a:endParaRPr sz="1600">
              <a:latin typeface="Times New Roman"/>
              <a:cs typeface="Times New Roman"/>
            </a:endParaRPr>
          </a:p>
        </p:txBody>
      </p:sp>
      <p:sp>
        <p:nvSpPr>
          <p:cNvPr id="12" name="object 12"/>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grpSp>
        <p:nvGrpSpPr>
          <p:cNvPr id="13" name="object 13"/>
          <p:cNvGrpSpPr/>
          <p:nvPr/>
        </p:nvGrpSpPr>
        <p:grpSpPr>
          <a:xfrm>
            <a:off x="1328927" y="771144"/>
            <a:ext cx="7633334" cy="5848350"/>
            <a:chOff x="1328927" y="771144"/>
            <a:chExt cx="7633334" cy="5848350"/>
          </a:xfrm>
        </p:grpSpPr>
        <p:sp>
          <p:nvSpPr>
            <p:cNvPr id="14" name="object 14"/>
            <p:cNvSpPr/>
            <p:nvPr/>
          </p:nvSpPr>
          <p:spPr>
            <a:xfrm>
              <a:off x="1402079" y="812292"/>
              <a:ext cx="7559802" cy="580720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328927" y="771144"/>
              <a:ext cx="4936236" cy="722376"/>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448180" y="838581"/>
              <a:ext cx="7467600" cy="5715000"/>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1448180" y="838581"/>
              <a:ext cx="7467600" cy="5715000"/>
            </a:xfrm>
            <a:custGeom>
              <a:avLst/>
              <a:gdLst/>
              <a:ahLst/>
              <a:cxnLst/>
              <a:rect l="l" t="t" r="r" b="b"/>
              <a:pathLst>
                <a:path w="7467600" h="5715000">
                  <a:moveTo>
                    <a:pt x="0" y="5715000"/>
                  </a:moveTo>
                  <a:lnTo>
                    <a:pt x="7467600" y="5715000"/>
                  </a:lnTo>
                  <a:lnTo>
                    <a:pt x="7467600" y="0"/>
                  </a:lnTo>
                  <a:lnTo>
                    <a:pt x="0" y="0"/>
                  </a:lnTo>
                  <a:lnTo>
                    <a:pt x="0" y="5715000"/>
                  </a:lnTo>
                  <a:close/>
                </a:path>
              </a:pathLst>
            </a:custGeom>
            <a:ln w="9906">
              <a:solidFill>
                <a:srgbClr val="497DBA"/>
              </a:solidFill>
            </a:ln>
          </p:spPr>
          <p:txBody>
            <a:bodyPr wrap="square" lIns="0" tIns="0" rIns="0" bIns="0" rtlCol="0"/>
            <a:lstStyle/>
            <a:p>
              <a:endParaRPr/>
            </a:p>
          </p:txBody>
        </p:sp>
      </p:grpSp>
      <p:sp>
        <p:nvSpPr>
          <p:cNvPr id="18" name="object 18"/>
          <p:cNvSpPr txBox="1"/>
          <p:nvPr/>
        </p:nvSpPr>
        <p:spPr>
          <a:xfrm>
            <a:off x="1526539" y="860298"/>
            <a:ext cx="4528185" cy="391795"/>
          </a:xfrm>
          <a:prstGeom prst="rect">
            <a:avLst/>
          </a:prstGeom>
        </p:spPr>
        <p:txBody>
          <a:bodyPr vert="horz" wrap="square" lIns="0" tIns="12700" rIns="0" bIns="0" rtlCol="0">
            <a:spAutoFit/>
          </a:bodyPr>
          <a:lstStyle/>
          <a:p>
            <a:pPr marL="355600" indent="-343535">
              <a:lnSpc>
                <a:spcPct val="100000"/>
              </a:lnSpc>
              <a:spcBef>
                <a:spcPts val="100"/>
              </a:spcBef>
              <a:buClr>
                <a:srgbClr val="00AF50"/>
              </a:buClr>
              <a:buFont typeface="Wingdings"/>
              <a:buChar char=""/>
              <a:tabLst>
                <a:tab pos="356235" algn="l"/>
              </a:tabLst>
            </a:pPr>
            <a:r>
              <a:rPr sz="2400" b="1" u="heavy" dirty="0">
                <a:solidFill>
                  <a:srgbClr val="4F81BC"/>
                </a:solidFill>
                <a:uFill>
                  <a:solidFill>
                    <a:srgbClr val="4F81BC"/>
                  </a:solidFill>
                </a:uFill>
                <a:latin typeface="Times New Roman"/>
                <a:cs typeface="Times New Roman"/>
              </a:rPr>
              <a:t>Bước 5</a:t>
            </a:r>
            <a:r>
              <a:rPr sz="2400" b="1" dirty="0">
                <a:solidFill>
                  <a:srgbClr val="4F81BC"/>
                </a:solidFill>
                <a:latin typeface="Times New Roman"/>
                <a:cs typeface="Times New Roman"/>
              </a:rPr>
              <a:t> (Ngắt </a:t>
            </a:r>
            <a:r>
              <a:rPr sz="2400" b="1" spc="-5" dirty="0">
                <a:solidFill>
                  <a:srgbClr val="4F81BC"/>
                </a:solidFill>
                <a:latin typeface="Times New Roman"/>
                <a:cs typeface="Times New Roman"/>
              </a:rPr>
              <a:t>kết nối với</a:t>
            </a:r>
            <a:r>
              <a:rPr sz="2400" b="1" spc="-100" dirty="0">
                <a:solidFill>
                  <a:srgbClr val="4F81BC"/>
                </a:solidFill>
                <a:latin typeface="Times New Roman"/>
                <a:cs typeface="Times New Roman"/>
              </a:rPr>
              <a:t> </a:t>
            </a:r>
            <a:r>
              <a:rPr sz="2400" b="1" spc="-5" dirty="0">
                <a:solidFill>
                  <a:srgbClr val="4F81BC"/>
                </a:solidFill>
                <a:latin typeface="Times New Roman"/>
                <a:cs typeface="Times New Roman"/>
              </a:rPr>
              <a:t>CSDL)</a:t>
            </a:r>
            <a:endParaRPr sz="2400">
              <a:latin typeface="Times New Roman"/>
              <a:cs typeface="Times New Roman"/>
            </a:endParaRPr>
          </a:p>
        </p:txBody>
      </p:sp>
      <p:grpSp>
        <p:nvGrpSpPr>
          <p:cNvPr id="19" name="object 19"/>
          <p:cNvGrpSpPr/>
          <p:nvPr/>
        </p:nvGrpSpPr>
        <p:grpSpPr>
          <a:xfrm>
            <a:off x="7005701" y="1338707"/>
            <a:ext cx="772160" cy="1076960"/>
            <a:chOff x="7005701" y="1338707"/>
            <a:chExt cx="772160" cy="1076960"/>
          </a:xfrm>
        </p:grpSpPr>
        <p:sp>
          <p:nvSpPr>
            <p:cNvPr id="20" name="object 20"/>
            <p:cNvSpPr/>
            <p:nvPr/>
          </p:nvSpPr>
          <p:spPr>
            <a:xfrm>
              <a:off x="7010781" y="1343787"/>
              <a:ext cx="762000" cy="1066800"/>
            </a:xfrm>
            <a:custGeom>
              <a:avLst/>
              <a:gdLst/>
              <a:ahLst/>
              <a:cxnLst/>
              <a:rect l="l" t="t" r="r" b="b"/>
              <a:pathLst>
                <a:path w="762000" h="1066800">
                  <a:moveTo>
                    <a:pt x="381000" y="0"/>
                  </a:moveTo>
                  <a:lnTo>
                    <a:pt x="319195" y="2327"/>
                  </a:lnTo>
                  <a:lnTo>
                    <a:pt x="260567" y="9066"/>
                  </a:lnTo>
                  <a:lnTo>
                    <a:pt x="205900" y="19850"/>
                  </a:lnTo>
                  <a:lnTo>
                    <a:pt x="155978" y="34312"/>
                  </a:lnTo>
                  <a:lnTo>
                    <a:pt x="111585" y="52085"/>
                  </a:lnTo>
                  <a:lnTo>
                    <a:pt x="73505" y="72804"/>
                  </a:lnTo>
                  <a:lnTo>
                    <a:pt x="42523" y="96101"/>
                  </a:lnTo>
                  <a:lnTo>
                    <a:pt x="4986" y="148966"/>
                  </a:lnTo>
                  <a:lnTo>
                    <a:pt x="0" y="177800"/>
                  </a:lnTo>
                  <a:lnTo>
                    <a:pt x="0" y="889000"/>
                  </a:lnTo>
                  <a:lnTo>
                    <a:pt x="19421" y="945188"/>
                  </a:lnTo>
                  <a:lnTo>
                    <a:pt x="73505" y="993995"/>
                  </a:lnTo>
                  <a:lnTo>
                    <a:pt x="111585" y="1014714"/>
                  </a:lnTo>
                  <a:lnTo>
                    <a:pt x="155978" y="1032487"/>
                  </a:lnTo>
                  <a:lnTo>
                    <a:pt x="205900" y="1046949"/>
                  </a:lnTo>
                  <a:lnTo>
                    <a:pt x="260567" y="1057733"/>
                  </a:lnTo>
                  <a:lnTo>
                    <a:pt x="319195" y="1064472"/>
                  </a:lnTo>
                  <a:lnTo>
                    <a:pt x="381000" y="1066800"/>
                  </a:lnTo>
                  <a:lnTo>
                    <a:pt x="442804" y="1064472"/>
                  </a:lnTo>
                  <a:lnTo>
                    <a:pt x="501432" y="1057733"/>
                  </a:lnTo>
                  <a:lnTo>
                    <a:pt x="556099" y="1046949"/>
                  </a:lnTo>
                  <a:lnTo>
                    <a:pt x="606021" y="1032487"/>
                  </a:lnTo>
                  <a:lnTo>
                    <a:pt x="650414" y="1014714"/>
                  </a:lnTo>
                  <a:lnTo>
                    <a:pt x="688494" y="993995"/>
                  </a:lnTo>
                  <a:lnTo>
                    <a:pt x="719476" y="970698"/>
                  </a:lnTo>
                  <a:lnTo>
                    <a:pt x="757013" y="917833"/>
                  </a:lnTo>
                  <a:lnTo>
                    <a:pt x="762000" y="889000"/>
                  </a:lnTo>
                  <a:lnTo>
                    <a:pt x="762000" y="177800"/>
                  </a:lnTo>
                  <a:lnTo>
                    <a:pt x="742578" y="121611"/>
                  </a:lnTo>
                  <a:lnTo>
                    <a:pt x="688494" y="72804"/>
                  </a:lnTo>
                  <a:lnTo>
                    <a:pt x="650414" y="52085"/>
                  </a:lnTo>
                  <a:lnTo>
                    <a:pt x="606021" y="34312"/>
                  </a:lnTo>
                  <a:lnTo>
                    <a:pt x="556099" y="19850"/>
                  </a:lnTo>
                  <a:lnTo>
                    <a:pt x="501432" y="9066"/>
                  </a:lnTo>
                  <a:lnTo>
                    <a:pt x="442804" y="2327"/>
                  </a:lnTo>
                  <a:lnTo>
                    <a:pt x="381000" y="0"/>
                  </a:lnTo>
                  <a:close/>
                </a:path>
              </a:pathLst>
            </a:custGeom>
            <a:solidFill>
              <a:srgbClr val="4F81BC"/>
            </a:solidFill>
          </p:spPr>
          <p:txBody>
            <a:bodyPr wrap="square" lIns="0" tIns="0" rIns="0" bIns="0" rtlCol="0"/>
            <a:lstStyle/>
            <a:p>
              <a:endParaRPr/>
            </a:p>
          </p:txBody>
        </p:sp>
        <p:sp>
          <p:nvSpPr>
            <p:cNvPr id="21" name="object 21"/>
            <p:cNvSpPr/>
            <p:nvPr/>
          </p:nvSpPr>
          <p:spPr>
            <a:xfrm>
              <a:off x="7010781" y="1343787"/>
              <a:ext cx="762000" cy="1066800"/>
            </a:xfrm>
            <a:custGeom>
              <a:avLst/>
              <a:gdLst/>
              <a:ahLst/>
              <a:cxnLst/>
              <a:rect l="l" t="t" r="r" b="b"/>
              <a:pathLst>
                <a:path w="762000" h="1066800">
                  <a:moveTo>
                    <a:pt x="762000" y="177800"/>
                  </a:moveTo>
                  <a:lnTo>
                    <a:pt x="742578" y="233988"/>
                  </a:lnTo>
                  <a:lnTo>
                    <a:pt x="688494" y="282795"/>
                  </a:lnTo>
                  <a:lnTo>
                    <a:pt x="650414" y="303514"/>
                  </a:lnTo>
                  <a:lnTo>
                    <a:pt x="606021" y="321287"/>
                  </a:lnTo>
                  <a:lnTo>
                    <a:pt x="556099" y="335749"/>
                  </a:lnTo>
                  <a:lnTo>
                    <a:pt x="501432" y="346533"/>
                  </a:lnTo>
                  <a:lnTo>
                    <a:pt x="442804" y="353272"/>
                  </a:lnTo>
                  <a:lnTo>
                    <a:pt x="381000" y="355600"/>
                  </a:lnTo>
                  <a:lnTo>
                    <a:pt x="319195" y="353272"/>
                  </a:lnTo>
                  <a:lnTo>
                    <a:pt x="260567" y="346533"/>
                  </a:lnTo>
                  <a:lnTo>
                    <a:pt x="205900" y="335749"/>
                  </a:lnTo>
                  <a:lnTo>
                    <a:pt x="155978" y="321287"/>
                  </a:lnTo>
                  <a:lnTo>
                    <a:pt x="111585" y="303514"/>
                  </a:lnTo>
                  <a:lnTo>
                    <a:pt x="73505" y="282795"/>
                  </a:lnTo>
                  <a:lnTo>
                    <a:pt x="42523" y="259498"/>
                  </a:lnTo>
                  <a:lnTo>
                    <a:pt x="4986" y="206633"/>
                  </a:lnTo>
                  <a:lnTo>
                    <a:pt x="0" y="177800"/>
                  </a:lnTo>
                </a:path>
                <a:path w="762000" h="1066800">
                  <a:moveTo>
                    <a:pt x="0" y="177800"/>
                  </a:moveTo>
                  <a:lnTo>
                    <a:pt x="19421" y="121611"/>
                  </a:lnTo>
                  <a:lnTo>
                    <a:pt x="73505" y="72804"/>
                  </a:lnTo>
                  <a:lnTo>
                    <a:pt x="111585" y="52085"/>
                  </a:lnTo>
                  <a:lnTo>
                    <a:pt x="155978" y="34312"/>
                  </a:lnTo>
                  <a:lnTo>
                    <a:pt x="205900" y="19850"/>
                  </a:lnTo>
                  <a:lnTo>
                    <a:pt x="260567" y="9066"/>
                  </a:lnTo>
                  <a:lnTo>
                    <a:pt x="319195" y="2327"/>
                  </a:lnTo>
                  <a:lnTo>
                    <a:pt x="381000" y="0"/>
                  </a:lnTo>
                  <a:lnTo>
                    <a:pt x="442804" y="2327"/>
                  </a:lnTo>
                  <a:lnTo>
                    <a:pt x="501432" y="9066"/>
                  </a:lnTo>
                  <a:lnTo>
                    <a:pt x="556099" y="19850"/>
                  </a:lnTo>
                  <a:lnTo>
                    <a:pt x="606021" y="34312"/>
                  </a:lnTo>
                  <a:lnTo>
                    <a:pt x="650414" y="52085"/>
                  </a:lnTo>
                  <a:lnTo>
                    <a:pt x="688494" y="72804"/>
                  </a:lnTo>
                  <a:lnTo>
                    <a:pt x="719476" y="96101"/>
                  </a:lnTo>
                  <a:lnTo>
                    <a:pt x="757013" y="148966"/>
                  </a:lnTo>
                  <a:lnTo>
                    <a:pt x="762000" y="177800"/>
                  </a:lnTo>
                  <a:lnTo>
                    <a:pt x="762000" y="889000"/>
                  </a:lnTo>
                  <a:lnTo>
                    <a:pt x="742578" y="945188"/>
                  </a:lnTo>
                  <a:lnTo>
                    <a:pt x="688494" y="993995"/>
                  </a:lnTo>
                  <a:lnTo>
                    <a:pt x="650414" y="1014714"/>
                  </a:lnTo>
                  <a:lnTo>
                    <a:pt x="606021" y="1032487"/>
                  </a:lnTo>
                  <a:lnTo>
                    <a:pt x="556099" y="1046949"/>
                  </a:lnTo>
                  <a:lnTo>
                    <a:pt x="501432" y="1057733"/>
                  </a:lnTo>
                  <a:lnTo>
                    <a:pt x="442804" y="1064472"/>
                  </a:lnTo>
                  <a:lnTo>
                    <a:pt x="381000" y="1066800"/>
                  </a:lnTo>
                  <a:lnTo>
                    <a:pt x="319195" y="1064472"/>
                  </a:lnTo>
                  <a:lnTo>
                    <a:pt x="260567" y="1057733"/>
                  </a:lnTo>
                  <a:lnTo>
                    <a:pt x="205900" y="1046949"/>
                  </a:lnTo>
                  <a:lnTo>
                    <a:pt x="155978" y="1032487"/>
                  </a:lnTo>
                  <a:lnTo>
                    <a:pt x="111585" y="1014714"/>
                  </a:lnTo>
                  <a:lnTo>
                    <a:pt x="73505" y="993995"/>
                  </a:lnTo>
                  <a:lnTo>
                    <a:pt x="42523" y="970698"/>
                  </a:lnTo>
                  <a:lnTo>
                    <a:pt x="4986" y="917833"/>
                  </a:lnTo>
                  <a:lnTo>
                    <a:pt x="0" y="889000"/>
                  </a:lnTo>
                  <a:lnTo>
                    <a:pt x="0" y="177800"/>
                  </a:lnTo>
                  <a:close/>
                </a:path>
              </a:pathLst>
            </a:custGeom>
            <a:ln w="9906">
              <a:solidFill>
                <a:srgbClr val="000000"/>
              </a:solidFill>
            </a:ln>
          </p:spPr>
          <p:txBody>
            <a:bodyPr wrap="square" lIns="0" tIns="0" rIns="0" bIns="0" rtlCol="0"/>
            <a:lstStyle/>
            <a:p>
              <a:endParaRPr/>
            </a:p>
          </p:txBody>
        </p:sp>
      </p:grpSp>
      <p:sp>
        <p:nvSpPr>
          <p:cNvPr id="22" name="object 22"/>
          <p:cNvSpPr txBox="1"/>
          <p:nvPr/>
        </p:nvSpPr>
        <p:spPr>
          <a:xfrm>
            <a:off x="6927088" y="2436622"/>
            <a:ext cx="929640" cy="269875"/>
          </a:xfrm>
          <a:prstGeom prst="rect">
            <a:avLst/>
          </a:prstGeom>
        </p:spPr>
        <p:txBody>
          <a:bodyPr vert="horz" wrap="square" lIns="0" tIns="13335" rIns="0" bIns="0" rtlCol="0">
            <a:spAutoFit/>
          </a:bodyPr>
          <a:lstStyle/>
          <a:p>
            <a:pPr marL="12700">
              <a:lnSpc>
                <a:spcPct val="100000"/>
              </a:lnSpc>
              <a:spcBef>
                <a:spcPts val="105"/>
              </a:spcBef>
            </a:pPr>
            <a:r>
              <a:rPr sz="1600" b="1" spc="-5" dirty="0">
                <a:latin typeface="Arial"/>
                <a:cs typeface="Arial"/>
              </a:rPr>
              <a:t>Database</a:t>
            </a:r>
            <a:endParaRPr sz="1600">
              <a:latin typeface="Arial"/>
              <a:cs typeface="Arial"/>
            </a:endParaRPr>
          </a:p>
        </p:txBody>
      </p:sp>
      <p:grpSp>
        <p:nvGrpSpPr>
          <p:cNvPr id="23" name="object 23"/>
          <p:cNvGrpSpPr/>
          <p:nvPr/>
        </p:nvGrpSpPr>
        <p:grpSpPr>
          <a:xfrm>
            <a:off x="3680459" y="1802892"/>
            <a:ext cx="3148330" cy="549910"/>
            <a:chOff x="3680459" y="1802892"/>
            <a:chExt cx="3148330" cy="549910"/>
          </a:xfrm>
        </p:grpSpPr>
        <p:sp>
          <p:nvSpPr>
            <p:cNvPr id="24" name="object 24"/>
            <p:cNvSpPr/>
            <p:nvPr/>
          </p:nvSpPr>
          <p:spPr>
            <a:xfrm>
              <a:off x="3680459" y="1802892"/>
              <a:ext cx="3147822" cy="549401"/>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3726560" y="1829181"/>
              <a:ext cx="3055619" cy="457200"/>
            </a:xfrm>
            <a:prstGeom prst="rect">
              <a:avLst/>
            </a:prstGeom>
            <a:blipFill>
              <a:blip r:embed="rId11" cstate="print"/>
              <a:stretch>
                <a:fillRect/>
              </a:stretch>
            </a:blipFill>
          </p:spPr>
          <p:txBody>
            <a:bodyPr wrap="square" lIns="0" tIns="0" rIns="0" bIns="0" rtlCol="0"/>
            <a:lstStyle/>
            <a:p>
              <a:endParaRPr/>
            </a:p>
          </p:txBody>
        </p:sp>
      </p:grpSp>
      <p:sp>
        <p:nvSpPr>
          <p:cNvPr id="26" name="object 26"/>
          <p:cNvSpPr txBox="1"/>
          <p:nvPr/>
        </p:nvSpPr>
        <p:spPr>
          <a:xfrm>
            <a:off x="2514092" y="2560827"/>
            <a:ext cx="1093470" cy="269875"/>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PHP</a:t>
            </a:r>
            <a:r>
              <a:rPr sz="1600" b="1" spc="-105" dirty="0">
                <a:latin typeface="Arial"/>
                <a:cs typeface="Arial"/>
              </a:rPr>
              <a:t> </a:t>
            </a:r>
            <a:r>
              <a:rPr sz="1600" b="1" spc="-5" dirty="0">
                <a:latin typeface="Arial"/>
                <a:cs typeface="Arial"/>
              </a:rPr>
              <a:t>Pages</a:t>
            </a:r>
            <a:endParaRPr sz="1600">
              <a:latin typeface="Arial"/>
              <a:cs typeface="Arial"/>
            </a:endParaRPr>
          </a:p>
        </p:txBody>
      </p:sp>
      <p:sp>
        <p:nvSpPr>
          <p:cNvPr id="27" name="object 27"/>
          <p:cNvSpPr/>
          <p:nvPr/>
        </p:nvSpPr>
        <p:spPr>
          <a:xfrm>
            <a:off x="2513076" y="1396746"/>
            <a:ext cx="1136903" cy="1136903"/>
          </a:xfrm>
          <a:prstGeom prst="rect">
            <a:avLst/>
          </a:prstGeom>
          <a:blipFill>
            <a:blip r:embed="rId12" cstate="print"/>
            <a:stretch>
              <a:fillRect/>
            </a:stretch>
          </a:blipFill>
        </p:spPr>
        <p:txBody>
          <a:bodyPr wrap="square" lIns="0" tIns="0" rIns="0" bIns="0" rtlCol="0"/>
          <a:lstStyle/>
          <a:p>
            <a:endParaRPr/>
          </a:p>
        </p:txBody>
      </p:sp>
      <p:sp>
        <p:nvSpPr>
          <p:cNvPr id="28" name="object 28"/>
          <p:cNvSpPr txBox="1"/>
          <p:nvPr/>
        </p:nvSpPr>
        <p:spPr>
          <a:xfrm>
            <a:off x="3726560" y="1829180"/>
            <a:ext cx="3055620" cy="457200"/>
          </a:xfrm>
          <a:prstGeom prst="rect">
            <a:avLst/>
          </a:prstGeom>
          <a:ln w="9905">
            <a:solidFill>
              <a:srgbClr val="97B853"/>
            </a:solidFill>
          </a:ln>
        </p:spPr>
        <p:txBody>
          <a:bodyPr vert="horz" wrap="square" lIns="0" tIns="86995" rIns="0" bIns="0" rtlCol="0">
            <a:spAutoFit/>
          </a:bodyPr>
          <a:lstStyle/>
          <a:p>
            <a:pPr marL="269875">
              <a:lnSpc>
                <a:spcPct val="100000"/>
              </a:lnSpc>
              <a:spcBef>
                <a:spcPts val="685"/>
              </a:spcBef>
            </a:pPr>
            <a:r>
              <a:rPr sz="1800" b="1" spc="-5" dirty="0">
                <a:solidFill>
                  <a:srgbClr val="FF0000"/>
                </a:solidFill>
                <a:latin typeface="Arial"/>
                <a:cs typeface="Arial"/>
              </a:rPr>
              <a:t>Result</a:t>
            </a:r>
            <a:endParaRPr sz="1800">
              <a:latin typeface="Arial"/>
              <a:cs typeface="Arial"/>
            </a:endParaRPr>
          </a:p>
        </p:txBody>
      </p:sp>
      <p:grpSp>
        <p:nvGrpSpPr>
          <p:cNvPr id="29" name="object 29"/>
          <p:cNvGrpSpPr/>
          <p:nvPr/>
        </p:nvGrpSpPr>
        <p:grpSpPr>
          <a:xfrm>
            <a:off x="4790694" y="1269491"/>
            <a:ext cx="784225" cy="542925"/>
            <a:chOff x="4790694" y="1269491"/>
            <a:chExt cx="784225" cy="542925"/>
          </a:xfrm>
        </p:grpSpPr>
        <p:sp>
          <p:nvSpPr>
            <p:cNvPr id="30" name="object 30"/>
            <p:cNvSpPr/>
            <p:nvPr/>
          </p:nvSpPr>
          <p:spPr>
            <a:xfrm>
              <a:off x="4790694" y="1269491"/>
              <a:ext cx="400050" cy="400050"/>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5105400" y="1343012"/>
              <a:ext cx="469404" cy="469404"/>
            </a:xfrm>
            <a:prstGeom prst="rect">
              <a:avLst/>
            </a:prstGeom>
            <a:blipFill>
              <a:blip r:embed="rId14" cstate="print"/>
              <a:stretch>
                <a:fillRect/>
              </a:stretch>
            </a:blipFill>
          </p:spPr>
          <p:txBody>
            <a:bodyPr wrap="square" lIns="0" tIns="0" rIns="0" bIns="0" rtlCol="0"/>
            <a:lstStyle/>
            <a:p>
              <a:endParaRPr/>
            </a:p>
          </p:txBody>
        </p:sp>
      </p:grpSp>
      <p:sp>
        <p:nvSpPr>
          <p:cNvPr id="32" name="object 32"/>
          <p:cNvSpPr txBox="1"/>
          <p:nvPr/>
        </p:nvSpPr>
        <p:spPr>
          <a:xfrm>
            <a:off x="1678939" y="2845053"/>
            <a:ext cx="6335395" cy="848360"/>
          </a:xfrm>
          <a:prstGeom prst="rect">
            <a:avLst/>
          </a:prstGeom>
        </p:spPr>
        <p:txBody>
          <a:bodyPr vert="horz" wrap="square" lIns="0" tIns="12700" rIns="0" bIns="0" rtlCol="0">
            <a:spAutoFit/>
          </a:bodyPr>
          <a:lstStyle/>
          <a:p>
            <a:pPr marL="355600" marR="5080" indent="-343535">
              <a:lnSpc>
                <a:spcPct val="100000"/>
              </a:lnSpc>
              <a:spcBef>
                <a:spcPts val="100"/>
              </a:spcBef>
              <a:buClr>
                <a:srgbClr val="C00000"/>
              </a:buClr>
              <a:buFont typeface="Wingdings"/>
              <a:buChar char=""/>
              <a:tabLst>
                <a:tab pos="355600" algn="l"/>
                <a:tab pos="356235" algn="l"/>
              </a:tabLst>
            </a:pPr>
            <a:r>
              <a:rPr sz="1800" dirty="0">
                <a:latin typeface="Times New Roman"/>
                <a:cs typeface="Times New Roman"/>
              </a:rPr>
              <a:t>Tự động thực thi khi kết thúc mã lệnh nhờ cơ chế </a:t>
            </a:r>
            <a:r>
              <a:rPr sz="1800" spc="-5" dirty="0">
                <a:latin typeface="Times New Roman"/>
                <a:cs typeface="Times New Roman"/>
              </a:rPr>
              <a:t>tự </a:t>
            </a:r>
            <a:r>
              <a:rPr sz="1800" dirty="0">
                <a:latin typeface="Times New Roman"/>
                <a:cs typeface="Times New Roman"/>
              </a:rPr>
              <a:t>động thu</a:t>
            </a:r>
            <a:r>
              <a:rPr sz="1800" spc="-100" dirty="0">
                <a:latin typeface="Times New Roman"/>
                <a:cs typeface="Times New Roman"/>
              </a:rPr>
              <a:t> </a:t>
            </a:r>
            <a:r>
              <a:rPr sz="1800" dirty="0">
                <a:latin typeface="Times New Roman"/>
                <a:cs typeface="Times New Roman"/>
              </a:rPr>
              <a:t>rác  (</a:t>
            </a:r>
            <a:r>
              <a:rPr sz="1800" b="1" dirty="0">
                <a:latin typeface="Times New Roman"/>
                <a:cs typeface="Times New Roman"/>
              </a:rPr>
              <a:t>garbage</a:t>
            </a:r>
            <a:r>
              <a:rPr sz="1800" b="1" spc="-5" dirty="0">
                <a:latin typeface="Times New Roman"/>
                <a:cs typeface="Times New Roman"/>
              </a:rPr>
              <a:t> collector</a:t>
            </a:r>
            <a:r>
              <a:rPr sz="1800" spc="-5" dirty="0">
                <a:latin typeface="Times New Roman"/>
                <a:cs typeface="Times New Roman"/>
              </a:rPr>
              <a:t>)</a:t>
            </a:r>
            <a:endParaRPr sz="1800">
              <a:latin typeface="Times New Roman"/>
              <a:cs typeface="Times New Roman"/>
            </a:endParaRPr>
          </a:p>
          <a:p>
            <a:pPr marL="12700">
              <a:lnSpc>
                <a:spcPct val="100000"/>
              </a:lnSpc>
            </a:pPr>
            <a:r>
              <a:rPr sz="1800" b="1" spc="-5" dirty="0">
                <a:latin typeface="Times New Roman"/>
                <a:cs typeface="Times New Roman"/>
              </a:rPr>
              <a:t>bool </a:t>
            </a:r>
            <a:r>
              <a:rPr sz="1800" b="1" spc="-5" dirty="0">
                <a:solidFill>
                  <a:srgbClr val="C00000"/>
                </a:solidFill>
                <a:latin typeface="Times New Roman"/>
                <a:cs typeface="Times New Roman"/>
              </a:rPr>
              <a:t>mysql_close</a:t>
            </a:r>
            <a:r>
              <a:rPr sz="1800" spc="-5" dirty="0">
                <a:latin typeface="Times New Roman"/>
                <a:cs typeface="Times New Roman"/>
              </a:rPr>
              <a:t>( resource</a:t>
            </a:r>
            <a:r>
              <a:rPr sz="1800" spc="15" dirty="0">
                <a:latin typeface="Times New Roman"/>
                <a:cs typeface="Times New Roman"/>
              </a:rPr>
              <a:t> </a:t>
            </a:r>
            <a:r>
              <a:rPr sz="1800" spc="-5" dirty="0">
                <a:latin typeface="Times New Roman"/>
                <a:cs typeface="Times New Roman"/>
              </a:rPr>
              <a:t>connection);</a:t>
            </a:r>
            <a:endParaRPr sz="1800">
              <a:latin typeface="Times New Roman"/>
              <a:cs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err="1"/>
              <a:t>Tạo</a:t>
            </a:r>
            <a:r>
              <a:rPr lang="en-US" dirty="0"/>
              <a:t> database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427481" y="1371600"/>
            <a:ext cx="8439150" cy="5410199"/>
            <a:chOff x="427481" y="1184147"/>
            <a:chExt cx="8439150" cy="5511800"/>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234058"/>
              <a:ext cx="8305800" cy="539572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234058"/>
              <a:ext cx="8305800" cy="5396230"/>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762951" y="1587492"/>
            <a:ext cx="7255575" cy="5129609"/>
          </a:xfrm>
          <a:prstGeom prst="rect">
            <a:avLst/>
          </a:prstGeom>
        </p:spPr>
        <p:txBody>
          <a:bodyPr vert="horz" wrap="square" lIns="0" tIns="12700" rIns="0" bIns="0" rtlCol="0">
            <a:spAutoFit/>
          </a:bodyPr>
          <a:lstStyle/>
          <a:p>
            <a:pPr marL="12700" indent="901700">
              <a:lnSpc>
                <a:spcPct val="100000"/>
              </a:lnSpc>
              <a:spcBef>
                <a:spcPts val="100"/>
              </a:spcBef>
            </a:pP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Tạo</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kết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nối</a:t>
            </a:r>
            <a:endParaRPr lang="en-US" sz="2000" spc="-5" dirty="0">
              <a:solidFill>
                <a:srgbClr val="FF0000"/>
              </a:solidFill>
              <a:latin typeface="Times New Roman"/>
              <a:cs typeface="Times New Roman"/>
            </a:endParaRPr>
          </a:p>
          <a:p>
            <a:pPr marL="12700" indent="901700">
              <a:lnSpc>
                <a:spcPct val="100000"/>
              </a:lnSpc>
              <a:spcBef>
                <a:spcPts val="100"/>
              </a:spcBef>
            </a:pPr>
            <a:r>
              <a:rPr lang="en-US" sz="2000" spc="-5" dirty="0">
                <a:latin typeface="Times New Roman"/>
                <a:cs typeface="Times New Roman"/>
              </a:rPr>
              <a:t>$conn = new </a:t>
            </a:r>
            <a:r>
              <a:rPr lang="en-US" sz="2000" spc="-5" dirty="0" err="1">
                <a:latin typeface="Times New Roman"/>
                <a:cs typeface="Times New Roman"/>
              </a:rPr>
              <a:t>mysqli</a:t>
            </a:r>
            <a:r>
              <a:rPr lang="en-US" sz="2000" spc="-5" dirty="0">
                <a:latin typeface="Times New Roman"/>
                <a:cs typeface="Times New Roman"/>
              </a:rPr>
              <a:t>('localhost', 'root', '</a:t>
            </a:r>
            <a:r>
              <a:rPr lang="en-US" sz="2000" spc="-5" dirty="0" err="1">
                <a:latin typeface="Times New Roman"/>
                <a:cs typeface="Times New Roman"/>
              </a:rPr>
              <a:t>vertrigo</a:t>
            </a:r>
            <a:r>
              <a:rPr lang="en-US" sz="2000" spc="-5" dirty="0">
                <a:latin typeface="Times New Roman"/>
                <a:cs typeface="Times New Roman"/>
              </a:rPr>
              <a:t>');</a:t>
            </a:r>
          </a:p>
          <a:p>
            <a:pPr marL="12700" indent="901700">
              <a:lnSpc>
                <a:spcPct val="100000"/>
              </a:lnSpc>
              <a:spcBef>
                <a:spcPts val="100"/>
              </a:spcBef>
            </a:pPr>
            <a:r>
              <a:rPr lang="en-US" sz="2000" spc="-5" dirty="0">
                <a:latin typeface="Times New Roman"/>
                <a:cs typeface="Times New Roman"/>
              </a:rPr>
              <a:t> </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Nếu</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kết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nối</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thất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bại</a:t>
            </a:r>
            <a:endParaRPr lang="en-US" sz="2000" spc="-5" dirty="0">
              <a:solidFill>
                <a:srgbClr val="FF0000"/>
              </a:solidFill>
              <a:latin typeface="Times New Roman"/>
              <a:cs typeface="Times New Roman"/>
            </a:endParaRPr>
          </a:p>
          <a:p>
            <a:pPr marL="12700" indent="901700">
              <a:lnSpc>
                <a:spcPct val="100000"/>
              </a:lnSpc>
              <a:spcBef>
                <a:spcPts val="100"/>
              </a:spcBef>
            </a:pPr>
            <a:r>
              <a:rPr lang="en-US" sz="2000" spc="-5" dirty="0">
                <a:latin typeface="Times New Roman"/>
                <a:cs typeface="Times New Roman"/>
              </a:rPr>
              <a:t>if ($conn-&gt;</a:t>
            </a:r>
            <a:r>
              <a:rPr lang="en-US" sz="2000" spc="-5" dirty="0" err="1">
                <a:latin typeface="Times New Roman"/>
                <a:cs typeface="Times New Roman"/>
              </a:rPr>
              <a:t>connect_error</a:t>
            </a:r>
            <a:r>
              <a:rPr lang="en-US" sz="2000" spc="-5" dirty="0">
                <a:latin typeface="Times New Roman"/>
                <a:cs typeface="Times New Roman"/>
              </a:rPr>
              <a:t>) {</a:t>
            </a:r>
          </a:p>
          <a:p>
            <a:pPr marL="12700" indent="901700">
              <a:lnSpc>
                <a:spcPct val="100000"/>
              </a:lnSpc>
              <a:spcBef>
                <a:spcPts val="100"/>
              </a:spcBef>
            </a:pPr>
            <a:r>
              <a:rPr lang="en-US" sz="2000" spc="-5" dirty="0">
                <a:latin typeface="Times New Roman"/>
                <a:cs typeface="Times New Roman"/>
              </a:rPr>
              <a:t>    die("</a:t>
            </a:r>
            <a:r>
              <a:rPr lang="en-US" sz="2000" spc="-5" dirty="0" err="1">
                <a:latin typeface="Times New Roman"/>
                <a:cs typeface="Times New Roman"/>
              </a:rPr>
              <a:t>Kết</a:t>
            </a:r>
            <a:r>
              <a:rPr lang="en-US" sz="2000" spc="-5" dirty="0">
                <a:latin typeface="Times New Roman"/>
                <a:cs typeface="Times New Roman"/>
              </a:rPr>
              <a:t> </a:t>
            </a:r>
            <a:r>
              <a:rPr lang="en-US" sz="2000" spc="-5" dirty="0" err="1">
                <a:latin typeface="Times New Roman"/>
                <a:cs typeface="Times New Roman"/>
              </a:rPr>
              <a:t>nối</a:t>
            </a:r>
            <a:r>
              <a:rPr lang="en-US" sz="2000" spc="-5" dirty="0">
                <a:latin typeface="Times New Roman"/>
                <a:cs typeface="Times New Roman"/>
              </a:rPr>
              <a:t> </a:t>
            </a:r>
            <a:r>
              <a:rPr lang="en-US" sz="2000" spc="-5" dirty="0" err="1">
                <a:latin typeface="Times New Roman"/>
                <a:cs typeface="Times New Roman"/>
              </a:rPr>
              <a:t>thất</a:t>
            </a:r>
            <a:r>
              <a:rPr lang="en-US" sz="2000" spc="-5" dirty="0">
                <a:latin typeface="Times New Roman"/>
                <a:cs typeface="Times New Roman"/>
              </a:rPr>
              <a:t> </a:t>
            </a:r>
            <a:r>
              <a:rPr lang="en-US" sz="2000" spc="-5" dirty="0" err="1">
                <a:latin typeface="Times New Roman"/>
                <a:cs typeface="Times New Roman"/>
              </a:rPr>
              <a:t>bại</a:t>
            </a:r>
            <a:r>
              <a:rPr lang="en-US" sz="2000" spc="-5" dirty="0">
                <a:latin typeface="Times New Roman"/>
                <a:cs typeface="Times New Roman"/>
              </a:rPr>
              <a:t>: " . $conn-&gt;</a:t>
            </a:r>
            <a:r>
              <a:rPr lang="en-US" sz="2000" spc="-5" dirty="0" err="1">
                <a:latin typeface="Times New Roman"/>
                <a:cs typeface="Times New Roman"/>
              </a:rPr>
              <a:t>connect_error</a:t>
            </a:r>
            <a:r>
              <a:rPr lang="en-US" sz="2000" spc="-5" dirty="0">
                <a:latin typeface="Times New Roman"/>
                <a:cs typeface="Times New Roman"/>
              </a:rPr>
              <a:t>);</a:t>
            </a:r>
          </a:p>
          <a:p>
            <a:pPr marL="12700" indent="901700">
              <a:lnSpc>
                <a:spcPct val="100000"/>
              </a:lnSpc>
              <a:spcBef>
                <a:spcPts val="100"/>
              </a:spcBef>
            </a:pPr>
            <a:r>
              <a:rPr lang="en-US" sz="2000" spc="-5" dirty="0">
                <a:latin typeface="Times New Roman"/>
                <a:cs typeface="Times New Roman"/>
              </a:rPr>
              <a:t>} </a:t>
            </a:r>
          </a:p>
          <a:p>
            <a:pPr marL="12700" indent="901700">
              <a:lnSpc>
                <a:spcPct val="100000"/>
              </a:lnSpc>
              <a:spcBef>
                <a:spcPts val="100"/>
              </a:spcBef>
            </a:pPr>
            <a:r>
              <a:rPr lang="en-US" sz="2000" spc="-5" dirty="0">
                <a:latin typeface="Times New Roman"/>
                <a:cs typeface="Times New Roman"/>
              </a:rPr>
              <a:t> </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Lệnh</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tạo</a:t>
            </a:r>
            <a:r>
              <a:rPr lang="en-US" sz="2000" spc="-5" dirty="0">
                <a:solidFill>
                  <a:srgbClr val="FF0000"/>
                </a:solidFill>
                <a:latin typeface="Times New Roman"/>
                <a:cs typeface="Times New Roman"/>
              </a:rPr>
              <a:t> database</a:t>
            </a:r>
          </a:p>
          <a:p>
            <a:pPr marL="12700" indent="901700">
              <a:lnSpc>
                <a:spcPct val="100000"/>
              </a:lnSpc>
              <a:spcBef>
                <a:spcPts val="100"/>
              </a:spcBef>
            </a:pPr>
            <a:r>
              <a:rPr lang="en-US" sz="2000" spc="-5" dirty="0">
                <a:latin typeface="Times New Roman"/>
                <a:cs typeface="Times New Roman"/>
              </a:rPr>
              <a:t>$</a:t>
            </a:r>
            <a:r>
              <a:rPr lang="en-US" sz="2000" spc="-5" dirty="0" err="1">
                <a:latin typeface="Times New Roman"/>
                <a:cs typeface="Times New Roman"/>
              </a:rPr>
              <a:t>sql</a:t>
            </a:r>
            <a:r>
              <a:rPr lang="en-US" sz="2000" spc="-5" dirty="0">
                <a:latin typeface="Times New Roman"/>
                <a:cs typeface="Times New Roman"/>
              </a:rPr>
              <a:t> = "CREATE DATABASE </a:t>
            </a:r>
            <a:r>
              <a:rPr lang="en-US" sz="2000" spc="-5" dirty="0" err="1">
                <a:latin typeface="Times New Roman"/>
                <a:cs typeface="Times New Roman"/>
              </a:rPr>
              <a:t>FreettusDemo</a:t>
            </a:r>
            <a:r>
              <a:rPr lang="en-US" sz="2000" spc="-5" dirty="0">
                <a:latin typeface="Times New Roman"/>
                <a:cs typeface="Times New Roman"/>
              </a:rPr>
              <a:t>";</a:t>
            </a:r>
          </a:p>
          <a:p>
            <a:pPr marL="12700" indent="901700">
              <a:lnSpc>
                <a:spcPct val="100000"/>
              </a:lnSpc>
              <a:spcBef>
                <a:spcPts val="100"/>
              </a:spcBef>
            </a:pPr>
            <a:r>
              <a:rPr lang="en-US" sz="2000" spc="-5" dirty="0">
                <a:solidFill>
                  <a:srgbClr val="FF0000"/>
                </a:solidFill>
                <a:latin typeface="Times New Roman"/>
                <a:cs typeface="Times New Roman"/>
              </a:rPr>
              <a:t> // </a:t>
            </a:r>
            <a:r>
              <a:rPr lang="en-US" sz="2000" spc="-5" dirty="0" err="1">
                <a:solidFill>
                  <a:srgbClr val="FF0000"/>
                </a:solidFill>
                <a:latin typeface="Times New Roman"/>
                <a:cs typeface="Times New Roman"/>
              </a:rPr>
              <a:t>Thực</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thi</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câu</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truy</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vấn</a:t>
            </a:r>
            <a:endParaRPr lang="en-US" sz="2000" spc="-5" dirty="0">
              <a:solidFill>
                <a:srgbClr val="FF0000"/>
              </a:solidFill>
              <a:latin typeface="Times New Roman"/>
              <a:cs typeface="Times New Roman"/>
            </a:endParaRPr>
          </a:p>
          <a:p>
            <a:pPr marL="12700" indent="901700">
              <a:lnSpc>
                <a:spcPct val="100000"/>
              </a:lnSpc>
              <a:spcBef>
                <a:spcPts val="100"/>
              </a:spcBef>
            </a:pPr>
            <a:r>
              <a:rPr lang="en-US" sz="2000" spc="-5" dirty="0">
                <a:latin typeface="Times New Roman"/>
                <a:cs typeface="Times New Roman"/>
              </a:rPr>
              <a:t>if ($conn-&gt;query($</a:t>
            </a:r>
            <a:r>
              <a:rPr lang="en-US" sz="2000" spc="-5" dirty="0" err="1">
                <a:latin typeface="Times New Roman"/>
                <a:cs typeface="Times New Roman"/>
              </a:rPr>
              <a:t>sql</a:t>
            </a:r>
            <a:r>
              <a:rPr lang="en-US" sz="2000" spc="-5" dirty="0">
                <a:latin typeface="Times New Roman"/>
                <a:cs typeface="Times New Roman"/>
              </a:rPr>
              <a:t>) === TRUE) {</a:t>
            </a:r>
          </a:p>
          <a:p>
            <a:pPr marL="12700" indent="901700">
              <a:lnSpc>
                <a:spcPct val="100000"/>
              </a:lnSpc>
              <a:spcBef>
                <a:spcPts val="100"/>
              </a:spcBef>
            </a:pPr>
            <a:r>
              <a:rPr lang="en-US" sz="2000" spc="-5" dirty="0">
                <a:latin typeface="Times New Roman"/>
                <a:cs typeface="Times New Roman"/>
              </a:rPr>
              <a:t>    echo "</a:t>
            </a:r>
            <a:r>
              <a:rPr lang="en-US" sz="2000" spc="-5" dirty="0" err="1">
                <a:latin typeface="Times New Roman"/>
                <a:cs typeface="Times New Roman"/>
              </a:rPr>
              <a:t>Tạo</a:t>
            </a:r>
            <a:r>
              <a:rPr lang="en-US" sz="2000" spc="-5" dirty="0">
                <a:latin typeface="Times New Roman"/>
                <a:cs typeface="Times New Roman"/>
              </a:rPr>
              <a:t> database </a:t>
            </a:r>
            <a:r>
              <a:rPr lang="en-US" sz="2000" spc="-5" dirty="0" err="1">
                <a:latin typeface="Times New Roman"/>
                <a:cs typeface="Times New Roman"/>
              </a:rPr>
              <a:t>thành</a:t>
            </a:r>
            <a:r>
              <a:rPr lang="en-US" sz="2000" spc="-5" dirty="0">
                <a:latin typeface="Times New Roman"/>
                <a:cs typeface="Times New Roman"/>
              </a:rPr>
              <a:t> </a:t>
            </a:r>
            <a:r>
              <a:rPr lang="en-US" sz="2000" spc="-5" dirty="0" err="1">
                <a:latin typeface="Times New Roman"/>
                <a:cs typeface="Times New Roman"/>
              </a:rPr>
              <a:t>công</a:t>
            </a:r>
            <a:r>
              <a:rPr lang="en-US" sz="2000" spc="-5" dirty="0">
                <a:latin typeface="Times New Roman"/>
                <a:cs typeface="Times New Roman"/>
              </a:rPr>
              <a:t>";</a:t>
            </a:r>
          </a:p>
          <a:p>
            <a:pPr marL="12700" indent="901700">
              <a:lnSpc>
                <a:spcPct val="100000"/>
              </a:lnSpc>
              <a:spcBef>
                <a:spcPts val="100"/>
              </a:spcBef>
            </a:pPr>
            <a:r>
              <a:rPr lang="en-US" sz="2000" spc="-5" dirty="0">
                <a:latin typeface="Times New Roman"/>
                <a:cs typeface="Times New Roman"/>
              </a:rPr>
              <a:t>} else {</a:t>
            </a:r>
          </a:p>
          <a:p>
            <a:pPr marL="12700" indent="901700">
              <a:lnSpc>
                <a:spcPct val="100000"/>
              </a:lnSpc>
              <a:spcBef>
                <a:spcPts val="100"/>
              </a:spcBef>
            </a:pPr>
            <a:r>
              <a:rPr lang="en-US" sz="2000" spc="-5" dirty="0">
                <a:latin typeface="Times New Roman"/>
                <a:cs typeface="Times New Roman"/>
              </a:rPr>
              <a:t>    echo "</a:t>
            </a:r>
            <a:r>
              <a:rPr lang="en-US" sz="2000" spc="-5" dirty="0" err="1">
                <a:latin typeface="Times New Roman"/>
                <a:cs typeface="Times New Roman"/>
              </a:rPr>
              <a:t>Tạo</a:t>
            </a:r>
            <a:r>
              <a:rPr lang="en-US" sz="2000" spc="-5" dirty="0">
                <a:latin typeface="Times New Roman"/>
                <a:cs typeface="Times New Roman"/>
              </a:rPr>
              <a:t> database </a:t>
            </a:r>
            <a:r>
              <a:rPr lang="en-US" sz="2000" spc="-5" dirty="0" err="1">
                <a:latin typeface="Times New Roman"/>
                <a:cs typeface="Times New Roman"/>
              </a:rPr>
              <a:t>thất</a:t>
            </a:r>
            <a:r>
              <a:rPr lang="en-US" sz="2000" spc="-5" dirty="0">
                <a:latin typeface="Times New Roman"/>
                <a:cs typeface="Times New Roman"/>
              </a:rPr>
              <a:t> </a:t>
            </a:r>
            <a:r>
              <a:rPr lang="en-US" sz="2000" spc="-5" dirty="0" err="1">
                <a:latin typeface="Times New Roman"/>
                <a:cs typeface="Times New Roman"/>
              </a:rPr>
              <a:t>bại</a:t>
            </a:r>
            <a:r>
              <a:rPr lang="en-US" sz="2000" spc="-5" dirty="0">
                <a:latin typeface="Times New Roman"/>
                <a:cs typeface="Times New Roman"/>
              </a:rPr>
              <a:t>: " . $conn-&gt;error;</a:t>
            </a:r>
          </a:p>
          <a:p>
            <a:pPr marL="12700" indent="901700">
              <a:lnSpc>
                <a:spcPct val="100000"/>
              </a:lnSpc>
              <a:spcBef>
                <a:spcPts val="100"/>
              </a:spcBef>
            </a:pPr>
            <a:r>
              <a:rPr lang="en-US" sz="2000" spc="-5" dirty="0">
                <a:latin typeface="Times New Roman"/>
                <a:cs typeface="Times New Roman"/>
              </a:rPr>
              <a:t>}</a:t>
            </a:r>
          </a:p>
          <a:p>
            <a:pPr marL="12700" indent="901700">
              <a:lnSpc>
                <a:spcPct val="100000"/>
              </a:lnSpc>
              <a:spcBef>
                <a:spcPts val="100"/>
              </a:spcBef>
            </a:pP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Tạo</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xong</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thì</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ngắt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kết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nối</a:t>
            </a:r>
            <a:endParaRPr lang="en-US" sz="2000" spc="-5" dirty="0">
              <a:solidFill>
                <a:srgbClr val="FF0000"/>
              </a:solidFill>
              <a:latin typeface="Times New Roman"/>
              <a:cs typeface="Times New Roman"/>
            </a:endParaRPr>
          </a:p>
          <a:p>
            <a:pPr marL="12700" indent="901700">
              <a:lnSpc>
                <a:spcPct val="100000"/>
              </a:lnSpc>
              <a:spcBef>
                <a:spcPts val="100"/>
              </a:spcBef>
            </a:pPr>
            <a:r>
              <a:rPr lang="en-US" sz="2000" spc="-5" dirty="0">
                <a:latin typeface="Times New Roman"/>
                <a:cs typeface="Times New Roman"/>
              </a:rPr>
              <a:t>$conn-&gt;close();</a:t>
            </a:r>
            <a:endParaRPr sz="2000" dirty="0">
              <a:latin typeface="Times New Roman"/>
              <a:cs typeface="Times New Roman"/>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err="1"/>
              <a:t>Tạo</a:t>
            </a:r>
            <a:r>
              <a:rPr lang="en-US" dirty="0"/>
              <a:t> database table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427481" y="1371600"/>
            <a:ext cx="8439150" cy="5410199"/>
            <a:chOff x="427481" y="1184147"/>
            <a:chExt cx="8439150" cy="5511800"/>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234058"/>
              <a:ext cx="8305800" cy="539572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234058"/>
              <a:ext cx="8305800" cy="5396230"/>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762951" y="1587492"/>
            <a:ext cx="7912420" cy="5129609"/>
          </a:xfrm>
          <a:prstGeom prst="rect">
            <a:avLst/>
          </a:prstGeom>
        </p:spPr>
        <p:txBody>
          <a:bodyPr vert="horz" wrap="square" lIns="0" tIns="12700" rIns="0" bIns="0" rtlCol="0">
            <a:spAutoFit/>
          </a:bodyPr>
          <a:lstStyle/>
          <a:p>
            <a:pPr marL="12700" indent="901700">
              <a:lnSpc>
                <a:spcPct val="100000"/>
              </a:lnSpc>
              <a:spcBef>
                <a:spcPts val="100"/>
              </a:spcBef>
            </a:pP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Kết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nối</a:t>
            </a:r>
            <a:endParaRPr lang="en-US" sz="2000" spc="-5" dirty="0">
              <a:solidFill>
                <a:srgbClr val="FF0000"/>
              </a:solidFill>
              <a:latin typeface="Times New Roman"/>
              <a:cs typeface="Times New Roman"/>
            </a:endParaRPr>
          </a:p>
          <a:p>
            <a:pPr marL="12700" indent="901700">
              <a:lnSpc>
                <a:spcPct val="100000"/>
              </a:lnSpc>
              <a:spcBef>
                <a:spcPts val="100"/>
              </a:spcBef>
            </a:pPr>
            <a:r>
              <a:rPr lang="en-US" sz="2000" spc="-5" dirty="0">
                <a:solidFill>
                  <a:srgbClr val="FF0000"/>
                </a:solidFill>
                <a:latin typeface="Times New Roman"/>
                <a:cs typeface="Times New Roman"/>
              </a:rPr>
              <a:t>$conn = new </a:t>
            </a:r>
            <a:r>
              <a:rPr lang="en-US" sz="2000" spc="-5" dirty="0" err="1">
                <a:solidFill>
                  <a:srgbClr val="FF0000"/>
                </a:solidFill>
                <a:latin typeface="Times New Roman"/>
                <a:cs typeface="Times New Roman"/>
              </a:rPr>
              <a:t>mysqli</a:t>
            </a:r>
            <a:r>
              <a:rPr lang="en-US" sz="2000" spc="-5" dirty="0">
                <a:solidFill>
                  <a:srgbClr val="FF0000"/>
                </a:solidFill>
                <a:latin typeface="Times New Roman"/>
                <a:cs typeface="Times New Roman"/>
              </a:rPr>
              <a:t>('localhost', 'root', '</a:t>
            </a:r>
            <a:r>
              <a:rPr lang="en-US" sz="2000" spc="-5" dirty="0" err="1">
                <a:solidFill>
                  <a:srgbClr val="FF0000"/>
                </a:solidFill>
                <a:latin typeface="Times New Roman"/>
                <a:cs typeface="Times New Roman"/>
              </a:rPr>
              <a:t>vertrigo</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FreetutsDemo</a:t>
            </a:r>
            <a:r>
              <a:rPr lang="en-US" sz="2000" spc="-5" dirty="0">
                <a:solidFill>
                  <a:srgbClr val="FF0000"/>
                </a:solidFill>
                <a:latin typeface="Times New Roman"/>
                <a:cs typeface="Times New Roman"/>
              </a:rPr>
              <a:t>');</a:t>
            </a:r>
          </a:p>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Kiểm</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tra</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kết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nối</a:t>
            </a:r>
            <a:r>
              <a:rPr lang="en-US" sz="2000" spc="-5" dirty="0">
                <a:solidFill>
                  <a:srgbClr val="FF0000"/>
                </a:solidFill>
                <a:latin typeface="Times New Roman"/>
                <a:cs typeface="Times New Roman"/>
              </a:rPr>
              <a:t> </a:t>
            </a:r>
          </a:p>
          <a:p>
            <a:pPr marL="12700" indent="901700">
              <a:lnSpc>
                <a:spcPct val="100000"/>
              </a:lnSpc>
              <a:spcBef>
                <a:spcPts val="100"/>
              </a:spcBef>
            </a:pPr>
            <a:r>
              <a:rPr lang="en-US" sz="2000" spc="-5" dirty="0">
                <a:solidFill>
                  <a:srgbClr val="FF0000"/>
                </a:solidFill>
                <a:latin typeface="Times New Roman"/>
                <a:cs typeface="Times New Roman"/>
              </a:rPr>
              <a:t>if ($conn-&gt;</a:t>
            </a:r>
            <a:r>
              <a:rPr lang="en-US" sz="2000" spc="-5" dirty="0" err="1">
                <a:solidFill>
                  <a:srgbClr val="FF0000"/>
                </a:solidFill>
                <a:latin typeface="Times New Roman"/>
                <a:cs typeface="Times New Roman"/>
              </a:rPr>
              <a:t>connect_error</a:t>
            </a:r>
            <a:r>
              <a:rPr lang="en-US" sz="2000" spc="-5" dirty="0">
                <a:solidFill>
                  <a:srgbClr val="FF0000"/>
                </a:solidFill>
                <a:latin typeface="Times New Roman"/>
                <a:cs typeface="Times New Roman"/>
              </a:rPr>
              <a:t>) {</a:t>
            </a:r>
          </a:p>
          <a:p>
            <a:pPr marL="12700" indent="901700">
              <a:lnSpc>
                <a:spcPct val="100000"/>
              </a:lnSpc>
              <a:spcBef>
                <a:spcPts val="100"/>
              </a:spcBef>
            </a:pPr>
            <a:r>
              <a:rPr lang="en-US" sz="2000" spc="-5" dirty="0">
                <a:solidFill>
                  <a:srgbClr val="FF0000"/>
                </a:solidFill>
                <a:latin typeface="Times New Roman"/>
                <a:cs typeface="Times New Roman"/>
              </a:rPr>
              <a:t>    die("</a:t>
            </a:r>
            <a:r>
              <a:rPr lang="en-US" sz="2000" spc="-5" dirty="0" err="1">
                <a:solidFill>
                  <a:srgbClr val="FF0000"/>
                </a:solidFill>
                <a:latin typeface="Times New Roman"/>
                <a:cs typeface="Times New Roman"/>
              </a:rPr>
              <a:t>Kết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nối</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không</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thành</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công</a:t>
            </a:r>
            <a:r>
              <a:rPr lang="en-US" sz="2000" spc="-5" dirty="0">
                <a:solidFill>
                  <a:srgbClr val="FF0000"/>
                </a:solidFill>
                <a:latin typeface="Times New Roman"/>
                <a:cs typeface="Times New Roman"/>
              </a:rPr>
              <a:t>: " . $conn-&gt;</a:t>
            </a:r>
            <a:r>
              <a:rPr lang="en-US" sz="2000" spc="-5" dirty="0" err="1">
                <a:solidFill>
                  <a:srgbClr val="FF0000"/>
                </a:solidFill>
                <a:latin typeface="Times New Roman"/>
                <a:cs typeface="Times New Roman"/>
              </a:rPr>
              <a:t>connect_error</a:t>
            </a:r>
            <a:r>
              <a:rPr lang="en-US" sz="2000" spc="-5" dirty="0">
                <a:solidFill>
                  <a:srgbClr val="FF0000"/>
                </a:solidFill>
                <a:latin typeface="Times New Roman"/>
                <a:cs typeface="Times New Roman"/>
              </a:rPr>
              <a:t>);</a:t>
            </a:r>
          </a:p>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sql</a:t>
            </a:r>
            <a:r>
              <a:rPr lang="en-US" sz="2000" spc="-5" dirty="0">
                <a:solidFill>
                  <a:srgbClr val="FF0000"/>
                </a:solidFill>
                <a:latin typeface="Times New Roman"/>
                <a:cs typeface="Times New Roman"/>
              </a:rPr>
              <a:t> to create table</a:t>
            </a:r>
          </a:p>
          <a:p>
            <a:pPr marL="12700" indent="901700">
              <a:lnSpc>
                <a:spcPct val="100000"/>
              </a:lnSpc>
              <a:spcBef>
                <a:spcPts val="100"/>
              </a:spcBef>
            </a:pPr>
            <a:r>
              <a:rPr lang="en-US" sz="2000" spc="-5" dirty="0">
                <a:solidFill>
                  <a:srgbClr val="FF0000"/>
                </a:solidFill>
                <a:latin typeface="Times New Roman"/>
                <a:cs typeface="Times New Roman"/>
              </a:rPr>
              <a:t>$</a:t>
            </a:r>
            <a:r>
              <a:rPr lang="en-US" sz="2000" spc="-5" dirty="0" err="1">
                <a:solidFill>
                  <a:srgbClr val="FF0000"/>
                </a:solidFill>
                <a:latin typeface="Times New Roman"/>
                <a:cs typeface="Times New Roman"/>
              </a:rPr>
              <a:t>sql</a:t>
            </a:r>
            <a:r>
              <a:rPr lang="en-US" sz="2000" spc="-5" dirty="0">
                <a:solidFill>
                  <a:srgbClr val="FF0000"/>
                </a:solidFill>
                <a:latin typeface="Times New Roman"/>
                <a:cs typeface="Times New Roman"/>
              </a:rPr>
              <a:t> = "CREATE TABLE News (</a:t>
            </a:r>
          </a:p>
          <a:p>
            <a:pPr marL="12700" indent="901700">
              <a:lnSpc>
                <a:spcPct val="100000"/>
              </a:lnSpc>
              <a:spcBef>
                <a:spcPts val="100"/>
              </a:spcBef>
            </a:pPr>
            <a:r>
              <a:rPr lang="en-US" sz="2000" spc="-5" dirty="0">
                <a:solidFill>
                  <a:srgbClr val="FF0000"/>
                </a:solidFill>
                <a:latin typeface="Times New Roman"/>
                <a:cs typeface="Times New Roman"/>
              </a:rPr>
              <a:t>    id INT(6) UNSIGNED AUTO_INCREMENT PRIMARY KEY,</a:t>
            </a:r>
          </a:p>
          <a:p>
            <a:pPr marL="12700" indent="901700">
              <a:lnSpc>
                <a:spcPct val="100000"/>
              </a:lnSpc>
              <a:spcBef>
                <a:spcPts val="100"/>
              </a:spcBef>
            </a:pPr>
            <a:r>
              <a:rPr lang="en-US" sz="2000" spc="-5" dirty="0">
                <a:solidFill>
                  <a:srgbClr val="FF0000"/>
                </a:solidFill>
                <a:latin typeface="Times New Roman"/>
                <a:cs typeface="Times New Roman"/>
              </a:rPr>
              <a:t>    title VARCHAR(30) NOT NULL,</a:t>
            </a:r>
          </a:p>
          <a:p>
            <a:pPr marL="12700" indent="901700">
              <a:lnSpc>
                <a:spcPct val="100000"/>
              </a:lnSpc>
              <a:spcBef>
                <a:spcPts val="100"/>
              </a:spcBef>
            </a:pPr>
            <a:r>
              <a:rPr lang="en-US" sz="2000" spc="-5" dirty="0">
                <a:solidFill>
                  <a:srgbClr val="FF0000"/>
                </a:solidFill>
                <a:latin typeface="Times New Roman"/>
                <a:cs typeface="Times New Roman"/>
              </a:rPr>
              <a:t>    content TEXT,</a:t>
            </a:r>
          </a:p>
          <a:p>
            <a:pPr marL="12700" indent="901700">
              <a:lnSpc>
                <a:spcPct val="100000"/>
              </a:lnSpc>
              <a:spcBef>
                <a:spcPts val="100"/>
              </a:spcBef>
            </a:pP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add_date</a:t>
            </a:r>
            <a:r>
              <a:rPr lang="en-US" sz="2000" spc="-5" dirty="0">
                <a:solidFill>
                  <a:srgbClr val="FF0000"/>
                </a:solidFill>
                <a:latin typeface="Times New Roman"/>
                <a:cs typeface="Times New Roman"/>
              </a:rPr>
              <a:t> TIMESTAMP</a:t>
            </a:r>
          </a:p>
          <a:p>
            <a:pPr marL="12700" indent="901700">
              <a:lnSpc>
                <a:spcPct val="100000"/>
              </a:lnSpc>
              <a:spcBef>
                <a:spcPts val="100"/>
              </a:spcBef>
            </a:pPr>
            <a:r>
              <a:rPr lang="en-US" sz="2000" spc="-5" dirty="0">
                <a:solidFill>
                  <a:srgbClr val="FF0000"/>
                </a:solidFill>
                <a:latin typeface="Times New Roman"/>
                <a:cs typeface="Times New Roman"/>
              </a:rPr>
              <a:t>)";</a:t>
            </a:r>
          </a:p>
          <a:p>
            <a:pPr marL="12700" indent="901700">
              <a:lnSpc>
                <a:spcPct val="100000"/>
              </a:lnSpc>
              <a:spcBef>
                <a:spcPts val="100"/>
              </a:spcBef>
            </a:pPr>
            <a:r>
              <a:rPr lang="en-US" sz="2000" spc="-5" dirty="0">
                <a:solidFill>
                  <a:srgbClr val="FF0000"/>
                </a:solidFill>
                <a:latin typeface="Times New Roman"/>
                <a:cs typeface="Times New Roman"/>
              </a:rPr>
              <a:t> </a:t>
            </a:r>
          </a:p>
        </p:txBody>
      </p:sp>
    </p:spTree>
    <p:extLst>
      <p:ext uri="{BB962C8B-B14F-4D97-AF65-F5344CB8AC3E}">
        <p14:creationId xmlns:p14="http://schemas.microsoft.com/office/powerpoint/2010/main" val="3242894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lang="en-US" dirty="0" err="1">
                <a:solidFill>
                  <a:schemeClr val="tx1"/>
                </a:solidFill>
                <a:latin typeface="Times New Roman" panose="02020603050405020304" pitchFamily="18" charset="0"/>
                <a:cs typeface="Times New Roman" panose="02020603050405020304" pitchFamily="18" charset="0"/>
              </a:rPr>
              <a:t>Kiểu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mảng</a:t>
            </a:r>
            <a:endParaRPr dirty="0">
              <a:solidFill>
                <a:schemeClr val="tx1"/>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1612" y="1242119"/>
            <a:ext cx="8158988" cy="5614357"/>
          </a:xfrm>
          <a:prstGeom prst="rect">
            <a:avLst/>
          </a:prstGeom>
        </p:spPr>
        <p:txBody>
          <a:bodyPr vert="horz" wrap="square" lIns="0" tIns="12700" rIns="0" bIns="0" rtlCol="0">
            <a:spAutoFit/>
          </a:bodyPr>
          <a:lstStyle/>
          <a:p>
            <a:pPr eaLnBrk="1" hangingPunct="1">
              <a:lnSpc>
                <a:spcPct val="100000"/>
              </a:lnSpc>
            </a:pPr>
            <a:r>
              <a:rPr lang="en-US" altLang="en-US" sz="2800" dirty="0">
                <a:latin typeface="Times New Roman" panose="02020603050405020304" pitchFamily="18" charset="0"/>
                <a:cs typeface="Times New Roman" panose="02020603050405020304" pitchFamily="18" charset="0"/>
              </a:rPr>
              <a:t>M</a:t>
            </a:r>
            <a:r>
              <a:rPr lang="vi-VN" altLang="en-US" sz="2800" dirty="0">
                <a:latin typeface="Times New Roman" panose="02020603050405020304" pitchFamily="18" charset="0"/>
                <a:cs typeface="Times New Roman" panose="02020603050405020304" pitchFamily="18" charset="0"/>
              </a:rPr>
              <a:t>ảng là một cấu trúc dữ liệu lưu giữ một hoặc nhiều kiểu giá trị giống nhau trong một giá trị đơn.</a:t>
            </a:r>
            <a:endParaRPr lang="en-US" altLang="en-US" sz="2800" dirty="0">
              <a:latin typeface="Times New Roman" panose="02020603050405020304" pitchFamily="18" charset="0"/>
              <a:cs typeface="Times New Roman" panose="02020603050405020304" pitchFamily="18" charset="0"/>
            </a:endParaRPr>
          </a:p>
          <a:p>
            <a:pPr eaLnBrk="1" hangingPunct="1">
              <a:lnSpc>
                <a:spcPct val="100000"/>
              </a:lnSpc>
            </a:pP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truy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cập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vào</a:t>
            </a:r>
            <a:r>
              <a:rPr lang="en-US" altLang="en-US" sz="2800" dirty="0">
                <a:latin typeface="Times New Roman" panose="02020603050405020304" pitchFamily="18" charset="0"/>
                <a:cs typeface="Times New Roman" panose="02020603050405020304" pitchFamily="18" charset="0"/>
              </a:rPr>
              <a:t> 1 </a:t>
            </a:r>
            <a:r>
              <a:rPr lang="en-US" altLang="en-US" sz="2800" dirty="0" err="1">
                <a:latin typeface="Times New Roman" panose="02020603050405020304" pitchFamily="18" charset="0"/>
                <a:cs typeface="Times New Roman" panose="02020603050405020304" pitchFamily="18" charset="0"/>
              </a:rPr>
              <a:t>phần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đặt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chỉ</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 ]</a:t>
            </a:r>
          </a:p>
          <a:p>
            <a:pPr eaLnBrk="1" hangingPunct="1">
              <a:lnSpc>
                <a:spcPct val="100000"/>
              </a:lnSpc>
            </a:pPr>
            <a:r>
              <a:rPr lang="en-US" altLang="en-US" sz="2800" dirty="0" err="1">
                <a:latin typeface="Times New Roman" panose="02020603050405020304" pitchFamily="18" charset="0"/>
                <a:cs typeface="Times New Roman" panose="02020603050405020304" pitchFamily="18" charset="0"/>
              </a:rPr>
              <a:t>Khai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báo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array() </a:t>
            </a:r>
            <a:r>
              <a:rPr lang="en-US" altLang="en-US" sz="2800" dirty="0" err="1">
                <a:latin typeface="Times New Roman" panose="02020603050405020304" pitchFamily="18" charset="0"/>
                <a:cs typeface="Times New Roman" panose="02020603050405020304" pitchFamily="18" charset="0"/>
              </a:rPr>
              <a:t>hoặc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chỉ</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trị</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p>
          <a:p>
            <a:pPr eaLnBrk="1" hangingPunct="1">
              <a:lnSpc>
                <a:spcPct val="100000"/>
              </a:lnSpc>
            </a:pPr>
            <a:r>
              <a:rPr lang="en-US" altLang="en-US" sz="2400" dirty="0" err="1"/>
              <a:t>Ví</a:t>
            </a:r>
            <a:r>
              <a:rPr lang="en-US" altLang="en-US" sz="2400" dirty="0"/>
              <a:t> </a:t>
            </a:r>
            <a:r>
              <a:rPr lang="en-US" altLang="en-US" sz="2400" dirty="0" err="1"/>
              <a:t>dụ</a:t>
            </a:r>
            <a:r>
              <a:rPr lang="en-US" altLang="en-US" sz="2400" dirty="0"/>
              <a:t>:</a:t>
            </a:r>
          </a:p>
          <a:p>
            <a:pPr lvl="1" eaLnBrk="1" hangingPunct="1">
              <a:lnSpc>
                <a:spcPct val="100000"/>
              </a:lnSpc>
              <a:buFontTx/>
              <a:buNone/>
            </a:pPr>
            <a:r>
              <a:rPr lang="en-US" altLang="en-US" sz="2000" dirty="0">
                <a:latin typeface="Courier New" panose="02070309020205020404" pitchFamily="49" charset="0"/>
              </a:rPr>
              <a:t>$a[0] = “Xin”;</a:t>
            </a:r>
          </a:p>
          <a:p>
            <a:pPr lvl="1" eaLnBrk="1" hangingPunct="1">
              <a:lnSpc>
                <a:spcPct val="100000"/>
              </a:lnSpc>
              <a:buFontTx/>
              <a:buNone/>
            </a:pPr>
            <a:r>
              <a:rPr lang="en-US" altLang="en-US" sz="2000" dirty="0">
                <a:latin typeface="Courier New" panose="02070309020205020404" pitchFamily="49" charset="0"/>
              </a:rPr>
              <a:t>$a[1] = “</a:t>
            </a:r>
            <a:r>
              <a:rPr lang="en-US" altLang="en-US" sz="2000" dirty="0" err="1">
                <a:latin typeface="Courier New" panose="02070309020205020404" pitchFamily="49" charset="0"/>
              </a:rPr>
              <a:t>Chào</a:t>
            </a:r>
            <a:r>
              <a:rPr lang="en-US" altLang="en-US" sz="2000" dirty="0">
                <a:latin typeface="Courier New" panose="02070309020205020404" pitchFamily="49" charset="0"/>
              </a:rPr>
              <a:t>”;</a:t>
            </a:r>
          </a:p>
          <a:p>
            <a:pPr lvl="1" eaLnBrk="1" hangingPunct="1">
              <a:lnSpc>
                <a:spcPct val="100000"/>
              </a:lnSpc>
              <a:buFontTx/>
              <a:buNone/>
            </a:pPr>
            <a:endParaRPr lang="en-US" altLang="en-US" sz="2000" dirty="0">
              <a:latin typeface="Courier New" panose="02070309020205020404" pitchFamily="49" charset="0"/>
            </a:endParaRPr>
          </a:p>
          <a:p>
            <a:pPr eaLnBrk="1" hangingPunct="1">
              <a:lnSpc>
                <a:spcPct val="100000"/>
              </a:lnSpc>
            </a:pP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dụng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chỉ</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tiếp</a:t>
            </a:r>
            <a:endParaRPr lang="en-US" altLang="en-US" sz="2800" dirty="0">
              <a:latin typeface="Times New Roman" panose="02020603050405020304" pitchFamily="18" charset="0"/>
              <a:cs typeface="Times New Roman" panose="02020603050405020304" pitchFamily="18" charset="0"/>
            </a:endParaRPr>
          </a:p>
          <a:p>
            <a:pPr eaLnBrk="1" hangingPunct="1">
              <a:lnSpc>
                <a:spcPct val="100000"/>
              </a:lnSpc>
            </a:pP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thêm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cuối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bằng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bỏ</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chỉ</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a:t>
            </a:r>
          </a:p>
          <a:p>
            <a:pPr eaLnBrk="1" hangingPunct="1">
              <a:lnSpc>
                <a:spcPct val="100000"/>
              </a:lnSpc>
            </a:pPr>
            <a:endParaRPr lang="en-US" altLang="en-US" sz="2400" dirty="0"/>
          </a:p>
          <a:p>
            <a:pPr lvl="1" eaLnBrk="1" hangingPunct="1">
              <a:lnSpc>
                <a:spcPct val="100000"/>
              </a:lnSpc>
              <a:buFontTx/>
              <a:buNone/>
            </a:pPr>
            <a:r>
              <a:rPr lang="en-US" altLang="en-US" sz="2000" dirty="0">
                <a:latin typeface="Courier New" panose="02070309020205020404" pitchFamily="49" charset="0"/>
              </a:rPr>
              <a:t>$a[0] = “Xin”;</a:t>
            </a:r>
          </a:p>
          <a:p>
            <a:pPr lvl="1" eaLnBrk="1" hangingPunct="1">
              <a:lnSpc>
                <a:spcPct val="100000"/>
              </a:lnSpc>
              <a:buFontTx/>
              <a:buNone/>
            </a:pPr>
            <a:r>
              <a:rPr lang="en-US" altLang="en-US" sz="2000" dirty="0">
                <a:latin typeface="Courier New" panose="02070309020205020404" pitchFamily="49" charset="0"/>
              </a:rPr>
              <a:t>$a[] = “</a:t>
            </a:r>
            <a:r>
              <a:rPr lang="en-US" altLang="en-US" sz="2000" dirty="0" err="1">
                <a:latin typeface="Courier New" panose="02070309020205020404" pitchFamily="49" charset="0"/>
              </a:rPr>
              <a:t>Chào</a:t>
            </a:r>
            <a:r>
              <a:rPr lang="en-US" altLang="en-US" sz="2000" dirty="0">
                <a:latin typeface="Courier New" panose="02070309020205020404" pitchFamily="49" charset="0"/>
              </a:rPr>
              <a:t>”; // $a[1]</a:t>
            </a:r>
          </a:p>
          <a:p>
            <a:pPr lvl="1" eaLnBrk="1" hangingPunct="1">
              <a:lnSpc>
                <a:spcPct val="100000"/>
              </a:lnSpc>
              <a:buFontTx/>
              <a:buNone/>
            </a:pPr>
            <a:r>
              <a:rPr lang="en-US" altLang="en-US" sz="2000" dirty="0">
                <a:latin typeface="Courier New" panose="02070309020205020404" pitchFamily="49" charset="0"/>
              </a:rPr>
              <a:t>$a[] = “</a:t>
            </a:r>
            <a:r>
              <a:rPr lang="en-US" altLang="en-US" sz="2000" dirty="0" err="1">
                <a:latin typeface="Courier New" panose="02070309020205020404" pitchFamily="49" charset="0"/>
              </a:rPr>
              <a:t>Bạn</a:t>
            </a:r>
            <a:r>
              <a:rPr lang="en-US" altLang="en-US" sz="2000" dirty="0">
                <a:latin typeface="Courier New" panose="02070309020205020404" pitchFamily="49" charset="0"/>
              </a:rPr>
              <a:t>”; // $a[2]</a:t>
            </a:r>
          </a:p>
        </p:txBody>
      </p:sp>
    </p:spTree>
    <p:extLst>
      <p:ext uri="{BB962C8B-B14F-4D97-AF65-F5344CB8AC3E}">
        <p14:creationId xmlns:p14="http://schemas.microsoft.com/office/powerpoint/2010/main" val="13627839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err="1"/>
              <a:t>Tạo</a:t>
            </a:r>
            <a:r>
              <a:rPr lang="en-US" dirty="0"/>
              <a:t> database table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427481" y="1371600"/>
            <a:ext cx="8439150" cy="54099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762951" y="1587492"/>
            <a:ext cx="7912420" cy="3206006"/>
          </a:xfrm>
          <a:prstGeom prst="rect">
            <a:avLst/>
          </a:prstGeom>
        </p:spPr>
        <p:txBody>
          <a:bodyPr vert="horz" wrap="square" lIns="0" tIns="12700" rIns="0" bIns="0" rtlCol="0">
            <a:spAutoFit/>
          </a:bodyPr>
          <a:lstStyle/>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Thực</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thi</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câu</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truy</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vấn</a:t>
            </a:r>
            <a:endParaRPr lang="en-US" sz="2000" spc="-5" dirty="0">
              <a:solidFill>
                <a:srgbClr val="FF0000"/>
              </a:solidFill>
              <a:latin typeface="Times New Roman"/>
              <a:cs typeface="Times New Roman"/>
            </a:endParaRPr>
          </a:p>
          <a:p>
            <a:pPr marL="12700" indent="901700">
              <a:lnSpc>
                <a:spcPct val="100000"/>
              </a:lnSpc>
              <a:spcBef>
                <a:spcPts val="100"/>
              </a:spcBef>
            </a:pPr>
            <a:r>
              <a:rPr lang="en-US" sz="2000" spc="-5" dirty="0">
                <a:solidFill>
                  <a:srgbClr val="FF0000"/>
                </a:solidFill>
                <a:latin typeface="Times New Roman"/>
                <a:cs typeface="Times New Roman"/>
              </a:rPr>
              <a:t>if ($conn-&gt;query($</a:t>
            </a:r>
            <a:r>
              <a:rPr lang="en-US" sz="2000" spc="-5" dirty="0" err="1">
                <a:solidFill>
                  <a:srgbClr val="FF0000"/>
                </a:solidFill>
                <a:latin typeface="Times New Roman"/>
                <a:cs typeface="Times New Roman"/>
              </a:rPr>
              <a:t>sql</a:t>
            </a:r>
            <a:r>
              <a:rPr lang="en-US" sz="2000" spc="-5" dirty="0">
                <a:solidFill>
                  <a:srgbClr val="FF0000"/>
                </a:solidFill>
                <a:latin typeface="Times New Roman"/>
                <a:cs typeface="Times New Roman"/>
              </a:rPr>
              <a:t>) === TRUE) {</a:t>
            </a:r>
          </a:p>
          <a:p>
            <a:pPr marL="12700" indent="901700">
              <a:lnSpc>
                <a:spcPct val="100000"/>
              </a:lnSpc>
              <a:spcBef>
                <a:spcPts val="100"/>
              </a:spcBef>
            </a:pPr>
            <a:r>
              <a:rPr lang="en-US" sz="2000" spc="-5" dirty="0">
                <a:solidFill>
                  <a:srgbClr val="FF0000"/>
                </a:solidFill>
                <a:latin typeface="Times New Roman"/>
                <a:cs typeface="Times New Roman"/>
              </a:rPr>
              <a:t>    echo "</a:t>
            </a:r>
            <a:r>
              <a:rPr lang="en-US" sz="2000" spc="-5" dirty="0" err="1">
                <a:solidFill>
                  <a:srgbClr val="FF0000"/>
                </a:solidFill>
                <a:latin typeface="Times New Roman"/>
                <a:cs typeface="Times New Roman"/>
              </a:rPr>
              <a:t>Tạo</a:t>
            </a:r>
            <a:r>
              <a:rPr lang="en-US" sz="2000" spc="-5" dirty="0">
                <a:solidFill>
                  <a:srgbClr val="FF0000"/>
                </a:solidFill>
                <a:latin typeface="Times New Roman"/>
                <a:cs typeface="Times New Roman"/>
              </a:rPr>
              <a:t> table </a:t>
            </a:r>
            <a:r>
              <a:rPr lang="en-US" sz="2000" spc="-5" dirty="0" err="1">
                <a:solidFill>
                  <a:srgbClr val="FF0000"/>
                </a:solidFill>
                <a:latin typeface="Times New Roman"/>
                <a:cs typeface="Times New Roman"/>
              </a:rPr>
              <a:t>thành</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công</a:t>
            </a:r>
            <a:r>
              <a:rPr lang="en-US" sz="2000" spc="-5" dirty="0">
                <a:solidFill>
                  <a:srgbClr val="FF0000"/>
                </a:solidFill>
                <a:latin typeface="Times New Roman"/>
                <a:cs typeface="Times New Roman"/>
              </a:rPr>
              <a:t>";</a:t>
            </a:r>
          </a:p>
          <a:p>
            <a:pPr marL="12700" indent="901700">
              <a:lnSpc>
                <a:spcPct val="100000"/>
              </a:lnSpc>
              <a:spcBef>
                <a:spcPts val="100"/>
              </a:spcBef>
            </a:pPr>
            <a:r>
              <a:rPr lang="en-US" sz="2000" spc="-5" dirty="0">
                <a:solidFill>
                  <a:srgbClr val="FF0000"/>
                </a:solidFill>
                <a:latin typeface="Times New Roman"/>
                <a:cs typeface="Times New Roman"/>
              </a:rPr>
              <a:t>} else {</a:t>
            </a:r>
          </a:p>
          <a:p>
            <a:pPr marL="12700" indent="901700">
              <a:lnSpc>
                <a:spcPct val="100000"/>
              </a:lnSpc>
              <a:spcBef>
                <a:spcPts val="100"/>
              </a:spcBef>
            </a:pPr>
            <a:r>
              <a:rPr lang="en-US" sz="2000" spc="-5" dirty="0">
                <a:solidFill>
                  <a:srgbClr val="FF0000"/>
                </a:solidFill>
                <a:latin typeface="Times New Roman"/>
                <a:cs typeface="Times New Roman"/>
              </a:rPr>
              <a:t>    echo "</a:t>
            </a:r>
            <a:r>
              <a:rPr lang="en-US" sz="2000" spc="-5" dirty="0" err="1">
                <a:solidFill>
                  <a:srgbClr val="FF0000"/>
                </a:solidFill>
                <a:latin typeface="Times New Roman"/>
                <a:cs typeface="Times New Roman"/>
              </a:rPr>
              <a:t>Tạo</a:t>
            </a:r>
            <a:r>
              <a:rPr lang="en-US" sz="2000" spc="-5" dirty="0">
                <a:solidFill>
                  <a:srgbClr val="FF0000"/>
                </a:solidFill>
                <a:latin typeface="Times New Roman"/>
                <a:cs typeface="Times New Roman"/>
              </a:rPr>
              <a:t> table </a:t>
            </a:r>
            <a:r>
              <a:rPr lang="en-US" sz="2000" spc="-5" dirty="0" err="1">
                <a:solidFill>
                  <a:srgbClr val="FF0000"/>
                </a:solidFill>
                <a:latin typeface="Times New Roman"/>
                <a:cs typeface="Times New Roman"/>
              </a:rPr>
              <a:t>thất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bại</a:t>
            </a:r>
            <a:r>
              <a:rPr lang="en-US" sz="2000" spc="-5" dirty="0">
                <a:solidFill>
                  <a:srgbClr val="FF0000"/>
                </a:solidFill>
                <a:latin typeface="Times New Roman"/>
                <a:cs typeface="Times New Roman"/>
              </a:rPr>
              <a:t>: " . $conn-&gt;error;</a:t>
            </a:r>
          </a:p>
          <a:p>
            <a:pPr marL="12700" indent="901700">
              <a:lnSpc>
                <a:spcPct val="100000"/>
              </a:lnSpc>
              <a:spcBef>
                <a:spcPts val="100"/>
              </a:spcBef>
            </a:pPr>
            <a:r>
              <a:rPr lang="en-US" sz="2000" spc="-5" dirty="0">
                <a:solidFill>
                  <a:srgbClr val="FF0000"/>
                </a:solidFill>
                <a:latin typeface="Times New Roman"/>
                <a:cs typeface="Times New Roman"/>
              </a:rPr>
              <a:t>}</a:t>
            </a:r>
          </a:p>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Ngắt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kết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nối</a:t>
            </a:r>
            <a:endParaRPr lang="en-US" sz="2000" spc="-5" dirty="0">
              <a:solidFill>
                <a:srgbClr val="FF0000"/>
              </a:solidFill>
              <a:latin typeface="Times New Roman"/>
              <a:cs typeface="Times New Roman"/>
            </a:endParaRPr>
          </a:p>
          <a:p>
            <a:pPr marL="12700" indent="901700">
              <a:lnSpc>
                <a:spcPct val="100000"/>
              </a:lnSpc>
              <a:spcBef>
                <a:spcPts val="100"/>
              </a:spcBef>
            </a:pPr>
            <a:r>
              <a:rPr lang="en-US" sz="2000" spc="-5" dirty="0">
                <a:solidFill>
                  <a:srgbClr val="FF0000"/>
                </a:solidFill>
                <a:latin typeface="Times New Roman"/>
                <a:cs typeface="Times New Roman"/>
              </a:rPr>
              <a:t>$conn-&gt;close();</a:t>
            </a:r>
            <a:endParaRPr sz="2000" dirty="0">
              <a:latin typeface="Times New Roman"/>
              <a:cs typeface="Times New Roman"/>
            </a:endParaRPr>
          </a:p>
        </p:txBody>
      </p:sp>
    </p:spTree>
    <p:extLst>
      <p:ext uri="{BB962C8B-B14F-4D97-AF65-F5344CB8AC3E}">
        <p14:creationId xmlns:p14="http://schemas.microsoft.com/office/powerpoint/2010/main" val="38840264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err="1"/>
              <a:t>Kết</a:t>
            </a:r>
            <a:r>
              <a:rPr lang="en-US" dirty="0"/>
              <a:t> </a:t>
            </a:r>
            <a:r>
              <a:rPr lang="en-US" dirty="0" err="1"/>
              <a:t>hợp</a:t>
            </a:r>
            <a:r>
              <a:rPr lang="en-US" dirty="0"/>
              <a:t> </a:t>
            </a:r>
            <a:r>
              <a:rPr lang="en-US" dirty="0" err="1"/>
              <a:t>tạo</a:t>
            </a:r>
            <a:r>
              <a:rPr lang="en-US" dirty="0"/>
              <a:t> table </a:t>
            </a:r>
            <a:r>
              <a:rPr lang="en-US" dirty="0" err="1"/>
              <a:t>và</a:t>
            </a:r>
            <a:r>
              <a:rPr lang="en-US" dirty="0"/>
              <a:t> </a:t>
            </a:r>
            <a:r>
              <a:rPr lang="en-US" dirty="0" err="1"/>
              <a:t>tạo</a:t>
            </a:r>
            <a:r>
              <a:rPr lang="en-US" dirty="0"/>
              <a:t> Database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427481" y="1219200"/>
            <a:ext cx="8439150"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642681" y="1296234"/>
            <a:ext cx="7912420" cy="5450210"/>
          </a:xfrm>
          <a:prstGeom prst="rect">
            <a:avLst/>
          </a:prstGeom>
        </p:spPr>
        <p:txBody>
          <a:bodyPr vert="horz" wrap="square" lIns="0" tIns="12700" rIns="0" bIns="0" rtlCol="0">
            <a:spAutoFit/>
          </a:bodyPr>
          <a:lstStyle/>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vi-VN" sz="2000" spc="-5" dirty="0">
                <a:solidFill>
                  <a:srgbClr val="FF0000"/>
                </a:solidFill>
                <a:latin typeface="Times New Roman"/>
                <a:cs typeface="Times New Roman"/>
              </a:rPr>
              <a:t>// BƯỚC 1: TẠO DATABASE</a:t>
            </a:r>
          </a:p>
          <a:p>
            <a:pPr marL="12700" indent="901700">
              <a:lnSpc>
                <a:spcPct val="100000"/>
              </a:lnSpc>
              <a:spcBef>
                <a:spcPts val="100"/>
              </a:spcBef>
            </a:pPr>
            <a:r>
              <a:rPr lang="vi-VN" sz="2000" spc="-5" dirty="0">
                <a:solidFill>
                  <a:srgbClr val="FF0000"/>
                </a:solidFill>
                <a:latin typeface="Times New Roman"/>
                <a:cs typeface="Times New Roman"/>
              </a:rPr>
              <a:t>// Tạo kết nối</a:t>
            </a:r>
          </a:p>
          <a:p>
            <a:pPr marL="12700" indent="901700">
              <a:lnSpc>
                <a:spcPct val="100000"/>
              </a:lnSpc>
              <a:spcBef>
                <a:spcPts val="100"/>
              </a:spcBef>
            </a:pPr>
            <a:r>
              <a:rPr lang="vi-VN" sz="2000" spc="-5" dirty="0">
                <a:solidFill>
                  <a:srgbClr val="FF0000"/>
                </a:solidFill>
                <a:latin typeface="Times New Roman"/>
                <a:cs typeface="Times New Roman"/>
              </a:rPr>
              <a:t>$conn = mysqli_connect('localhost', 'root', 'vertrigo');</a:t>
            </a:r>
          </a:p>
          <a:p>
            <a:pPr marL="12700" indent="901700">
              <a:lnSpc>
                <a:spcPct val="100000"/>
              </a:lnSpc>
              <a:spcBef>
                <a:spcPts val="100"/>
              </a:spcBef>
            </a:pPr>
            <a:r>
              <a:rPr lang="vi-VN" sz="2000" spc="-5" dirty="0">
                <a:solidFill>
                  <a:srgbClr val="FF0000"/>
                </a:solidFill>
                <a:latin typeface="Times New Roman"/>
                <a:cs typeface="Times New Roman"/>
              </a:rPr>
              <a:t>  </a:t>
            </a:r>
          </a:p>
          <a:p>
            <a:pPr marL="12700" indent="901700">
              <a:lnSpc>
                <a:spcPct val="100000"/>
              </a:lnSpc>
              <a:spcBef>
                <a:spcPts val="100"/>
              </a:spcBef>
            </a:pPr>
            <a:r>
              <a:rPr lang="vi-VN" sz="2000" spc="-5" dirty="0">
                <a:solidFill>
                  <a:srgbClr val="FF0000"/>
                </a:solidFill>
                <a:latin typeface="Times New Roman"/>
                <a:cs typeface="Times New Roman"/>
              </a:rPr>
              <a:t>// Nếu kết nối thất bại</a:t>
            </a:r>
          </a:p>
          <a:p>
            <a:pPr marL="12700" indent="901700">
              <a:lnSpc>
                <a:spcPct val="100000"/>
              </a:lnSpc>
              <a:spcBef>
                <a:spcPts val="100"/>
              </a:spcBef>
            </a:pPr>
            <a:r>
              <a:rPr lang="vi-VN" sz="2000" spc="-5" dirty="0">
                <a:solidFill>
                  <a:srgbClr val="FF0000"/>
                </a:solidFill>
                <a:latin typeface="Times New Roman"/>
                <a:cs typeface="Times New Roman"/>
              </a:rPr>
              <a:t>if (!$conn) {</a:t>
            </a:r>
          </a:p>
          <a:p>
            <a:pPr marL="12700" indent="901700">
              <a:lnSpc>
                <a:spcPct val="100000"/>
              </a:lnSpc>
              <a:spcBef>
                <a:spcPts val="100"/>
              </a:spcBef>
            </a:pPr>
            <a:r>
              <a:rPr lang="vi-VN" sz="2000" spc="-5" dirty="0">
                <a:solidFill>
                  <a:srgbClr val="FF0000"/>
                </a:solidFill>
                <a:latin typeface="Times New Roman"/>
                <a:cs typeface="Times New Roman"/>
              </a:rPr>
              <a:t>    die("Kết nối thất bại: " . mysqli_connect_error());</a:t>
            </a:r>
          </a:p>
          <a:p>
            <a:pPr marL="12700" indent="901700">
              <a:lnSpc>
                <a:spcPct val="100000"/>
              </a:lnSpc>
              <a:spcBef>
                <a:spcPts val="100"/>
              </a:spcBef>
            </a:pPr>
            <a:r>
              <a:rPr lang="vi-VN" sz="2000" spc="-5" dirty="0">
                <a:solidFill>
                  <a:srgbClr val="FF0000"/>
                </a:solidFill>
                <a:latin typeface="Times New Roman"/>
                <a:cs typeface="Times New Roman"/>
              </a:rPr>
              <a:t>}</a:t>
            </a:r>
          </a:p>
          <a:p>
            <a:pPr marL="12700" indent="901700">
              <a:lnSpc>
                <a:spcPct val="100000"/>
              </a:lnSpc>
              <a:spcBef>
                <a:spcPts val="100"/>
              </a:spcBef>
            </a:pPr>
            <a:r>
              <a:rPr lang="vi-VN" sz="2000" spc="-5" dirty="0">
                <a:solidFill>
                  <a:srgbClr val="FF0000"/>
                </a:solidFill>
                <a:latin typeface="Times New Roman"/>
                <a:cs typeface="Times New Roman"/>
              </a:rPr>
              <a:t>  </a:t>
            </a:r>
          </a:p>
          <a:p>
            <a:pPr marL="12700" indent="901700">
              <a:lnSpc>
                <a:spcPct val="100000"/>
              </a:lnSpc>
              <a:spcBef>
                <a:spcPts val="100"/>
              </a:spcBef>
            </a:pPr>
            <a:r>
              <a:rPr lang="vi-VN" sz="2000" spc="-5" dirty="0">
                <a:solidFill>
                  <a:srgbClr val="FF0000"/>
                </a:solidFill>
                <a:latin typeface="Times New Roman"/>
                <a:cs typeface="Times New Roman"/>
              </a:rPr>
              <a:t>// Lệnh tạo database</a:t>
            </a:r>
          </a:p>
          <a:p>
            <a:pPr marL="12700" indent="901700">
              <a:lnSpc>
                <a:spcPct val="100000"/>
              </a:lnSpc>
              <a:spcBef>
                <a:spcPts val="100"/>
              </a:spcBef>
            </a:pPr>
            <a:r>
              <a:rPr lang="vi-VN" sz="2000" spc="-5" dirty="0">
                <a:solidFill>
                  <a:srgbClr val="FF0000"/>
                </a:solidFill>
                <a:latin typeface="Times New Roman"/>
                <a:cs typeface="Times New Roman"/>
              </a:rPr>
              <a:t>$sql = "CREATE DATABASE FreettusDemo";</a:t>
            </a:r>
          </a:p>
          <a:p>
            <a:pPr marL="12700" indent="901700">
              <a:lnSpc>
                <a:spcPct val="100000"/>
              </a:lnSpc>
              <a:spcBef>
                <a:spcPts val="100"/>
              </a:spcBef>
            </a:pPr>
            <a:r>
              <a:rPr lang="vi-VN" sz="2000" spc="-5" dirty="0">
                <a:solidFill>
                  <a:srgbClr val="FF0000"/>
                </a:solidFill>
                <a:latin typeface="Times New Roman"/>
                <a:cs typeface="Times New Roman"/>
              </a:rPr>
              <a:t>  </a:t>
            </a:r>
          </a:p>
          <a:p>
            <a:pPr marL="12700" indent="901700">
              <a:lnSpc>
                <a:spcPct val="100000"/>
              </a:lnSpc>
              <a:spcBef>
                <a:spcPts val="100"/>
              </a:spcBef>
            </a:pPr>
            <a:r>
              <a:rPr lang="vi-VN" sz="2000" spc="-5" dirty="0">
                <a:solidFill>
                  <a:srgbClr val="FF0000"/>
                </a:solidFill>
                <a:latin typeface="Times New Roman"/>
                <a:cs typeface="Times New Roman"/>
              </a:rPr>
              <a:t>// Thực thi câu truy vấn</a:t>
            </a:r>
          </a:p>
          <a:p>
            <a:pPr marL="12700" indent="901700">
              <a:lnSpc>
                <a:spcPct val="100000"/>
              </a:lnSpc>
              <a:spcBef>
                <a:spcPts val="100"/>
              </a:spcBef>
            </a:pPr>
            <a:r>
              <a:rPr lang="vi-VN" sz="2000" spc="-5" dirty="0">
                <a:solidFill>
                  <a:srgbClr val="FF0000"/>
                </a:solidFill>
                <a:latin typeface="Times New Roman"/>
                <a:cs typeface="Times New Roman"/>
              </a:rPr>
              <a:t>if (mysqli_query($conn, $sql)) </a:t>
            </a:r>
          </a:p>
          <a:p>
            <a:pPr marL="12700" indent="901700">
              <a:lnSpc>
                <a:spcPct val="100000"/>
              </a:lnSpc>
              <a:spcBef>
                <a:spcPts val="100"/>
              </a:spcBef>
            </a:pPr>
            <a:r>
              <a:rPr lang="vi-VN" sz="2000" spc="-5" dirty="0">
                <a:solidFill>
                  <a:srgbClr val="FF0000"/>
                </a:solidFill>
                <a:latin typeface="Times New Roman"/>
                <a:cs typeface="Times New Roman"/>
              </a:rPr>
              <a:t>{</a:t>
            </a:r>
          </a:p>
          <a:p>
            <a:pPr marL="12700" indent="901700">
              <a:lnSpc>
                <a:spcPct val="100000"/>
              </a:lnSpc>
              <a:spcBef>
                <a:spcPts val="100"/>
              </a:spcBef>
            </a:pPr>
            <a:r>
              <a:rPr lang="vi-VN" sz="2000" spc="-5" dirty="0">
                <a:solidFill>
                  <a:srgbClr val="FF0000"/>
                </a:solidFill>
                <a:latin typeface="Times New Roman"/>
                <a:cs typeface="Times New Roman"/>
              </a:rPr>
              <a:t>    echo 'Tạo database thành công!';</a:t>
            </a:r>
            <a:endParaRPr sz="2000" dirty="0">
              <a:latin typeface="Times New Roman"/>
              <a:cs typeface="Times New Roman"/>
            </a:endParaRPr>
          </a:p>
        </p:txBody>
      </p:sp>
    </p:spTree>
    <p:extLst>
      <p:ext uri="{BB962C8B-B14F-4D97-AF65-F5344CB8AC3E}">
        <p14:creationId xmlns:p14="http://schemas.microsoft.com/office/powerpoint/2010/main" val="32568559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err="1"/>
              <a:t>Kết</a:t>
            </a:r>
            <a:r>
              <a:rPr lang="en-US" dirty="0"/>
              <a:t> </a:t>
            </a:r>
            <a:r>
              <a:rPr lang="en-US" dirty="0" err="1"/>
              <a:t>hợp</a:t>
            </a:r>
            <a:r>
              <a:rPr lang="en-US" dirty="0"/>
              <a:t> </a:t>
            </a:r>
            <a:r>
              <a:rPr lang="en-US" dirty="0" err="1"/>
              <a:t>tạo</a:t>
            </a:r>
            <a:r>
              <a:rPr lang="en-US" dirty="0"/>
              <a:t> table </a:t>
            </a:r>
            <a:r>
              <a:rPr lang="en-US" dirty="0" err="1"/>
              <a:t>và</a:t>
            </a:r>
            <a:r>
              <a:rPr lang="en-US" dirty="0"/>
              <a:t> </a:t>
            </a:r>
            <a:r>
              <a:rPr lang="en-US" dirty="0" err="1"/>
              <a:t>tạo</a:t>
            </a:r>
            <a:r>
              <a:rPr lang="en-US" dirty="0"/>
              <a:t> Database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427480" y="1219200"/>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642680" y="1296234"/>
            <a:ext cx="8653719" cy="4185761"/>
          </a:xfrm>
          <a:prstGeom prst="rect">
            <a:avLst/>
          </a:prstGeom>
        </p:spPr>
        <p:txBody>
          <a:bodyPr vert="horz" wrap="square" lIns="0" tIns="12700" rIns="0" bIns="0" rtlCol="0">
            <a:spAutoFit/>
          </a:bodyPr>
          <a:lstStyle/>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vi-VN" sz="2200" spc="-5" dirty="0">
                <a:solidFill>
                  <a:srgbClr val="FF0000"/>
                </a:solidFill>
                <a:latin typeface="Times New Roman"/>
                <a:cs typeface="Times New Roman"/>
              </a:rPr>
              <a:t>// BƯƠC 2: TẠO TABLE</a:t>
            </a:r>
          </a:p>
          <a:p>
            <a:pPr marL="12700" indent="901700">
              <a:lnSpc>
                <a:spcPct val="100000"/>
              </a:lnSpc>
              <a:spcBef>
                <a:spcPts val="100"/>
              </a:spcBef>
            </a:pPr>
            <a:r>
              <a:rPr lang="vi-VN" sz="2200" spc="-5" dirty="0">
                <a:solidFill>
                  <a:srgbClr val="FF0000"/>
                </a:solidFill>
                <a:latin typeface="Times New Roman"/>
                <a:cs typeface="Times New Roman"/>
              </a:rPr>
              <a:t>    // Chọn database</a:t>
            </a:r>
          </a:p>
          <a:p>
            <a:pPr marL="12700" indent="901700">
              <a:lnSpc>
                <a:spcPct val="100000"/>
              </a:lnSpc>
              <a:spcBef>
                <a:spcPts val="100"/>
              </a:spcBef>
            </a:pPr>
            <a:r>
              <a:rPr lang="vi-VN" sz="2200" spc="-5" dirty="0">
                <a:solidFill>
                  <a:srgbClr val="FF0000"/>
                </a:solidFill>
                <a:latin typeface="Times New Roman"/>
                <a:cs typeface="Times New Roman"/>
              </a:rPr>
              <a:t>    mysqli_select_db($conn, 'FreettusDemo');</a:t>
            </a:r>
          </a:p>
          <a:p>
            <a:pPr marL="12700" indent="901700">
              <a:lnSpc>
                <a:spcPct val="100000"/>
              </a:lnSpc>
              <a:spcBef>
                <a:spcPts val="100"/>
              </a:spcBef>
            </a:pPr>
            <a:r>
              <a:rPr lang="vi-VN" sz="2200" spc="-5" dirty="0">
                <a:solidFill>
                  <a:srgbClr val="FF0000"/>
                </a:solidFill>
                <a:latin typeface="Times New Roman"/>
                <a:cs typeface="Times New Roman"/>
              </a:rPr>
              <a:t>     </a:t>
            </a:r>
          </a:p>
          <a:p>
            <a:pPr marL="12700" indent="901700">
              <a:lnSpc>
                <a:spcPct val="100000"/>
              </a:lnSpc>
              <a:spcBef>
                <a:spcPts val="100"/>
              </a:spcBef>
            </a:pPr>
            <a:r>
              <a:rPr lang="vi-VN" sz="2200" spc="-5" dirty="0">
                <a:solidFill>
                  <a:srgbClr val="FF0000"/>
                </a:solidFill>
                <a:latin typeface="Times New Roman"/>
                <a:cs typeface="Times New Roman"/>
              </a:rPr>
              <a:t>    // Câu lệnh SQL</a:t>
            </a:r>
          </a:p>
          <a:p>
            <a:pPr marL="12700" indent="901700">
              <a:lnSpc>
                <a:spcPct val="100000"/>
              </a:lnSpc>
              <a:spcBef>
                <a:spcPts val="100"/>
              </a:spcBef>
            </a:pPr>
            <a:r>
              <a:rPr lang="vi-VN" sz="2200" spc="-5" dirty="0">
                <a:solidFill>
                  <a:srgbClr val="FF0000"/>
                </a:solidFill>
                <a:latin typeface="Times New Roman"/>
                <a:cs typeface="Times New Roman"/>
              </a:rPr>
              <a:t>    $sql = "CREATE TABLE News (</a:t>
            </a:r>
          </a:p>
          <a:p>
            <a:pPr marL="12700" indent="901700">
              <a:lnSpc>
                <a:spcPct val="100000"/>
              </a:lnSpc>
              <a:spcBef>
                <a:spcPts val="100"/>
              </a:spcBef>
            </a:pPr>
            <a:r>
              <a:rPr lang="vi-VN" sz="2200" spc="-5" dirty="0">
                <a:solidFill>
                  <a:srgbClr val="FF0000"/>
                </a:solidFill>
                <a:latin typeface="Times New Roman"/>
                <a:cs typeface="Times New Roman"/>
              </a:rPr>
              <a:t>        id INT(6) UNSIGNED AUTO_INCREMENT PRIMARY KEY,</a:t>
            </a:r>
          </a:p>
          <a:p>
            <a:pPr marL="12700" indent="901700">
              <a:lnSpc>
                <a:spcPct val="100000"/>
              </a:lnSpc>
              <a:spcBef>
                <a:spcPts val="100"/>
              </a:spcBef>
            </a:pPr>
            <a:r>
              <a:rPr lang="vi-VN" sz="2200" spc="-5" dirty="0">
                <a:solidFill>
                  <a:srgbClr val="FF0000"/>
                </a:solidFill>
                <a:latin typeface="Times New Roman"/>
                <a:cs typeface="Times New Roman"/>
              </a:rPr>
              <a:t>        title VARCHAR(30) NOT NULL,</a:t>
            </a:r>
          </a:p>
          <a:p>
            <a:pPr marL="12700" indent="901700">
              <a:lnSpc>
                <a:spcPct val="100000"/>
              </a:lnSpc>
              <a:spcBef>
                <a:spcPts val="100"/>
              </a:spcBef>
            </a:pPr>
            <a:r>
              <a:rPr lang="vi-VN" sz="2200" spc="-5" dirty="0">
                <a:solidFill>
                  <a:srgbClr val="FF0000"/>
                </a:solidFill>
                <a:latin typeface="Times New Roman"/>
                <a:cs typeface="Times New Roman"/>
              </a:rPr>
              <a:t>        content TEXT,</a:t>
            </a:r>
          </a:p>
          <a:p>
            <a:pPr marL="12700" indent="901700">
              <a:lnSpc>
                <a:spcPct val="100000"/>
              </a:lnSpc>
              <a:spcBef>
                <a:spcPts val="100"/>
              </a:spcBef>
            </a:pPr>
            <a:r>
              <a:rPr lang="vi-VN" sz="2200" spc="-5" dirty="0">
                <a:solidFill>
                  <a:srgbClr val="FF0000"/>
                </a:solidFill>
                <a:latin typeface="Times New Roman"/>
                <a:cs typeface="Times New Roman"/>
              </a:rPr>
              <a:t>        add_date TIMESTAMP</a:t>
            </a:r>
          </a:p>
          <a:p>
            <a:pPr marL="12700" indent="901700">
              <a:lnSpc>
                <a:spcPct val="100000"/>
              </a:lnSpc>
              <a:spcBef>
                <a:spcPts val="100"/>
              </a:spcBef>
            </a:pPr>
            <a:r>
              <a:rPr lang="vi-VN" sz="2200" spc="-5" dirty="0">
                <a:solidFill>
                  <a:srgbClr val="FF0000"/>
                </a:solidFill>
                <a:latin typeface="Times New Roman"/>
                <a:cs typeface="Times New Roman"/>
              </a:rPr>
              <a:t>    )";</a:t>
            </a:r>
            <a:endParaRPr sz="2200" dirty="0">
              <a:latin typeface="Times New Roman"/>
              <a:cs typeface="Times New Roman"/>
            </a:endParaRPr>
          </a:p>
        </p:txBody>
      </p:sp>
    </p:spTree>
    <p:extLst>
      <p:ext uri="{BB962C8B-B14F-4D97-AF65-F5344CB8AC3E}">
        <p14:creationId xmlns:p14="http://schemas.microsoft.com/office/powerpoint/2010/main" val="321363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err="1"/>
              <a:t>Kết</a:t>
            </a:r>
            <a:r>
              <a:rPr lang="en-US" dirty="0"/>
              <a:t> </a:t>
            </a:r>
            <a:r>
              <a:rPr lang="en-US" dirty="0" err="1"/>
              <a:t>hợp</a:t>
            </a:r>
            <a:r>
              <a:rPr lang="en-US" dirty="0"/>
              <a:t> </a:t>
            </a:r>
            <a:r>
              <a:rPr lang="en-US" dirty="0" err="1"/>
              <a:t>tạo</a:t>
            </a:r>
            <a:r>
              <a:rPr lang="en-US" dirty="0"/>
              <a:t> table </a:t>
            </a:r>
            <a:r>
              <a:rPr lang="en-US" dirty="0" err="1"/>
              <a:t>và</a:t>
            </a:r>
            <a:r>
              <a:rPr lang="en-US" dirty="0"/>
              <a:t> </a:t>
            </a:r>
            <a:r>
              <a:rPr lang="en-US" dirty="0" err="1"/>
              <a:t>tạo</a:t>
            </a:r>
            <a:r>
              <a:rPr lang="en-US" dirty="0"/>
              <a:t> Database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427480" y="1219200"/>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642680" y="1296234"/>
            <a:ext cx="8653719" cy="4888518"/>
          </a:xfrm>
          <a:prstGeom prst="rect">
            <a:avLst/>
          </a:prstGeom>
        </p:spPr>
        <p:txBody>
          <a:bodyPr vert="horz" wrap="square" lIns="0" tIns="12700" rIns="0" bIns="0" rtlCol="0">
            <a:spAutoFit/>
          </a:bodyPr>
          <a:lstStyle/>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vi-VN" sz="2200" spc="-5" dirty="0">
                <a:solidFill>
                  <a:srgbClr val="FF0000"/>
                </a:solidFill>
                <a:latin typeface="Times New Roman"/>
                <a:cs typeface="Times New Roman"/>
              </a:rPr>
              <a:t> // Thực thi câu truy vấn</a:t>
            </a:r>
          </a:p>
          <a:p>
            <a:pPr marL="12700" indent="901700">
              <a:lnSpc>
                <a:spcPct val="100000"/>
              </a:lnSpc>
              <a:spcBef>
                <a:spcPts val="100"/>
              </a:spcBef>
            </a:pPr>
            <a:r>
              <a:rPr lang="vi-VN" sz="2200" spc="-5" dirty="0">
                <a:solidFill>
                  <a:srgbClr val="FF0000"/>
                </a:solidFill>
                <a:latin typeface="Times New Roman"/>
                <a:cs typeface="Times New Roman"/>
              </a:rPr>
              <a:t>    if (mysqli_query($conn, $sql)) {</a:t>
            </a:r>
          </a:p>
          <a:p>
            <a:pPr marL="12700" indent="901700">
              <a:lnSpc>
                <a:spcPct val="100000"/>
              </a:lnSpc>
              <a:spcBef>
                <a:spcPts val="100"/>
              </a:spcBef>
            </a:pPr>
            <a:r>
              <a:rPr lang="vi-VN" sz="2200" spc="-5" dirty="0">
                <a:solidFill>
                  <a:srgbClr val="FF0000"/>
                </a:solidFill>
                <a:latin typeface="Times New Roman"/>
                <a:cs typeface="Times New Roman"/>
              </a:rPr>
              <a:t>        echo "Tạo table thành công";</a:t>
            </a:r>
          </a:p>
          <a:p>
            <a:pPr marL="12700" indent="901700">
              <a:lnSpc>
                <a:spcPct val="100000"/>
              </a:lnSpc>
              <a:spcBef>
                <a:spcPts val="100"/>
              </a:spcBef>
            </a:pPr>
            <a:r>
              <a:rPr lang="vi-VN" sz="2200" spc="-5" dirty="0">
                <a:solidFill>
                  <a:srgbClr val="FF0000"/>
                </a:solidFill>
                <a:latin typeface="Times New Roman"/>
                <a:cs typeface="Times New Roman"/>
              </a:rPr>
              <a:t>    } else {</a:t>
            </a:r>
          </a:p>
          <a:p>
            <a:pPr marL="12700" indent="901700">
              <a:lnSpc>
                <a:spcPct val="100000"/>
              </a:lnSpc>
              <a:spcBef>
                <a:spcPts val="100"/>
              </a:spcBef>
            </a:pPr>
            <a:r>
              <a:rPr lang="vi-VN" sz="2200" spc="-5" dirty="0">
                <a:solidFill>
                  <a:srgbClr val="FF0000"/>
                </a:solidFill>
                <a:latin typeface="Times New Roman"/>
                <a:cs typeface="Times New Roman"/>
              </a:rPr>
              <a:t>        echo "Tạo table thất bại: " . mysqli_error($conn);</a:t>
            </a:r>
          </a:p>
          <a:p>
            <a:pPr marL="12700" indent="901700">
              <a:lnSpc>
                <a:spcPct val="100000"/>
              </a:lnSpc>
              <a:spcBef>
                <a:spcPts val="100"/>
              </a:spcBef>
            </a:pPr>
            <a:r>
              <a:rPr lang="vi-VN" sz="2200" spc="-5" dirty="0">
                <a:solidFill>
                  <a:srgbClr val="FF0000"/>
                </a:solidFill>
                <a:latin typeface="Times New Roman"/>
                <a:cs typeface="Times New Roman"/>
              </a:rPr>
              <a:t>    }</a:t>
            </a:r>
          </a:p>
          <a:p>
            <a:pPr marL="12700" indent="901700">
              <a:lnSpc>
                <a:spcPct val="100000"/>
              </a:lnSpc>
              <a:spcBef>
                <a:spcPts val="100"/>
              </a:spcBef>
            </a:pPr>
            <a:r>
              <a:rPr lang="vi-VN" sz="2200" spc="-5" dirty="0">
                <a:solidFill>
                  <a:srgbClr val="FF0000"/>
                </a:solidFill>
                <a:latin typeface="Times New Roman"/>
                <a:cs typeface="Times New Roman"/>
              </a:rPr>
              <a:t>     </a:t>
            </a:r>
          </a:p>
          <a:p>
            <a:pPr marL="12700" indent="901700">
              <a:lnSpc>
                <a:spcPct val="100000"/>
              </a:lnSpc>
              <a:spcBef>
                <a:spcPts val="100"/>
              </a:spcBef>
            </a:pPr>
            <a:r>
              <a:rPr lang="vi-VN" sz="2200" spc="-5" dirty="0">
                <a:solidFill>
                  <a:srgbClr val="FF0000"/>
                </a:solidFill>
                <a:latin typeface="Times New Roman"/>
                <a:cs typeface="Times New Roman"/>
              </a:rPr>
              <a:t>} else {</a:t>
            </a:r>
          </a:p>
          <a:p>
            <a:pPr marL="12700" indent="901700">
              <a:lnSpc>
                <a:spcPct val="100000"/>
              </a:lnSpc>
              <a:spcBef>
                <a:spcPts val="100"/>
              </a:spcBef>
            </a:pPr>
            <a:r>
              <a:rPr lang="vi-VN" sz="2200" spc="-5" dirty="0">
                <a:solidFill>
                  <a:srgbClr val="FF0000"/>
                </a:solidFill>
                <a:latin typeface="Times New Roman"/>
                <a:cs typeface="Times New Roman"/>
              </a:rPr>
              <a:t>    echo "Tạo database thất bại: " . mysqli_error($conn);</a:t>
            </a:r>
          </a:p>
          <a:p>
            <a:pPr marL="12700" indent="901700">
              <a:lnSpc>
                <a:spcPct val="100000"/>
              </a:lnSpc>
              <a:spcBef>
                <a:spcPts val="100"/>
              </a:spcBef>
            </a:pPr>
            <a:r>
              <a:rPr lang="vi-VN" sz="2200" spc="-5" dirty="0">
                <a:solidFill>
                  <a:srgbClr val="FF0000"/>
                </a:solidFill>
                <a:latin typeface="Times New Roman"/>
                <a:cs typeface="Times New Roman"/>
              </a:rPr>
              <a:t>}</a:t>
            </a:r>
          </a:p>
          <a:p>
            <a:pPr marL="12700" indent="901700">
              <a:lnSpc>
                <a:spcPct val="100000"/>
              </a:lnSpc>
              <a:spcBef>
                <a:spcPts val="100"/>
              </a:spcBef>
            </a:pPr>
            <a:r>
              <a:rPr lang="vi-VN" sz="2200" spc="-5" dirty="0">
                <a:solidFill>
                  <a:srgbClr val="FF0000"/>
                </a:solidFill>
                <a:latin typeface="Times New Roman"/>
                <a:cs typeface="Times New Roman"/>
              </a:rPr>
              <a:t>  </a:t>
            </a:r>
          </a:p>
          <a:p>
            <a:pPr marL="12700" indent="901700">
              <a:lnSpc>
                <a:spcPct val="100000"/>
              </a:lnSpc>
              <a:spcBef>
                <a:spcPts val="100"/>
              </a:spcBef>
            </a:pPr>
            <a:r>
              <a:rPr lang="vi-VN" sz="2200" spc="-5" dirty="0">
                <a:solidFill>
                  <a:srgbClr val="FF0000"/>
                </a:solidFill>
                <a:latin typeface="Times New Roman"/>
                <a:cs typeface="Times New Roman"/>
              </a:rPr>
              <a:t>// Tạo xong thì ngắt kết nối</a:t>
            </a:r>
          </a:p>
          <a:p>
            <a:pPr marL="12700" indent="901700">
              <a:lnSpc>
                <a:spcPct val="100000"/>
              </a:lnSpc>
              <a:spcBef>
                <a:spcPts val="100"/>
              </a:spcBef>
            </a:pPr>
            <a:r>
              <a:rPr lang="vi-VN" sz="2200" spc="-5" dirty="0">
                <a:solidFill>
                  <a:srgbClr val="FF0000"/>
                </a:solidFill>
                <a:latin typeface="Times New Roman"/>
                <a:cs typeface="Times New Roman"/>
              </a:rPr>
              <a:t>mysqli_close($conn);</a:t>
            </a:r>
            <a:endParaRPr sz="2200" dirty="0">
              <a:latin typeface="Times New Roman"/>
              <a:cs typeface="Times New Roman"/>
            </a:endParaRPr>
          </a:p>
        </p:txBody>
      </p:sp>
    </p:spTree>
    <p:extLst>
      <p:ext uri="{BB962C8B-B14F-4D97-AF65-F5344CB8AC3E}">
        <p14:creationId xmlns:p14="http://schemas.microsoft.com/office/powerpoint/2010/main" val="37399134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Insert </a:t>
            </a:r>
            <a:r>
              <a:rPr lang="en-US" dirty="0" err="1"/>
              <a:t>dữ</a:t>
            </a:r>
            <a:r>
              <a:rPr lang="en-US" dirty="0"/>
              <a:t> </a:t>
            </a:r>
            <a:r>
              <a:rPr lang="en-US" dirty="0" err="1"/>
              <a:t>liệu</a:t>
            </a:r>
            <a:r>
              <a:rPr lang="en-US" dirty="0"/>
              <a:t> </a:t>
            </a:r>
            <a:r>
              <a:rPr lang="en-US" dirty="0" err="1"/>
              <a:t>vào</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427480" y="1219200"/>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642680" y="1296234"/>
            <a:ext cx="8653719" cy="4185761"/>
          </a:xfrm>
          <a:prstGeom prst="rect">
            <a:avLst/>
          </a:prstGeom>
        </p:spPr>
        <p:txBody>
          <a:bodyPr vert="horz" wrap="square" lIns="0" tIns="12700" rIns="0" bIns="0" rtlCol="0">
            <a:spAutoFit/>
          </a:bodyPr>
          <a:lstStyle/>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vi-VN" sz="2200" spc="-5" dirty="0">
                <a:latin typeface="Times New Roman"/>
                <a:cs typeface="Times New Roman"/>
              </a:rPr>
              <a:t>// Tạo kết nối</a:t>
            </a:r>
          </a:p>
          <a:p>
            <a:pPr marL="12700" indent="901700">
              <a:lnSpc>
                <a:spcPct val="100000"/>
              </a:lnSpc>
              <a:spcBef>
                <a:spcPts val="100"/>
              </a:spcBef>
            </a:pPr>
            <a:r>
              <a:rPr lang="vi-VN" sz="2200" spc="-5" dirty="0">
                <a:latin typeface="Times New Roman"/>
                <a:cs typeface="Times New Roman"/>
              </a:rPr>
              <a:t>$conn = new mysqli('localhost', 'root', 'vertrigo', 'FreetutsDemo');</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 Kiểm tra kết nối</a:t>
            </a:r>
          </a:p>
          <a:p>
            <a:pPr marL="12700" indent="901700">
              <a:lnSpc>
                <a:spcPct val="100000"/>
              </a:lnSpc>
              <a:spcBef>
                <a:spcPts val="100"/>
              </a:spcBef>
            </a:pPr>
            <a:r>
              <a:rPr lang="vi-VN" sz="2200" spc="-5" dirty="0">
                <a:latin typeface="Times New Roman"/>
                <a:cs typeface="Times New Roman"/>
              </a:rPr>
              <a:t>if ($conn-&gt;connect_error) {</a:t>
            </a:r>
          </a:p>
          <a:p>
            <a:pPr marL="12700" indent="901700">
              <a:lnSpc>
                <a:spcPct val="100000"/>
              </a:lnSpc>
              <a:spcBef>
                <a:spcPts val="100"/>
              </a:spcBef>
            </a:pPr>
            <a:r>
              <a:rPr lang="vi-VN" sz="2200" spc="-5" dirty="0">
                <a:latin typeface="Times New Roman"/>
                <a:cs typeface="Times New Roman"/>
              </a:rPr>
              <a:t>    die("Kết nối thất bại: " . $conn-&gt;connect_error);</a:t>
            </a:r>
          </a:p>
          <a:p>
            <a:pPr marL="12700" indent="901700">
              <a:lnSpc>
                <a:spcPct val="100000"/>
              </a:lnSpc>
              <a:spcBef>
                <a:spcPts val="100"/>
              </a:spcBef>
            </a:pPr>
            <a:r>
              <a:rPr lang="vi-VN" sz="2200" spc="-5" dirty="0">
                <a:latin typeface="Times New Roman"/>
                <a:cs typeface="Times New Roman"/>
              </a:rPr>
              <a:t>} </a:t>
            </a:r>
            <a:endParaRPr lang="en-US" sz="2200" spc="-5" dirty="0">
              <a:latin typeface="Times New Roman"/>
              <a:cs typeface="Times New Roman"/>
            </a:endParaRPr>
          </a:p>
          <a:p>
            <a:pPr marL="12700" indent="901700">
              <a:lnSpc>
                <a:spcPct val="100000"/>
              </a:lnSpc>
              <a:spcBef>
                <a:spcPts val="100"/>
              </a:spcBef>
            </a:pPr>
            <a:endParaRPr lang="en-US" sz="2200" spc="-5" dirty="0">
              <a:solidFill>
                <a:srgbClr val="FF0000"/>
              </a:solidFill>
              <a:latin typeface="Times New Roman"/>
              <a:cs typeface="Times New Roman"/>
            </a:endParaRPr>
          </a:p>
          <a:p>
            <a:pPr marL="12700" indent="901700">
              <a:lnSpc>
                <a:spcPct val="100000"/>
              </a:lnSpc>
              <a:spcBef>
                <a:spcPts val="100"/>
              </a:spcBef>
            </a:pPr>
            <a:r>
              <a:rPr lang="en-US" sz="2200" dirty="0">
                <a:latin typeface="Times New Roman"/>
                <a:cs typeface="Times New Roman"/>
              </a:rPr>
              <a:t>// </a:t>
            </a:r>
            <a:r>
              <a:rPr lang="en-US" sz="2200" dirty="0" err="1">
                <a:latin typeface="Times New Roman"/>
                <a:cs typeface="Times New Roman"/>
              </a:rPr>
              <a:t>Câu</a:t>
            </a:r>
            <a:r>
              <a:rPr lang="en-US" sz="2200" dirty="0">
                <a:latin typeface="Times New Roman"/>
                <a:cs typeface="Times New Roman"/>
              </a:rPr>
              <a:t> SQL Insert</a:t>
            </a:r>
          </a:p>
          <a:p>
            <a:pPr marL="12700" indent="901700">
              <a:lnSpc>
                <a:spcPct val="100000"/>
              </a:lnSpc>
              <a:spcBef>
                <a:spcPts val="100"/>
              </a:spcBef>
            </a:pPr>
            <a:r>
              <a:rPr lang="en-US" sz="2200" dirty="0">
                <a:latin typeface="Times New Roman"/>
                <a:cs typeface="Times New Roman"/>
              </a:rPr>
              <a:t>$</a:t>
            </a:r>
            <a:r>
              <a:rPr lang="en-US" sz="2200" dirty="0" err="1">
                <a:latin typeface="Times New Roman"/>
                <a:cs typeface="Times New Roman"/>
              </a:rPr>
              <a:t>sql</a:t>
            </a:r>
            <a:r>
              <a:rPr lang="en-US" sz="2200" dirty="0">
                <a:latin typeface="Times New Roman"/>
                <a:cs typeface="Times New Roman"/>
              </a:rPr>
              <a:t> = "INSERT INTO News (title, content) </a:t>
            </a:r>
          </a:p>
          <a:p>
            <a:pPr marL="12700" indent="901700">
              <a:lnSpc>
                <a:spcPct val="100000"/>
              </a:lnSpc>
              <a:spcBef>
                <a:spcPts val="100"/>
              </a:spcBef>
            </a:pPr>
            <a:r>
              <a:rPr lang="en-US" sz="2200" dirty="0">
                <a:latin typeface="Times New Roman"/>
                <a:cs typeface="Times New Roman"/>
              </a:rPr>
              <a:t>        VALUES ('</a:t>
            </a:r>
            <a:r>
              <a:rPr lang="en-US" sz="2200" dirty="0" err="1">
                <a:latin typeface="Times New Roman"/>
                <a:cs typeface="Times New Roman"/>
              </a:rPr>
              <a:t>tieu</a:t>
            </a:r>
            <a:r>
              <a:rPr lang="en-US" sz="2200" dirty="0">
                <a:latin typeface="Times New Roman"/>
                <a:cs typeface="Times New Roman"/>
              </a:rPr>
              <a:t> de', '</a:t>
            </a:r>
            <a:r>
              <a:rPr lang="en-US" sz="2200" dirty="0" err="1">
                <a:latin typeface="Times New Roman"/>
                <a:cs typeface="Times New Roman"/>
              </a:rPr>
              <a:t>noi</a:t>
            </a:r>
            <a:r>
              <a:rPr lang="en-US" sz="2200" dirty="0">
                <a:latin typeface="Times New Roman"/>
                <a:cs typeface="Times New Roman"/>
              </a:rPr>
              <a:t> dung')";</a:t>
            </a:r>
            <a:endParaRPr sz="2200" dirty="0">
              <a:latin typeface="Times New Roman"/>
              <a:cs typeface="Times New Roman"/>
            </a:endParaRPr>
          </a:p>
        </p:txBody>
      </p:sp>
    </p:spTree>
    <p:extLst>
      <p:ext uri="{BB962C8B-B14F-4D97-AF65-F5344CB8AC3E}">
        <p14:creationId xmlns:p14="http://schemas.microsoft.com/office/powerpoint/2010/main" val="3460208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Insert </a:t>
            </a:r>
            <a:r>
              <a:rPr lang="en-US" dirty="0" err="1"/>
              <a:t>dữ</a:t>
            </a:r>
            <a:r>
              <a:rPr lang="en-US" dirty="0"/>
              <a:t> </a:t>
            </a:r>
            <a:r>
              <a:rPr lang="en-US" dirty="0" err="1"/>
              <a:t>liệu</a:t>
            </a:r>
            <a:r>
              <a:rPr lang="en-US" dirty="0"/>
              <a:t> </a:t>
            </a:r>
            <a:r>
              <a:rPr lang="en-US" dirty="0" err="1"/>
              <a:t>vào</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427480" y="1219200"/>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1219200" y="1962825"/>
            <a:ext cx="8653719" cy="3483005"/>
          </a:xfrm>
          <a:prstGeom prst="rect">
            <a:avLst/>
          </a:prstGeom>
        </p:spPr>
        <p:txBody>
          <a:bodyPr vert="horz" wrap="square" lIns="0" tIns="12700" rIns="0" bIns="0" rtlCol="0">
            <a:spAutoFit/>
          </a:bodyPr>
          <a:lstStyle/>
          <a:p>
            <a:pPr marL="12700" indent="901700">
              <a:lnSpc>
                <a:spcPct val="100000"/>
              </a:lnSpc>
              <a:spcBef>
                <a:spcPts val="100"/>
              </a:spcBef>
            </a:pPr>
            <a:r>
              <a:rPr lang="en-US" sz="2000" spc="-5" dirty="0">
                <a:solidFill>
                  <a:srgbClr val="FF0000"/>
                </a:solidFill>
                <a:latin typeface="Times New Roman"/>
                <a:cs typeface="Times New Roman"/>
              </a:rPr>
              <a:t> </a:t>
            </a:r>
          </a:p>
          <a:p>
            <a:pPr marL="12700" indent="901700">
              <a:lnSpc>
                <a:spcPct val="100000"/>
              </a:lnSpc>
              <a:spcBef>
                <a:spcPts val="100"/>
              </a:spcBef>
            </a:pPr>
            <a:r>
              <a:rPr lang="vi-VN" sz="2200" spc="-5" dirty="0">
                <a:latin typeface="Times New Roman"/>
                <a:cs typeface="Times New Roman"/>
              </a:rPr>
              <a:t>// Thực hiện thêm record</a:t>
            </a:r>
          </a:p>
          <a:p>
            <a:pPr marL="12700" indent="901700">
              <a:lnSpc>
                <a:spcPct val="100000"/>
              </a:lnSpc>
              <a:spcBef>
                <a:spcPts val="100"/>
              </a:spcBef>
            </a:pPr>
            <a:r>
              <a:rPr lang="vi-VN" sz="2200" spc="-5" dirty="0">
                <a:latin typeface="Times New Roman"/>
                <a:cs typeface="Times New Roman"/>
              </a:rPr>
              <a:t>if ($conn-&gt;query($sql) === TRUE) {</a:t>
            </a:r>
          </a:p>
          <a:p>
            <a:pPr marL="12700" indent="901700">
              <a:lnSpc>
                <a:spcPct val="100000"/>
              </a:lnSpc>
              <a:spcBef>
                <a:spcPts val="100"/>
              </a:spcBef>
            </a:pPr>
            <a:r>
              <a:rPr lang="vi-VN" sz="2200" spc="-5" dirty="0">
                <a:latin typeface="Times New Roman"/>
                <a:cs typeface="Times New Roman"/>
              </a:rPr>
              <a:t>    echo "Thêm record thành công";</a:t>
            </a:r>
          </a:p>
          <a:p>
            <a:pPr marL="12700" indent="901700">
              <a:lnSpc>
                <a:spcPct val="100000"/>
              </a:lnSpc>
              <a:spcBef>
                <a:spcPts val="100"/>
              </a:spcBef>
            </a:pPr>
            <a:r>
              <a:rPr lang="vi-VN" sz="2200" spc="-5" dirty="0">
                <a:latin typeface="Times New Roman"/>
                <a:cs typeface="Times New Roman"/>
              </a:rPr>
              <a:t>} else {</a:t>
            </a:r>
          </a:p>
          <a:p>
            <a:pPr marL="12700" indent="901700">
              <a:lnSpc>
                <a:spcPct val="100000"/>
              </a:lnSpc>
              <a:spcBef>
                <a:spcPts val="100"/>
              </a:spcBef>
            </a:pPr>
            <a:r>
              <a:rPr lang="vi-VN" sz="2200" spc="-5" dirty="0">
                <a:latin typeface="Times New Roman"/>
                <a:cs typeface="Times New Roman"/>
              </a:rPr>
              <a:t>    echo "Lỗi: " . $sql . "&lt;br&gt;" . $conn-&gt;error;</a:t>
            </a:r>
          </a:p>
          <a:p>
            <a:pPr marL="12700" indent="901700">
              <a:lnSpc>
                <a:spcPct val="100000"/>
              </a:lnSpc>
              <a:spcBef>
                <a:spcPts val="100"/>
              </a:spcBef>
            </a:pPr>
            <a:r>
              <a:rPr lang="vi-VN" sz="2200" spc="-5" dirty="0">
                <a:latin typeface="Times New Roman"/>
                <a:cs typeface="Times New Roman"/>
              </a:rPr>
              <a:t>}</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 Ngắt kết nối</a:t>
            </a:r>
          </a:p>
          <a:p>
            <a:pPr marL="12700" indent="901700">
              <a:lnSpc>
                <a:spcPct val="100000"/>
              </a:lnSpc>
              <a:spcBef>
                <a:spcPts val="100"/>
              </a:spcBef>
            </a:pPr>
            <a:r>
              <a:rPr lang="vi-VN" sz="2200" spc="-5" dirty="0">
                <a:latin typeface="Times New Roman"/>
                <a:cs typeface="Times New Roman"/>
              </a:rPr>
              <a:t>$conn-&gt;close();</a:t>
            </a:r>
            <a:endParaRPr sz="2200" dirty="0">
              <a:latin typeface="Times New Roman"/>
              <a:cs typeface="Times New Roman"/>
            </a:endParaRPr>
          </a:p>
        </p:txBody>
      </p:sp>
    </p:spTree>
    <p:extLst>
      <p:ext uri="{BB962C8B-B14F-4D97-AF65-F5344CB8AC3E}">
        <p14:creationId xmlns:p14="http://schemas.microsoft.com/office/powerpoint/2010/main" val="104026628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err="1"/>
              <a:t>Lấy</a:t>
            </a:r>
            <a:r>
              <a:rPr lang="en-US" dirty="0"/>
              <a:t> ID </a:t>
            </a:r>
            <a:r>
              <a:rPr lang="en-US" dirty="0" err="1"/>
              <a:t>vừa</a:t>
            </a:r>
            <a:r>
              <a:rPr lang="en-US" dirty="0"/>
              <a:t> Insert </a:t>
            </a:r>
            <a:r>
              <a:rPr lang="en-US" dirty="0" err="1"/>
              <a:t>dữ</a:t>
            </a:r>
            <a:r>
              <a:rPr lang="en-US" dirty="0"/>
              <a:t> </a:t>
            </a:r>
            <a:r>
              <a:rPr lang="en-US" dirty="0" err="1"/>
              <a:t>liệu</a:t>
            </a:r>
            <a:r>
              <a:rPr lang="en-US" dirty="0"/>
              <a:t> </a:t>
            </a:r>
            <a:r>
              <a:rPr lang="en-US" dirty="0" err="1"/>
              <a:t>vào</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6041" y="1065904"/>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288405" y="1865131"/>
            <a:ext cx="8653719" cy="3834383"/>
          </a:xfrm>
          <a:prstGeom prst="rect">
            <a:avLst/>
          </a:prstGeom>
        </p:spPr>
        <p:txBody>
          <a:bodyPr vert="horz" wrap="square" lIns="0" tIns="12700" rIns="0" bIns="0" rtlCol="0">
            <a:spAutoFit/>
          </a:bodyPr>
          <a:lstStyle/>
          <a:p>
            <a:pPr marL="12700" indent="901700">
              <a:lnSpc>
                <a:spcPct val="100000"/>
              </a:lnSpc>
              <a:spcBef>
                <a:spcPts val="100"/>
              </a:spcBef>
            </a:pP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Tạo</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kết</a:t>
            </a:r>
            <a:r>
              <a:rPr lang="en-US" sz="2000" spc="-5" dirty="0">
                <a:solidFill>
                  <a:srgbClr val="FF0000"/>
                </a:solidFill>
                <a:latin typeface="Times New Roman"/>
                <a:cs typeface="Times New Roman"/>
              </a:rPr>
              <a:t> </a:t>
            </a:r>
            <a:r>
              <a:rPr lang="en-US" sz="2000" spc="-5" dirty="0" err="1">
                <a:solidFill>
                  <a:srgbClr val="FF0000"/>
                </a:solidFill>
                <a:latin typeface="Times New Roman"/>
                <a:cs typeface="Times New Roman"/>
              </a:rPr>
              <a:t>nối</a:t>
            </a:r>
            <a:endParaRPr lang="en-US" sz="2000" spc="-5" dirty="0">
              <a:solidFill>
                <a:srgbClr val="FF0000"/>
              </a:solidFill>
              <a:latin typeface="Times New Roman"/>
              <a:cs typeface="Times New Roman"/>
            </a:endParaRPr>
          </a:p>
          <a:p>
            <a:pPr marL="12700" indent="901700">
              <a:lnSpc>
                <a:spcPct val="100000"/>
              </a:lnSpc>
              <a:spcBef>
                <a:spcPts val="100"/>
              </a:spcBef>
            </a:pPr>
            <a:r>
              <a:rPr lang="en-US" sz="2200" spc="-5" dirty="0">
                <a:solidFill>
                  <a:srgbClr val="FF0000"/>
                </a:solidFill>
                <a:latin typeface="Times New Roman"/>
                <a:cs typeface="Times New Roman"/>
              </a:rPr>
              <a:t>$conn = new </a:t>
            </a:r>
            <a:r>
              <a:rPr lang="en-US" sz="2200" spc="-5" dirty="0" err="1">
                <a:solidFill>
                  <a:srgbClr val="FF0000"/>
                </a:solidFill>
                <a:latin typeface="Times New Roman"/>
                <a:cs typeface="Times New Roman"/>
              </a:rPr>
              <a:t>mysqli</a:t>
            </a:r>
            <a:r>
              <a:rPr lang="en-US" sz="2200" spc="-5" dirty="0">
                <a:solidFill>
                  <a:srgbClr val="FF0000"/>
                </a:solidFill>
                <a:latin typeface="Times New Roman"/>
                <a:cs typeface="Times New Roman"/>
              </a:rPr>
              <a:t>('localhost', 'root', '</a:t>
            </a:r>
            <a:r>
              <a:rPr lang="en-US" sz="2200" spc="-5" dirty="0" err="1">
                <a:solidFill>
                  <a:srgbClr val="FF0000"/>
                </a:solidFill>
                <a:latin typeface="Times New Roman"/>
                <a:cs typeface="Times New Roman"/>
              </a:rPr>
              <a:t>vertrigo</a:t>
            </a:r>
            <a:r>
              <a:rPr lang="en-US" sz="2200" spc="-5" dirty="0">
                <a:solidFill>
                  <a:srgbClr val="FF0000"/>
                </a:solidFill>
                <a:latin typeface="Times New Roman"/>
                <a:cs typeface="Times New Roman"/>
              </a:rPr>
              <a:t>', '</a:t>
            </a:r>
            <a:r>
              <a:rPr lang="en-US" sz="2200" spc="-5" dirty="0" err="1">
                <a:solidFill>
                  <a:srgbClr val="FF0000"/>
                </a:solidFill>
                <a:latin typeface="Times New Roman"/>
                <a:cs typeface="Times New Roman"/>
              </a:rPr>
              <a:t>FreetutsDemo</a:t>
            </a:r>
            <a:r>
              <a:rPr lang="en-US" sz="2200" spc="-5" dirty="0">
                <a:solidFill>
                  <a:srgbClr val="FF0000"/>
                </a:solidFill>
                <a:latin typeface="Times New Roman"/>
                <a:cs typeface="Times New Roman"/>
              </a:rPr>
              <a:t>');</a:t>
            </a:r>
          </a:p>
          <a:p>
            <a:pPr marL="12700" indent="901700">
              <a:lnSpc>
                <a:spcPct val="100000"/>
              </a:lnSpc>
              <a:spcBef>
                <a:spcPts val="100"/>
              </a:spcBef>
            </a:pPr>
            <a:r>
              <a:rPr lang="en-US" sz="2200" spc="-5" dirty="0">
                <a:solidFill>
                  <a:srgbClr val="FF0000"/>
                </a:solidFill>
                <a:latin typeface="Times New Roman"/>
                <a:cs typeface="Times New Roman"/>
              </a:rPr>
              <a:t>  </a:t>
            </a:r>
          </a:p>
          <a:p>
            <a:pPr marL="12700" indent="901700">
              <a:lnSpc>
                <a:spcPct val="100000"/>
              </a:lnSpc>
              <a:spcBef>
                <a:spcPts val="100"/>
              </a:spcBef>
            </a:pPr>
            <a:r>
              <a:rPr lang="en-US" sz="2200" spc="-5" dirty="0">
                <a:solidFill>
                  <a:srgbClr val="FF0000"/>
                </a:solidFill>
                <a:latin typeface="Times New Roman"/>
                <a:cs typeface="Times New Roman"/>
              </a:rPr>
              <a:t>// </a:t>
            </a:r>
            <a:r>
              <a:rPr lang="en-US" sz="2200" spc="-5" dirty="0" err="1">
                <a:solidFill>
                  <a:srgbClr val="FF0000"/>
                </a:solidFill>
                <a:latin typeface="Times New Roman"/>
                <a:cs typeface="Times New Roman"/>
              </a:rPr>
              <a:t>Kiểm</a:t>
            </a:r>
            <a:r>
              <a:rPr lang="en-US" sz="2200" spc="-5" dirty="0">
                <a:solidFill>
                  <a:srgbClr val="FF0000"/>
                </a:solidFill>
                <a:latin typeface="Times New Roman"/>
                <a:cs typeface="Times New Roman"/>
              </a:rPr>
              <a:t> </a:t>
            </a:r>
            <a:r>
              <a:rPr lang="en-US" sz="2200" spc="-5" dirty="0" err="1">
                <a:solidFill>
                  <a:srgbClr val="FF0000"/>
                </a:solidFill>
                <a:latin typeface="Times New Roman"/>
                <a:cs typeface="Times New Roman"/>
              </a:rPr>
              <a:t>tra</a:t>
            </a:r>
            <a:r>
              <a:rPr lang="en-US" sz="2200" spc="-5" dirty="0">
                <a:solidFill>
                  <a:srgbClr val="FF0000"/>
                </a:solidFill>
                <a:latin typeface="Times New Roman"/>
                <a:cs typeface="Times New Roman"/>
              </a:rPr>
              <a:t> </a:t>
            </a:r>
            <a:r>
              <a:rPr lang="en-US" sz="2200" spc="-5" dirty="0" err="1">
                <a:solidFill>
                  <a:srgbClr val="FF0000"/>
                </a:solidFill>
                <a:latin typeface="Times New Roman"/>
                <a:cs typeface="Times New Roman"/>
              </a:rPr>
              <a:t>kết</a:t>
            </a:r>
            <a:r>
              <a:rPr lang="en-US" sz="2200" spc="-5" dirty="0">
                <a:solidFill>
                  <a:srgbClr val="FF0000"/>
                </a:solidFill>
                <a:latin typeface="Times New Roman"/>
                <a:cs typeface="Times New Roman"/>
              </a:rPr>
              <a:t> </a:t>
            </a:r>
            <a:r>
              <a:rPr lang="en-US" sz="2200" spc="-5" dirty="0" err="1">
                <a:solidFill>
                  <a:srgbClr val="FF0000"/>
                </a:solidFill>
                <a:latin typeface="Times New Roman"/>
                <a:cs typeface="Times New Roman"/>
              </a:rPr>
              <a:t>nối</a:t>
            </a:r>
            <a:endParaRPr lang="en-US" sz="2200" spc="-5" dirty="0">
              <a:solidFill>
                <a:srgbClr val="FF0000"/>
              </a:solidFill>
              <a:latin typeface="Times New Roman"/>
              <a:cs typeface="Times New Roman"/>
            </a:endParaRPr>
          </a:p>
          <a:p>
            <a:pPr marL="12700" indent="901700">
              <a:lnSpc>
                <a:spcPct val="100000"/>
              </a:lnSpc>
              <a:spcBef>
                <a:spcPts val="100"/>
              </a:spcBef>
            </a:pPr>
            <a:r>
              <a:rPr lang="en-US" sz="2200" spc="-5" dirty="0">
                <a:solidFill>
                  <a:srgbClr val="FF0000"/>
                </a:solidFill>
                <a:latin typeface="Times New Roman"/>
                <a:cs typeface="Times New Roman"/>
              </a:rPr>
              <a:t>if ($conn-&gt;</a:t>
            </a:r>
            <a:r>
              <a:rPr lang="en-US" sz="2200" spc="-5" dirty="0" err="1">
                <a:solidFill>
                  <a:srgbClr val="FF0000"/>
                </a:solidFill>
                <a:latin typeface="Times New Roman"/>
                <a:cs typeface="Times New Roman"/>
              </a:rPr>
              <a:t>connect_error</a:t>
            </a:r>
            <a:r>
              <a:rPr lang="en-US" sz="2200" spc="-5" dirty="0">
                <a:solidFill>
                  <a:srgbClr val="FF0000"/>
                </a:solidFill>
                <a:latin typeface="Times New Roman"/>
                <a:cs typeface="Times New Roman"/>
              </a:rPr>
              <a:t>) {</a:t>
            </a:r>
          </a:p>
          <a:p>
            <a:pPr marL="12700" indent="901700">
              <a:lnSpc>
                <a:spcPct val="100000"/>
              </a:lnSpc>
              <a:spcBef>
                <a:spcPts val="100"/>
              </a:spcBef>
            </a:pPr>
            <a:r>
              <a:rPr lang="en-US" sz="2200" spc="-5" dirty="0">
                <a:solidFill>
                  <a:srgbClr val="FF0000"/>
                </a:solidFill>
                <a:latin typeface="Times New Roman"/>
                <a:cs typeface="Times New Roman"/>
              </a:rPr>
              <a:t>    die("</a:t>
            </a:r>
            <a:r>
              <a:rPr lang="en-US" sz="2200" spc="-5" dirty="0" err="1">
                <a:solidFill>
                  <a:srgbClr val="FF0000"/>
                </a:solidFill>
                <a:latin typeface="Times New Roman"/>
                <a:cs typeface="Times New Roman"/>
              </a:rPr>
              <a:t>Kết</a:t>
            </a:r>
            <a:r>
              <a:rPr lang="en-US" sz="2200" spc="-5" dirty="0">
                <a:solidFill>
                  <a:srgbClr val="FF0000"/>
                </a:solidFill>
                <a:latin typeface="Times New Roman"/>
                <a:cs typeface="Times New Roman"/>
              </a:rPr>
              <a:t> </a:t>
            </a:r>
            <a:r>
              <a:rPr lang="en-US" sz="2200" spc="-5" dirty="0" err="1">
                <a:solidFill>
                  <a:srgbClr val="FF0000"/>
                </a:solidFill>
                <a:latin typeface="Times New Roman"/>
                <a:cs typeface="Times New Roman"/>
              </a:rPr>
              <a:t>nối</a:t>
            </a:r>
            <a:r>
              <a:rPr lang="en-US" sz="2200" spc="-5" dirty="0">
                <a:solidFill>
                  <a:srgbClr val="FF0000"/>
                </a:solidFill>
                <a:latin typeface="Times New Roman"/>
                <a:cs typeface="Times New Roman"/>
              </a:rPr>
              <a:t> </a:t>
            </a:r>
            <a:r>
              <a:rPr lang="en-US" sz="2200" spc="-5" dirty="0" err="1">
                <a:solidFill>
                  <a:srgbClr val="FF0000"/>
                </a:solidFill>
                <a:latin typeface="Times New Roman"/>
                <a:cs typeface="Times New Roman"/>
              </a:rPr>
              <a:t>thất</a:t>
            </a:r>
            <a:r>
              <a:rPr lang="en-US" sz="2200" spc="-5" dirty="0">
                <a:solidFill>
                  <a:srgbClr val="FF0000"/>
                </a:solidFill>
                <a:latin typeface="Times New Roman"/>
                <a:cs typeface="Times New Roman"/>
              </a:rPr>
              <a:t> </a:t>
            </a:r>
            <a:r>
              <a:rPr lang="en-US" sz="2200" spc="-5" dirty="0" err="1">
                <a:solidFill>
                  <a:srgbClr val="FF0000"/>
                </a:solidFill>
                <a:latin typeface="Times New Roman"/>
                <a:cs typeface="Times New Roman"/>
              </a:rPr>
              <a:t>bại</a:t>
            </a:r>
            <a:r>
              <a:rPr lang="en-US" sz="2200" spc="-5" dirty="0">
                <a:solidFill>
                  <a:srgbClr val="FF0000"/>
                </a:solidFill>
                <a:latin typeface="Times New Roman"/>
                <a:cs typeface="Times New Roman"/>
              </a:rPr>
              <a:t>: " . $conn-&gt;</a:t>
            </a:r>
            <a:r>
              <a:rPr lang="en-US" sz="2200" spc="-5" dirty="0" err="1">
                <a:solidFill>
                  <a:srgbClr val="FF0000"/>
                </a:solidFill>
                <a:latin typeface="Times New Roman"/>
                <a:cs typeface="Times New Roman"/>
              </a:rPr>
              <a:t>connect_error</a:t>
            </a:r>
            <a:r>
              <a:rPr lang="en-US" sz="2200" spc="-5" dirty="0">
                <a:solidFill>
                  <a:srgbClr val="FF0000"/>
                </a:solidFill>
                <a:latin typeface="Times New Roman"/>
                <a:cs typeface="Times New Roman"/>
              </a:rPr>
              <a:t>);</a:t>
            </a:r>
          </a:p>
          <a:p>
            <a:pPr marL="12700" indent="901700">
              <a:lnSpc>
                <a:spcPct val="100000"/>
              </a:lnSpc>
              <a:spcBef>
                <a:spcPts val="100"/>
              </a:spcBef>
            </a:pPr>
            <a:r>
              <a:rPr lang="en-US" sz="2200" spc="-5" dirty="0">
                <a:solidFill>
                  <a:srgbClr val="FF0000"/>
                </a:solidFill>
                <a:latin typeface="Times New Roman"/>
                <a:cs typeface="Times New Roman"/>
              </a:rPr>
              <a:t>} </a:t>
            </a:r>
          </a:p>
          <a:p>
            <a:pPr marL="12700" indent="901700">
              <a:lnSpc>
                <a:spcPct val="100000"/>
              </a:lnSpc>
              <a:spcBef>
                <a:spcPts val="100"/>
              </a:spcBef>
            </a:pPr>
            <a:r>
              <a:rPr lang="en-US" sz="2200" spc="-5" dirty="0">
                <a:solidFill>
                  <a:srgbClr val="FF0000"/>
                </a:solidFill>
                <a:latin typeface="Times New Roman"/>
                <a:cs typeface="Times New Roman"/>
              </a:rPr>
              <a:t>  </a:t>
            </a:r>
          </a:p>
          <a:p>
            <a:pPr marL="12700" indent="901700">
              <a:lnSpc>
                <a:spcPct val="100000"/>
              </a:lnSpc>
              <a:spcBef>
                <a:spcPts val="100"/>
              </a:spcBef>
            </a:pPr>
            <a:r>
              <a:rPr lang="en-US" sz="2200" spc="-5" dirty="0">
                <a:solidFill>
                  <a:srgbClr val="FF0000"/>
                </a:solidFill>
                <a:latin typeface="Times New Roman"/>
                <a:cs typeface="Times New Roman"/>
              </a:rPr>
              <a:t>// </a:t>
            </a:r>
            <a:r>
              <a:rPr lang="en-US" sz="2200" spc="-5" dirty="0" err="1">
                <a:solidFill>
                  <a:srgbClr val="FF0000"/>
                </a:solidFill>
                <a:latin typeface="Times New Roman"/>
                <a:cs typeface="Times New Roman"/>
              </a:rPr>
              <a:t>Câu</a:t>
            </a:r>
            <a:r>
              <a:rPr lang="en-US" sz="2200" spc="-5" dirty="0">
                <a:solidFill>
                  <a:srgbClr val="FF0000"/>
                </a:solidFill>
                <a:latin typeface="Times New Roman"/>
                <a:cs typeface="Times New Roman"/>
              </a:rPr>
              <a:t> SQL Insert</a:t>
            </a:r>
          </a:p>
          <a:p>
            <a:pPr marL="12700" indent="901700">
              <a:lnSpc>
                <a:spcPct val="100000"/>
              </a:lnSpc>
              <a:spcBef>
                <a:spcPts val="100"/>
              </a:spcBef>
            </a:pPr>
            <a:r>
              <a:rPr lang="en-US" sz="2200" spc="-5" dirty="0">
                <a:solidFill>
                  <a:srgbClr val="FF0000"/>
                </a:solidFill>
                <a:latin typeface="Times New Roman"/>
                <a:cs typeface="Times New Roman"/>
              </a:rPr>
              <a:t>$</a:t>
            </a:r>
            <a:r>
              <a:rPr lang="en-US" sz="2200" spc="-5" dirty="0" err="1">
                <a:solidFill>
                  <a:srgbClr val="FF0000"/>
                </a:solidFill>
                <a:latin typeface="Times New Roman"/>
                <a:cs typeface="Times New Roman"/>
              </a:rPr>
              <a:t>sql</a:t>
            </a:r>
            <a:r>
              <a:rPr lang="en-US" sz="2200" spc="-5" dirty="0">
                <a:solidFill>
                  <a:srgbClr val="FF0000"/>
                </a:solidFill>
                <a:latin typeface="Times New Roman"/>
                <a:cs typeface="Times New Roman"/>
              </a:rPr>
              <a:t> = "INSERT INTO News (title, content) </a:t>
            </a:r>
          </a:p>
          <a:p>
            <a:pPr marL="12700" indent="901700">
              <a:lnSpc>
                <a:spcPct val="100000"/>
              </a:lnSpc>
              <a:spcBef>
                <a:spcPts val="100"/>
              </a:spcBef>
            </a:pPr>
            <a:r>
              <a:rPr lang="en-US" sz="2200" spc="-5" dirty="0">
                <a:solidFill>
                  <a:srgbClr val="FF0000"/>
                </a:solidFill>
                <a:latin typeface="Times New Roman"/>
                <a:cs typeface="Times New Roman"/>
              </a:rPr>
              <a:t>        VALUES ('</a:t>
            </a:r>
            <a:r>
              <a:rPr lang="en-US" sz="2200" spc="-5" dirty="0" err="1">
                <a:solidFill>
                  <a:srgbClr val="FF0000"/>
                </a:solidFill>
                <a:latin typeface="Times New Roman"/>
                <a:cs typeface="Times New Roman"/>
              </a:rPr>
              <a:t>tieu</a:t>
            </a:r>
            <a:r>
              <a:rPr lang="en-US" sz="2200" spc="-5" dirty="0">
                <a:solidFill>
                  <a:srgbClr val="FF0000"/>
                </a:solidFill>
                <a:latin typeface="Times New Roman"/>
                <a:cs typeface="Times New Roman"/>
              </a:rPr>
              <a:t> de', '</a:t>
            </a:r>
            <a:r>
              <a:rPr lang="en-US" sz="2200" spc="-5" dirty="0" err="1">
                <a:solidFill>
                  <a:srgbClr val="FF0000"/>
                </a:solidFill>
                <a:latin typeface="Times New Roman"/>
                <a:cs typeface="Times New Roman"/>
              </a:rPr>
              <a:t>noi</a:t>
            </a:r>
            <a:r>
              <a:rPr lang="en-US" sz="2200" spc="-5" dirty="0">
                <a:solidFill>
                  <a:srgbClr val="FF0000"/>
                </a:solidFill>
                <a:latin typeface="Times New Roman"/>
                <a:cs typeface="Times New Roman"/>
              </a:rPr>
              <a:t> dung')";</a:t>
            </a:r>
            <a:endParaRPr sz="2200" dirty="0">
              <a:latin typeface="Times New Roman"/>
              <a:cs typeface="Times New Roman"/>
            </a:endParaRPr>
          </a:p>
        </p:txBody>
      </p:sp>
    </p:spTree>
    <p:extLst>
      <p:ext uri="{BB962C8B-B14F-4D97-AF65-F5344CB8AC3E}">
        <p14:creationId xmlns:p14="http://schemas.microsoft.com/office/powerpoint/2010/main" val="40960496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err="1"/>
              <a:t>Lấy</a:t>
            </a:r>
            <a:r>
              <a:rPr lang="en-US" dirty="0"/>
              <a:t> ID </a:t>
            </a:r>
            <a:r>
              <a:rPr lang="en-US" dirty="0" err="1"/>
              <a:t>vừa</a:t>
            </a:r>
            <a:r>
              <a:rPr lang="en-US" dirty="0"/>
              <a:t> Insert </a:t>
            </a:r>
            <a:r>
              <a:rPr lang="en-US" dirty="0" err="1"/>
              <a:t>dữ</a:t>
            </a:r>
            <a:r>
              <a:rPr lang="en-US" dirty="0"/>
              <a:t> </a:t>
            </a:r>
            <a:r>
              <a:rPr lang="en-US" dirty="0" err="1"/>
              <a:t>liệu</a:t>
            </a:r>
            <a:r>
              <a:rPr lang="en-US" dirty="0"/>
              <a:t> </a:t>
            </a:r>
            <a:r>
              <a:rPr lang="en-US" dirty="0" err="1"/>
              <a:t>vào</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0" y="1272028"/>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395438" y="2147550"/>
            <a:ext cx="8653719" cy="3513782"/>
          </a:xfrm>
          <a:prstGeom prst="rect">
            <a:avLst/>
          </a:prstGeom>
        </p:spPr>
        <p:txBody>
          <a:bodyPr vert="horz" wrap="square" lIns="0" tIns="12700" rIns="0" bIns="0" rtlCol="0">
            <a:spAutoFit/>
          </a:bodyPr>
          <a:lstStyle/>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Thực</a:t>
            </a:r>
            <a:r>
              <a:rPr lang="en-US" sz="2200" spc="-5" dirty="0">
                <a:latin typeface="Times New Roman"/>
                <a:cs typeface="Times New Roman"/>
              </a:rPr>
              <a:t> </a:t>
            </a:r>
            <a:r>
              <a:rPr lang="en-US" sz="2200" spc="-5" dirty="0" err="1">
                <a:latin typeface="Times New Roman"/>
                <a:cs typeface="Times New Roman"/>
              </a:rPr>
              <a:t>hiện</a:t>
            </a:r>
            <a:r>
              <a:rPr lang="en-US" sz="2200" spc="-5" dirty="0">
                <a:latin typeface="Times New Roman"/>
                <a:cs typeface="Times New Roman"/>
              </a:rPr>
              <a:t> </a:t>
            </a:r>
            <a:r>
              <a:rPr lang="en-US" sz="2200" spc="-5" dirty="0" err="1">
                <a:latin typeface="Times New Roman"/>
                <a:cs typeface="Times New Roman"/>
              </a:rPr>
              <a:t>thêm</a:t>
            </a:r>
            <a:r>
              <a:rPr lang="en-US" sz="2200" spc="-5" dirty="0">
                <a:latin typeface="Times New Roman"/>
                <a:cs typeface="Times New Roman"/>
              </a:rPr>
              <a:t> record</a:t>
            </a:r>
          </a:p>
          <a:p>
            <a:pPr marL="12700" indent="901700">
              <a:lnSpc>
                <a:spcPct val="100000"/>
              </a:lnSpc>
              <a:spcBef>
                <a:spcPts val="100"/>
              </a:spcBef>
            </a:pPr>
            <a:r>
              <a:rPr lang="en-US" sz="2200" spc="-5" dirty="0">
                <a:latin typeface="Times New Roman"/>
                <a:cs typeface="Times New Roman"/>
              </a:rPr>
              <a:t>if ($conn-&gt;query($</a:t>
            </a:r>
            <a:r>
              <a:rPr lang="en-US" sz="2200" spc="-5" dirty="0" err="1">
                <a:latin typeface="Times New Roman"/>
                <a:cs typeface="Times New Roman"/>
              </a:rPr>
              <a:t>sql</a:t>
            </a:r>
            <a:r>
              <a:rPr lang="en-US" sz="2200" spc="-5" dirty="0">
                <a:latin typeface="Times New Roman"/>
                <a:cs typeface="Times New Roman"/>
              </a:rPr>
              <a:t>) === TRUE) {</a:t>
            </a:r>
          </a:p>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last_id</a:t>
            </a:r>
            <a:r>
              <a:rPr lang="en-US" sz="2200" spc="-5" dirty="0">
                <a:latin typeface="Times New Roman"/>
                <a:cs typeface="Times New Roman"/>
              </a:rPr>
              <a:t> = $conn-&gt;</a:t>
            </a:r>
            <a:r>
              <a:rPr lang="en-US" sz="2200" spc="-5" dirty="0" err="1">
                <a:latin typeface="Times New Roman"/>
                <a:cs typeface="Times New Roman"/>
              </a:rPr>
              <a:t>insert_id</a:t>
            </a:r>
            <a:r>
              <a:rPr lang="en-US" sz="2200" spc="-5" dirty="0">
                <a:latin typeface="Times New Roman"/>
                <a:cs typeface="Times New Roman"/>
              </a:rPr>
              <a:t>;</a:t>
            </a:r>
          </a:p>
          <a:p>
            <a:pPr marL="12700" indent="901700">
              <a:lnSpc>
                <a:spcPct val="100000"/>
              </a:lnSpc>
              <a:spcBef>
                <a:spcPts val="100"/>
              </a:spcBef>
            </a:pPr>
            <a:r>
              <a:rPr lang="en-US" sz="2200" spc="-5" dirty="0">
                <a:latin typeface="Times New Roman"/>
                <a:cs typeface="Times New Roman"/>
              </a:rPr>
              <a:t>    echo "</a:t>
            </a:r>
            <a:r>
              <a:rPr lang="en-US" sz="2200" spc="-5" dirty="0" err="1">
                <a:latin typeface="Times New Roman"/>
                <a:cs typeface="Times New Roman"/>
              </a:rPr>
              <a:t>Thêm</a:t>
            </a:r>
            <a:r>
              <a:rPr lang="en-US" sz="2200" spc="-5" dirty="0">
                <a:latin typeface="Times New Roman"/>
                <a:cs typeface="Times New Roman"/>
              </a:rPr>
              <a:t> record </a:t>
            </a:r>
            <a:r>
              <a:rPr lang="en-US" sz="2200" spc="-5" dirty="0" err="1">
                <a:latin typeface="Times New Roman"/>
                <a:cs typeface="Times New Roman"/>
              </a:rPr>
              <a:t>thành</a:t>
            </a:r>
            <a:r>
              <a:rPr lang="en-US" sz="2200" spc="-5" dirty="0">
                <a:latin typeface="Times New Roman"/>
                <a:cs typeface="Times New Roman"/>
              </a:rPr>
              <a:t> </a:t>
            </a:r>
            <a:r>
              <a:rPr lang="en-US" sz="2200" spc="-5" dirty="0" err="1">
                <a:latin typeface="Times New Roman"/>
                <a:cs typeface="Times New Roman"/>
              </a:rPr>
              <a:t>công</a:t>
            </a:r>
            <a:r>
              <a:rPr lang="en-US" sz="2200" spc="-5" dirty="0">
                <a:latin typeface="Times New Roman"/>
                <a:cs typeface="Times New Roman"/>
              </a:rPr>
              <a:t> </a:t>
            </a:r>
            <a:r>
              <a:rPr lang="en-US" sz="2200" spc="-5" dirty="0" err="1">
                <a:latin typeface="Times New Roman"/>
                <a:cs typeface="Times New Roman"/>
              </a:rPr>
              <a:t>có</a:t>
            </a:r>
            <a:r>
              <a:rPr lang="en-US" sz="2200" spc="-5" dirty="0">
                <a:latin typeface="Times New Roman"/>
                <a:cs typeface="Times New Roman"/>
              </a:rPr>
              <a:t> ID </a:t>
            </a:r>
            <a:r>
              <a:rPr lang="en-US" sz="2200" spc="-5" dirty="0" err="1">
                <a:latin typeface="Times New Roman"/>
                <a:cs typeface="Times New Roman"/>
              </a:rPr>
              <a:t>là</a:t>
            </a:r>
            <a:r>
              <a:rPr lang="en-US" sz="2200" spc="-5" dirty="0">
                <a:latin typeface="Times New Roman"/>
                <a:cs typeface="Times New Roman"/>
              </a:rPr>
              <a:t> $</a:t>
            </a:r>
            <a:r>
              <a:rPr lang="en-US" sz="2200" spc="-5" dirty="0" err="1">
                <a:latin typeface="Times New Roman"/>
                <a:cs typeface="Times New Roman"/>
              </a:rPr>
              <a:t>last_id</a:t>
            </a:r>
            <a:r>
              <a:rPr lang="en-US" sz="2200" spc="-5" dirty="0">
                <a:latin typeface="Times New Roman"/>
                <a:cs typeface="Times New Roman"/>
              </a:rPr>
              <a:t>";</a:t>
            </a:r>
          </a:p>
          <a:p>
            <a:pPr marL="12700" indent="901700">
              <a:lnSpc>
                <a:spcPct val="100000"/>
              </a:lnSpc>
              <a:spcBef>
                <a:spcPts val="100"/>
              </a:spcBef>
            </a:pPr>
            <a:r>
              <a:rPr lang="en-US" sz="2200" spc="-5" dirty="0">
                <a:latin typeface="Times New Roman"/>
                <a:cs typeface="Times New Roman"/>
              </a:rPr>
              <a:t>} else {</a:t>
            </a:r>
          </a:p>
          <a:p>
            <a:pPr marL="12700" indent="901700">
              <a:lnSpc>
                <a:spcPct val="100000"/>
              </a:lnSpc>
              <a:spcBef>
                <a:spcPts val="100"/>
              </a:spcBef>
            </a:pPr>
            <a:r>
              <a:rPr lang="en-US" sz="2200" spc="-5" dirty="0">
                <a:latin typeface="Times New Roman"/>
                <a:cs typeface="Times New Roman"/>
              </a:rPr>
              <a:t>    echo "</a:t>
            </a:r>
            <a:r>
              <a:rPr lang="en-US" sz="2200" spc="-5" dirty="0" err="1">
                <a:latin typeface="Times New Roman"/>
                <a:cs typeface="Times New Roman"/>
              </a:rPr>
              <a:t>Lỗi</a:t>
            </a:r>
            <a:r>
              <a:rPr lang="en-US" sz="2200" spc="-5" dirty="0">
                <a:latin typeface="Times New Roman"/>
                <a:cs typeface="Times New Roman"/>
              </a:rPr>
              <a:t>: " . $</a:t>
            </a:r>
            <a:r>
              <a:rPr lang="en-US" sz="2200" spc="-5" dirty="0" err="1">
                <a:latin typeface="Times New Roman"/>
                <a:cs typeface="Times New Roman"/>
              </a:rPr>
              <a:t>sql</a:t>
            </a:r>
            <a:r>
              <a:rPr lang="en-US" sz="2200" spc="-5" dirty="0">
                <a:latin typeface="Times New Roman"/>
                <a:cs typeface="Times New Roman"/>
              </a:rPr>
              <a:t> . "&lt;</a:t>
            </a:r>
            <a:r>
              <a:rPr lang="en-US" sz="2200" spc="-5" dirty="0" err="1">
                <a:latin typeface="Times New Roman"/>
                <a:cs typeface="Times New Roman"/>
              </a:rPr>
              <a:t>br</a:t>
            </a:r>
            <a:r>
              <a:rPr lang="en-US" sz="2200" spc="-5" dirty="0">
                <a:latin typeface="Times New Roman"/>
                <a:cs typeface="Times New Roman"/>
              </a:rPr>
              <a:t>&gt;" . $conn-&gt;error;</a:t>
            </a:r>
          </a:p>
          <a:p>
            <a:pPr marL="12700" indent="901700">
              <a:lnSpc>
                <a:spcPct val="100000"/>
              </a:lnSpc>
              <a:spcBef>
                <a:spcPts val="100"/>
              </a:spcBef>
            </a:pPr>
            <a:r>
              <a:rPr lang="en-US" sz="2200" spc="-5" dirty="0">
                <a:latin typeface="Times New Roman"/>
                <a:cs typeface="Times New Roman"/>
              </a:rPr>
              <a:t>}</a:t>
            </a:r>
          </a:p>
          <a:p>
            <a:pPr marL="12700" indent="901700">
              <a:lnSpc>
                <a:spcPct val="100000"/>
              </a:lnSpc>
              <a:spcBef>
                <a:spcPts val="100"/>
              </a:spcBef>
            </a:pP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Ngắt</a:t>
            </a:r>
            <a:r>
              <a:rPr lang="en-US" sz="2200" spc="-5" dirty="0">
                <a:latin typeface="Times New Roman"/>
                <a:cs typeface="Times New Roman"/>
              </a:rPr>
              <a:t> </a:t>
            </a:r>
            <a:r>
              <a:rPr lang="en-US" sz="2200" spc="-5" dirty="0" err="1">
                <a:latin typeface="Times New Roman"/>
                <a:cs typeface="Times New Roman"/>
              </a:rPr>
              <a:t>kết</a:t>
            </a:r>
            <a:r>
              <a:rPr lang="en-US" sz="2200" spc="-5" dirty="0">
                <a:latin typeface="Times New Roman"/>
                <a:cs typeface="Times New Roman"/>
              </a:rPr>
              <a:t> </a:t>
            </a:r>
            <a:r>
              <a:rPr lang="en-US" sz="2200" spc="-5" dirty="0" err="1">
                <a:latin typeface="Times New Roman"/>
                <a:cs typeface="Times New Roman"/>
              </a:rPr>
              <a:t>nối</a:t>
            </a:r>
            <a:endParaRPr lang="en-US" sz="2200" spc="-5" dirty="0">
              <a:latin typeface="Times New Roman"/>
              <a:cs typeface="Times New Roman"/>
            </a:endParaRPr>
          </a:p>
          <a:p>
            <a:pPr marL="12700" indent="901700">
              <a:lnSpc>
                <a:spcPct val="100000"/>
              </a:lnSpc>
              <a:spcBef>
                <a:spcPts val="100"/>
              </a:spcBef>
            </a:pPr>
            <a:r>
              <a:rPr lang="en-US" sz="2200" spc="-5" dirty="0">
                <a:latin typeface="Times New Roman"/>
                <a:cs typeface="Times New Roman"/>
              </a:rPr>
              <a:t>$conn-&gt;close();</a:t>
            </a:r>
            <a:endParaRPr sz="2200" dirty="0">
              <a:latin typeface="Times New Roman"/>
              <a:cs typeface="Times New Roman"/>
            </a:endParaRPr>
          </a:p>
        </p:txBody>
      </p:sp>
    </p:spTree>
    <p:extLst>
      <p:ext uri="{BB962C8B-B14F-4D97-AF65-F5344CB8AC3E}">
        <p14:creationId xmlns:p14="http://schemas.microsoft.com/office/powerpoint/2010/main" val="6667890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718185" y="762594"/>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Insert </a:t>
            </a:r>
            <a:r>
              <a:rPr lang="en-US" dirty="0" err="1"/>
              <a:t>nhiều</a:t>
            </a:r>
            <a:r>
              <a:rPr lang="en-US" dirty="0"/>
              <a:t> record </a:t>
            </a:r>
            <a:r>
              <a:rPr lang="en-US" dirty="0" err="1"/>
              <a:t>vào</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0" y="1272028"/>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282364" y="1834760"/>
            <a:ext cx="8653719" cy="4567917"/>
          </a:xfrm>
          <a:prstGeom prst="rect">
            <a:avLst/>
          </a:prstGeom>
        </p:spPr>
        <p:txBody>
          <a:bodyPr vert="horz" wrap="square" lIns="0" tIns="12700" rIns="0" bIns="0" rtlCol="0">
            <a:spAutoFit/>
          </a:bodyPr>
          <a:lstStyle/>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Kết</a:t>
            </a:r>
            <a:r>
              <a:rPr lang="en-US" sz="2200" spc="-5" dirty="0">
                <a:latin typeface="Times New Roman"/>
                <a:cs typeface="Times New Roman"/>
              </a:rPr>
              <a:t> </a:t>
            </a:r>
            <a:r>
              <a:rPr lang="en-US" sz="2200" spc="-5" dirty="0" err="1">
                <a:latin typeface="Times New Roman"/>
                <a:cs typeface="Times New Roman"/>
              </a:rPr>
              <a:t>nối</a:t>
            </a:r>
            <a:endParaRPr lang="en-US" sz="2200" spc="-5" dirty="0">
              <a:latin typeface="Times New Roman"/>
              <a:cs typeface="Times New Roman"/>
            </a:endParaRPr>
          </a:p>
          <a:p>
            <a:pPr marL="12700" indent="901700">
              <a:lnSpc>
                <a:spcPct val="100000"/>
              </a:lnSpc>
              <a:spcBef>
                <a:spcPts val="100"/>
              </a:spcBef>
            </a:pPr>
            <a:r>
              <a:rPr lang="en-US" sz="2200" spc="-5" dirty="0">
                <a:latin typeface="Times New Roman"/>
                <a:cs typeface="Times New Roman"/>
              </a:rPr>
              <a:t>$conn = new </a:t>
            </a:r>
            <a:r>
              <a:rPr lang="en-US" sz="2200" spc="-5" dirty="0" err="1">
                <a:latin typeface="Times New Roman"/>
                <a:cs typeface="Times New Roman"/>
              </a:rPr>
              <a:t>mysqli</a:t>
            </a:r>
            <a:r>
              <a:rPr lang="en-US" sz="2200" spc="-5" dirty="0">
                <a:latin typeface="Times New Roman"/>
                <a:cs typeface="Times New Roman"/>
              </a:rPr>
              <a:t>('localhost', 'root', '</a:t>
            </a:r>
            <a:r>
              <a:rPr lang="en-US" sz="2200" spc="-5" dirty="0" err="1">
                <a:latin typeface="Times New Roman"/>
                <a:cs typeface="Times New Roman"/>
              </a:rPr>
              <a:t>vertrigo</a:t>
            </a:r>
            <a:r>
              <a:rPr lang="en-US" sz="2200" spc="-5" dirty="0">
                <a:latin typeface="Times New Roman"/>
                <a:cs typeface="Times New Roman"/>
              </a:rPr>
              <a:t>', '</a:t>
            </a:r>
            <a:r>
              <a:rPr lang="en-US" sz="2200" spc="-5" dirty="0" err="1">
                <a:latin typeface="Times New Roman"/>
                <a:cs typeface="Times New Roman"/>
              </a:rPr>
              <a:t>FreetutsDemo</a:t>
            </a:r>
            <a:r>
              <a:rPr lang="en-US" sz="2200" spc="-5" dirty="0">
                <a:latin typeface="Times New Roman"/>
                <a:cs typeface="Times New Roman"/>
              </a:rPr>
              <a:t>');</a:t>
            </a:r>
          </a:p>
          <a:p>
            <a:pPr marL="12700" indent="901700">
              <a:lnSpc>
                <a:spcPct val="100000"/>
              </a:lnSpc>
              <a:spcBef>
                <a:spcPts val="100"/>
              </a:spcBef>
            </a:pP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Kiểm</a:t>
            </a:r>
            <a:r>
              <a:rPr lang="en-US" sz="2200" spc="-5" dirty="0">
                <a:latin typeface="Times New Roman"/>
                <a:cs typeface="Times New Roman"/>
              </a:rPr>
              <a:t> </a:t>
            </a:r>
            <a:r>
              <a:rPr lang="en-US" sz="2200" spc="-5" dirty="0" err="1">
                <a:latin typeface="Times New Roman"/>
                <a:cs typeface="Times New Roman"/>
              </a:rPr>
              <a:t>tra</a:t>
            </a:r>
            <a:r>
              <a:rPr lang="en-US" sz="2200" spc="-5" dirty="0">
                <a:latin typeface="Times New Roman"/>
                <a:cs typeface="Times New Roman"/>
              </a:rPr>
              <a:t> </a:t>
            </a:r>
            <a:r>
              <a:rPr lang="en-US" sz="2200" spc="-5" dirty="0" err="1">
                <a:latin typeface="Times New Roman"/>
                <a:cs typeface="Times New Roman"/>
              </a:rPr>
              <a:t>kết</a:t>
            </a:r>
            <a:r>
              <a:rPr lang="en-US" sz="2200" spc="-5" dirty="0">
                <a:latin typeface="Times New Roman"/>
                <a:cs typeface="Times New Roman"/>
              </a:rPr>
              <a:t> </a:t>
            </a:r>
            <a:r>
              <a:rPr lang="en-US" sz="2200" spc="-5" dirty="0" err="1">
                <a:latin typeface="Times New Roman"/>
                <a:cs typeface="Times New Roman"/>
              </a:rPr>
              <a:t>nối</a:t>
            </a:r>
            <a:endParaRPr lang="en-US" sz="2200" spc="-5" dirty="0">
              <a:latin typeface="Times New Roman"/>
              <a:cs typeface="Times New Roman"/>
            </a:endParaRPr>
          </a:p>
          <a:p>
            <a:pPr marL="12700" indent="901700">
              <a:lnSpc>
                <a:spcPct val="100000"/>
              </a:lnSpc>
              <a:spcBef>
                <a:spcPts val="100"/>
              </a:spcBef>
            </a:pPr>
            <a:r>
              <a:rPr lang="en-US" sz="2200" spc="-5" dirty="0">
                <a:latin typeface="Times New Roman"/>
                <a:cs typeface="Times New Roman"/>
              </a:rPr>
              <a:t>if ($conn-&gt;</a:t>
            </a:r>
            <a:r>
              <a:rPr lang="en-US" sz="2200" spc="-5" dirty="0" err="1">
                <a:latin typeface="Times New Roman"/>
                <a:cs typeface="Times New Roman"/>
              </a:rPr>
              <a:t>connect_error</a:t>
            </a: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die("</a:t>
            </a:r>
            <a:r>
              <a:rPr lang="en-US" sz="2200" spc="-5" dirty="0" err="1">
                <a:latin typeface="Times New Roman"/>
                <a:cs typeface="Times New Roman"/>
              </a:rPr>
              <a:t>Kết</a:t>
            </a:r>
            <a:r>
              <a:rPr lang="en-US" sz="2200" spc="-5" dirty="0">
                <a:latin typeface="Times New Roman"/>
                <a:cs typeface="Times New Roman"/>
              </a:rPr>
              <a:t> </a:t>
            </a:r>
            <a:r>
              <a:rPr lang="en-US" sz="2200" spc="-5" dirty="0" err="1">
                <a:latin typeface="Times New Roman"/>
                <a:cs typeface="Times New Roman"/>
              </a:rPr>
              <a:t>nối</a:t>
            </a:r>
            <a:r>
              <a:rPr lang="en-US" sz="2200" spc="-5" dirty="0">
                <a:latin typeface="Times New Roman"/>
                <a:cs typeface="Times New Roman"/>
              </a:rPr>
              <a:t> </a:t>
            </a:r>
            <a:r>
              <a:rPr lang="en-US" sz="2200" spc="-5" dirty="0" err="1">
                <a:latin typeface="Times New Roman"/>
                <a:cs typeface="Times New Roman"/>
              </a:rPr>
              <a:t>thất</a:t>
            </a:r>
            <a:r>
              <a:rPr lang="en-US" sz="2200" spc="-5" dirty="0">
                <a:latin typeface="Times New Roman"/>
                <a:cs typeface="Times New Roman"/>
              </a:rPr>
              <a:t> </a:t>
            </a:r>
            <a:r>
              <a:rPr lang="en-US" sz="2200" spc="-5" dirty="0" err="1">
                <a:latin typeface="Times New Roman"/>
                <a:cs typeface="Times New Roman"/>
              </a:rPr>
              <a:t>bại</a:t>
            </a:r>
            <a:r>
              <a:rPr lang="en-US" sz="2200" spc="-5" dirty="0">
                <a:latin typeface="Times New Roman"/>
                <a:cs typeface="Times New Roman"/>
              </a:rPr>
              <a:t>: " . $conn-&gt;</a:t>
            </a:r>
            <a:r>
              <a:rPr lang="en-US" sz="2200" spc="-5" dirty="0" err="1">
                <a:latin typeface="Times New Roman"/>
                <a:cs typeface="Times New Roman"/>
              </a:rPr>
              <a:t>connect_error</a:t>
            </a:r>
            <a:r>
              <a:rPr lang="en-US" sz="2200" spc="-5" dirty="0">
                <a:latin typeface="Times New Roman"/>
                <a:cs typeface="Times New Roman"/>
              </a:rPr>
              <a:t>);</a:t>
            </a:r>
          </a:p>
          <a:p>
            <a:pPr marL="12700" indent="901700">
              <a:lnSpc>
                <a:spcPct val="100000"/>
              </a:lnSpc>
              <a:spcBef>
                <a:spcPts val="100"/>
              </a:spcBef>
            </a:pP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Câu</a:t>
            </a:r>
            <a:r>
              <a:rPr lang="en-US" sz="2200" spc="-5" dirty="0">
                <a:latin typeface="Times New Roman"/>
                <a:cs typeface="Times New Roman"/>
              </a:rPr>
              <a:t> </a:t>
            </a:r>
            <a:r>
              <a:rPr lang="en-US" sz="2200" spc="-5" dirty="0" err="1">
                <a:latin typeface="Times New Roman"/>
                <a:cs typeface="Times New Roman"/>
              </a:rPr>
              <a:t>lệnh</a:t>
            </a:r>
            <a:r>
              <a:rPr lang="en-US" sz="2200" spc="-5" dirty="0">
                <a:latin typeface="Times New Roman"/>
                <a:cs typeface="Times New Roman"/>
              </a:rPr>
              <a:t> SQL</a:t>
            </a:r>
          </a:p>
          <a:p>
            <a:pPr marL="12700" indent="901700">
              <a:lnSpc>
                <a:spcPct val="100000"/>
              </a:lnSpc>
              <a:spcBef>
                <a:spcPts val="100"/>
              </a:spcBef>
            </a:pPr>
            <a:r>
              <a:rPr lang="en-US" sz="2200" spc="-5" dirty="0">
                <a:latin typeface="Times New Roman"/>
                <a:cs typeface="Times New Roman"/>
              </a:rPr>
              <a:t>$</a:t>
            </a:r>
            <a:r>
              <a:rPr lang="en-US" sz="2200" spc="-5" dirty="0" err="1">
                <a:latin typeface="Times New Roman"/>
                <a:cs typeface="Times New Roman"/>
              </a:rPr>
              <a:t>sql</a:t>
            </a:r>
            <a:r>
              <a:rPr lang="en-US" sz="2200" spc="-5" dirty="0">
                <a:latin typeface="Times New Roman"/>
                <a:cs typeface="Times New Roman"/>
              </a:rPr>
              <a:t> = "INSERT INTO News (title, content) </a:t>
            </a:r>
          </a:p>
          <a:p>
            <a:pPr marL="12700" indent="901700">
              <a:lnSpc>
                <a:spcPct val="100000"/>
              </a:lnSpc>
              <a:spcBef>
                <a:spcPts val="100"/>
              </a:spcBef>
            </a:pPr>
            <a:r>
              <a:rPr lang="en-US" sz="2200" spc="-5" dirty="0">
                <a:latin typeface="Times New Roman"/>
                <a:cs typeface="Times New Roman"/>
              </a:rPr>
              <a:t>        VALUES ('</a:t>
            </a:r>
            <a:r>
              <a:rPr lang="en-US" sz="2200" spc="-5" dirty="0" err="1">
                <a:latin typeface="Times New Roman"/>
                <a:cs typeface="Times New Roman"/>
              </a:rPr>
              <a:t>tieu</a:t>
            </a:r>
            <a:r>
              <a:rPr lang="en-US" sz="2200" spc="-5" dirty="0">
                <a:latin typeface="Times New Roman"/>
                <a:cs typeface="Times New Roman"/>
              </a:rPr>
              <a:t> de 1', '</a:t>
            </a:r>
            <a:r>
              <a:rPr lang="en-US" sz="2200" spc="-5" dirty="0" err="1">
                <a:latin typeface="Times New Roman"/>
                <a:cs typeface="Times New Roman"/>
              </a:rPr>
              <a:t>noi</a:t>
            </a:r>
            <a:r>
              <a:rPr lang="en-US" sz="2200" spc="-5" dirty="0">
                <a:latin typeface="Times New Roman"/>
                <a:cs typeface="Times New Roman"/>
              </a:rPr>
              <a:t> dung 1');";</a:t>
            </a:r>
          </a:p>
          <a:p>
            <a:pPr marL="12700" indent="901700">
              <a:lnSpc>
                <a:spcPct val="100000"/>
              </a:lnSpc>
              <a:spcBef>
                <a:spcPts val="100"/>
              </a:spcBef>
            </a:pPr>
            <a:r>
              <a:rPr lang="en-US" sz="2200" spc="-5" dirty="0">
                <a:latin typeface="Times New Roman"/>
                <a:cs typeface="Times New Roman"/>
              </a:rPr>
              <a:t>$</a:t>
            </a:r>
            <a:r>
              <a:rPr lang="en-US" sz="2200" spc="-5" dirty="0" err="1">
                <a:latin typeface="Times New Roman"/>
                <a:cs typeface="Times New Roman"/>
              </a:rPr>
              <a:t>sql</a:t>
            </a:r>
            <a:r>
              <a:rPr lang="en-US" sz="2200" spc="-5" dirty="0">
                <a:latin typeface="Times New Roman"/>
                <a:cs typeface="Times New Roman"/>
              </a:rPr>
              <a:t> .= "INSERT INTO News (title, content) </a:t>
            </a:r>
          </a:p>
          <a:p>
            <a:pPr marL="12700" indent="901700">
              <a:lnSpc>
                <a:spcPct val="100000"/>
              </a:lnSpc>
              <a:spcBef>
                <a:spcPts val="100"/>
              </a:spcBef>
            </a:pPr>
            <a:r>
              <a:rPr lang="en-US" sz="2200" spc="-5" dirty="0">
                <a:latin typeface="Times New Roman"/>
                <a:cs typeface="Times New Roman"/>
              </a:rPr>
              <a:t>        VALUES ('</a:t>
            </a:r>
            <a:r>
              <a:rPr lang="en-US" sz="2200" spc="-5" dirty="0" err="1">
                <a:latin typeface="Times New Roman"/>
                <a:cs typeface="Times New Roman"/>
              </a:rPr>
              <a:t>tieu</a:t>
            </a:r>
            <a:r>
              <a:rPr lang="en-US" sz="2200" spc="-5" dirty="0">
                <a:latin typeface="Times New Roman"/>
                <a:cs typeface="Times New Roman"/>
              </a:rPr>
              <a:t> de 2', '</a:t>
            </a:r>
            <a:r>
              <a:rPr lang="en-US" sz="2200" spc="-5" dirty="0" err="1">
                <a:latin typeface="Times New Roman"/>
                <a:cs typeface="Times New Roman"/>
              </a:rPr>
              <a:t>noi</a:t>
            </a:r>
            <a:r>
              <a:rPr lang="en-US" sz="2200" spc="-5" dirty="0">
                <a:latin typeface="Times New Roman"/>
                <a:cs typeface="Times New Roman"/>
              </a:rPr>
              <a:t> dung 2');";</a:t>
            </a:r>
            <a:endParaRPr sz="2200" dirty="0">
              <a:latin typeface="Times New Roman"/>
              <a:cs typeface="Times New Roman"/>
            </a:endParaRPr>
          </a:p>
        </p:txBody>
      </p:sp>
    </p:spTree>
    <p:extLst>
      <p:ext uri="{BB962C8B-B14F-4D97-AF65-F5344CB8AC3E}">
        <p14:creationId xmlns:p14="http://schemas.microsoft.com/office/powerpoint/2010/main" val="22174702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718185" y="762594"/>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Insert </a:t>
            </a:r>
            <a:r>
              <a:rPr lang="en-US" dirty="0" err="1"/>
              <a:t>nhiều</a:t>
            </a:r>
            <a:r>
              <a:rPr lang="en-US" dirty="0"/>
              <a:t> record </a:t>
            </a:r>
            <a:r>
              <a:rPr lang="en-US" dirty="0" err="1"/>
              <a:t>vào</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0" y="1272028"/>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282364" y="1834760"/>
            <a:ext cx="8653719" cy="3162404"/>
          </a:xfrm>
          <a:prstGeom prst="rect">
            <a:avLst/>
          </a:prstGeom>
        </p:spPr>
        <p:txBody>
          <a:bodyPr vert="horz" wrap="square" lIns="0" tIns="12700" rIns="0" bIns="0" rtlCol="0">
            <a:spAutoFit/>
          </a:bodyPr>
          <a:lstStyle/>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Thực</a:t>
            </a:r>
            <a:r>
              <a:rPr lang="en-US" sz="2200" spc="-5" dirty="0">
                <a:latin typeface="Times New Roman"/>
                <a:cs typeface="Times New Roman"/>
              </a:rPr>
              <a:t> </a:t>
            </a:r>
            <a:r>
              <a:rPr lang="en-US" sz="2200" spc="-5" dirty="0" err="1">
                <a:latin typeface="Times New Roman"/>
                <a:cs typeface="Times New Roman"/>
              </a:rPr>
              <a:t>thi</a:t>
            </a:r>
            <a:r>
              <a:rPr lang="en-US" sz="2200" spc="-5" dirty="0">
                <a:latin typeface="Times New Roman"/>
                <a:cs typeface="Times New Roman"/>
              </a:rPr>
              <a:t> </a:t>
            </a:r>
            <a:r>
              <a:rPr lang="en-US" sz="2200" spc="-5" dirty="0" err="1">
                <a:latin typeface="Times New Roman"/>
                <a:cs typeface="Times New Roman"/>
              </a:rPr>
              <a:t>câu</a:t>
            </a:r>
            <a:r>
              <a:rPr lang="en-US" sz="2200" spc="-5" dirty="0">
                <a:latin typeface="Times New Roman"/>
                <a:cs typeface="Times New Roman"/>
              </a:rPr>
              <a:t> </a:t>
            </a:r>
            <a:r>
              <a:rPr lang="en-US" sz="2200" spc="-5" dirty="0" err="1">
                <a:latin typeface="Times New Roman"/>
                <a:cs typeface="Times New Roman"/>
              </a:rPr>
              <a:t>lệnh</a:t>
            </a:r>
            <a:endParaRPr lang="en-US" sz="2200" spc="-5" dirty="0">
              <a:latin typeface="Times New Roman"/>
              <a:cs typeface="Times New Roman"/>
            </a:endParaRPr>
          </a:p>
          <a:p>
            <a:pPr marL="12700" indent="901700">
              <a:lnSpc>
                <a:spcPct val="100000"/>
              </a:lnSpc>
              <a:spcBef>
                <a:spcPts val="100"/>
              </a:spcBef>
            </a:pPr>
            <a:r>
              <a:rPr lang="en-US" sz="2200" spc="-5" dirty="0">
                <a:latin typeface="Times New Roman"/>
                <a:cs typeface="Times New Roman"/>
              </a:rPr>
              <a:t>if ($conn-&gt;</a:t>
            </a:r>
            <a:r>
              <a:rPr lang="en-US" sz="2200" spc="-5" dirty="0" err="1">
                <a:latin typeface="Times New Roman"/>
                <a:cs typeface="Times New Roman"/>
              </a:rPr>
              <a:t>multi_query</a:t>
            </a:r>
            <a:r>
              <a:rPr lang="en-US" sz="2200" spc="-5" dirty="0">
                <a:latin typeface="Times New Roman"/>
                <a:cs typeface="Times New Roman"/>
              </a:rPr>
              <a:t>($</a:t>
            </a:r>
            <a:r>
              <a:rPr lang="en-US" sz="2200" spc="-5" dirty="0" err="1">
                <a:latin typeface="Times New Roman"/>
                <a:cs typeface="Times New Roman"/>
              </a:rPr>
              <a:t>sql</a:t>
            </a:r>
            <a:r>
              <a:rPr lang="en-US" sz="2200" spc="-5" dirty="0">
                <a:latin typeface="Times New Roman"/>
                <a:cs typeface="Times New Roman"/>
              </a:rPr>
              <a:t>) === TRUE) {</a:t>
            </a:r>
          </a:p>
          <a:p>
            <a:pPr marL="12700" indent="901700">
              <a:lnSpc>
                <a:spcPct val="100000"/>
              </a:lnSpc>
              <a:spcBef>
                <a:spcPts val="100"/>
              </a:spcBef>
            </a:pPr>
            <a:r>
              <a:rPr lang="en-US" sz="2200" spc="-5" dirty="0">
                <a:latin typeface="Times New Roman"/>
                <a:cs typeface="Times New Roman"/>
              </a:rPr>
              <a:t>    echo "</a:t>
            </a:r>
            <a:r>
              <a:rPr lang="en-US" sz="2200" spc="-5" dirty="0" err="1">
                <a:latin typeface="Times New Roman"/>
                <a:cs typeface="Times New Roman"/>
              </a:rPr>
              <a:t>Thêm</a:t>
            </a:r>
            <a:r>
              <a:rPr lang="en-US" sz="2200" spc="-5" dirty="0">
                <a:latin typeface="Times New Roman"/>
                <a:cs typeface="Times New Roman"/>
              </a:rPr>
              <a:t> </a:t>
            </a:r>
            <a:r>
              <a:rPr lang="en-US" sz="2200" spc="-5" dirty="0" err="1">
                <a:latin typeface="Times New Roman"/>
                <a:cs typeface="Times New Roman"/>
              </a:rPr>
              <a:t>thành</a:t>
            </a:r>
            <a:r>
              <a:rPr lang="en-US" sz="2200" spc="-5" dirty="0">
                <a:latin typeface="Times New Roman"/>
                <a:cs typeface="Times New Roman"/>
              </a:rPr>
              <a:t> </a:t>
            </a:r>
            <a:r>
              <a:rPr lang="en-US" sz="2200" spc="-5" dirty="0" err="1">
                <a:latin typeface="Times New Roman"/>
                <a:cs typeface="Times New Roman"/>
              </a:rPr>
              <a:t>công</a:t>
            </a:r>
            <a:r>
              <a:rPr lang="en-US" sz="2200" spc="-5" dirty="0">
                <a:latin typeface="Times New Roman"/>
                <a:cs typeface="Times New Roman"/>
              </a:rPr>
              <a:t>";</a:t>
            </a:r>
          </a:p>
          <a:p>
            <a:pPr marL="12700" indent="901700">
              <a:lnSpc>
                <a:spcPct val="100000"/>
              </a:lnSpc>
              <a:spcBef>
                <a:spcPts val="100"/>
              </a:spcBef>
            </a:pPr>
            <a:r>
              <a:rPr lang="en-US" sz="2200" spc="-5" dirty="0">
                <a:latin typeface="Times New Roman"/>
                <a:cs typeface="Times New Roman"/>
              </a:rPr>
              <a:t>} else {</a:t>
            </a:r>
          </a:p>
          <a:p>
            <a:pPr marL="12700" indent="901700">
              <a:lnSpc>
                <a:spcPct val="100000"/>
              </a:lnSpc>
              <a:spcBef>
                <a:spcPts val="100"/>
              </a:spcBef>
            </a:pPr>
            <a:r>
              <a:rPr lang="en-US" sz="2200" spc="-5" dirty="0">
                <a:latin typeface="Times New Roman"/>
                <a:cs typeface="Times New Roman"/>
              </a:rPr>
              <a:t>    echo "</a:t>
            </a:r>
            <a:r>
              <a:rPr lang="en-US" sz="2200" spc="-5" dirty="0" err="1">
                <a:latin typeface="Times New Roman"/>
                <a:cs typeface="Times New Roman"/>
              </a:rPr>
              <a:t>Lỗi</a:t>
            </a:r>
            <a:r>
              <a:rPr lang="en-US" sz="2200" spc="-5" dirty="0">
                <a:latin typeface="Times New Roman"/>
                <a:cs typeface="Times New Roman"/>
              </a:rPr>
              <a:t>: " . $</a:t>
            </a:r>
            <a:r>
              <a:rPr lang="en-US" sz="2200" spc="-5" dirty="0" err="1">
                <a:latin typeface="Times New Roman"/>
                <a:cs typeface="Times New Roman"/>
              </a:rPr>
              <a:t>sql</a:t>
            </a:r>
            <a:r>
              <a:rPr lang="en-US" sz="2200" spc="-5" dirty="0">
                <a:latin typeface="Times New Roman"/>
                <a:cs typeface="Times New Roman"/>
              </a:rPr>
              <a:t> . "&lt;</a:t>
            </a:r>
            <a:r>
              <a:rPr lang="en-US" sz="2200" spc="-5" dirty="0" err="1">
                <a:latin typeface="Times New Roman"/>
                <a:cs typeface="Times New Roman"/>
              </a:rPr>
              <a:t>br</a:t>
            </a:r>
            <a:r>
              <a:rPr lang="en-US" sz="2200" spc="-5" dirty="0">
                <a:latin typeface="Times New Roman"/>
                <a:cs typeface="Times New Roman"/>
              </a:rPr>
              <a:t>&gt;" . $conn-&gt;error;</a:t>
            </a:r>
          </a:p>
          <a:p>
            <a:pPr marL="12700" indent="901700">
              <a:lnSpc>
                <a:spcPct val="100000"/>
              </a:lnSpc>
              <a:spcBef>
                <a:spcPts val="100"/>
              </a:spcBef>
            </a:pPr>
            <a:r>
              <a:rPr lang="en-US" sz="2200" spc="-5" dirty="0">
                <a:latin typeface="Times New Roman"/>
                <a:cs typeface="Times New Roman"/>
              </a:rPr>
              <a:t>}</a:t>
            </a:r>
          </a:p>
          <a:p>
            <a:pPr marL="12700" indent="901700">
              <a:lnSpc>
                <a:spcPct val="100000"/>
              </a:lnSpc>
              <a:spcBef>
                <a:spcPts val="100"/>
              </a:spcBef>
            </a:pP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Ngắt</a:t>
            </a:r>
            <a:r>
              <a:rPr lang="en-US" sz="2200" spc="-5" dirty="0">
                <a:latin typeface="Times New Roman"/>
                <a:cs typeface="Times New Roman"/>
              </a:rPr>
              <a:t> </a:t>
            </a:r>
            <a:r>
              <a:rPr lang="en-US" sz="2200" spc="-5" dirty="0" err="1">
                <a:latin typeface="Times New Roman"/>
                <a:cs typeface="Times New Roman"/>
              </a:rPr>
              <a:t>kết</a:t>
            </a:r>
            <a:r>
              <a:rPr lang="en-US" sz="2200" spc="-5" dirty="0">
                <a:latin typeface="Times New Roman"/>
                <a:cs typeface="Times New Roman"/>
              </a:rPr>
              <a:t> </a:t>
            </a:r>
            <a:r>
              <a:rPr lang="en-US" sz="2200" spc="-5" dirty="0" err="1">
                <a:latin typeface="Times New Roman"/>
                <a:cs typeface="Times New Roman"/>
              </a:rPr>
              <a:t>nối</a:t>
            </a:r>
            <a:endParaRPr lang="en-US" sz="2200" spc="-5" dirty="0">
              <a:latin typeface="Times New Roman"/>
              <a:cs typeface="Times New Roman"/>
            </a:endParaRPr>
          </a:p>
          <a:p>
            <a:pPr marL="12700" indent="901700">
              <a:lnSpc>
                <a:spcPct val="100000"/>
              </a:lnSpc>
              <a:spcBef>
                <a:spcPts val="100"/>
              </a:spcBef>
            </a:pPr>
            <a:r>
              <a:rPr lang="en-US" sz="2200" spc="-5" dirty="0">
                <a:latin typeface="Times New Roman"/>
                <a:cs typeface="Times New Roman"/>
              </a:rPr>
              <a:t>$conn-&gt;close();</a:t>
            </a:r>
            <a:r>
              <a:rPr lang="en-US" sz="2200" spc="-5" dirty="0" err="1">
                <a:latin typeface="Times New Roman"/>
                <a:cs typeface="Times New Roman"/>
              </a:rPr>
              <a:t>fdas</a:t>
            </a:r>
            <a:endParaRPr sz="2200" dirty="0">
              <a:latin typeface="Times New Roman"/>
              <a:cs typeface="Times New Roman"/>
            </a:endParaRPr>
          </a:p>
        </p:txBody>
      </p:sp>
    </p:spTree>
    <p:extLst>
      <p:ext uri="{BB962C8B-B14F-4D97-AF65-F5344CB8AC3E}">
        <p14:creationId xmlns:p14="http://schemas.microsoft.com/office/powerpoint/2010/main" val="2266405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64540" y="630631"/>
            <a:ext cx="5620385" cy="5182870"/>
          </a:xfrm>
          <a:prstGeom prst="rect">
            <a:avLst/>
          </a:prstGeom>
        </p:spPr>
        <p:txBody>
          <a:bodyPr vert="horz" wrap="square" lIns="0" tIns="170815" rIns="0" bIns="0" rtlCol="0">
            <a:spAutoFit/>
          </a:bodyPr>
          <a:lstStyle/>
          <a:p>
            <a:pPr marL="494665" indent="-482600">
              <a:lnSpc>
                <a:spcPct val="100000"/>
              </a:lnSpc>
              <a:spcBef>
                <a:spcPts val="1345"/>
              </a:spcBef>
              <a:buAutoNum type="arabicPeriod"/>
              <a:tabLst>
                <a:tab pos="495300" algn="l"/>
              </a:tabLst>
            </a:pPr>
            <a:r>
              <a:rPr sz="3800" spc="-5" dirty="0">
                <a:latin typeface="Times New Roman"/>
                <a:cs typeface="Times New Roman"/>
              </a:rPr>
              <a:t>Giới</a:t>
            </a:r>
            <a:r>
              <a:rPr sz="3800" spc="-10" dirty="0">
                <a:latin typeface="Times New Roman"/>
                <a:cs typeface="Times New Roman"/>
              </a:rPr>
              <a:t> </a:t>
            </a:r>
            <a:r>
              <a:rPr sz="3800" spc="-5" dirty="0">
                <a:latin typeface="Times New Roman"/>
                <a:cs typeface="Times New Roman"/>
              </a:rPr>
              <a:t>thiệu</a:t>
            </a:r>
            <a:endParaRPr sz="3800">
              <a:latin typeface="Times New Roman"/>
              <a:cs typeface="Times New Roman"/>
            </a:endParaRPr>
          </a:p>
          <a:p>
            <a:pPr marL="494665" indent="-482600">
              <a:lnSpc>
                <a:spcPct val="100000"/>
              </a:lnSpc>
              <a:spcBef>
                <a:spcPts val="1240"/>
              </a:spcBef>
              <a:buAutoNum type="arabicPeriod"/>
              <a:tabLst>
                <a:tab pos="495300" algn="l"/>
              </a:tabLst>
            </a:pPr>
            <a:r>
              <a:rPr sz="3800" spc="-5" dirty="0">
                <a:latin typeface="Times New Roman"/>
                <a:cs typeface="Times New Roman"/>
              </a:rPr>
              <a:t>Cấu trúc</a:t>
            </a:r>
            <a:r>
              <a:rPr sz="3800" dirty="0">
                <a:latin typeface="Times New Roman"/>
                <a:cs typeface="Times New Roman"/>
              </a:rPr>
              <a:t> </a:t>
            </a:r>
            <a:r>
              <a:rPr sz="3800" spc="-10" dirty="0">
                <a:latin typeface="Times New Roman"/>
                <a:cs typeface="Times New Roman"/>
              </a:rPr>
              <a:t>PHP</a:t>
            </a:r>
            <a:endParaRPr sz="3800">
              <a:latin typeface="Times New Roman"/>
              <a:cs typeface="Times New Roman"/>
            </a:endParaRPr>
          </a:p>
          <a:p>
            <a:pPr marL="494665" indent="-482600">
              <a:lnSpc>
                <a:spcPct val="100000"/>
              </a:lnSpc>
              <a:spcBef>
                <a:spcPts val="1240"/>
              </a:spcBef>
              <a:buAutoNum type="arabicPeriod"/>
              <a:tabLst>
                <a:tab pos="495300" algn="l"/>
              </a:tabLst>
            </a:pPr>
            <a:r>
              <a:rPr sz="3800" spc="-5" dirty="0">
                <a:latin typeface="Times New Roman"/>
                <a:cs typeface="Times New Roman"/>
              </a:rPr>
              <a:t>Kiểu dữ liệu, hằng và</a:t>
            </a:r>
            <a:r>
              <a:rPr sz="3800" spc="-15" dirty="0">
                <a:latin typeface="Times New Roman"/>
                <a:cs typeface="Times New Roman"/>
              </a:rPr>
              <a:t> </a:t>
            </a:r>
            <a:r>
              <a:rPr sz="3800" spc="-5" dirty="0">
                <a:latin typeface="Times New Roman"/>
                <a:cs typeface="Times New Roman"/>
              </a:rPr>
              <a:t>biến</a:t>
            </a:r>
            <a:endParaRPr sz="3800">
              <a:latin typeface="Times New Roman"/>
              <a:cs typeface="Times New Roman"/>
            </a:endParaRPr>
          </a:p>
          <a:p>
            <a:pPr marL="494665" indent="-482600">
              <a:lnSpc>
                <a:spcPct val="100000"/>
              </a:lnSpc>
              <a:spcBef>
                <a:spcPts val="1240"/>
              </a:spcBef>
              <a:buAutoNum type="arabicPeriod"/>
              <a:tabLst>
                <a:tab pos="495300" algn="l"/>
              </a:tabLst>
            </a:pPr>
            <a:r>
              <a:rPr sz="3800" spc="-5" dirty="0">
                <a:latin typeface="Times New Roman"/>
                <a:cs typeface="Times New Roman"/>
              </a:rPr>
              <a:t>Các </a:t>
            </a:r>
            <a:r>
              <a:rPr sz="3800" dirty="0">
                <a:latin typeface="Times New Roman"/>
                <a:cs typeface="Times New Roman"/>
              </a:rPr>
              <a:t>phép </a:t>
            </a:r>
            <a:r>
              <a:rPr sz="3800" spc="-5" dirty="0">
                <a:latin typeface="Times New Roman"/>
                <a:cs typeface="Times New Roman"/>
              </a:rPr>
              <a:t>toán trong</a:t>
            </a:r>
            <a:r>
              <a:rPr sz="3800" spc="-35" dirty="0">
                <a:latin typeface="Times New Roman"/>
                <a:cs typeface="Times New Roman"/>
              </a:rPr>
              <a:t> </a:t>
            </a:r>
            <a:r>
              <a:rPr sz="3800" spc="-5" dirty="0">
                <a:latin typeface="Times New Roman"/>
                <a:cs typeface="Times New Roman"/>
              </a:rPr>
              <a:t>PHP</a:t>
            </a:r>
            <a:endParaRPr sz="3800">
              <a:latin typeface="Times New Roman"/>
              <a:cs typeface="Times New Roman"/>
            </a:endParaRPr>
          </a:p>
          <a:p>
            <a:pPr marL="494665" indent="-482600">
              <a:lnSpc>
                <a:spcPct val="100000"/>
              </a:lnSpc>
              <a:spcBef>
                <a:spcPts val="1245"/>
              </a:spcBef>
              <a:buAutoNum type="arabicPeriod"/>
              <a:tabLst>
                <a:tab pos="495300" algn="l"/>
              </a:tabLst>
            </a:pPr>
            <a:r>
              <a:rPr sz="3800" spc="-5" dirty="0">
                <a:latin typeface="Times New Roman"/>
                <a:cs typeface="Times New Roman"/>
              </a:rPr>
              <a:t>Các cấu trúc điều</a:t>
            </a:r>
            <a:r>
              <a:rPr sz="3800" dirty="0">
                <a:latin typeface="Times New Roman"/>
                <a:cs typeface="Times New Roman"/>
              </a:rPr>
              <a:t> </a:t>
            </a:r>
            <a:r>
              <a:rPr sz="3800" spc="-5" dirty="0">
                <a:latin typeface="Times New Roman"/>
                <a:cs typeface="Times New Roman"/>
              </a:rPr>
              <a:t>khiển</a:t>
            </a:r>
            <a:endParaRPr sz="3800">
              <a:latin typeface="Times New Roman"/>
              <a:cs typeface="Times New Roman"/>
            </a:endParaRPr>
          </a:p>
          <a:p>
            <a:pPr marL="494665" indent="-482600">
              <a:lnSpc>
                <a:spcPct val="100000"/>
              </a:lnSpc>
              <a:spcBef>
                <a:spcPts val="1235"/>
              </a:spcBef>
              <a:buAutoNum type="arabicPeriod"/>
              <a:tabLst>
                <a:tab pos="495300" algn="l"/>
              </a:tabLst>
            </a:pPr>
            <a:r>
              <a:rPr sz="3800" spc="-5" dirty="0">
                <a:latin typeface="Times New Roman"/>
                <a:cs typeface="Times New Roman"/>
              </a:rPr>
              <a:t>Hàm </a:t>
            </a:r>
            <a:r>
              <a:rPr sz="3800" dirty="0">
                <a:latin typeface="Times New Roman"/>
                <a:cs typeface="Times New Roman"/>
              </a:rPr>
              <a:t>trong</a:t>
            </a:r>
            <a:r>
              <a:rPr sz="3800" spc="-15" dirty="0">
                <a:latin typeface="Times New Roman"/>
                <a:cs typeface="Times New Roman"/>
              </a:rPr>
              <a:t> </a:t>
            </a:r>
            <a:r>
              <a:rPr sz="3800" spc="-5" dirty="0">
                <a:latin typeface="Times New Roman"/>
                <a:cs typeface="Times New Roman"/>
              </a:rPr>
              <a:t>PHP</a:t>
            </a:r>
            <a:endParaRPr sz="3800">
              <a:latin typeface="Times New Roman"/>
              <a:cs typeface="Times New Roman"/>
            </a:endParaRPr>
          </a:p>
          <a:p>
            <a:pPr marL="494665" indent="-482600">
              <a:lnSpc>
                <a:spcPct val="100000"/>
              </a:lnSpc>
              <a:spcBef>
                <a:spcPts val="1240"/>
              </a:spcBef>
              <a:buAutoNum type="arabicPeriod"/>
              <a:tabLst>
                <a:tab pos="495300" algn="l"/>
              </a:tabLst>
            </a:pPr>
            <a:r>
              <a:rPr sz="3800" spc="-5" dirty="0">
                <a:latin typeface="Times New Roman"/>
                <a:cs typeface="Times New Roman"/>
              </a:rPr>
              <a:t>Mảng</a:t>
            </a:r>
            <a:r>
              <a:rPr sz="3800" spc="5" dirty="0">
                <a:latin typeface="Times New Roman"/>
                <a:cs typeface="Times New Roman"/>
              </a:rPr>
              <a:t> </a:t>
            </a:r>
            <a:r>
              <a:rPr sz="3800" spc="-5" dirty="0">
                <a:latin typeface="Times New Roman"/>
                <a:cs typeface="Times New Roman"/>
              </a:rPr>
              <a:t>(array)</a:t>
            </a:r>
            <a:endParaRPr sz="380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lang="en-US" dirty="0" err="1">
                <a:solidFill>
                  <a:schemeClr val="tx1"/>
                </a:solidFill>
                <a:latin typeface="Times New Roman" panose="02020603050405020304" pitchFamily="18" charset="0"/>
                <a:cs typeface="Times New Roman" panose="02020603050405020304" pitchFamily="18" charset="0"/>
              </a:rPr>
              <a:t>Kiểu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mảng</a:t>
            </a:r>
            <a:endParaRPr dirty="0">
              <a:solidFill>
                <a:schemeClr val="tx1"/>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1612" y="1242119"/>
            <a:ext cx="7769860" cy="4372479"/>
          </a:xfrm>
          <a:prstGeom prst="rect">
            <a:avLst/>
          </a:prstGeom>
        </p:spPr>
        <p:txBody>
          <a:bodyPr vert="horz" wrap="square" lIns="0" tIns="12700" rIns="0" bIns="0" rtlCol="0">
            <a:spAutoFit/>
          </a:bodyPr>
          <a:lstStyle/>
          <a:p>
            <a:pPr eaLnBrk="1" hangingPunct="1">
              <a:lnSpc>
                <a:spcPct val="110000"/>
              </a:lnSpc>
            </a:pPr>
            <a:r>
              <a:rPr lang="en-US" altLang="en-US" sz="2800" dirty="0" err="1">
                <a:latin typeface="Times New Roman" panose="02020603050405020304" pitchFamily="18" charset="0"/>
                <a:cs typeface="Times New Roman" panose="02020603050405020304" pitchFamily="18" charset="0"/>
              </a:rPr>
              <a:t>Chỉ</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chuỗi</a:t>
            </a:r>
            <a:r>
              <a:rPr lang="en-US" altLang="en-US" sz="2800" dirty="0">
                <a:latin typeface="Times New Roman" panose="02020603050405020304" pitchFamily="18" charset="0"/>
                <a:cs typeface="Times New Roman" panose="02020603050405020304" pitchFamily="18" charset="0"/>
              </a:rPr>
              <a:t>:</a:t>
            </a:r>
          </a:p>
          <a:p>
            <a:pPr eaLnBrk="1" hangingPunct="1">
              <a:lnSpc>
                <a:spcPct val="110000"/>
              </a:lnSpc>
            </a:pPr>
            <a:endParaRPr lang="en-US" altLang="en-US" sz="2800" dirty="0">
              <a:latin typeface="Times New Roman" panose="02020603050405020304" pitchFamily="18" charset="0"/>
              <a:cs typeface="Times New Roman" panose="02020603050405020304" pitchFamily="18" charset="0"/>
            </a:endParaRPr>
          </a:p>
          <a:p>
            <a:pPr lvl="1" eaLnBrk="1" hangingPunct="1">
              <a:lnSpc>
                <a:spcPct val="110000"/>
              </a:lnSpc>
              <a:buFontTx/>
              <a:buNone/>
            </a:pPr>
            <a:r>
              <a:rPr lang="en-US" altLang="en-US" sz="2000" dirty="0">
                <a:latin typeface="Courier New" panose="02070309020205020404" pitchFamily="49" charset="0"/>
              </a:rPr>
              <a:t>$a[“ten”] = “</a:t>
            </a:r>
            <a:r>
              <a:rPr lang="en-US" altLang="en-US" sz="2000" dirty="0" err="1">
                <a:latin typeface="Courier New" panose="02070309020205020404" pitchFamily="49" charset="0"/>
              </a:rPr>
              <a:t>Hồng</a:t>
            </a:r>
            <a:r>
              <a:rPr lang="en-US" altLang="en-US" sz="2000" dirty="0">
                <a:latin typeface="Courier New" panose="02070309020205020404" pitchFamily="49" charset="0"/>
              </a:rPr>
              <a:t>”;</a:t>
            </a:r>
          </a:p>
          <a:p>
            <a:pPr lvl="1" eaLnBrk="1" hangingPunct="1">
              <a:lnSpc>
                <a:spcPct val="110000"/>
              </a:lnSpc>
              <a:buFontTx/>
              <a:buNone/>
            </a:pPr>
            <a:r>
              <a:rPr lang="en-US" altLang="en-US" sz="2000" dirty="0">
                <a:latin typeface="Courier New" panose="02070309020205020404" pitchFamily="49" charset="0"/>
              </a:rPr>
              <a:t>$a[“</a:t>
            </a:r>
            <a:r>
              <a:rPr lang="en-US" altLang="en-US" sz="2000" dirty="0" err="1">
                <a:latin typeface="Courier New" panose="02070309020205020404" pitchFamily="49" charset="0"/>
              </a:rPr>
              <a:t>mau</a:t>
            </a:r>
            <a:r>
              <a:rPr lang="en-US" altLang="en-US" sz="2000" dirty="0">
                <a:latin typeface="Courier New" panose="02070309020205020404" pitchFamily="49" charset="0"/>
              </a:rPr>
              <a:t>”] = “</a:t>
            </a:r>
            <a:r>
              <a:rPr lang="en-US" altLang="en-US" sz="2000" dirty="0" err="1">
                <a:latin typeface="Courier New" panose="02070309020205020404" pitchFamily="49" charset="0"/>
              </a:rPr>
              <a:t>Đỏ</a:t>
            </a:r>
            <a:r>
              <a:rPr lang="en-US" altLang="en-US" sz="2000" dirty="0">
                <a:latin typeface="Courier New" panose="02070309020205020404" pitchFamily="49" charset="0"/>
              </a:rPr>
              <a:t>”;</a:t>
            </a:r>
          </a:p>
          <a:p>
            <a:pPr lvl="1" eaLnBrk="1" hangingPunct="1">
              <a:lnSpc>
                <a:spcPct val="110000"/>
              </a:lnSpc>
              <a:buFontTx/>
              <a:buNone/>
            </a:pPr>
            <a:endParaRPr lang="en-US" altLang="en-US" dirty="0">
              <a:latin typeface="Courier New" panose="02070309020205020404" pitchFamily="49" charset="0"/>
            </a:endParaRPr>
          </a:p>
          <a:p>
            <a:pPr eaLnBrk="1" hangingPunct="1">
              <a:lnSpc>
                <a:spcPct val="110000"/>
              </a:lnSpc>
            </a:pPr>
            <a:r>
              <a:rPr lang="en-US" altLang="en-US" sz="2800" dirty="0" err="1">
                <a:latin typeface="Times New Roman" panose="02020603050405020304" pitchFamily="18" charset="0"/>
                <a:cs typeface="Times New Roman" panose="02020603050405020304" pitchFamily="18" charset="0"/>
              </a:rPr>
              <a:t>Mảng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nhiều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chiều</a:t>
            </a:r>
            <a:r>
              <a:rPr lang="en-US" altLang="en-US" sz="2800" dirty="0">
                <a:latin typeface="Times New Roman" panose="02020603050405020304" pitchFamily="18" charset="0"/>
                <a:cs typeface="Times New Roman" panose="02020603050405020304" pitchFamily="18" charset="0"/>
              </a:rPr>
              <a:t> : </a:t>
            </a:r>
            <a:r>
              <a:rPr lang="en-US" altLang="en-US" sz="2800" dirty="0" err="1">
                <a:latin typeface="Times New Roman" panose="02020603050405020304" pitchFamily="18" charset="0"/>
                <a:cs typeface="Times New Roman" panose="02020603050405020304" pitchFamily="18" charset="0"/>
              </a:rPr>
              <a:t>Được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coi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mảng</a:t>
            </a:r>
            <a:endParaRPr lang="en-US" altLang="en-US" sz="2800" dirty="0">
              <a:latin typeface="Times New Roman" panose="02020603050405020304" pitchFamily="18" charset="0"/>
              <a:cs typeface="Times New Roman" panose="02020603050405020304" pitchFamily="18" charset="0"/>
            </a:endParaRPr>
          </a:p>
          <a:p>
            <a:pPr lvl="1" eaLnBrk="1" hangingPunct="1">
              <a:lnSpc>
                <a:spcPct val="110000"/>
              </a:lnSpc>
            </a:pPr>
            <a:r>
              <a:rPr lang="en-US" altLang="en-US" dirty="0" err="1"/>
              <a:t>Ví</a:t>
            </a:r>
            <a:r>
              <a:rPr lang="en-US" altLang="en-US" dirty="0"/>
              <a:t> </a:t>
            </a:r>
            <a:r>
              <a:rPr lang="en-US" altLang="en-US" dirty="0" err="1"/>
              <a:t>dụ</a:t>
            </a:r>
            <a:r>
              <a:rPr lang="en-US" altLang="en-US" dirty="0"/>
              <a:t>:</a:t>
            </a:r>
          </a:p>
          <a:p>
            <a:pPr lvl="1" eaLnBrk="1" hangingPunct="1">
              <a:lnSpc>
                <a:spcPct val="110000"/>
              </a:lnSpc>
            </a:pPr>
            <a:endParaRPr lang="en-US" altLang="en-US" dirty="0"/>
          </a:p>
          <a:p>
            <a:pPr lvl="1" eaLnBrk="1" hangingPunct="1">
              <a:lnSpc>
                <a:spcPct val="110000"/>
              </a:lnSpc>
              <a:buFontTx/>
              <a:buNone/>
            </a:pPr>
            <a:r>
              <a:rPr lang="en-US" altLang="en-US" sz="2000" dirty="0">
                <a:latin typeface="Courier New" panose="02070309020205020404" pitchFamily="49" charset="0"/>
              </a:rPr>
              <a:t>$a[0][0] = “TT”;</a:t>
            </a:r>
          </a:p>
          <a:p>
            <a:pPr lvl="1" eaLnBrk="1" hangingPunct="1">
              <a:lnSpc>
                <a:spcPct val="110000"/>
              </a:lnSpc>
              <a:buFontTx/>
              <a:buNone/>
            </a:pPr>
            <a:r>
              <a:rPr lang="en-US" altLang="en-US" sz="2000" dirty="0">
                <a:latin typeface="Courier New" panose="02070309020205020404" pitchFamily="49" charset="0"/>
              </a:rPr>
              <a:t>$a[0][1] = “</a:t>
            </a:r>
            <a:r>
              <a:rPr lang="en-US" altLang="en-US" sz="2000" dirty="0" err="1">
                <a:latin typeface="Courier New" panose="02070309020205020404" pitchFamily="49" charset="0"/>
              </a:rPr>
              <a:t>Họ</a:t>
            </a:r>
            <a:r>
              <a:rPr lang="en-US" altLang="en-US" sz="2000" dirty="0">
                <a:latin typeface="Courier New" panose="02070309020205020404" pitchFamily="49" charset="0"/>
              </a:rPr>
              <a:t> </a:t>
            </a:r>
            <a:r>
              <a:rPr lang="en-US" altLang="en-US" sz="2000" dirty="0" err="1">
                <a:latin typeface="Courier New" panose="02070309020205020404" pitchFamily="49" charset="0"/>
              </a:rPr>
              <a:t>tên</a:t>
            </a:r>
            <a:r>
              <a:rPr lang="en-US" altLang="en-US" sz="2000" dirty="0">
                <a:latin typeface="Courier New" panose="02070309020205020404" pitchFamily="49" charset="0"/>
              </a:rPr>
              <a:t>”;</a:t>
            </a:r>
          </a:p>
          <a:p>
            <a:pPr lvl="1" eaLnBrk="1" hangingPunct="1">
              <a:lnSpc>
                <a:spcPct val="110000"/>
              </a:lnSpc>
              <a:buFontTx/>
              <a:buNone/>
            </a:pPr>
            <a:r>
              <a:rPr lang="en-US" altLang="en-US" sz="2000" dirty="0">
                <a:latin typeface="Courier New" panose="02070309020205020404" pitchFamily="49" charset="0"/>
              </a:rPr>
              <a:t>$a[1][0] = 1;</a:t>
            </a:r>
          </a:p>
          <a:p>
            <a:pPr lvl="1" eaLnBrk="1" hangingPunct="1">
              <a:lnSpc>
                <a:spcPct val="110000"/>
              </a:lnSpc>
              <a:buFontTx/>
              <a:buNone/>
            </a:pPr>
            <a:r>
              <a:rPr lang="en-US" altLang="en-US" sz="2000" dirty="0">
                <a:latin typeface="Courier New" panose="02070309020205020404" pitchFamily="49" charset="0"/>
              </a:rPr>
              <a:t>$a[1][1] = “Nguyen Van A”;</a:t>
            </a:r>
          </a:p>
        </p:txBody>
      </p:sp>
    </p:spTree>
    <p:extLst>
      <p:ext uri="{BB962C8B-B14F-4D97-AF65-F5344CB8AC3E}">
        <p14:creationId xmlns:p14="http://schemas.microsoft.com/office/powerpoint/2010/main" val="1634950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718185" y="762594"/>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Select </a:t>
            </a:r>
            <a:r>
              <a:rPr lang="en-US" dirty="0" err="1"/>
              <a:t>dữ</a:t>
            </a:r>
            <a:r>
              <a:rPr lang="en-US" dirty="0"/>
              <a:t> </a:t>
            </a:r>
            <a:r>
              <a:rPr lang="en-US" dirty="0" err="1"/>
              <a:t>liệu</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0" y="1272028"/>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282364" y="1834760"/>
            <a:ext cx="8653719" cy="4567917"/>
          </a:xfrm>
          <a:prstGeom prst="rect">
            <a:avLst/>
          </a:prstGeom>
        </p:spPr>
        <p:txBody>
          <a:bodyPr vert="horz" wrap="square" lIns="0" tIns="12700" rIns="0" bIns="0" rtlCol="0">
            <a:spAutoFit/>
          </a:bodyPr>
          <a:lstStyle/>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Kết</a:t>
            </a:r>
            <a:r>
              <a:rPr lang="en-US" sz="2200" spc="-5" dirty="0">
                <a:latin typeface="Times New Roman"/>
                <a:cs typeface="Times New Roman"/>
              </a:rPr>
              <a:t> </a:t>
            </a:r>
            <a:r>
              <a:rPr lang="en-US" sz="2200" spc="-5" dirty="0" err="1">
                <a:latin typeface="Times New Roman"/>
                <a:cs typeface="Times New Roman"/>
              </a:rPr>
              <a:t>nối</a:t>
            </a:r>
            <a:r>
              <a:rPr lang="en-US" sz="2200" spc="-5" dirty="0">
                <a:latin typeface="Times New Roman"/>
                <a:cs typeface="Times New Roman"/>
              </a:rPr>
              <a:t> CSDL</a:t>
            </a:r>
          </a:p>
          <a:p>
            <a:pPr marL="12700" indent="901700">
              <a:lnSpc>
                <a:spcPct val="100000"/>
              </a:lnSpc>
              <a:spcBef>
                <a:spcPts val="100"/>
              </a:spcBef>
            </a:pPr>
            <a:r>
              <a:rPr lang="en-US" sz="2200" spc="-5" dirty="0">
                <a:latin typeface="Times New Roman"/>
                <a:cs typeface="Times New Roman"/>
              </a:rPr>
              <a:t>$conn = new </a:t>
            </a:r>
            <a:r>
              <a:rPr lang="en-US" sz="2200" spc="-5" dirty="0" err="1">
                <a:latin typeface="Times New Roman"/>
                <a:cs typeface="Times New Roman"/>
              </a:rPr>
              <a:t>mysqli</a:t>
            </a:r>
            <a:r>
              <a:rPr lang="en-US" sz="2200" spc="-5" dirty="0">
                <a:latin typeface="Times New Roman"/>
                <a:cs typeface="Times New Roman"/>
              </a:rPr>
              <a:t>('localhost', 'root', '</a:t>
            </a:r>
            <a:r>
              <a:rPr lang="en-US" sz="2200" spc="-5" dirty="0" err="1">
                <a:latin typeface="Times New Roman"/>
                <a:cs typeface="Times New Roman"/>
              </a:rPr>
              <a:t>vertrigo</a:t>
            </a:r>
            <a:r>
              <a:rPr lang="en-US" sz="2200" spc="-5" dirty="0">
                <a:latin typeface="Times New Roman"/>
                <a:cs typeface="Times New Roman"/>
              </a:rPr>
              <a:t>', '</a:t>
            </a:r>
            <a:r>
              <a:rPr lang="en-US" sz="2200" spc="-5" dirty="0" err="1">
                <a:latin typeface="Times New Roman"/>
                <a:cs typeface="Times New Roman"/>
              </a:rPr>
              <a:t>FreetutsDemo</a:t>
            </a:r>
            <a:r>
              <a:rPr lang="en-US" sz="2200" spc="-5" dirty="0">
                <a:latin typeface="Times New Roman"/>
                <a:cs typeface="Times New Roman"/>
              </a:rPr>
              <a:t>');</a:t>
            </a:r>
          </a:p>
          <a:p>
            <a:pPr marL="12700" indent="901700">
              <a:lnSpc>
                <a:spcPct val="100000"/>
              </a:lnSpc>
              <a:spcBef>
                <a:spcPts val="100"/>
              </a:spcBef>
            </a:pP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Kiểm</a:t>
            </a:r>
            <a:r>
              <a:rPr lang="en-US" sz="2200" spc="-5" dirty="0">
                <a:latin typeface="Times New Roman"/>
                <a:cs typeface="Times New Roman"/>
              </a:rPr>
              <a:t> </a:t>
            </a:r>
            <a:r>
              <a:rPr lang="en-US" sz="2200" spc="-5" dirty="0" err="1">
                <a:latin typeface="Times New Roman"/>
                <a:cs typeface="Times New Roman"/>
              </a:rPr>
              <a:t>tra</a:t>
            </a:r>
            <a:r>
              <a:rPr lang="en-US" sz="2200" spc="-5" dirty="0">
                <a:latin typeface="Times New Roman"/>
                <a:cs typeface="Times New Roman"/>
              </a:rPr>
              <a:t> </a:t>
            </a:r>
            <a:r>
              <a:rPr lang="en-US" sz="2200" spc="-5" dirty="0" err="1">
                <a:latin typeface="Times New Roman"/>
                <a:cs typeface="Times New Roman"/>
              </a:rPr>
              <a:t>kết</a:t>
            </a:r>
            <a:r>
              <a:rPr lang="en-US" sz="2200" spc="-5" dirty="0">
                <a:latin typeface="Times New Roman"/>
                <a:cs typeface="Times New Roman"/>
              </a:rPr>
              <a:t> </a:t>
            </a:r>
            <a:r>
              <a:rPr lang="en-US" sz="2200" spc="-5" dirty="0" err="1">
                <a:latin typeface="Times New Roman"/>
                <a:cs typeface="Times New Roman"/>
              </a:rPr>
              <a:t>nối</a:t>
            </a:r>
            <a:endParaRPr lang="en-US" sz="2200" spc="-5" dirty="0">
              <a:latin typeface="Times New Roman"/>
              <a:cs typeface="Times New Roman"/>
            </a:endParaRPr>
          </a:p>
          <a:p>
            <a:pPr marL="12700" indent="901700">
              <a:lnSpc>
                <a:spcPct val="100000"/>
              </a:lnSpc>
              <a:spcBef>
                <a:spcPts val="100"/>
              </a:spcBef>
            </a:pPr>
            <a:r>
              <a:rPr lang="en-US" sz="2200" spc="-5" dirty="0">
                <a:latin typeface="Times New Roman"/>
                <a:cs typeface="Times New Roman"/>
              </a:rPr>
              <a:t>if ($conn-&gt;</a:t>
            </a:r>
            <a:r>
              <a:rPr lang="en-US" sz="2200" spc="-5" dirty="0" err="1">
                <a:latin typeface="Times New Roman"/>
                <a:cs typeface="Times New Roman"/>
              </a:rPr>
              <a:t>connect_error</a:t>
            </a: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die("</a:t>
            </a:r>
            <a:r>
              <a:rPr lang="en-US" sz="2200" spc="-5" dirty="0" err="1">
                <a:latin typeface="Times New Roman"/>
                <a:cs typeface="Times New Roman"/>
              </a:rPr>
              <a:t>Kết</a:t>
            </a:r>
            <a:r>
              <a:rPr lang="en-US" sz="2200" spc="-5" dirty="0">
                <a:latin typeface="Times New Roman"/>
                <a:cs typeface="Times New Roman"/>
              </a:rPr>
              <a:t> </a:t>
            </a:r>
            <a:r>
              <a:rPr lang="en-US" sz="2200" spc="-5" dirty="0" err="1">
                <a:latin typeface="Times New Roman"/>
                <a:cs typeface="Times New Roman"/>
              </a:rPr>
              <a:t>nối</a:t>
            </a:r>
            <a:r>
              <a:rPr lang="en-US" sz="2200" spc="-5" dirty="0">
                <a:latin typeface="Times New Roman"/>
                <a:cs typeface="Times New Roman"/>
              </a:rPr>
              <a:t> </a:t>
            </a:r>
            <a:r>
              <a:rPr lang="en-US" sz="2200" spc="-5" dirty="0" err="1">
                <a:latin typeface="Times New Roman"/>
                <a:cs typeface="Times New Roman"/>
              </a:rPr>
              <a:t>thất</a:t>
            </a:r>
            <a:r>
              <a:rPr lang="en-US" sz="2200" spc="-5" dirty="0">
                <a:latin typeface="Times New Roman"/>
                <a:cs typeface="Times New Roman"/>
              </a:rPr>
              <a:t> </a:t>
            </a:r>
            <a:r>
              <a:rPr lang="en-US" sz="2200" spc="-5" dirty="0" err="1">
                <a:latin typeface="Times New Roman"/>
                <a:cs typeface="Times New Roman"/>
              </a:rPr>
              <a:t>bại</a:t>
            </a:r>
            <a:r>
              <a:rPr lang="en-US" sz="2200" spc="-5" dirty="0">
                <a:latin typeface="Times New Roman"/>
                <a:cs typeface="Times New Roman"/>
              </a:rPr>
              <a:t>: " . $conn-&gt;</a:t>
            </a:r>
            <a:r>
              <a:rPr lang="en-US" sz="2200" spc="-5" dirty="0" err="1">
                <a:latin typeface="Times New Roman"/>
                <a:cs typeface="Times New Roman"/>
              </a:rPr>
              <a:t>connect_error</a:t>
            </a:r>
            <a:r>
              <a:rPr lang="en-US" sz="2200" spc="-5" dirty="0">
                <a:latin typeface="Times New Roman"/>
                <a:cs typeface="Times New Roman"/>
              </a:rPr>
              <a:t>);</a:t>
            </a:r>
          </a:p>
          <a:p>
            <a:pPr marL="12700" indent="901700">
              <a:lnSpc>
                <a:spcPct val="100000"/>
              </a:lnSpc>
              <a:spcBef>
                <a:spcPts val="100"/>
              </a:spcBef>
            </a:pP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Câu</a:t>
            </a:r>
            <a:r>
              <a:rPr lang="en-US" sz="2200" spc="-5" dirty="0">
                <a:latin typeface="Times New Roman"/>
                <a:cs typeface="Times New Roman"/>
              </a:rPr>
              <a:t> SQL </a:t>
            </a:r>
            <a:r>
              <a:rPr lang="en-US" sz="2200" spc="-5" dirty="0" err="1">
                <a:latin typeface="Times New Roman"/>
                <a:cs typeface="Times New Roman"/>
              </a:rPr>
              <a:t>lấy</a:t>
            </a:r>
            <a:r>
              <a:rPr lang="en-US" sz="2200" spc="-5" dirty="0">
                <a:latin typeface="Times New Roman"/>
                <a:cs typeface="Times New Roman"/>
              </a:rPr>
              <a:t> </a:t>
            </a:r>
            <a:r>
              <a:rPr lang="en-US" sz="2200" spc="-5" dirty="0" err="1">
                <a:latin typeface="Times New Roman"/>
                <a:cs typeface="Times New Roman"/>
              </a:rPr>
              <a:t>danh</a:t>
            </a:r>
            <a:r>
              <a:rPr lang="en-US" sz="2200" spc="-5" dirty="0">
                <a:latin typeface="Times New Roman"/>
                <a:cs typeface="Times New Roman"/>
              </a:rPr>
              <a:t> </a:t>
            </a:r>
            <a:r>
              <a:rPr lang="en-US" sz="2200" spc="-5" dirty="0" err="1">
                <a:latin typeface="Times New Roman"/>
                <a:cs typeface="Times New Roman"/>
              </a:rPr>
              <a:t>sách</a:t>
            </a:r>
            <a:endParaRPr lang="en-US" sz="2200" spc="-5" dirty="0">
              <a:latin typeface="Times New Roman"/>
              <a:cs typeface="Times New Roman"/>
            </a:endParaRPr>
          </a:p>
          <a:p>
            <a:pPr marL="12700" indent="901700">
              <a:lnSpc>
                <a:spcPct val="100000"/>
              </a:lnSpc>
              <a:spcBef>
                <a:spcPts val="100"/>
              </a:spcBef>
            </a:pPr>
            <a:r>
              <a:rPr lang="en-US" sz="2200" spc="-5" dirty="0">
                <a:latin typeface="Times New Roman"/>
                <a:cs typeface="Times New Roman"/>
              </a:rPr>
              <a:t>$</a:t>
            </a:r>
            <a:r>
              <a:rPr lang="en-US" sz="2200" spc="-5" dirty="0" err="1">
                <a:latin typeface="Times New Roman"/>
                <a:cs typeface="Times New Roman"/>
              </a:rPr>
              <a:t>sql</a:t>
            </a:r>
            <a:r>
              <a:rPr lang="en-US" sz="2200" spc="-5" dirty="0">
                <a:latin typeface="Times New Roman"/>
                <a:cs typeface="Times New Roman"/>
              </a:rPr>
              <a:t> = "SELECT id, title, content FROM News";</a:t>
            </a:r>
          </a:p>
          <a:p>
            <a:pPr marL="12700" indent="901700">
              <a:lnSpc>
                <a:spcPct val="100000"/>
              </a:lnSpc>
              <a:spcBef>
                <a:spcPts val="100"/>
              </a:spcBef>
            </a:pPr>
            <a:r>
              <a:rPr lang="en-US" sz="2200" spc="-5" dirty="0">
                <a:latin typeface="Times New Roman"/>
                <a:cs typeface="Times New Roman"/>
              </a:rPr>
              <a:t> </a:t>
            </a:r>
          </a:p>
          <a:p>
            <a:pPr marL="12700" indent="901700">
              <a:lnSpc>
                <a:spcPct val="100000"/>
              </a:lnSpc>
              <a:spcBef>
                <a:spcPts val="100"/>
              </a:spcBef>
            </a:pPr>
            <a:r>
              <a:rPr lang="en-US" sz="2200" spc="-5" dirty="0">
                <a:latin typeface="Times New Roman"/>
                <a:cs typeface="Times New Roman"/>
              </a:rPr>
              <a:t>// </a:t>
            </a:r>
            <a:r>
              <a:rPr lang="en-US" sz="2200" spc="-5" dirty="0" err="1">
                <a:latin typeface="Times New Roman"/>
                <a:cs typeface="Times New Roman"/>
              </a:rPr>
              <a:t>Thực</a:t>
            </a:r>
            <a:r>
              <a:rPr lang="en-US" sz="2200" spc="-5" dirty="0">
                <a:latin typeface="Times New Roman"/>
                <a:cs typeface="Times New Roman"/>
              </a:rPr>
              <a:t> </a:t>
            </a:r>
            <a:r>
              <a:rPr lang="en-US" sz="2200" spc="-5" dirty="0" err="1">
                <a:latin typeface="Times New Roman"/>
                <a:cs typeface="Times New Roman"/>
              </a:rPr>
              <a:t>thi</a:t>
            </a:r>
            <a:r>
              <a:rPr lang="en-US" sz="2200" spc="-5" dirty="0">
                <a:latin typeface="Times New Roman"/>
                <a:cs typeface="Times New Roman"/>
              </a:rPr>
              <a:t> </a:t>
            </a:r>
            <a:r>
              <a:rPr lang="en-US" sz="2200" spc="-5" dirty="0" err="1">
                <a:latin typeface="Times New Roman"/>
                <a:cs typeface="Times New Roman"/>
              </a:rPr>
              <a:t>câu</a:t>
            </a:r>
            <a:r>
              <a:rPr lang="en-US" sz="2200" spc="-5" dirty="0">
                <a:latin typeface="Times New Roman"/>
                <a:cs typeface="Times New Roman"/>
              </a:rPr>
              <a:t> </a:t>
            </a:r>
            <a:r>
              <a:rPr lang="en-US" sz="2200" spc="-5" dirty="0" err="1">
                <a:latin typeface="Times New Roman"/>
                <a:cs typeface="Times New Roman"/>
              </a:rPr>
              <a:t>truy</a:t>
            </a:r>
            <a:r>
              <a:rPr lang="en-US" sz="2200" spc="-5" dirty="0">
                <a:latin typeface="Times New Roman"/>
                <a:cs typeface="Times New Roman"/>
              </a:rPr>
              <a:t> </a:t>
            </a:r>
            <a:r>
              <a:rPr lang="en-US" sz="2200" spc="-5" dirty="0" err="1">
                <a:latin typeface="Times New Roman"/>
                <a:cs typeface="Times New Roman"/>
              </a:rPr>
              <a:t>vấn</a:t>
            </a:r>
            <a:r>
              <a:rPr lang="en-US" sz="2200" spc="-5" dirty="0">
                <a:latin typeface="Times New Roman"/>
                <a:cs typeface="Times New Roman"/>
              </a:rPr>
              <a:t> </a:t>
            </a:r>
            <a:r>
              <a:rPr lang="en-US" sz="2200" spc="-5" dirty="0" err="1">
                <a:latin typeface="Times New Roman"/>
                <a:cs typeface="Times New Roman"/>
              </a:rPr>
              <a:t>và</a:t>
            </a:r>
            <a:r>
              <a:rPr lang="en-US" sz="2200" spc="-5" dirty="0">
                <a:latin typeface="Times New Roman"/>
                <a:cs typeface="Times New Roman"/>
              </a:rPr>
              <a:t> </a:t>
            </a:r>
            <a:r>
              <a:rPr lang="en-US" sz="2200" spc="-5" dirty="0" err="1">
                <a:latin typeface="Times New Roman"/>
                <a:cs typeface="Times New Roman"/>
              </a:rPr>
              <a:t>gán</a:t>
            </a:r>
            <a:r>
              <a:rPr lang="en-US" sz="2200" spc="-5" dirty="0">
                <a:latin typeface="Times New Roman"/>
                <a:cs typeface="Times New Roman"/>
              </a:rPr>
              <a:t> </a:t>
            </a:r>
            <a:r>
              <a:rPr lang="en-US" sz="2200" spc="-5" dirty="0" err="1">
                <a:latin typeface="Times New Roman"/>
                <a:cs typeface="Times New Roman"/>
              </a:rPr>
              <a:t>vào</a:t>
            </a:r>
            <a:r>
              <a:rPr lang="en-US" sz="2200" spc="-5" dirty="0">
                <a:latin typeface="Times New Roman"/>
                <a:cs typeface="Times New Roman"/>
              </a:rPr>
              <a:t> $result</a:t>
            </a:r>
          </a:p>
          <a:p>
            <a:pPr marL="12700" indent="901700">
              <a:lnSpc>
                <a:spcPct val="100000"/>
              </a:lnSpc>
              <a:spcBef>
                <a:spcPts val="100"/>
              </a:spcBef>
            </a:pPr>
            <a:r>
              <a:rPr lang="en-US" sz="2200" spc="-5" dirty="0">
                <a:latin typeface="Times New Roman"/>
                <a:cs typeface="Times New Roman"/>
              </a:rPr>
              <a:t>$result = $conn-&gt;query($</a:t>
            </a:r>
            <a:r>
              <a:rPr lang="en-US" sz="2200" spc="-5" dirty="0" err="1">
                <a:latin typeface="Times New Roman"/>
                <a:cs typeface="Times New Roman"/>
              </a:rPr>
              <a:t>sql</a:t>
            </a:r>
            <a:r>
              <a:rPr lang="en-US" sz="2200" spc="-5" dirty="0">
                <a:latin typeface="Times New Roman"/>
                <a:cs typeface="Times New Roman"/>
              </a:rPr>
              <a:t>);</a:t>
            </a:r>
            <a:endParaRPr sz="2200" dirty="0">
              <a:latin typeface="Times New Roman"/>
              <a:cs typeface="Times New Roman"/>
            </a:endParaRPr>
          </a:p>
        </p:txBody>
      </p:sp>
    </p:spTree>
    <p:extLst>
      <p:ext uri="{BB962C8B-B14F-4D97-AF65-F5344CB8AC3E}">
        <p14:creationId xmlns:p14="http://schemas.microsoft.com/office/powerpoint/2010/main" val="31751790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718185" y="762594"/>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Select </a:t>
            </a:r>
            <a:r>
              <a:rPr lang="en-US" dirty="0" err="1"/>
              <a:t>dữ</a:t>
            </a:r>
            <a:r>
              <a:rPr lang="en-US" dirty="0"/>
              <a:t> </a:t>
            </a:r>
            <a:r>
              <a:rPr lang="en-US" dirty="0" err="1"/>
              <a:t>liệu</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0" y="1272028"/>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106030" y="1717344"/>
            <a:ext cx="9356060" cy="4919295"/>
          </a:xfrm>
          <a:prstGeom prst="rect">
            <a:avLst/>
          </a:prstGeom>
        </p:spPr>
        <p:txBody>
          <a:bodyPr vert="horz" wrap="square" lIns="0" tIns="12700" rIns="0" bIns="0" rtlCol="0">
            <a:spAutoFit/>
          </a:bodyPr>
          <a:lstStyle/>
          <a:p>
            <a:pPr marL="12700" indent="901700">
              <a:lnSpc>
                <a:spcPct val="100000"/>
              </a:lnSpc>
              <a:spcBef>
                <a:spcPts val="100"/>
              </a:spcBef>
            </a:pPr>
            <a:r>
              <a:rPr lang="vi-VN" sz="2200" spc="-5" dirty="0">
                <a:latin typeface="Times New Roman"/>
                <a:cs typeface="Times New Roman"/>
              </a:rPr>
              <a:t>// Kiểm tra số lượng record trả về có lơn hơn 0</a:t>
            </a:r>
          </a:p>
          <a:p>
            <a:pPr marL="12700" indent="901700">
              <a:lnSpc>
                <a:spcPct val="100000"/>
              </a:lnSpc>
              <a:spcBef>
                <a:spcPts val="100"/>
              </a:spcBef>
            </a:pPr>
            <a:r>
              <a:rPr lang="vi-VN" sz="2200" spc="-5" dirty="0">
                <a:latin typeface="Times New Roman"/>
                <a:cs typeface="Times New Roman"/>
              </a:rPr>
              <a:t>// Nếu lớn hơn tức là có kết quả, ngược lại sẽ không có kết quả</a:t>
            </a:r>
          </a:p>
          <a:p>
            <a:pPr marL="12700" indent="901700">
              <a:lnSpc>
                <a:spcPct val="100000"/>
              </a:lnSpc>
              <a:spcBef>
                <a:spcPts val="100"/>
              </a:spcBef>
            </a:pPr>
            <a:r>
              <a:rPr lang="vi-VN" sz="2200" spc="-5" dirty="0">
                <a:latin typeface="Times New Roman"/>
                <a:cs typeface="Times New Roman"/>
              </a:rPr>
              <a:t>if ($result-&gt;num_rows &gt; 0) </a:t>
            </a:r>
          </a:p>
          <a:p>
            <a:pPr marL="12700" indent="901700">
              <a:lnSpc>
                <a:spcPct val="100000"/>
              </a:lnSpc>
              <a:spcBef>
                <a:spcPts val="100"/>
              </a:spcBef>
            </a:pPr>
            <a:r>
              <a:rPr lang="vi-VN" sz="2200" spc="-5" dirty="0">
                <a:latin typeface="Times New Roman"/>
                <a:cs typeface="Times New Roman"/>
              </a:rPr>
              <a:t>{</a:t>
            </a:r>
          </a:p>
          <a:p>
            <a:pPr marL="12700" indent="901700">
              <a:lnSpc>
                <a:spcPct val="100000"/>
              </a:lnSpc>
              <a:spcBef>
                <a:spcPts val="100"/>
              </a:spcBef>
            </a:pPr>
            <a:r>
              <a:rPr lang="vi-VN" sz="2200" spc="-5" dirty="0">
                <a:latin typeface="Times New Roman"/>
                <a:cs typeface="Times New Roman"/>
              </a:rPr>
              <a:t>    // Sử dụng vòng lặp while để lặp kết quả</a:t>
            </a:r>
          </a:p>
          <a:p>
            <a:pPr marL="12700" indent="901700">
              <a:lnSpc>
                <a:spcPct val="100000"/>
              </a:lnSpc>
              <a:spcBef>
                <a:spcPts val="100"/>
              </a:spcBef>
            </a:pPr>
            <a:r>
              <a:rPr lang="vi-VN" sz="2200" spc="-5" dirty="0">
                <a:latin typeface="Times New Roman"/>
                <a:cs typeface="Times New Roman"/>
              </a:rPr>
              <a:t>    while($row = $result-&gt;fetch_assoc()) {</a:t>
            </a:r>
          </a:p>
          <a:p>
            <a:pPr marL="12700" indent="901700">
              <a:lnSpc>
                <a:spcPct val="100000"/>
              </a:lnSpc>
              <a:spcBef>
                <a:spcPts val="100"/>
              </a:spcBef>
            </a:pPr>
            <a:r>
              <a:rPr lang="vi-VN" sz="2200" spc="-5" dirty="0">
                <a:latin typeface="Times New Roman"/>
                <a:cs typeface="Times New Roman"/>
              </a:rPr>
              <a:t>        echo "title: " . $row["title"]. " - Content: " . $row["content"]."&lt;br&gt;";</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else {</a:t>
            </a:r>
          </a:p>
          <a:p>
            <a:pPr marL="12700" indent="901700">
              <a:lnSpc>
                <a:spcPct val="100000"/>
              </a:lnSpc>
              <a:spcBef>
                <a:spcPts val="100"/>
              </a:spcBef>
            </a:pPr>
            <a:r>
              <a:rPr lang="vi-VN" sz="2200" spc="-5" dirty="0">
                <a:latin typeface="Times New Roman"/>
                <a:cs typeface="Times New Roman"/>
              </a:rPr>
              <a:t>    echo "Không có record nào";</a:t>
            </a:r>
          </a:p>
          <a:p>
            <a:pPr marL="12700" indent="901700">
              <a:lnSpc>
                <a:spcPct val="100000"/>
              </a:lnSpc>
              <a:spcBef>
                <a:spcPts val="100"/>
              </a:spcBef>
            </a:pPr>
            <a:r>
              <a:rPr lang="vi-VN" sz="2200" spc="-5" dirty="0">
                <a:latin typeface="Times New Roman"/>
                <a:cs typeface="Times New Roman"/>
              </a:rPr>
              <a:t>}</a:t>
            </a:r>
          </a:p>
          <a:p>
            <a:pPr marL="12700" indent="901700">
              <a:lnSpc>
                <a:spcPct val="100000"/>
              </a:lnSpc>
              <a:spcBef>
                <a:spcPts val="100"/>
              </a:spcBef>
            </a:pPr>
            <a:r>
              <a:rPr lang="vi-VN" sz="2200" spc="-5" dirty="0">
                <a:latin typeface="Times New Roman"/>
                <a:cs typeface="Times New Roman"/>
              </a:rPr>
              <a:t> // ngắt kết nối</a:t>
            </a:r>
          </a:p>
          <a:p>
            <a:pPr marL="12700" indent="901700">
              <a:lnSpc>
                <a:spcPct val="100000"/>
              </a:lnSpc>
              <a:spcBef>
                <a:spcPts val="100"/>
              </a:spcBef>
            </a:pPr>
            <a:r>
              <a:rPr lang="vi-VN" sz="2200" spc="-5" dirty="0">
                <a:latin typeface="Times New Roman"/>
                <a:cs typeface="Times New Roman"/>
              </a:rPr>
              <a:t>$conn-&gt;close();</a:t>
            </a:r>
            <a:endParaRPr sz="2200" dirty="0">
              <a:latin typeface="Times New Roman"/>
              <a:cs typeface="Times New Roman"/>
            </a:endParaRPr>
          </a:p>
        </p:txBody>
      </p:sp>
    </p:spTree>
    <p:extLst>
      <p:ext uri="{BB962C8B-B14F-4D97-AF65-F5344CB8AC3E}">
        <p14:creationId xmlns:p14="http://schemas.microsoft.com/office/powerpoint/2010/main" val="31301368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718185" y="762594"/>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Delete </a:t>
            </a:r>
            <a:r>
              <a:rPr lang="en-US" dirty="0" err="1"/>
              <a:t>dữ</a:t>
            </a:r>
            <a:r>
              <a:rPr lang="en-US" dirty="0"/>
              <a:t> </a:t>
            </a:r>
            <a:r>
              <a:rPr lang="en-US" dirty="0" err="1"/>
              <a:t>liệu</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0" y="1272028"/>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282364" y="2084765"/>
            <a:ext cx="8653719" cy="2459648"/>
          </a:xfrm>
          <a:prstGeom prst="rect">
            <a:avLst/>
          </a:prstGeom>
        </p:spPr>
        <p:txBody>
          <a:bodyPr vert="horz" wrap="square" lIns="0" tIns="12700" rIns="0" bIns="0" rtlCol="0">
            <a:spAutoFit/>
          </a:bodyPr>
          <a:lstStyle/>
          <a:p>
            <a:pPr marL="12700" indent="901700">
              <a:lnSpc>
                <a:spcPct val="100000"/>
              </a:lnSpc>
              <a:spcBef>
                <a:spcPts val="100"/>
              </a:spcBef>
            </a:pPr>
            <a:r>
              <a:rPr lang="vi-VN" sz="2200" spc="-5" dirty="0">
                <a:latin typeface="Times New Roman"/>
                <a:cs typeface="Times New Roman"/>
              </a:rPr>
              <a:t>// Kết nối</a:t>
            </a:r>
          </a:p>
          <a:p>
            <a:pPr marL="12700" indent="901700">
              <a:lnSpc>
                <a:spcPct val="100000"/>
              </a:lnSpc>
              <a:spcBef>
                <a:spcPts val="100"/>
              </a:spcBef>
            </a:pPr>
            <a:r>
              <a:rPr lang="vi-VN" sz="2200" spc="-5" dirty="0">
                <a:latin typeface="Times New Roman"/>
                <a:cs typeface="Times New Roman"/>
              </a:rPr>
              <a:t>$conn = new mysqli('localhost', 'root', 'vertrigo', 'FreetutsDemo');</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 Kiểm tra kết nối</a:t>
            </a:r>
          </a:p>
          <a:p>
            <a:pPr marL="12700" indent="901700">
              <a:lnSpc>
                <a:spcPct val="100000"/>
              </a:lnSpc>
              <a:spcBef>
                <a:spcPts val="100"/>
              </a:spcBef>
            </a:pPr>
            <a:r>
              <a:rPr lang="vi-VN" sz="2200" spc="-5" dirty="0">
                <a:latin typeface="Times New Roman"/>
                <a:cs typeface="Times New Roman"/>
              </a:rPr>
              <a:t>if ($conn-&gt;connect_error) {</a:t>
            </a:r>
          </a:p>
          <a:p>
            <a:pPr marL="12700" indent="901700">
              <a:lnSpc>
                <a:spcPct val="100000"/>
              </a:lnSpc>
              <a:spcBef>
                <a:spcPts val="100"/>
              </a:spcBef>
            </a:pPr>
            <a:r>
              <a:rPr lang="vi-VN" sz="2200" spc="-5" dirty="0">
                <a:latin typeface="Times New Roman"/>
                <a:cs typeface="Times New Roman"/>
              </a:rPr>
              <a:t>    die("Kết nối thất bại: " . $conn-&gt;connect_error);</a:t>
            </a:r>
          </a:p>
          <a:p>
            <a:pPr marL="12700" indent="901700">
              <a:lnSpc>
                <a:spcPct val="100000"/>
              </a:lnSpc>
              <a:spcBef>
                <a:spcPts val="100"/>
              </a:spcBef>
            </a:pPr>
            <a:r>
              <a:rPr lang="vi-VN" sz="2200" spc="-5" dirty="0">
                <a:latin typeface="Times New Roman"/>
                <a:cs typeface="Times New Roman"/>
              </a:rPr>
              <a:t>} </a:t>
            </a:r>
          </a:p>
        </p:txBody>
      </p:sp>
    </p:spTree>
    <p:extLst>
      <p:ext uri="{BB962C8B-B14F-4D97-AF65-F5344CB8AC3E}">
        <p14:creationId xmlns:p14="http://schemas.microsoft.com/office/powerpoint/2010/main" val="39068738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718185" y="762594"/>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Delete </a:t>
            </a:r>
            <a:r>
              <a:rPr lang="en-US" dirty="0" err="1"/>
              <a:t>dữ</a:t>
            </a:r>
            <a:r>
              <a:rPr lang="en-US" dirty="0"/>
              <a:t> </a:t>
            </a:r>
            <a:r>
              <a:rPr lang="en-US" dirty="0" err="1"/>
              <a:t>liệu</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0" y="1272028"/>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282364" y="2084765"/>
            <a:ext cx="8653719" cy="3865161"/>
          </a:xfrm>
          <a:prstGeom prst="rect">
            <a:avLst/>
          </a:prstGeom>
        </p:spPr>
        <p:txBody>
          <a:bodyPr vert="horz" wrap="square" lIns="0" tIns="12700" rIns="0" bIns="0" rtlCol="0">
            <a:spAutoFit/>
          </a:bodyPr>
          <a:lstStyle/>
          <a:p>
            <a:pPr marL="12700" indent="901700">
              <a:lnSpc>
                <a:spcPct val="100000"/>
              </a:lnSpc>
              <a:spcBef>
                <a:spcPts val="100"/>
              </a:spcBef>
            </a:pPr>
            <a:r>
              <a:rPr lang="vi-VN" sz="2200" spc="-5" dirty="0">
                <a:latin typeface="Times New Roman"/>
                <a:cs typeface="Times New Roman"/>
              </a:rPr>
              <a:t>// Câu SQL delete</a:t>
            </a:r>
          </a:p>
          <a:p>
            <a:pPr marL="12700" indent="901700">
              <a:lnSpc>
                <a:spcPct val="100000"/>
              </a:lnSpc>
              <a:spcBef>
                <a:spcPts val="100"/>
              </a:spcBef>
            </a:pPr>
            <a:r>
              <a:rPr lang="vi-VN" sz="2200" spc="-5" dirty="0">
                <a:latin typeface="Times New Roman"/>
                <a:cs typeface="Times New Roman"/>
              </a:rPr>
              <a:t>$sql = "DELETE FROM News WHERE id=1";</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 Thực hiện câu truy vấn</a:t>
            </a:r>
          </a:p>
          <a:p>
            <a:pPr marL="12700" indent="901700">
              <a:lnSpc>
                <a:spcPct val="100000"/>
              </a:lnSpc>
              <a:spcBef>
                <a:spcPts val="100"/>
              </a:spcBef>
            </a:pPr>
            <a:r>
              <a:rPr lang="vi-VN" sz="2200" spc="-5" dirty="0">
                <a:latin typeface="Times New Roman"/>
                <a:cs typeface="Times New Roman"/>
              </a:rPr>
              <a:t>if ($conn-&gt;query($sql) === TRUE) {</a:t>
            </a:r>
          </a:p>
          <a:p>
            <a:pPr marL="12700" indent="901700">
              <a:lnSpc>
                <a:spcPct val="100000"/>
              </a:lnSpc>
              <a:spcBef>
                <a:spcPts val="100"/>
              </a:spcBef>
            </a:pPr>
            <a:r>
              <a:rPr lang="vi-VN" sz="2200" spc="-5" dirty="0">
                <a:latin typeface="Times New Roman"/>
                <a:cs typeface="Times New Roman"/>
              </a:rPr>
              <a:t>    echo "Xóa thành công";</a:t>
            </a:r>
          </a:p>
          <a:p>
            <a:pPr marL="12700" indent="901700">
              <a:lnSpc>
                <a:spcPct val="100000"/>
              </a:lnSpc>
              <a:spcBef>
                <a:spcPts val="100"/>
              </a:spcBef>
            </a:pPr>
            <a:r>
              <a:rPr lang="vi-VN" sz="2200" spc="-5" dirty="0">
                <a:latin typeface="Times New Roman"/>
                <a:cs typeface="Times New Roman"/>
              </a:rPr>
              <a:t>} else {</a:t>
            </a:r>
          </a:p>
          <a:p>
            <a:pPr marL="12700" indent="901700">
              <a:lnSpc>
                <a:spcPct val="100000"/>
              </a:lnSpc>
              <a:spcBef>
                <a:spcPts val="100"/>
              </a:spcBef>
            </a:pPr>
            <a:r>
              <a:rPr lang="vi-VN" sz="2200" spc="-5" dirty="0">
                <a:latin typeface="Times New Roman"/>
                <a:cs typeface="Times New Roman"/>
              </a:rPr>
              <a:t>    echo "Xóa thất bại: " . $conn-&gt;error;</a:t>
            </a:r>
          </a:p>
          <a:p>
            <a:pPr marL="12700" indent="901700">
              <a:lnSpc>
                <a:spcPct val="100000"/>
              </a:lnSpc>
              <a:spcBef>
                <a:spcPts val="100"/>
              </a:spcBef>
            </a:pPr>
            <a:r>
              <a:rPr lang="vi-VN" sz="2200" spc="-5" dirty="0">
                <a:latin typeface="Times New Roman"/>
                <a:cs typeface="Times New Roman"/>
              </a:rPr>
              <a:t>}</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$conn-&gt;close();</a:t>
            </a:r>
          </a:p>
        </p:txBody>
      </p:sp>
    </p:spTree>
    <p:extLst>
      <p:ext uri="{BB962C8B-B14F-4D97-AF65-F5344CB8AC3E}">
        <p14:creationId xmlns:p14="http://schemas.microsoft.com/office/powerpoint/2010/main" val="22673117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718185" y="762594"/>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Update </a:t>
            </a:r>
            <a:r>
              <a:rPr lang="en-US" dirty="0" err="1"/>
              <a:t>dữ</a:t>
            </a:r>
            <a:r>
              <a:rPr lang="en-US" dirty="0"/>
              <a:t> </a:t>
            </a:r>
            <a:r>
              <a:rPr lang="en-US" dirty="0" err="1"/>
              <a:t>liệu</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0" y="1272028"/>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282364" y="2084765"/>
            <a:ext cx="8653719" cy="3513782"/>
          </a:xfrm>
          <a:prstGeom prst="rect">
            <a:avLst/>
          </a:prstGeom>
        </p:spPr>
        <p:txBody>
          <a:bodyPr vert="horz" wrap="square" lIns="0" tIns="12700" rIns="0" bIns="0" rtlCol="0">
            <a:spAutoFit/>
          </a:bodyPr>
          <a:lstStyle/>
          <a:p>
            <a:pPr marL="12700" indent="901700">
              <a:lnSpc>
                <a:spcPct val="100000"/>
              </a:lnSpc>
              <a:spcBef>
                <a:spcPts val="100"/>
              </a:spcBef>
            </a:pPr>
            <a:r>
              <a:rPr lang="vi-VN" sz="2200" spc="-5" dirty="0">
                <a:latin typeface="Times New Roman"/>
                <a:cs typeface="Times New Roman"/>
              </a:rPr>
              <a:t>// Kết nối CSDL</a:t>
            </a:r>
          </a:p>
          <a:p>
            <a:pPr marL="12700" indent="901700">
              <a:lnSpc>
                <a:spcPct val="100000"/>
              </a:lnSpc>
              <a:spcBef>
                <a:spcPts val="100"/>
              </a:spcBef>
            </a:pPr>
            <a:r>
              <a:rPr lang="vi-VN" sz="2200" spc="-5" dirty="0">
                <a:latin typeface="Times New Roman"/>
                <a:cs typeface="Times New Roman"/>
              </a:rPr>
              <a:t>$conn = new mysqli('localhost', 'root', 'vertrigo', 'FreetutsDemo');</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 Kiểm tra kết nối</a:t>
            </a:r>
          </a:p>
          <a:p>
            <a:pPr marL="12700" indent="901700">
              <a:lnSpc>
                <a:spcPct val="100000"/>
              </a:lnSpc>
              <a:spcBef>
                <a:spcPts val="100"/>
              </a:spcBef>
            </a:pPr>
            <a:r>
              <a:rPr lang="vi-VN" sz="2200" spc="-5" dirty="0">
                <a:latin typeface="Times New Roman"/>
                <a:cs typeface="Times New Roman"/>
              </a:rPr>
              <a:t>if ($conn-&gt;connect_error) {</a:t>
            </a:r>
          </a:p>
          <a:p>
            <a:pPr marL="12700" indent="901700">
              <a:lnSpc>
                <a:spcPct val="100000"/>
              </a:lnSpc>
              <a:spcBef>
                <a:spcPts val="100"/>
              </a:spcBef>
            </a:pPr>
            <a:r>
              <a:rPr lang="vi-VN" sz="2200" spc="-5" dirty="0">
                <a:latin typeface="Times New Roman"/>
                <a:cs typeface="Times New Roman"/>
              </a:rPr>
              <a:t>    die("Kết nối thất bại: " . $conn-&gt;connect_error);</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 </a:t>
            </a:r>
          </a:p>
          <a:p>
            <a:pPr marL="12700" indent="901700">
              <a:lnSpc>
                <a:spcPct val="100000"/>
              </a:lnSpc>
              <a:spcBef>
                <a:spcPts val="100"/>
              </a:spcBef>
            </a:pPr>
            <a:r>
              <a:rPr lang="vi-VN" sz="2200" spc="-5" dirty="0">
                <a:latin typeface="Times New Roman"/>
                <a:cs typeface="Times New Roman"/>
              </a:rPr>
              <a:t>// Lệnh update</a:t>
            </a:r>
          </a:p>
          <a:p>
            <a:pPr marL="12700" indent="901700">
              <a:lnSpc>
                <a:spcPct val="100000"/>
              </a:lnSpc>
              <a:spcBef>
                <a:spcPts val="100"/>
              </a:spcBef>
            </a:pPr>
            <a:r>
              <a:rPr lang="vi-VN" sz="2200" spc="-5" dirty="0">
                <a:latin typeface="Times New Roman"/>
                <a:cs typeface="Times New Roman"/>
              </a:rPr>
              <a:t>$sql = "UPDATE News SET title='Tiêu đề updated' WHERE id=1";</a:t>
            </a:r>
          </a:p>
        </p:txBody>
      </p:sp>
    </p:spTree>
    <p:extLst>
      <p:ext uri="{BB962C8B-B14F-4D97-AF65-F5344CB8AC3E}">
        <p14:creationId xmlns:p14="http://schemas.microsoft.com/office/powerpoint/2010/main" val="31242818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718185" y="762594"/>
            <a:ext cx="7707630" cy="751488"/>
          </a:xfrm>
          <a:prstGeom prst="rect">
            <a:avLst/>
          </a:prstGeom>
        </p:spPr>
        <p:txBody>
          <a:bodyPr vert="horz" wrap="square" lIns="0" tIns="12700" rIns="0" bIns="0" rtlCol="0">
            <a:spAutoFit/>
          </a:bodyPr>
          <a:lstStyle/>
          <a:p>
            <a:pPr marL="12700">
              <a:lnSpc>
                <a:spcPct val="100000"/>
              </a:lnSpc>
              <a:spcBef>
                <a:spcPts val="100"/>
              </a:spcBef>
            </a:pPr>
            <a:r>
              <a:rPr lang="en-US" dirty="0"/>
              <a:t>Update </a:t>
            </a:r>
            <a:r>
              <a:rPr lang="en-US" dirty="0" err="1"/>
              <a:t>dữ</a:t>
            </a:r>
            <a:r>
              <a:rPr lang="en-US" dirty="0"/>
              <a:t> </a:t>
            </a:r>
            <a:r>
              <a:rPr lang="en-US" dirty="0" err="1"/>
              <a:t>liệu</a:t>
            </a:r>
            <a:r>
              <a:rPr lang="en-US" dirty="0"/>
              <a:t> MySQL </a:t>
            </a:r>
            <a:r>
              <a:rPr lang="en-US" dirty="0" err="1"/>
              <a:t>bằng</a:t>
            </a:r>
            <a:r>
              <a:rPr lang="en-US" dirty="0"/>
              <a:t> code PHP</a:t>
            </a:r>
            <a:br>
              <a:rPr lang="en-US" dirty="0"/>
            </a:br>
            <a:r>
              <a:rPr lang="en-US" dirty="0" err="1"/>
              <a:t>Sử</a:t>
            </a:r>
            <a:r>
              <a:rPr lang="en-US" dirty="0"/>
              <a:t> </a:t>
            </a:r>
            <a:r>
              <a:rPr lang="en-US" dirty="0" err="1"/>
              <a:t>dụng</a:t>
            </a:r>
            <a:r>
              <a:rPr lang="en-US" dirty="0"/>
              <a:t> </a:t>
            </a:r>
            <a:r>
              <a:rPr lang="en-US" dirty="0" err="1"/>
              <a:t>MySQLi</a:t>
            </a:r>
            <a:r>
              <a:rPr lang="en-US" dirty="0"/>
              <a:t> Object-oriented:</a:t>
            </a:r>
            <a:endParaRPr spc="-5" dirty="0"/>
          </a:p>
        </p:txBody>
      </p:sp>
      <p:grpSp>
        <p:nvGrpSpPr>
          <p:cNvPr id="9" name="object 9"/>
          <p:cNvGrpSpPr/>
          <p:nvPr/>
        </p:nvGrpSpPr>
        <p:grpSpPr>
          <a:xfrm>
            <a:off x="0" y="1272028"/>
            <a:ext cx="9173719" cy="5562350"/>
            <a:chOff x="427481" y="1184147"/>
            <a:chExt cx="8439150" cy="5511546"/>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4962144" cy="4956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470506"/>
              <a:ext cx="8305800" cy="515927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470164"/>
              <a:ext cx="8305800" cy="5160124"/>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282364" y="2084765"/>
            <a:ext cx="8653719" cy="3439403"/>
          </a:xfrm>
          <a:prstGeom prst="rect">
            <a:avLst/>
          </a:prstGeom>
        </p:spPr>
        <p:txBody>
          <a:bodyPr vert="horz" wrap="square" lIns="0" tIns="12700" rIns="0" bIns="0" rtlCol="0">
            <a:spAutoFit/>
          </a:bodyPr>
          <a:lstStyle/>
          <a:p>
            <a:pPr marL="12700" indent="901700">
              <a:lnSpc>
                <a:spcPct val="100000"/>
              </a:lnSpc>
              <a:spcBef>
                <a:spcPts val="100"/>
              </a:spcBef>
            </a:pPr>
            <a:r>
              <a:rPr lang="vi-VN" sz="2400" spc="-5" dirty="0">
                <a:latin typeface="Times New Roman"/>
                <a:cs typeface="Times New Roman"/>
              </a:rPr>
              <a:t>// Thực hiện update</a:t>
            </a:r>
          </a:p>
          <a:p>
            <a:pPr marL="12700" indent="901700">
              <a:lnSpc>
                <a:spcPct val="100000"/>
              </a:lnSpc>
              <a:spcBef>
                <a:spcPts val="100"/>
              </a:spcBef>
            </a:pPr>
            <a:r>
              <a:rPr lang="vi-VN" sz="2400" spc="-5" dirty="0">
                <a:latin typeface="Times New Roman"/>
                <a:cs typeface="Times New Roman"/>
              </a:rPr>
              <a:t>if ($conn-&gt;query($sql) === TRUE) {</a:t>
            </a:r>
          </a:p>
          <a:p>
            <a:pPr marL="12700" indent="901700">
              <a:lnSpc>
                <a:spcPct val="100000"/>
              </a:lnSpc>
              <a:spcBef>
                <a:spcPts val="100"/>
              </a:spcBef>
            </a:pPr>
            <a:r>
              <a:rPr lang="vi-VN" sz="2400" spc="-5" dirty="0">
                <a:latin typeface="Times New Roman"/>
                <a:cs typeface="Times New Roman"/>
              </a:rPr>
              <a:t>    echo "update thành công";</a:t>
            </a:r>
          </a:p>
          <a:p>
            <a:pPr marL="12700" indent="901700">
              <a:lnSpc>
                <a:spcPct val="100000"/>
              </a:lnSpc>
              <a:spcBef>
                <a:spcPts val="100"/>
              </a:spcBef>
            </a:pPr>
            <a:r>
              <a:rPr lang="vi-VN" sz="2400" spc="-5" dirty="0">
                <a:latin typeface="Times New Roman"/>
                <a:cs typeface="Times New Roman"/>
              </a:rPr>
              <a:t>} else {</a:t>
            </a:r>
          </a:p>
          <a:p>
            <a:pPr marL="12700" indent="901700">
              <a:lnSpc>
                <a:spcPct val="100000"/>
              </a:lnSpc>
              <a:spcBef>
                <a:spcPts val="100"/>
              </a:spcBef>
            </a:pPr>
            <a:r>
              <a:rPr lang="vi-VN" sz="2400" spc="-5" dirty="0">
                <a:latin typeface="Times New Roman"/>
                <a:cs typeface="Times New Roman"/>
              </a:rPr>
              <a:t>    echo "Update thất bại: " . $conn-&gt;error;</a:t>
            </a:r>
          </a:p>
          <a:p>
            <a:pPr marL="12700" indent="901700">
              <a:lnSpc>
                <a:spcPct val="100000"/>
              </a:lnSpc>
              <a:spcBef>
                <a:spcPts val="100"/>
              </a:spcBef>
            </a:pPr>
            <a:r>
              <a:rPr lang="vi-VN" sz="2400" spc="-5" dirty="0">
                <a:latin typeface="Times New Roman"/>
                <a:cs typeface="Times New Roman"/>
              </a:rPr>
              <a:t>}</a:t>
            </a:r>
          </a:p>
          <a:p>
            <a:pPr marL="12700" indent="901700">
              <a:lnSpc>
                <a:spcPct val="100000"/>
              </a:lnSpc>
              <a:spcBef>
                <a:spcPts val="100"/>
              </a:spcBef>
            </a:pPr>
            <a:r>
              <a:rPr lang="vi-VN" sz="2400" spc="-5" dirty="0">
                <a:latin typeface="Times New Roman"/>
                <a:cs typeface="Times New Roman"/>
              </a:rPr>
              <a:t> </a:t>
            </a:r>
          </a:p>
          <a:p>
            <a:pPr marL="12700" indent="901700">
              <a:lnSpc>
                <a:spcPct val="100000"/>
              </a:lnSpc>
              <a:spcBef>
                <a:spcPts val="100"/>
              </a:spcBef>
            </a:pPr>
            <a:r>
              <a:rPr lang="vi-VN" sz="2400" spc="-5" dirty="0">
                <a:latin typeface="Times New Roman"/>
                <a:cs typeface="Times New Roman"/>
              </a:rPr>
              <a:t>// ngắt kết nối</a:t>
            </a:r>
          </a:p>
          <a:p>
            <a:pPr marL="12700" indent="901700">
              <a:lnSpc>
                <a:spcPct val="100000"/>
              </a:lnSpc>
              <a:spcBef>
                <a:spcPts val="100"/>
              </a:spcBef>
            </a:pPr>
            <a:r>
              <a:rPr lang="vi-VN" sz="2400" spc="-5" dirty="0">
                <a:latin typeface="Times New Roman"/>
                <a:cs typeface="Times New Roman"/>
              </a:rPr>
              <a:t>$conn-&gt;close();</a:t>
            </a:r>
          </a:p>
        </p:txBody>
      </p:sp>
    </p:spTree>
    <p:extLst>
      <p:ext uri="{BB962C8B-B14F-4D97-AF65-F5344CB8AC3E}">
        <p14:creationId xmlns:p14="http://schemas.microsoft.com/office/powerpoint/2010/main" val="35672142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391160"/>
          </a:xfrm>
          <a:prstGeom prst="rect">
            <a:avLst/>
          </a:prstGeom>
        </p:spPr>
        <p:txBody>
          <a:bodyPr vert="horz" wrap="square" lIns="0" tIns="12700" rIns="0" bIns="0" rtlCol="0">
            <a:spAutoFit/>
          </a:bodyPr>
          <a:lstStyle/>
          <a:p>
            <a:pPr marL="12700">
              <a:lnSpc>
                <a:spcPct val="100000"/>
              </a:lnSpc>
              <a:spcBef>
                <a:spcPts val="100"/>
              </a:spcBef>
            </a:pPr>
            <a:r>
              <a:rPr dirty="0"/>
              <a:t>c. </a:t>
            </a:r>
            <a:r>
              <a:rPr spc="-5" dirty="0"/>
              <a:t>Ví dụ </a:t>
            </a:r>
            <a:r>
              <a:rPr dirty="0"/>
              <a:t>xây </a:t>
            </a:r>
            <a:r>
              <a:rPr spc="-5" dirty="0"/>
              <a:t>dựng đối tượng </a:t>
            </a:r>
            <a:r>
              <a:rPr dirty="0"/>
              <a:t>xử lý các </a:t>
            </a:r>
            <a:r>
              <a:rPr spc="-5" dirty="0"/>
              <a:t>bước thao </a:t>
            </a:r>
            <a:r>
              <a:rPr dirty="0"/>
              <a:t>tác</a:t>
            </a:r>
            <a:r>
              <a:rPr spc="-95" dirty="0"/>
              <a:t> </a:t>
            </a:r>
            <a:r>
              <a:rPr spc="-5" dirty="0"/>
              <a:t>CSDL:</a:t>
            </a:r>
          </a:p>
        </p:txBody>
      </p:sp>
      <p:grpSp>
        <p:nvGrpSpPr>
          <p:cNvPr id="9" name="object 9"/>
          <p:cNvGrpSpPr/>
          <p:nvPr/>
        </p:nvGrpSpPr>
        <p:grpSpPr>
          <a:xfrm>
            <a:off x="427481" y="1184147"/>
            <a:ext cx="8439150" cy="5511800"/>
            <a:chOff x="427481" y="1184147"/>
            <a:chExt cx="8439150" cy="5511800"/>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7916418" cy="4402836"/>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234058"/>
              <a:ext cx="8305800" cy="539572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234058"/>
              <a:ext cx="8305800" cy="5396230"/>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593090" y="1253744"/>
            <a:ext cx="7586345" cy="414083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Times New Roman"/>
                <a:cs typeface="Times New Roman"/>
              </a:rPr>
              <a:t>&lt;?php </a:t>
            </a:r>
            <a:r>
              <a:rPr sz="1800" b="1" i="1" dirty="0">
                <a:solidFill>
                  <a:srgbClr val="17375E"/>
                </a:solidFill>
                <a:latin typeface="Times New Roman"/>
                <a:cs typeface="Times New Roman"/>
              </a:rPr>
              <a:t>// slide</a:t>
            </a:r>
            <a:r>
              <a:rPr sz="1800" b="1" i="1" spc="-45" dirty="0">
                <a:solidFill>
                  <a:srgbClr val="17375E"/>
                </a:solidFill>
                <a:latin typeface="Times New Roman"/>
                <a:cs typeface="Times New Roman"/>
              </a:rPr>
              <a:t> </a:t>
            </a:r>
            <a:r>
              <a:rPr sz="1800" b="1" i="1" dirty="0">
                <a:solidFill>
                  <a:srgbClr val="17375E"/>
                </a:solidFill>
                <a:latin typeface="Times New Roman"/>
                <a:cs typeface="Times New Roman"/>
              </a:rPr>
              <a:t>02</a:t>
            </a:r>
            <a:endParaRPr sz="1800">
              <a:latin typeface="Times New Roman"/>
              <a:cs typeface="Times New Roman"/>
            </a:endParaRPr>
          </a:p>
          <a:p>
            <a:pPr marL="286385">
              <a:lnSpc>
                <a:spcPct val="100000"/>
              </a:lnSpc>
            </a:pPr>
            <a:r>
              <a:rPr sz="1800" b="1" spc="-5" dirty="0">
                <a:solidFill>
                  <a:srgbClr val="00AF50"/>
                </a:solidFill>
                <a:latin typeface="Times New Roman"/>
                <a:cs typeface="Times New Roman"/>
              </a:rPr>
              <a:t>class </a:t>
            </a:r>
            <a:r>
              <a:rPr sz="1800" b="1" spc="-5" dirty="0">
                <a:latin typeface="Times New Roman"/>
                <a:cs typeface="Times New Roman"/>
              </a:rPr>
              <a:t>cProccessDB</a:t>
            </a:r>
            <a:r>
              <a:rPr sz="1800" spc="-5" dirty="0">
                <a:latin typeface="Times New Roman"/>
                <a:cs typeface="Times New Roman"/>
              </a:rPr>
              <a:t>{</a:t>
            </a:r>
            <a:endParaRPr sz="1800">
              <a:latin typeface="Times New Roman"/>
              <a:cs typeface="Times New Roman"/>
            </a:endParaRPr>
          </a:p>
          <a:p>
            <a:pPr marL="561340">
              <a:lnSpc>
                <a:spcPct val="100000"/>
              </a:lnSpc>
            </a:pPr>
            <a:r>
              <a:rPr sz="1800" i="1" dirty="0">
                <a:solidFill>
                  <a:srgbClr val="FF0000"/>
                </a:solidFill>
                <a:latin typeface="Times New Roman"/>
                <a:cs typeface="Times New Roman"/>
              </a:rPr>
              <a:t>// …</a:t>
            </a:r>
            <a:r>
              <a:rPr sz="1800" i="1" spc="-10" dirty="0">
                <a:solidFill>
                  <a:srgbClr val="FF0000"/>
                </a:solidFill>
                <a:latin typeface="Times New Roman"/>
                <a:cs typeface="Times New Roman"/>
              </a:rPr>
              <a:t> </a:t>
            </a:r>
            <a:r>
              <a:rPr sz="1800" i="1" spc="-5" dirty="0">
                <a:solidFill>
                  <a:srgbClr val="FF0000"/>
                </a:solidFill>
                <a:latin typeface="Times New Roman"/>
                <a:cs typeface="Times New Roman"/>
              </a:rPr>
              <a:t>continue</a:t>
            </a:r>
            <a:endParaRPr sz="1800">
              <a:latin typeface="Times New Roman"/>
              <a:cs typeface="Times New Roman"/>
            </a:endParaRPr>
          </a:p>
          <a:p>
            <a:pPr marL="624205">
              <a:lnSpc>
                <a:spcPts val="2140"/>
              </a:lnSpc>
              <a:spcBef>
                <a:spcPts val="40"/>
              </a:spcBef>
            </a:pPr>
            <a:r>
              <a:rPr sz="1800" b="1" dirty="0">
                <a:solidFill>
                  <a:srgbClr val="943735"/>
                </a:solidFill>
                <a:latin typeface="Times New Roman"/>
                <a:cs typeface="Times New Roman"/>
              </a:rPr>
              <a:t>private </a:t>
            </a:r>
            <a:r>
              <a:rPr sz="1800" b="1" dirty="0">
                <a:solidFill>
                  <a:srgbClr val="C00000"/>
                </a:solidFill>
                <a:latin typeface="Times New Roman"/>
                <a:cs typeface="Times New Roman"/>
              </a:rPr>
              <a:t>function</a:t>
            </a:r>
            <a:r>
              <a:rPr sz="1800" b="1" spc="45" dirty="0">
                <a:solidFill>
                  <a:srgbClr val="C00000"/>
                </a:solidFill>
                <a:latin typeface="Times New Roman"/>
                <a:cs typeface="Times New Roman"/>
              </a:rPr>
              <a:t> </a:t>
            </a:r>
            <a:r>
              <a:rPr sz="1800" b="1" spc="-5" dirty="0">
                <a:latin typeface="Times New Roman"/>
                <a:cs typeface="Times New Roman"/>
              </a:rPr>
              <a:t>init</a:t>
            </a:r>
            <a:r>
              <a:rPr sz="1800" spc="-5" dirty="0">
                <a:latin typeface="Times New Roman"/>
                <a:cs typeface="Times New Roman"/>
              </a:rPr>
              <a:t>($notice=false){</a:t>
            </a:r>
            <a:endParaRPr sz="1800">
              <a:latin typeface="Times New Roman"/>
              <a:cs typeface="Times New Roman"/>
            </a:endParaRPr>
          </a:p>
          <a:p>
            <a:pPr marL="835660">
              <a:lnSpc>
                <a:spcPts val="2140"/>
              </a:lnSpc>
            </a:pPr>
            <a:r>
              <a:rPr sz="1800" spc="-5" dirty="0">
                <a:solidFill>
                  <a:srgbClr val="1F487C"/>
                </a:solidFill>
                <a:latin typeface="Times New Roman"/>
                <a:cs typeface="Times New Roman"/>
              </a:rPr>
              <a:t>$this</a:t>
            </a:r>
            <a:r>
              <a:rPr sz="1800" spc="-5" dirty="0">
                <a:latin typeface="Times New Roman"/>
                <a:cs typeface="Times New Roman"/>
              </a:rPr>
              <a:t>-&gt;conn = </a:t>
            </a:r>
            <a:r>
              <a:rPr sz="1800" b="1" spc="-5" dirty="0">
                <a:solidFill>
                  <a:srgbClr val="C00000"/>
                </a:solidFill>
                <a:latin typeface="Times New Roman"/>
                <a:cs typeface="Times New Roman"/>
              </a:rPr>
              <a:t>mysql_connect</a:t>
            </a:r>
            <a:r>
              <a:rPr sz="1800" spc="-5" dirty="0">
                <a:latin typeface="Times New Roman"/>
                <a:cs typeface="Times New Roman"/>
              </a:rPr>
              <a:t>(</a:t>
            </a:r>
            <a:r>
              <a:rPr sz="1800" spc="-5" dirty="0">
                <a:solidFill>
                  <a:srgbClr val="1F487C"/>
                </a:solidFill>
                <a:latin typeface="Times New Roman"/>
                <a:cs typeface="Times New Roman"/>
              </a:rPr>
              <a:t>$this</a:t>
            </a:r>
            <a:r>
              <a:rPr sz="1800" spc="-5" dirty="0">
                <a:latin typeface="Times New Roman"/>
                <a:cs typeface="Times New Roman"/>
              </a:rPr>
              <a:t>-&gt;server,</a:t>
            </a:r>
            <a:endParaRPr sz="1800">
              <a:latin typeface="Times New Roman"/>
              <a:cs typeface="Times New Roman"/>
            </a:endParaRPr>
          </a:p>
          <a:p>
            <a:pPr marL="3578860">
              <a:lnSpc>
                <a:spcPct val="100000"/>
              </a:lnSpc>
            </a:pPr>
            <a:r>
              <a:rPr sz="1800" spc="-5" dirty="0">
                <a:solidFill>
                  <a:srgbClr val="1F487C"/>
                </a:solidFill>
                <a:latin typeface="Times New Roman"/>
                <a:cs typeface="Times New Roman"/>
              </a:rPr>
              <a:t>$this</a:t>
            </a:r>
            <a:r>
              <a:rPr sz="1800" spc="-5" dirty="0">
                <a:latin typeface="Times New Roman"/>
                <a:cs typeface="Times New Roman"/>
              </a:rPr>
              <a:t>-&gt;sys_username,</a:t>
            </a:r>
            <a:endParaRPr sz="1800">
              <a:latin typeface="Times New Roman"/>
              <a:cs typeface="Times New Roman"/>
            </a:endParaRPr>
          </a:p>
          <a:p>
            <a:pPr marL="3578860">
              <a:lnSpc>
                <a:spcPct val="100000"/>
              </a:lnSpc>
            </a:pPr>
            <a:r>
              <a:rPr sz="1800" spc="-5" dirty="0">
                <a:solidFill>
                  <a:srgbClr val="1F487C"/>
                </a:solidFill>
                <a:latin typeface="Times New Roman"/>
                <a:cs typeface="Times New Roman"/>
              </a:rPr>
              <a:t>$this</a:t>
            </a:r>
            <a:r>
              <a:rPr sz="1800" spc="-5" dirty="0">
                <a:latin typeface="Times New Roman"/>
                <a:cs typeface="Times New Roman"/>
              </a:rPr>
              <a:t>-&gt;sys_password);</a:t>
            </a:r>
            <a:endParaRPr sz="1800">
              <a:latin typeface="Times New Roman"/>
              <a:cs typeface="Times New Roman"/>
            </a:endParaRPr>
          </a:p>
          <a:p>
            <a:pPr marL="835660">
              <a:lnSpc>
                <a:spcPct val="100000"/>
              </a:lnSpc>
              <a:spcBef>
                <a:spcPts val="45"/>
              </a:spcBef>
            </a:pPr>
            <a:r>
              <a:rPr sz="1800" dirty="0">
                <a:latin typeface="Times New Roman"/>
                <a:cs typeface="Times New Roman"/>
              </a:rPr>
              <a:t>if</a:t>
            </a:r>
            <a:r>
              <a:rPr sz="1800" spc="-5" dirty="0">
                <a:latin typeface="Times New Roman"/>
                <a:cs typeface="Times New Roman"/>
              </a:rPr>
              <a:t> (!</a:t>
            </a:r>
            <a:r>
              <a:rPr sz="1800" spc="-5" dirty="0">
                <a:solidFill>
                  <a:srgbClr val="1F487C"/>
                </a:solidFill>
                <a:latin typeface="Times New Roman"/>
                <a:cs typeface="Times New Roman"/>
              </a:rPr>
              <a:t>$this</a:t>
            </a:r>
            <a:r>
              <a:rPr sz="1800" spc="-5" dirty="0">
                <a:latin typeface="Times New Roman"/>
                <a:cs typeface="Times New Roman"/>
              </a:rPr>
              <a:t>-&gt;conn){</a:t>
            </a:r>
            <a:endParaRPr sz="1800">
              <a:latin typeface="Times New Roman"/>
              <a:cs typeface="Times New Roman"/>
            </a:endParaRPr>
          </a:p>
          <a:p>
            <a:pPr marL="1109345">
              <a:lnSpc>
                <a:spcPct val="100000"/>
              </a:lnSpc>
            </a:pPr>
            <a:r>
              <a:rPr sz="1800" b="1" dirty="0">
                <a:solidFill>
                  <a:srgbClr val="C00000"/>
                </a:solidFill>
                <a:latin typeface="Times New Roman"/>
                <a:cs typeface="Times New Roman"/>
              </a:rPr>
              <a:t>die</a:t>
            </a:r>
            <a:r>
              <a:rPr sz="1800" dirty="0">
                <a:latin typeface="Times New Roman"/>
                <a:cs typeface="Times New Roman"/>
              </a:rPr>
              <a:t>("Không kết nối được vào </a:t>
            </a:r>
            <a:r>
              <a:rPr sz="1800" spc="-5" dirty="0">
                <a:latin typeface="Times New Roman"/>
                <a:cs typeface="Times New Roman"/>
              </a:rPr>
              <a:t>MySQL Server:</a:t>
            </a:r>
            <a:r>
              <a:rPr sz="1800" spc="-80" dirty="0">
                <a:latin typeface="Times New Roman"/>
                <a:cs typeface="Times New Roman"/>
              </a:rPr>
              <a:t> </a:t>
            </a:r>
            <a:r>
              <a:rPr sz="1800" spc="-5" dirty="0">
                <a:latin typeface="Times New Roman"/>
                <a:cs typeface="Times New Roman"/>
              </a:rPr>
              <a:t>".</a:t>
            </a:r>
            <a:r>
              <a:rPr sz="1800" b="1" spc="-5" dirty="0">
                <a:solidFill>
                  <a:srgbClr val="C00000"/>
                </a:solidFill>
                <a:latin typeface="Times New Roman"/>
                <a:cs typeface="Times New Roman"/>
              </a:rPr>
              <a:t>mysql_error</a:t>
            </a:r>
            <a:r>
              <a:rPr sz="1800" spc="-5" dirty="0">
                <a:latin typeface="Times New Roman"/>
                <a:cs typeface="Times New Roman"/>
              </a:rPr>
              <a:t>($conn));</a:t>
            </a:r>
            <a:endParaRPr sz="1800">
              <a:latin typeface="Times New Roman"/>
              <a:cs typeface="Times New Roman"/>
            </a:endParaRPr>
          </a:p>
          <a:p>
            <a:pPr marL="835660">
              <a:lnSpc>
                <a:spcPct val="100000"/>
              </a:lnSpc>
            </a:pPr>
            <a:r>
              <a:rPr sz="1800" dirty="0">
                <a:latin typeface="Times New Roman"/>
                <a:cs typeface="Times New Roman"/>
              </a:rPr>
              <a:t>}</a:t>
            </a:r>
            <a:endParaRPr sz="1800">
              <a:latin typeface="Times New Roman"/>
              <a:cs typeface="Times New Roman"/>
            </a:endParaRPr>
          </a:p>
          <a:p>
            <a:pPr marL="835660" marR="3303270">
              <a:lnSpc>
                <a:spcPct val="100000"/>
              </a:lnSpc>
            </a:pPr>
            <a:r>
              <a:rPr sz="1800" b="1" spc="-5" dirty="0">
                <a:solidFill>
                  <a:srgbClr val="C00000"/>
                </a:solidFill>
                <a:latin typeface="Times New Roman"/>
                <a:cs typeface="Times New Roman"/>
              </a:rPr>
              <a:t>mysql_query</a:t>
            </a:r>
            <a:r>
              <a:rPr sz="1800" spc="-5" dirty="0">
                <a:latin typeface="Times New Roman"/>
                <a:cs typeface="Times New Roman"/>
              </a:rPr>
              <a:t>('SET </a:t>
            </a:r>
            <a:r>
              <a:rPr sz="1800" dirty="0">
                <a:latin typeface="Times New Roman"/>
                <a:cs typeface="Times New Roman"/>
              </a:rPr>
              <a:t>NAMES</a:t>
            </a:r>
            <a:r>
              <a:rPr sz="1800" spc="-25" dirty="0">
                <a:latin typeface="Times New Roman"/>
                <a:cs typeface="Times New Roman"/>
              </a:rPr>
              <a:t> </a:t>
            </a:r>
            <a:r>
              <a:rPr sz="1800" spc="-5" dirty="0">
                <a:latin typeface="Times New Roman"/>
                <a:cs typeface="Times New Roman"/>
              </a:rPr>
              <a:t>"utf8"');  </a:t>
            </a:r>
            <a:r>
              <a:rPr sz="1800" dirty="0">
                <a:latin typeface="Times New Roman"/>
                <a:cs typeface="Times New Roman"/>
              </a:rPr>
              <a:t>if</a:t>
            </a:r>
            <a:r>
              <a:rPr sz="1800" spc="-5" dirty="0">
                <a:latin typeface="Times New Roman"/>
                <a:cs typeface="Times New Roman"/>
              </a:rPr>
              <a:t> ($notice)</a:t>
            </a:r>
            <a:endParaRPr sz="1800">
              <a:latin typeface="Times New Roman"/>
              <a:cs typeface="Times New Roman"/>
            </a:endParaRPr>
          </a:p>
          <a:p>
            <a:pPr marL="1109345">
              <a:lnSpc>
                <a:spcPct val="100000"/>
              </a:lnSpc>
            </a:pPr>
            <a:r>
              <a:rPr sz="1800" b="1" spc="-5" dirty="0">
                <a:latin typeface="Times New Roman"/>
                <a:cs typeface="Times New Roman"/>
              </a:rPr>
              <a:t>echo </a:t>
            </a:r>
            <a:r>
              <a:rPr sz="1800" spc="-5" dirty="0">
                <a:latin typeface="Times New Roman"/>
                <a:cs typeface="Times New Roman"/>
              </a:rPr>
              <a:t>"Kết nối thành</a:t>
            </a:r>
            <a:r>
              <a:rPr sz="1800" spc="20" dirty="0">
                <a:latin typeface="Times New Roman"/>
                <a:cs typeface="Times New Roman"/>
              </a:rPr>
              <a:t> </a:t>
            </a:r>
            <a:r>
              <a:rPr sz="1800" spc="-5" dirty="0">
                <a:latin typeface="Times New Roman"/>
                <a:cs typeface="Times New Roman"/>
              </a:rPr>
              <a:t>công"."&lt;br&gt;";</a:t>
            </a:r>
            <a:endParaRPr sz="1800">
              <a:latin typeface="Times New Roman"/>
              <a:cs typeface="Times New Roman"/>
            </a:endParaRPr>
          </a:p>
          <a:p>
            <a:pPr marL="561340">
              <a:lnSpc>
                <a:spcPts val="2140"/>
              </a:lnSpc>
            </a:pPr>
            <a:r>
              <a:rPr sz="1800" dirty="0">
                <a:latin typeface="Times New Roman"/>
                <a:cs typeface="Times New Roman"/>
              </a:rPr>
              <a:t>}</a:t>
            </a:r>
            <a:endParaRPr sz="1800">
              <a:latin typeface="Times New Roman"/>
              <a:cs typeface="Times New Roman"/>
            </a:endParaRPr>
          </a:p>
          <a:p>
            <a:pPr marL="835660">
              <a:lnSpc>
                <a:spcPts val="2140"/>
              </a:lnSpc>
            </a:pPr>
            <a:r>
              <a:rPr sz="1800" i="1" spc="-5" dirty="0">
                <a:solidFill>
                  <a:srgbClr val="FF0000"/>
                </a:solidFill>
                <a:latin typeface="Times New Roman"/>
                <a:cs typeface="Times New Roman"/>
              </a:rPr>
              <a:t>// </a:t>
            </a:r>
            <a:r>
              <a:rPr sz="1800" i="1" dirty="0">
                <a:solidFill>
                  <a:srgbClr val="FF0000"/>
                </a:solidFill>
                <a:latin typeface="Times New Roman"/>
                <a:cs typeface="Times New Roman"/>
              </a:rPr>
              <a:t>next slide 03</a:t>
            </a:r>
            <a:endParaRPr sz="1800">
              <a:latin typeface="Times New Roman"/>
              <a:cs typeface="Times New Roman"/>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391160"/>
          </a:xfrm>
          <a:prstGeom prst="rect">
            <a:avLst/>
          </a:prstGeom>
        </p:spPr>
        <p:txBody>
          <a:bodyPr vert="horz" wrap="square" lIns="0" tIns="12700" rIns="0" bIns="0" rtlCol="0">
            <a:spAutoFit/>
          </a:bodyPr>
          <a:lstStyle/>
          <a:p>
            <a:pPr marL="12700">
              <a:lnSpc>
                <a:spcPct val="100000"/>
              </a:lnSpc>
              <a:spcBef>
                <a:spcPts val="100"/>
              </a:spcBef>
            </a:pPr>
            <a:r>
              <a:rPr dirty="0"/>
              <a:t>c. </a:t>
            </a:r>
            <a:r>
              <a:rPr spc="-5" dirty="0"/>
              <a:t>Ví dụ </a:t>
            </a:r>
            <a:r>
              <a:rPr dirty="0"/>
              <a:t>xây </a:t>
            </a:r>
            <a:r>
              <a:rPr spc="-5" dirty="0"/>
              <a:t>dựng đối tượng </a:t>
            </a:r>
            <a:r>
              <a:rPr dirty="0"/>
              <a:t>xử lý các </a:t>
            </a:r>
            <a:r>
              <a:rPr spc="-5" dirty="0"/>
              <a:t>bước thao </a:t>
            </a:r>
            <a:r>
              <a:rPr dirty="0"/>
              <a:t>tác</a:t>
            </a:r>
            <a:r>
              <a:rPr spc="-95" dirty="0"/>
              <a:t> </a:t>
            </a:r>
            <a:r>
              <a:rPr spc="-5" dirty="0"/>
              <a:t>CSDL:</a:t>
            </a:r>
          </a:p>
        </p:txBody>
      </p:sp>
      <p:grpSp>
        <p:nvGrpSpPr>
          <p:cNvPr id="9" name="object 9"/>
          <p:cNvGrpSpPr/>
          <p:nvPr/>
        </p:nvGrpSpPr>
        <p:grpSpPr>
          <a:xfrm>
            <a:off x="427481" y="1184147"/>
            <a:ext cx="8439150" cy="5511800"/>
            <a:chOff x="427481" y="1184147"/>
            <a:chExt cx="8439150" cy="5511800"/>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7271004" cy="3305555"/>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234058"/>
              <a:ext cx="8305800" cy="539572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234058"/>
              <a:ext cx="8305800" cy="5396230"/>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593090" y="1253744"/>
            <a:ext cx="6941184" cy="30435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Times New Roman"/>
                <a:cs typeface="Times New Roman"/>
              </a:rPr>
              <a:t>&lt;?php </a:t>
            </a:r>
            <a:r>
              <a:rPr sz="1800" b="1" i="1" dirty="0">
                <a:solidFill>
                  <a:srgbClr val="17375E"/>
                </a:solidFill>
                <a:latin typeface="Times New Roman"/>
                <a:cs typeface="Times New Roman"/>
              </a:rPr>
              <a:t>// slide</a:t>
            </a:r>
            <a:r>
              <a:rPr sz="1800" b="1" i="1" spc="-45" dirty="0">
                <a:solidFill>
                  <a:srgbClr val="17375E"/>
                </a:solidFill>
                <a:latin typeface="Times New Roman"/>
                <a:cs typeface="Times New Roman"/>
              </a:rPr>
              <a:t> </a:t>
            </a:r>
            <a:r>
              <a:rPr sz="1800" b="1" i="1" dirty="0">
                <a:solidFill>
                  <a:srgbClr val="17375E"/>
                </a:solidFill>
                <a:latin typeface="Times New Roman"/>
                <a:cs typeface="Times New Roman"/>
              </a:rPr>
              <a:t>03</a:t>
            </a:r>
            <a:endParaRPr sz="1800">
              <a:latin typeface="Times New Roman"/>
              <a:cs typeface="Times New Roman"/>
            </a:endParaRPr>
          </a:p>
          <a:p>
            <a:pPr marL="286385">
              <a:lnSpc>
                <a:spcPct val="100000"/>
              </a:lnSpc>
            </a:pPr>
            <a:r>
              <a:rPr sz="1800" b="1" spc="-5" dirty="0">
                <a:solidFill>
                  <a:srgbClr val="00AF50"/>
                </a:solidFill>
                <a:latin typeface="Times New Roman"/>
                <a:cs typeface="Times New Roman"/>
              </a:rPr>
              <a:t>class </a:t>
            </a:r>
            <a:r>
              <a:rPr sz="1800" b="1" spc="-5" dirty="0">
                <a:latin typeface="Times New Roman"/>
                <a:cs typeface="Times New Roman"/>
              </a:rPr>
              <a:t>cProccessDB</a:t>
            </a:r>
            <a:r>
              <a:rPr sz="1800" spc="-5" dirty="0">
                <a:latin typeface="Times New Roman"/>
                <a:cs typeface="Times New Roman"/>
              </a:rPr>
              <a:t>{</a:t>
            </a:r>
            <a:endParaRPr sz="1800">
              <a:latin typeface="Times New Roman"/>
              <a:cs typeface="Times New Roman"/>
            </a:endParaRPr>
          </a:p>
          <a:p>
            <a:pPr marL="561340">
              <a:lnSpc>
                <a:spcPct val="100000"/>
              </a:lnSpc>
            </a:pPr>
            <a:r>
              <a:rPr sz="1800" i="1" dirty="0">
                <a:solidFill>
                  <a:srgbClr val="FF0000"/>
                </a:solidFill>
                <a:latin typeface="Times New Roman"/>
                <a:cs typeface="Times New Roman"/>
              </a:rPr>
              <a:t>// …</a:t>
            </a:r>
            <a:r>
              <a:rPr sz="1800" i="1" spc="-10" dirty="0">
                <a:solidFill>
                  <a:srgbClr val="FF0000"/>
                </a:solidFill>
                <a:latin typeface="Times New Roman"/>
                <a:cs typeface="Times New Roman"/>
              </a:rPr>
              <a:t> </a:t>
            </a:r>
            <a:r>
              <a:rPr sz="1800" i="1" spc="-5" dirty="0">
                <a:solidFill>
                  <a:srgbClr val="FF0000"/>
                </a:solidFill>
                <a:latin typeface="Times New Roman"/>
                <a:cs typeface="Times New Roman"/>
              </a:rPr>
              <a:t>continue</a:t>
            </a:r>
            <a:endParaRPr sz="1800">
              <a:latin typeface="Times New Roman"/>
              <a:cs typeface="Times New Roman"/>
            </a:endParaRPr>
          </a:p>
          <a:p>
            <a:pPr marL="561340">
              <a:lnSpc>
                <a:spcPct val="100000"/>
              </a:lnSpc>
              <a:spcBef>
                <a:spcPts val="40"/>
              </a:spcBef>
            </a:pPr>
            <a:r>
              <a:rPr sz="1800" b="1" spc="-5" dirty="0">
                <a:solidFill>
                  <a:srgbClr val="C00000"/>
                </a:solidFill>
                <a:latin typeface="Times New Roman"/>
                <a:cs typeface="Times New Roman"/>
              </a:rPr>
              <a:t>function </a:t>
            </a:r>
            <a:r>
              <a:rPr sz="1800" b="1" dirty="0">
                <a:latin typeface="Times New Roman"/>
                <a:cs typeface="Times New Roman"/>
              </a:rPr>
              <a:t>setDatabase</a:t>
            </a:r>
            <a:r>
              <a:rPr sz="1800" dirty="0">
                <a:latin typeface="Times New Roman"/>
                <a:cs typeface="Times New Roman"/>
              </a:rPr>
              <a:t>($DatabaseName){</a:t>
            </a:r>
            <a:endParaRPr sz="1800">
              <a:latin typeface="Times New Roman"/>
              <a:cs typeface="Times New Roman"/>
            </a:endParaRPr>
          </a:p>
          <a:p>
            <a:pPr marL="835660">
              <a:lnSpc>
                <a:spcPct val="100000"/>
              </a:lnSpc>
            </a:pPr>
            <a:r>
              <a:rPr sz="1800" spc="-5" dirty="0">
                <a:solidFill>
                  <a:srgbClr val="1F487C"/>
                </a:solidFill>
                <a:latin typeface="Times New Roman"/>
                <a:cs typeface="Times New Roman"/>
              </a:rPr>
              <a:t>$this</a:t>
            </a:r>
            <a:r>
              <a:rPr sz="1800" spc="-5" dirty="0">
                <a:latin typeface="Times New Roman"/>
                <a:cs typeface="Times New Roman"/>
              </a:rPr>
              <a:t>-&gt;</a:t>
            </a:r>
            <a:r>
              <a:rPr sz="1800" b="1" spc="-5" dirty="0">
                <a:latin typeface="Times New Roman"/>
                <a:cs typeface="Times New Roman"/>
              </a:rPr>
              <a:t>init</a:t>
            </a:r>
            <a:r>
              <a:rPr sz="1800" spc="-5" dirty="0">
                <a:latin typeface="Times New Roman"/>
                <a:cs typeface="Times New Roman"/>
              </a:rPr>
              <a:t>(</a:t>
            </a:r>
            <a:r>
              <a:rPr sz="1800" spc="-5" dirty="0">
                <a:solidFill>
                  <a:srgbClr val="1F487C"/>
                </a:solidFill>
                <a:latin typeface="Times New Roman"/>
                <a:cs typeface="Times New Roman"/>
              </a:rPr>
              <a:t>$this</a:t>
            </a:r>
            <a:r>
              <a:rPr sz="1800" spc="-5" dirty="0">
                <a:latin typeface="Times New Roman"/>
                <a:cs typeface="Times New Roman"/>
              </a:rPr>
              <a:t>-&gt;notice);</a:t>
            </a:r>
            <a:endParaRPr sz="1800">
              <a:latin typeface="Times New Roman"/>
              <a:cs typeface="Times New Roman"/>
            </a:endParaRPr>
          </a:p>
          <a:p>
            <a:pPr marL="835660">
              <a:lnSpc>
                <a:spcPct val="100000"/>
              </a:lnSpc>
            </a:pPr>
            <a:r>
              <a:rPr sz="1800" spc="-5" dirty="0">
                <a:solidFill>
                  <a:srgbClr val="1F487C"/>
                </a:solidFill>
                <a:latin typeface="Times New Roman"/>
                <a:cs typeface="Times New Roman"/>
              </a:rPr>
              <a:t>$this</a:t>
            </a:r>
            <a:r>
              <a:rPr sz="1800" spc="-5" dirty="0">
                <a:latin typeface="Times New Roman"/>
                <a:cs typeface="Times New Roman"/>
              </a:rPr>
              <a:t>-&gt;DatabaseName =</a:t>
            </a:r>
            <a:r>
              <a:rPr sz="1800" spc="10" dirty="0">
                <a:latin typeface="Times New Roman"/>
                <a:cs typeface="Times New Roman"/>
              </a:rPr>
              <a:t> </a:t>
            </a:r>
            <a:r>
              <a:rPr sz="1800" spc="-5" dirty="0">
                <a:latin typeface="Times New Roman"/>
                <a:cs typeface="Times New Roman"/>
              </a:rPr>
              <a:t>$DatabaseName;</a:t>
            </a:r>
            <a:endParaRPr sz="1800">
              <a:latin typeface="Times New Roman"/>
              <a:cs typeface="Times New Roman"/>
            </a:endParaRPr>
          </a:p>
          <a:p>
            <a:pPr marL="835660">
              <a:lnSpc>
                <a:spcPct val="100000"/>
              </a:lnSpc>
            </a:pPr>
            <a:r>
              <a:rPr sz="1800" b="1" spc="-5" dirty="0">
                <a:solidFill>
                  <a:srgbClr val="C00000"/>
                </a:solidFill>
                <a:latin typeface="Times New Roman"/>
                <a:cs typeface="Times New Roman"/>
              </a:rPr>
              <a:t>mysql_select_db</a:t>
            </a:r>
            <a:r>
              <a:rPr sz="1800" spc="-5" dirty="0">
                <a:latin typeface="Times New Roman"/>
                <a:cs typeface="Times New Roman"/>
              </a:rPr>
              <a:t>(</a:t>
            </a:r>
            <a:r>
              <a:rPr sz="1800" spc="-5" dirty="0">
                <a:solidFill>
                  <a:srgbClr val="1F487C"/>
                </a:solidFill>
                <a:latin typeface="Times New Roman"/>
                <a:cs typeface="Times New Roman"/>
              </a:rPr>
              <a:t>$this</a:t>
            </a:r>
            <a:r>
              <a:rPr sz="1800" spc="-5" dirty="0">
                <a:latin typeface="Times New Roman"/>
                <a:cs typeface="Times New Roman"/>
              </a:rPr>
              <a:t>-&gt;DatabaseName</a:t>
            </a:r>
            <a:r>
              <a:rPr sz="1800" spc="-5" dirty="0">
                <a:solidFill>
                  <a:srgbClr val="1F487C"/>
                </a:solidFill>
                <a:latin typeface="Times New Roman"/>
                <a:cs typeface="Times New Roman"/>
              </a:rPr>
              <a:t>,$this</a:t>
            </a:r>
            <a:r>
              <a:rPr sz="1800" spc="-5" dirty="0">
                <a:latin typeface="Times New Roman"/>
                <a:cs typeface="Times New Roman"/>
              </a:rPr>
              <a:t>-&gt;conn)</a:t>
            </a:r>
            <a:endParaRPr sz="1800">
              <a:latin typeface="Times New Roman"/>
              <a:cs typeface="Times New Roman"/>
            </a:endParaRPr>
          </a:p>
          <a:p>
            <a:pPr marL="835660">
              <a:lnSpc>
                <a:spcPts val="2140"/>
              </a:lnSpc>
            </a:pPr>
            <a:r>
              <a:rPr sz="1800" b="1" dirty="0">
                <a:latin typeface="Times New Roman"/>
                <a:cs typeface="Times New Roman"/>
              </a:rPr>
              <a:t>or </a:t>
            </a:r>
            <a:r>
              <a:rPr sz="1800" b="1" dirty="0">
                <a:solidFill>
                  <a:srgbClr val="C00000"/>
                </a:solidFill>
                <a:latin typeface="Times New Roman"/>
                <a:cs typeface="Times New Roman"/>
              </a:rPr>
              <a:t>die</a:t>
            </a:r>
            <a:r>
              <a:rPr sz="1800" dirty="0">
                <a:latin typeface="Times New Roman"/>
                <a:cs typeface="Times New Roman"/>
              </a:rPr>
              <a:t>("Không chọn được </a:t>
            </a:r>
            <a:r>
              <a:rPr sz="1800" spc="-5" dirty="0">
                <a:latin typeface="Times New Roman"/>
                <a:cs typeface="Times New Roman"/>
              </a:rPr>
              <a:t>database:</a:t>
            </a:r>
            <a:r>
              <a:rPr sz="1800" spc="10" dirty="0">
                <a:latin typeface="Times New Roman"/>
                <a:cs typeface="Times New Roman"/>
              </a:rPr>
              <a:t> </a:t>
            </a:r>
            <a:r>
              <a:rPr sz="1800" spc="-5" dirty="0">
                <a:latin typeface="Times New Roman"/>
                <a:cs typeface="Times New Roman"/>
              </a:rPr>
              <a:t>".</a:t>
            </a:r>
            <a:r>
              <a:rPr sz="1800" b="1" spc="-5" dirty="0">
                <a:solidFill>
                  <a:srgbClr val="C00000"/>
                </a:solidFill>
                <a:latin typeface="Times New Roman"/>
                <a:cs typeface="Times New Roman"/>
              </a:rPr>
              <a:t>mysql_error</a:t>
            </a:r>
            <a:r>
              <a:rPr sz="1800" spc="-5" dirty="0">
                <a:latin typeface="Times New Roman"/>
                <a:cs typeface="Times New Roman"/>
              </a:rPr>
              <a:t>(</a:t>
            </a:r>
            <a:r>
              <a:rPr sz="1800" spc="-5" dirty="0">
                <a:solidFill>
                  <a:srgbClr val="1F487C"/>
                </a:solidFill>
                <a:latin typeface="Times New Roman"/>
                <a:cs typeface="Times New Roman"/>
              </a:rPr>
              <a:t>$this</a:t>
            </a:r>
            <a:r>
              <a:rPr sz="1800" spc="-5" dirty="0">
                <a:latin typeface="Times New Roman"/>
                <a:cs typeface="Times New Roman"/>
              </a:rPr>
              <a:t>-&gt;conn));</a:t>
            </a:r>
            <a:endParaRPr sz="1800">
              <a:latin typeface="Times New Roman"/>
              <a:cs typeface="Times New Roman"/>
            </a:endParaRPr>
          </a:p>
          <a:p>
            <a:pPr marL="561340">
              <a:lnSpc>
                <a:spcPts val="2140"/>
              </a:lnSpc>
            </a:pPr>
            <a:r>
              <a:rPr sz="1800" dirty="0">
                <a:latin typeface="Times New Roman"/>
                <a:cs typeface="Times New Roman"/>
              </a:rPr>
              <a:t>}</a:t>
            </a:r>
            <a:endParaRPr sz="1800">
              <a:latin typeface="Times New Roman"/>
              <a:cs typeface="Times New Roman"/>
            </a:endParaRPr>
          </a:p>
          <a:p>
            <a:pPr>
              <a:lnSpc>
                <a:spcPct val="100000"/>
              </a:lnSpc>
              <a:spcBef>
                <a:spcPts val="35"/>
              </a:spcBef>
            </a:pPr>
            <a:endParaRPr sz="1850">
              <a:latin typeface="Times New Roman"/>
              <a:cs typeface="Times New Roman"/>
            </a:endParaRPr>
          </a:p>
          <a:p>
            <a:pPr marL="561340">
              <a:lnSpc>
                <a:spcPct val="100000"/>
              </a:lnSpc>
            </a:pPr>
            <a:r>
              <a:rPr sz="1800" i="1" spc="-5" dirty="0">
                <a:solidFill>
                  <a:srgbClr val="FF0000"/>
                </a:solidFill>
                <a:latin typeface="Times New Roman"/>
                <a:cs typeface="Times New Roman"/>
              </a:rPr>
              <a:t>// </a:t>
            </a:r>
            <a:r>
              <a:rPr sz="1800" i="1" dirty="0">
                <a:solidFill>
                  <a:srgbClr val="FF0000"/>
                </a:solidFill>
                <a:latin typeface="Times New Roman"/>
                <a:cs typeface="Times New Roman"/>
              </a:rPr>
              <a:t>next slide 04</a:t>
            </a:r>
            <a:endParaRPr sz="1800">
              <a:latin typeface="Times New Roman"/>
              <a:cs typeface="Times New Roman"/>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3846" y="188976"/>
              <a:ext cx="1039367" cy="3261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6789" y="221361"/>
              <a:ext cx="974039" cy="261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97023" y="188976"/>
              <a:ext cx="5902452" cy="39547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29535" y="221361"/>
              <a:ext cx="5837301" cy="33045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8018526" y="23622"/>
            <a:ext cx="1049274" cy="585977"/>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35940" y="708152"/>
            <a:ext cx="7707630" cy="391160"/>
          </a:xfrm>
          <a:prstGeom prst="rect">
            <a:avLst/>
          </a:prstGeom>
        </p:spPr>
        <p:txBody>
          <a:bodyPr vert="horz" wrap="square" lIns="0" tIns="12700" rIns="0" bIns="0" rtlCol="0">
            <a:spAutoFit/>
          </a:bodyPr>
          <a:lstStyle/>
          <a:p>
            <a:pPr marL="12700">
              <a:lnSpc>
                <a:spcPct val="100000"/>
              </a:lnSpc>
              <a:spcBef>
                <a:spcPts val="100"/>
              </a:spcBef>
            </a:pPr>
            <a:r>
              <a:rPr dirty="0"/>
              <a:t>c. </a:t>
            </a:r>
            <a:r>
              <a:rPr spc="-5" dirty="0"/>
              <a:t>Ví dụ </a:t>
            </a:r>
            <a:r>
              <a:rPr dirty="0"/>
              <a:t>xây </a:t>
            </a:r>
            <a:r>
              <a:rPr spc="-5" dirty="0"/>
              <a:t>dựng đối tượng </a:t>
            </a:r>
            <a:r>
              <a:rPr dirty="0"/>
              <a:t>xử lý các </a:t>
            </a:r>
            <a:r>
              <a:rPr spc="-5" dirty="0"/>
              <a:t>bước thao </a:t>
            </a:r>
            <a:r>
              <a:rPr dirty="0"/>
              <a:t>tác</a:t>
            </a:r>
            <a:r>
              <a:rPr spc="-95" dirty="0"/>
              <a:t> </a:t>
            </a:r>
            <a:r>
              <a:rPr spc="-5" dirty="0"/>
              <a:t>CSDL:</a:t>
            </a:r>
          </a:p>
        </p:txBody>
      </p:sp>
      <p:grpSp>
        <p:nvGrpSpPr>
          <p:cNvPr id="9" name="object 9"/>
          <p:cNvGrpSpPr/>
          <p:nvPr/>
        </p:nvGrpSpPr>
        <p:grpSpPr>
          <a:xfrm>
            <a:off x="427481" y="1184147"/>
            <a:ext cx="8439150" cy="5511800"/>
            <a:chOff x="427481" y="1184147"/>
            <a:chExt cx="8439150" cy="5511800"/>
          </a:xfrm>
        </p:grpSpPr>
        <p:sp>
          <p:nvSpPr>
            <p:cNvPr id="10" name="object 10"/>
            <p:cNvSpPr/>
            <p:nvPr/>
          </p:nvSpPr>
          <p:spPr>
            <a:xfrm>
              <a:off x="468629" y="1207769"/>
              <a:ext cx="8398002" cy="5487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27481" y="1184147"/>
              <a:ext cx="5615940" cy="5500116"/>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4730" y="1234058"/>
              <a:ext cx="8305800" cy="539572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4730" y="1234058"/>
              <a:ext cx="8305800" cy="5396230"/>
            </a:xfrm>
            <a:custGeom>
              <a:avLst/>
              <a:gdLst/>
              <a:ahLst/>
              <a:cxnLst/>
              <a:rect l="l" t="t" r="r" b="b"/>
              <a:pathLst>
                <a:path w="8305800" h="5396230">
                  <a:moveTo>
                    <a:pt x="0" y="5395722"/>
                  </a:moveTo>
                  <a:lnTo>
                    <a:pt x="8305800" y="5395722"/>
                  </a:lnTo>
                  <a:lnTo>
                    <a:pt x="8305800" y="0"/>
                  </a:lnTo>
                  <a:lnTo>
                    <a:pt x="0" y="0"/>
                  </a:lnTo>
                  <a:lnTo>
                    <a:pt x="0" y="5395722"/>
                  </a:lnTo>
                  <a:close/>
                </a:path>
              </a:pathLst>
            </a:custGeom>
            <a:ln w="9906">
              <a:solidFill>
                <a:srgbClr val="000000"/>
              </a:solidFill>
            </a:ln>
          </p:spPr>
          <p:txBody>
            <a:bodyPr wrap="square" lIns="0" tIns="0" rIns="0" bIns="0" rtlCol="0"/>
            <a:lstStyle/>
            <a:p>
              <a:endParaRPr/>
            </a:p>
          </p:txBody>
        </p:sp>
      </p:grpSp>
      <p:sp>
        <p:nvSpPr>
          <p:cNvPr id="14" name="object 14"/>
          <p:cNvSpPr txBox="1"/>
          <p:nvPr/>
        </p:nvSpPr>
        <p:spPr>
          <a:xfrm>
            <a:off x="593090" y="1253744"/>
            <a:ext cx="5285740" cy="523811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Times New Roman"/>
                <a:cs typeface="Times New Roman"/>
              </a:rPr>
              <a:t>&lt;?php </a:t>
            </a:r>
            <a:r>
              <a:rPr sz="1800" b="1" i="1" spc="-5" dirty="0">
                <a:solidFill>
                  <a:srgbClr val="17375E"/>
                </a:solidFill>
                <a:latin typeface="Carlito"/>
                <a:cs typeface="Carlito"/>
              </a:rPr>
              <a:t>// slide</a:t>
            </a:r>
            <a:r>
              <a:rPr sz="1800" b="1" i="1" spc="-15" dirty="0">
                <a:solidFill>
                  <a:srgbClr val="17375E"/>
                </a:solidFill>
                <a:latin typeface="Carlito"/>
                <a:cs typeface="Carlito"/>
              </a:rPr>
              <a:t> </a:t>
            </a:r>
            <a:r>
              <a:rPr sz="1800" b="1" i="1" spc="-5" dirty="0">
                <a:solidFill>
                  <a:srgbClr val="17375E"/>
                </a:solidFill>
                <a:latin typeface="Carlito"/>
                <a:cs typeface="Carlito"/>
              </a:rPr>
              <a:t>04</a:t>
            </a:r>
            <a:endParaRPr sz="1800">
              <a:latin typeface="Carlito"/>
              <a:cs typeface="Carlito"/>
            </a:endParaRPr>
          </a:p>
          <a:p>
            <a:pPr marL="286385">
              <a:lnSpc>
                <a:spcPts val="2155"/>
              </a:lnSpc>
            </a:pPr>
            <a:r>
              <a:rPr sz="1800" b="1" spc="-5" dirty="0">
                <a:solidFill>
                  <a:srgbClr val="00AF50"/>
                </a:solidFill>
                <a:latin typeface="Times New Roman"/>
                <a:cs typeface="Times New Roman"/>
              </a:rPr>
              <a:t>class </a:t>
            </a:r>
            <a:r>
              <a:rPr sz="1800" b="1" spc="-5" dirty="0">
                <a:latin typeface="Times New Roman"/>
                <a:cs typeface="Times New Roman"/>
              </a:rPr>
              <a:t>cProccessDB</a:t>
            </a:r>
            <a:r>
              <a:rPr sz="1800" spc="-5" dirty="0">
                <a:latin typeface="Times New Roman"/>
                <a:cs typeface="Times New Roman"/>
              </a:rPr>
              <a:t>{</a:t>
            </a:r>
            <a:endParaRPr sz="1800">
              <a:latin typeface="Times New Roman"/>
              <a:cs typeface="Times New Roman"/>
            </a:endParaRPr>
          </a:p>
          <a:p>
            <a:pPr marL="561340">
              <a:lnSpc>
                <a:spcPts val="2155"/>
              </a:lnSpc>
            </a:pPr>
            <a:r>
              <a:rPr sz="1800" i="1" dirty="0">
                <a:solidFill>
                  <a:srgbClr val="FF0000"/>
                </a:solidFill>
                <a:latin typeface="Carlito"/>
                <a:cs typeface="Carlito"/>
              </a:rPr>
              <a:t>// … </a:t>
            </a:r>
            <a:r>
              <a:rPr sz="1800" i="1" spc="-10" dirty="0">
                <a:solidFill>
                  <a:srgbClr val="FF0000"/>
                </a:solidFill>
                <a:latin typeface="Carlito"/>
                <a:cs typeface="Carlito"/>
              </a:rPr>
              <a:t>continue</a:t>
            </a:r>
            <a:endParaRPr sz="1800">
              <a:latin typeface="Carlito"/>
              <a:cs typeface="Carlito"/>
            </a:endParaRPr>
          </a:p>
          <a:p>
            <a:pPr marL="561340">
              <a:lnSpc>
                <a:spcPct val="100000"/>
              </a:lnSpc>
              <a:spcBef>
                <a:spcPts val="55"/>
              </a:spcBef>
            </a:pPr>
            <a:r>
              <a:rPr sz="1800" b="1" spc="-5" dirty="0">
                <a:solidFill>
                  <a:srgbClr val="C00000"/>
                </a:solidFill>
                <a:latin typeface="Times New Roman"/>
                <a:cs typeface="Times New Roman"/>
              </a:rPr>
              <a:t>function</a:t>
            </a:r>
            <a:r>
              <a:rPr sz="1800" b="1" dirty="0">
                <a:solidFill>
                  <a:srgbClr val="C00000"/>
                </a:solidFill>
                <a:latin typeface="Times New Roman"/>
                <a:cs typeface="Times New Roman"/>
              </a:rPr>
              <a:t> </a:t>
            </a:r>
            <a:r>
              <a:rPr sz="1800" b="1" spc="-5" dirty="0">
                <a:latin typeface="Times New Roman"/>
                <a:cs typeface="Times New Roman"/>
              </a:rPr>
              <a:t>select</a:t>
            </a:r>
            <a:r>
              <a:rPr sz="1800" spc="-5" dirty="0">
                <a:latin typeface="Times New Roman"/>
                <a:cs typeface="Times New Roman"/>
              </a:rPr>
              <a:t>($sql){</a:t>
            </a:r>
            <a:endParaRPr sz="1800">
              <a:latin typeface="Times New Roman"/>
              <a:cs typeface="Times New Roman"/>
            </a:endParaRPr>
          </a:p>
          <a:p>
            <a:pPr marL="835660" marR="499109">
              <a:lnSpc>
                <a:spcPct val="100000"/>
              </a:lnSpc>
            </a:pPr>
            <a:r>
              <a:rPr sz="1800" dirty="0">
                <a:latin typeface="Times New Roman"/>
                <a:cs typeface="Times New Roman"/>
              </a:rPr>
              <a:t>$result </a:t>
            </a:r>
            <a:r>
              <a:rPr sz="1800" spc="-5" dirty="0">
                <a:latin typeface="Times New Roman"/>
                <a:cs typeface="Times New Roman"/>
              </a:rPr>
              <a:t>= </a:t>
            </a:r>
            <a:r>
              <a:rPr sz="1800" b="1" spc="-5" dirty="0">
                <a:solidFill>
                  <a:srgbClr val="C00000"/>
                </a:solidFill>
                <a:latin typeface="Times New Roman"/>
                <a:cs typeface="Times New Roman"/>
              </a:rPr>
              <a:t>mysql_query</a:t>
            </a:r>
            <a:r>
              <a:rPr sz="1800" spc="-5" dirty="0">
                <a:latin typeface="Times New Roman"/>
                <a:cs typeface="Times New Roman"/>
              </a:rPr>
              <a:t>($sql,</a:t>
            </a:r>
            <a:r>
              <a:rPr sz="1800" spc="-5" dirty="0">
                <a:solidFill>
                  <a:srgbClr val="1F487C"/>
                </a:solidFill>
                <a:latin typeface="Times New Roman"/>
                <a:cs typeface="Times New Roman"/>
              </a:rPr>
              <a:t>$this</a:t>
            </a:r>
            <a:r>
              <a:rPr sz="1800" spc="-5" dirty="0">
                <a:latin typeface="Times New Roman"/>
                <a:cs typeface="Times New Roman"/>
              </a:rPr>
              <a:t>-&gt;conn);  </a:t>
            </a:r>
            <a:r>
              <a:rPr sz="1800" b="1" spc="-5" dirty="0">
                <a:latin typeface="Times New Roman"/>
                <a:cs typeface="Times New Roman"/>
              </a:rPr>
              <a:t>while</a:t>
            </a:r>
            <a:r>
              <a:rPr sz="1800" spc="-5" dirty="0">
                <a:latin typeface="Times New Roman"/>
                <a:cs typeface="Times New Roman"/>
              </a:rPr>
              <a:t>($row =</a:t>
            </a:r>
            <a:r>
              <a:rPr sz="1800" spc="50" dirty="0">
                <a:latin typeface="Times New Roman"/>
                <a:cs typeface="Times New Roman"/>
              </a:rPr>
              <a:t> </a:t>
            </a:r>
            <a:r>
              <a:rPr sz="1800" b="1" spc="-5" dirty="0">
                <a:solidFill>
                  <a:srgbClr val="C00000"/>
                </a:solidFill>
                <a:latin typeface="Times New Roman"/>
                <a:cs typeface="Times New Roman"/>
              </a:rPr>
              <a:t>mysql_fetch_row</a:t>
            </a:r>
            <a:r>
              <a:rPr sz="1800" spc="-5" dirty="0">
                <a:latin typeface="Times New Roman"/>
                <a:cs typeface="Times New Roman"/>
              </a:rPr>
              <a:t>($result)){</a:t>
            </a:r>
            <a:endParaRPr sz="1800">
              <a:latin typeface="Times New Roman"/>
              <a:cs typeface="Times New Roman"/>
            </a:endParaRPr>
          </a:p>
          <a:p>
            <a:pPr marL="1109345">
              <a:lnSpc>
                <a:spcPct val="100000"/>
              </a:lnSpc>
            </a:pPr>
            <a:r>
              <a:rPr sz="1800" b="1" spc="-5" dirty="0">
                <a:latin typeface="Times New Roman"/>
                <a:cs typeface="Times New Roman"/>
              </a:rPr>
              <a:t>echo </a:t>
            </a:r>
            <a:r>
              <a:rPr sz="1800" spc="-5" dirty="0">
                <a:latin typeface="Times New Roman"/>
                <a:cs typeface="Times New Roman"/>
              </a:rPr>
              <a:t>"$row[0]</a:t>
            </a:r>
            <a:r>
              <a:rPr sz="1800" spc="10" dirty="0">
                <a:latin typeface="Times New Roman"/>
                <a:cs typeface="Times New Roman"/>
              </a:rPr>
              <a:t> </a:t>
            </a:r>
            <a:r>
              <a:rPr sz="1800" spc="-5" dirty="0">
                <a:latin typeface="Times New Roman"/>
                <a:cs typeface="Times New Roman"/>
              </a:rPr>
              <a:t>$row[1]&lt;br&gt;";</a:t>
            </a:r>
            <a:endParaRPr sz="1800">
              <a:latin typeface="Times New Roman"/>
              <a:cs typeface="Times New Roman"/>
            </a:endParaRPr>
          </a:p>
          <a:p>
            <a:pPr marL="835660">
              <a:lnSpc>
                <a:spcPct val="100000"/>
              </a:lnSpc>
            </a:pPr>
            <a:r>
              <a:rPr sz="1800" dirty="0">
                <a:latin typeface="Times New Roman"/>
                <a:cs typeface="Times New Roman"/>
              </a:rPr>
              <a:t>}</a:t>
            </a:r>
            <a:endParaRPr sz="1800">
              <a:latin typeface="Times New Roman"/>
              <a:cs typeface="Times New Roman"/>
            </a:endParaRPr>
          </a:p>
          <a:p>
            <a:pPr marL="561340">
              <a:lnSpc>
                <a:spcPct val="100000"/>
              </a:lnSpc>
            </a:pPr>
            <a:r>
              <a:rPr sz="1800" dirty="0">
                <a:latin typeface="Times New Roman"/>
                <a:cs typeface="Times New Roman"/>
              </a:rPr>
              <a:t>}</a:t>
            </a:r>
            <a:endParaRPr sz="1800">
              <a:latin typeface="Times New Roman"/>
              <a:cs typeface="Times New Roman"/>
            </a:endParaRPr>
          </a:p>
          <a:p>
            <a:pPr marL="561340">
              <a:lnSpc>
                <a:spcPct val="100000"/>
              </a:lnSpc>
            </a:pPr>
            <a:r>
              <a:rPr sz="1800" b="1" spc="-5" dirty="0">
                <a:solidFill>
                  <a:srgbClr val="C00000"/>
                </a:solidFill>
                <a:latin typeface="Times New Roman"/>
                <a:cs typeface="Times New Roman"/>
              </a:rPr>
              <a:t>function</a:t>
            </a:r>
            <a:r>
              <a:rPr sz="1800" b="1" dirty="0">
                <a:solidFill>
                  <a:srgbClr val="C00000"/>
                </a:solidFill>
                <a:latin typeface="Times New Roman"/>
                <a:cs typeface="Times New Roman"/>
              </a:rPr>
              <a:t> </a:t>
            </a:r>
            <a:r>
              <a:rPr sz="1800" b="1" spc="-5" dirty="0">
                <a:latin typeface="Times New Roman"/>
                <a:cs typeface="Times New Roman"/>
              </a:rPr>
              <a:t>insert</a:t>
            </a:r>
            <a:r>
              <a:rPr sz="1800" spc="-5" dirty="0">
                <a:latin typeface="Times New Roman"/>
                <a:cs typeface="Times New Roman"/>
              </a:rPr>
              <a:t>($sql){</a:t>
            </a:r>
            <a:endParaRPr sz="1800">
              <a:latin typeface="Times New Roman"/>
              <a:cs typeface="Times New Roman"/>
            </a:endParaRPr>
          </a:p>
          <a:p>
            <a:pPr marL="835660" marR="558800">
              <a:lnSpc>
                <a:spcPct val="100000"/>
              </a:lnSpc>
            </a:pPr>
            <a:r>
              <a:rPr sz="1800" dirty="0">
                <a:latin typeface="Times New Roman"/>
                <a:cs typeface="Times New Roman"/>
              </a:rPr>
              <a:t>$result </a:t>
            </a:r>
            <a:r>
              <a:rPr sz="1800" spc="-5" dirty="0">
                <a:latin typeface="Times New Roman"/>
                <a:cs typeface="Times New Roman"/>
              </a:rPr>
              <a:t>= </a:t>
            </a:r>
            <a:r>
              <a:rPr sz="1800" b="1" spc="-5" dirty="0">
                <a:solidFill>
                  <a:srgbClr val="C00000"/>
                </a:solidFill>
                <a:latin typeface="Times New Roman"/>
                <a:cs typeface="Times New Roman"/>
              </a:rPr>
              <a:t>mysql_query</a:t>
            </a:r>
            <a:r>
              <a:rPr sz="1800" spc="-5" dirty="0">
                <a:latin typeface="Times New Roman"/>
                <a:cs typeface="Times New Roman"/>
              </a:rPr>
              <a:t>($sql,</a:t>
            </a:r>
            <a:r>
              <a:rPr sz="1800" spc="-5" dirty="0">
                <a:solidFill>
                  <a:srgbClr val="1F487C"/>
                </a:solidFill>
                <a:latin typeface="Times New Roman"/>
                <a:cs typeface="Times New Roman"/>
              </a:rPr>
              <a:t>$this</a:t>
            </a:r>
            <a:r>
              <a:rPr sz="1800" spc="-5" dirty="0">
                <a:latin typeface="Times New Roman"/>
                <a:cs typeface="Times New Roman"/>
              </a:rPr>
              <a:t>-&gt;conn);  </a:t>
            </a:r>
            <a:r>
              <a:rPr sz="1800" dirty="0">
                <a:latin typeface="Times New Roman"/>
                <a:cs typeface="Times New Roman"/>
              </a:rPr>
              <a:t>if</a:t>
            </a:r>
            <a:r>
              <a:rPr sz="1800" spc="-5" dirty="0">
                <a:latin typeface="Times New Roman"/>
                <a:cs typeface="Times New Roman"/>
              </a:rPr>
              <a:t> </a:t>
            </a:r>
            <a:r>
              <a:rPr sz="1800" dirty="0">
                <a:latin typeface="Times New Roman"/>
                <a:cs typeface="Times New Roman"/>
              </a:rPr>
              <a:t>(!$result)</a:t>
            </a:r>
            <a:endParaRPr sz="1800">
              <a:latin typeface="Times New Roman"/>
              <a:cs typeface="Times New Roman"/>
            </a:endParaRPr>
          </a:p>
          <a:p>
            <a:pPr marL="1109345">
              <a:lnSpc>
                <a:spcPct val="100000"/>
              </a:lnSpc>
            </a:pPr>
            <a:r>
              <a:rPr sz="1800" dirty="0">
                <a:latin typeface="Times New Roman"/>
                <a:cs typeface="Times New Roman"/>
              </a:rPr>
              <a:t>echo </a:t>
            </a:r>
            <a:r>
              <a:rPr sz="1800" spc="-5" dirty="0">
                <a:latin typeface="Times New Roman"/>
                <a:cs typeface="Times New Roman"/>
              </a:rPr>
              <a:t>"Lỗi </a:t>
            </a:r>
            <a:r>
              <a:rPr sz="1800" dirty="0">
                <a:latin typeface="Times New Roman"/>
                <a:cs typeface="Times New Roman"/>
              </a:rPr>
              <a:t>insert:</a:t>
            </a:r>
            <a:r>
              <a:rPr sz="1800" spc="-45" dirty="0">
                <a:latin typeface="Times New Roman"/>
                <a:cs typeface="Times New Roman"/>
              </a:rPr>
              <a:t> </a:t>
            </a:r>
            <a:r>
              <a:rPr sz="1800" spc="-5" dirty="0">
                <a:latin typeface="Times New Roman"/>
                <a:cs typeface="Times New Roman"/>
              </a:rPr>
              <a:t>".mysql_error($this-&gt;conn);</a:t>
            </a:r>
            <a:endParaRPr sz="1800">
              <a:latin typeface="Times New Roman"/>
              <a:cs typeface="Times New Roman"/>
            </a:endParaRPr>
          </a:p>
          <a:p>
            <a:pPr marL="561340">
              <a:lnSpc>
                <a:spcPct val="100000"/>
              </a:lnSpc>
            </a:pPr>
            <a:r>
              <a:rPr sz="1800" dirty="0">
                <a:latin typeface="Times New Roman"/>
                <a:cs typeface="Times New Roman"/>
              </a:rPr>
              <a:t>}</a:t>
            </a:r>
            <a:endParaRPr sz="1800">
              <a:latin typeface="Times New Roman"/>
              <a:cs typeface="Times New Roman"/>
            </a:endParaRPr>
          </a:p>
          <a:p>
            <a:pPr marL="835660" marR="1964055" indent="-274320">
              <a:lnSpc>
                <a:spcPct val="100000"/>
              </a:lnSpc>
              <a:tabLst>
                <a:tab pos="1659889" algn="l"/>
              </a:tabLst>
            </a:pPr>
            <a:r>
              <a:rPr sz="1800" b="1" spc="-5" dirty="0">
                <a:solidFill>
                  <a:srgbClr val="C00000"/>
                </a:solidFill>
                <a:latin typeface="Times New Roman"/>
                <a:cs typeface="Times New Roman"/>
              </a:rPr>
              <a:t>function</a:t>
            </a:r>
            <a:r>
              <a:rPr sz="1800" b="1" u="heavy" spc="-5" dirty="0">
                <a:solidFill>
                  <a:srgbClr val="C00000"/>
                </a:solidFill>
                <a:uFill>
                  <a:solidFill>
                    <a:srgbClr val="000000"/>
                  </a:solidFill>
                </a:uFill>
                <a:latin typeface="Times New Roman"/>
                <a:cs typeface="Times New Roman"/>
              </a:rPr>
              <a:t> 	</a:t>
            </a:r>
            <a:r>
              <a:rPr sz="1800" b="1" spc="-5" dirty="0">
                <a:latin typeface="Times New Roman"/>
                <a:cs typeface="Times New Roman"/>
              </a:rPr>
              <a:t>destruct</a:t>
            </a:r>
            <a:r>
              <a:rPr sz="1800" spc="-5" dirty="0">
                <a:latin typeface="Times New Roman"/>
                <a:cs typeface="Times New Roman"/>
              </a:rPr>
              <a:t>(){  </a:t>
            </a:r>
            <a:r>
              <a:rPr sz="1800" b="1" spc="-5" dirty="0">
                <a:solidFill>
                  <a:srgbClr val="C00000"/>
                </a:solidFill>
                <a:latin typeface="Times New Roman"/>
                <a:cs typeface="Times New Roman"/>
              </a:rPr>
              <a:t>mysql_close</a:t>
            </a:r>
            <a:r>
              <a:rPr sz="1800" spc="-5" dirty="0">
                <a:latin typeface="Times New Roman"/>
                <a:cs typeface="Times New Roman"/>
              </a:rPr>
              <a:t>(</a:t>
            </a:r>
            <a:r>
              <a:rPr sz="1800" spc="-5" dirty="0">
                <a:solidFill>
                  <a:srgbClr val="1F487C"/>
                </a:solidFill>
                <a:latin typeface="Times New Roman"/>
                <a:cs typeface="Times New Roman"/>
              </a:rPr>
              <a:t>$this</a:t>
            </a:r>
            <a:r>
              <a:rPr sz="1800" spc="-5" dirty="0">
                <a:latin typeface="Times New Roman"/>
                <a:cs typeface="Times New Roman"/>
              </a:rPr>
              <a:t>-&gt;conn);</a:t>
            </a:r>
            <a:endParaRPr sz="1800">
              <a:latin typeface="Times New Roman"/>
              <a:cs typeface="Times New Roman"/>
            </a:endParaRPr>
          </a:p>
          <a:p>
            <a:pPr marL="561340">
              <a:lnSpc>
                <a:spcPct val="100000"/>
              </a:lnSpc>
            </a:pPr>
            <a:r>
              <a:rPr sz="1800" dirty="0">
                <a:latin typeface="Times New Roman"/>
                <a:cs typeface="Times New Roman"/>
              </a:rPr>
              <a:t>}</a:t>
            </a:r>
            <a:endParaRPr sz="1800">
              <a:latin typeface="Times New Roman"/>
              <a:cs typeface="Times New Roman"/>
            </a:endParaRPr>
          </a:p>
          <a:p>
            <a:pPr marL="286385">
              <a:lnSpc>
                <a:spcPts val="2140"/>
              </a:lnSpc>
            </a:pPr>
            <a:r>
              <a:rPr sz="1800" dirty="0">
                <a:latin typeface="Times New Roman"/>
                <a:cs typeface="Times New Roman"/>
              </a:rPr>
              <a:t>}</a:t>
            </a:r>
            <a:endParaRPr sz="1800">
              <a:latin typeface="Times New Roman"/>
              <a:cs typeface="Times New Roman"/>
            </a:endParaRPr>
          </a:p>
          <a:p>
            <a:pPr marL="12700">
              <a:lnSpc>
                <a:spcPts val="2140"/>
              </a:lnSpc>
            </a:pPr>
            <a:r>
              <a:rPr sz="1800" spc="-5" dirty="0">
                <a:solidFill>
                  <a:srgbClr val="FF0000"/>
                </a:solidFill>
                <a:latin typeface="Times New Roman"/>
                <a:cs typeface="Times New Roman"/>
              </a:rPr>
              <a:t>?&gt;</a:t>
            </a:r>
            <a:endParaRPr sz="1800">
              <a:latin typeface="Times New Roman"/>
              <a:cs typeface="Times New Roman"/>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45463" y="195071"/>
              <a:ext cx="237744" cy="31546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78255" y="227711"/>
              <a:ext cx="172491" cy="25006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12341" y="188976"/>
              <a:ext cx="786384" cy="32689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44853" y="221361"/>
              <a:ext cx="721106" cy="261620"/>
            </a:xfrm>
            <a:prstGeom prst="rect">
              <a:avLst/>
            </a:prstGeom>
            <a:blipFill>
              <a:blip r:embed="rId5" cstate="print"/>
              <a:stretch>
                <a:fillRect/>
              </a:stretch>
            </a:blipFill>
          </p:spPr>
          <p:txBody>
            <a:bodyPr wrap="square" lIns="0" tIns="0" rIns="0" bIns="0" rtlCol="0"/>
            <a:lstStyle/>
            <a:p>
              <a:endParaRPr/>
            </a:p>
          </p:txBody>
        </p:sp>
      </p:grpSp>
      <p:grpSp>
        <p:nvGrpSpPr>
          <p:cNvPr id="7" name="object 7"/>
          <p:cNvGrpSpPr/>
          <p:nvPr/>
        </p:nvGrpSpPr>
        <p:grpSpPr>
          <a:xfrm>
            <a:off x="2014727" y="121157"/>
            <a:ext cx="4340860" cy="463550"/>
            <a:chOff x="2014727" y="121157"/>
            <a:chExt cx="4340860" cy="463550"/>
          </a:xfrm>
        </p:grpSpPr>
        <p:sp>
          <p:nvSpPr>
            <p:cNvPr id="8" name="object 8"/>
            <p:cNvSpPr/>
            <p:nvPr/>
          </p:nvSpPr>
          <p:spPr>
            <a:xfrm>
              <a:off x="2014727" y="121157"/>
              <a:ext cx="4340352" cy="46329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047239" y="153923"/>
              <a:ext cx="4275201" cy="397891"/>
            </a:xfrm>
            <a:prstGeom prst="rect">
              <a:avLst/>
            </a:prstGeom>
            <a:blipFill>
              <a:blip r:embed="rId7" cstate="print"/>
              <a:stretch>
                <a:fillRect/>
              </a:stretch>
            </a:blipFill>
          </p:spPr>
          <p:txBody>
            <a:bodyPr wrap="square" lIns="0" tIns="0" rIns="0" bIns="0" rtlCol="0"/>
            <a:lstStyle/>
            <a:p>
              <a:endParaRPr/>
            </a:p>
          </p:txBody>
        </p:sp>
      </p:grpSp>
      <p:sp>
        <p:nvSpPr>
          <p:cNvPr id="10" name="object 10"/>
          <p:cNvSpPr/>
          <p:nvPr/>
        </p:nvSpPr>
        <p:spPr>
          <a:xfrm>
            <a:off x="8018526" y="23622"/>
            <a:ext cx="1049274" cy="585977"/>
          </a:xfrm>
          <a:prstGeom prst="rect">
            <a:avLst/>
          </a:prstGeom>
          <a:blipFill>
            <a:blip r:embed="rId8"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535940" y="708152"/>
            <a:ext cx="3590290" cy="391160"/>
          </a:xfrm>
          <a:prstGeom prst="rect">
            <a:avLst/>
          </a:prstGeom>
        </p:spPr>
        <p:txBody>
          <a:bodyPr vert="horz" wrap="square" lIns="0" tIns="12700" rIns="0" bIns="0" rtlCol="0">
            <a:spAutoFit/>
          </a:bodyPr>
          <a:lstStyle/>
          <a:p>
            <a:pPr marL="12700">
              <a:lnSpc>
                <a:spcPct val="100000"/>
              </a:lnSpc>
              <a:spcBef>
                <a:spcPts val="100"/>
              </a:spcBef>
            </a:pPr>
            <a:r>
              <a:rPr dirty="0"/>
              <a:t>a. MySQL và </a:t>
            </a:r>
            <a:r>
              <a:rPr spc="-5" dirty="0"/>
              <a:t>font</a:t>
            </a:r>
            <a:r>
              <a:rPr spc="-180" dirty="0"/>
              <a:t> </a:t>
            </a:r>
            <a:r>
              <a:rPr spc="-5" dirty="0"/>
              <a:t>Unicode:</a:t>
            </a:r>
          </a:p>
        </p:txBody>
      </p:sp>
      <p:sp>
        <p:nvSpPr>
          <p:cNvPr id="12" name="object 12"/>
          <p:cNvSpPr txBox="1"/>
          <p:nvPr/>
        </p:nvSpPr>
        <p:spPr>
          <a:xfrm>
            <a:off x="535940" y="1165605"/>
            <a:ext cx="5230495" cy="39116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400" dirty="0">
                <a:latin typeface="Times New Roman"/>
                <a:cs typeface="Times New Roman"/>
              </a:rPr>
              <a:t>Tạo trong trình quản </a:t>
            </a:r>
            <a:r>
              <a:rPr sz="2400" spc="-5" dirty="0">
                <a:latin typeface="Times New Roman"/>
                <a:cs typeface="Times New Roman"/>
              </a:rPr>
              <a:t>trị CSDL</a:t>
            </a:r>
            <a:r>
              <a:rPr sz="2400" spc="-175" dirty="0">
                <a:latin typeface="Times New Roman"/>
                <a:cs typeface="Times New Roman"/>
              </a:rPr>
              <a:t> </a:t>
            </a:r>
            <a:r>
              <a:rPr sz="2400" spc="-5" dirty="0">
                <a:latin typeface="Times New Roman"/>
                <a:cs typeface="Times New Roman"/>
              </a:rPr>
              <a:t>MySQL:</a:t>
            </a:r>
            <a:endParaRPr sz="2400">
              <a:latin typeface="Times New Roman"/>
              <a:cs typeface="Times New Roman"/>
            </a:endParaRPr>
          </a:p>
        </p:txBody>
      </p:sp>
      <p:grpSp>
        <p:nvGrpSpPr>
          <p:cNvPr id="13" name="object 13"/>
          <p:cNvGrpSpPr/>
          <p:nvPr/>
        </p:nvGrpSpPr>
        <p:grpSpPr>
          <a:xfrm>
            <a:off x="1252727" y="1676400"/>
            <a:ext cx="6638925" cy="4800600"/>
            <a:chOff x="1252727" y="1676400"/>
            <a:chExt cx="6638925" cy="4800600"/>
          </a:xfrm>
        </p:grpSpPr>
        <p:sp>
          <p:nvSpPr>
            <p:cNvPr id="14" name="object 14"/>
            <p:cNvSpPr/>
            <p:nvPr/>
          </p:nvSpPr>
          <p:spPr>
            <a:xfrm>
              <a:off x="1252727" y="1676400"/>
              <a:ext cx="6638543" cy="4800600"/>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3429000" y="4000500"/>
              <a:ext cx="3429000" cy="342900"/>
            </a:xfrm>
            <a:custGeom>
              <a:avLst/>
              <a:gdLst/>
              <a:ahLst/>
              <a:cxnLst/>
              <a:rect l="l" t="t" r="r" b="b"/>
              <a:pathLst>
                <a:path w="3429000" h="342900">
                  <a:moveTo>
                    <a:pt x="0" y="57150"/>
                  </a:moveTo>
                  <a:lnTo>
                    <a:pt x="4482" y="34879"/>
                  </a:lnTo>
                  <a:lnTo>
                    <a:pt x="16716" y="16716"/>
                  </a:lnTo>
                  <a:lnTo>
                    <a:pt x="34879" y="4482"/>
                  </a:lnTo>
                  <a:lnTo>
                    <a:pt x="57150" y="0"/>
                  </a:lnTo>
                  <a:lnTo>
                    <a:pt x="3371850" y="0"/>
                  </a:lnTo>
                  <a:lnTo>
                    <a:pt x="3394120" y="4482"/>
                  </a:lnTo>
                  <a:lnTo>
                    <a:pt x="3412283" y="16716"/>
                  </a:lnTo>
                  <a:lnTo>
                    <a:pt x="3424517" y="34879"/>
                  </a:lnTo>
                  <a:lnTo>
                    <a:pt x="3429000" y="57150"/>
                  </a:lnTo>
                  <a:lnTo>
                    <a:pt x="3429000" y="285750"/>
                  </a:lnTo>
                  <a:lnTo>
                    <a:pt x="3424517" y="308020"/>
                  </a:lnTo>
                  <a:lnTo>
                    <a:pt x="3412283" y="326183"/>
                  </a:lnTo>
                  <a:lnTo>
                    <a:pt x="3394120" y="338417"/>
                  </a:lnTo>
                  <a:lnTo>
                    <a:pt x="3371850" y="342900"/>
                  </a:lnTo>
                  <a:lnTo>
                    <a:pt x="57150" y="342900"/>
                  </a:lnTo>
                  <a:lnTo>
                    <a:pt x="34879" y="338417"/>
                  </a:lnTo>
                  <a:lnTo>
                    <a:pt x="16716" y="326183"/>
                  </a:lnTo>
                  <a:lnTo>
                    <a:pt x="4482" y="308020"/>
                  </a:lnTo>
                  <a:lnTo>
                    <a:pt x="0" y="285750"/>
                  </a:lnTo>
                  <a:lnTo>
                    <a:pt x="0" y="57150"/>
                  </a:lnTo>
                  <a:close/>
                </a:path>
              </a:pathLst>
            </a:custGeom>
            <a:ln w="38100">
              <a:solidFill>
                <a:srgbClr val="FF0000"/>
              </a:solidFill>
            </a:ln>
          </p:spPr>
          <p:txBody>
            <a:bodyPr wrap="square" lIns="0" tIns="0" rIns="0" bIns="0" rtlCol="0"/>
            <a:lstStyle/>
            <a:p>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lang="en-US" dirty="0" err="1">
                <a:solidFill>
                  <a:schemeClr val="tx1"/>
                </a:solidFill>
                <a:latin typeface="Times New Roman" panose="02020603050405020304" pitchFamily="18" charset="0"/>
                <a:cs typeface="Times New Roman" panose="02020603050405020304" pitchFamily="18" charset="0"/>
              </a:rPr>
              <a:t>Kiểu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mảng</a:t>
            </a:r>
            <a:endParaRPr dirty="0">
              <a:solidFill>
                <a:schemeClr val="tx1"/>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1612" y="1242119"/>
            <a:ext cx="7769860" cy="5429692"/>
          </a:xfrm>
          <a:prstGeom prst="rect">
            <a:avLst/>
          </a:prstGeom>
        </p:spPr>
        <p:txBody>
          <a:bodyPr vert="horz" wrap="square" lIns="0" tIns="12700" rIns="0" bIns="0" rtlCol="0">
            <a:spAutoFit/>
          </a:bodyPr>
          <a:lstStyle/>
          <a:p>
            <a:pPr eaLnBrk="1" hangingPunct="1">
              <a:lnSpc>
                <a:spcPct val="100000"/>
              </a:lnSpc>
            </a:pPr>
            <a:r>
              <a:rPr lang="en-US" altLang="en-US" sz="2800" dirty="0" err="1">
                <a:latin typeface="Times New Roman" panose="02020603050405020304" pitchFamily="18" charset="0"/>
                <a:cs typeface="Times New Roman" panose="02020603050405020304" pitchFamily="18" charset="0"/>
              </a:rPr>
              <a:t>Khởi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tạo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bằng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hàm</a:t>
            </a:r>
            <a:r>
              <a:rPr lang="en-US" altLang="en-US" sz="2800" dirty="0">
                <a:latin typeface="Times New Roman" panose="02020603050405020304" pitchFamily="18" charset="0"/>
                <a:cs typeface="Times New Roman" panose="02020603050405020304" pitchFamily="18" charset="0"/>
              </a:rPr>
              <a:t> array()</a:t>
            </a:r>
          </a:p>
          <a:p>
            <a:pPr lvl="1" eaLnBrk="1" hangingPunct="1">
              <a:lnSpc>
                <a:spcPct val="100000"/>
              </a:lnSpc>
            </a:pPr>
            <a:r>
              <a:rPr lang="en-US" altLang="en-US" sz="2800" dirty="0" err="1">
                <a:latin typeface="Times New Roman" panose="02020603050405020304" pitchFamily="18" charset="0"/>
                <a:cs typeface="Times New Roman" panose="02020603050405020304" pitchFamily="18" charset="0"/>
              </a:rPr>
              <a:t>Chỉ</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mặc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a:t>
            </a:r>
          </a:p>
          <a:p>
            <a:pPr lvl="1" eaLnBrk="1" hangingPunct="1">
              <a:lnSpc>
                <a:spcPct val="100000"/>
              </a:lnSpc>
            </a:pPr>
            <a:endParaRPr lang="en-US" altLang="en-US" sz="2800" dirty="0">
              <a:latin typeface="Times New Roman" panose="02020603050405020304" pitchFamily="18" charset="0"/>
              <a:cs typeface="Times New Roman" panose="02020603050405020304" pitchFamily="18" charset="0"/>
            </a:endParaRPr>
          </a:p>
          <a:p>
            <a:pPr lvl="1" eaLnBrk="1" hangingPunct="1">
              <a:lnSpc>
                <a:spcPct val="100000"/>
              </a:lnSpc>
              <a:buFontTx/>
              <a:buNone/>
            </a:pPr>
            <a:r>
              <a:rPr lang="en-US" altLang="en-US" sz="2000" dirty="0">
                <a:latin typeface="Courier New" panose="02070309020205020404" pitchFamily="49" charset="0"/>
              </a:rPr>
              <a:t>	$a=array(“</a:t>
            </a:r>
            <a:r>
              <a:rPr lang="en-US" altLang="en-US" sz="2000" dirty="0" err="1">
                <a:latin typeface="Courier New" panose="02070309020205020404" pitchFamily="49" charset="0"/>
              </a:rPr>
              <a:t>xin</a:t>
            </a:r>
            <a:r>
              <a:rPr lang="en-US" altLang="en-US" sz="2000" dirty="0">
                <a:latin typeface="Courier New" panose="02070309020205020404" pitchFamily="49" charset="0"/>
              </a:rPr>
              <a:t>”, “</a:t>
            </a:r>
            <a:r>
              <a:rPr lang="en-US" altLang="en-US" sz="2000" dirty="0" err="1">
                <a:latin typeface="Courier New" panose="02070309020205020404" pitchFamily="49" charset="0"/>
              </a:rPr>
              <a:t>chào</a:t>
            </a:r>
            <a:r>
              <a:rPr lang="en-US" altLang="en-US" sz="2000" dirty="0">
                <a:latin typeface="Courier New" panose="02070309020205020404" pitchFamily="49" charset="0"/>
              </a:rPr>
              <a:t>”, “</a:t>
            </a:r>
            <a:r>
              <a:rPr lang="en-US" altLang="en-US" sz="2000" dirty="0" err="1">
                <a:latin typeface="Courier New" panose="02070309020205020404" pitchFamily="49" charset="0"/>
              </a:rPr>
              <a:t>bạn</a:t>
            </a:r>
            <a:r>
              <a:rPr lang="en-US" altLang="en-US" sz="2000" dirty="0">
                <a:latin typeface="Courier New" panose="02070309020205020404" pitchFamily="49" charset="0"/>
              </a:rPr>
              <a:t>”);</a:t>
            </a:r>
          </a:p>
          <a:p>
            <a:pPr lvl="1" eaLnBrk="1" hangingPunct="1">
              <a:lnSpc>
                <a:spcPct val="100000"/>
              </a:lnSpc>
              <a:buFontTx/>
              <a:buNone/>
            </a:pPr>
            <a:r>
              <a:rPr lang="en-US" altLang="en-US" sz="2000" dirty="0">
                <a:latin typeface="Courier New" panose="02070309020205020404" pitchFamily="49" charset="0"/>
              </a:rPr>
              <a:t>	/*</a:t>
            </a:r>
            <a:r>
              <a:rPr lang="en-US" altLang="en-US" sz="2000" dirty="0" err="1">
                <a:latin typeface="Courier New" panose="02070309020205020404" pitchFamily="49" charset="0"/>
              </a:rPr>
              <a:t>tương</a:t>
            </a:r>
            <a:r>
              <a:rPr lang="en-US" altLang="en-US" sz="2000" dirty="0">
                <a:latin typeface="Courier New" panose="02070309020205020404" pitchFamily="49" charset="0"/>
              </a:rPr>
              <a:t> </a:t>
            </a:r>
            <a:r>
              <a:rPr lang="en-US" altLang="en-US" sz="2000" dirty="0" err="1">
                <a:latin typeface="Courier New" panose="02070309020205020404" pitchFamily="49" charset="0"/>
              </a:rPr>
              <a:t>đương</a:t>
            </a:r>
            <a:r>
              <a:rPr lang="en-US" altLang="en-US" sz="2000" dirty="0">
                <a:latin typeface="Courier New" panose="02070309020205020404" pitchFamily="49" charset="0"/>
              </a:rPr>
              <a:t> </a:t>
            </a:r>
            <a:r>
              <a:rPr lang="en-US" altLang="en-US" sz="2000" dirty="0" err="1">
                <a:latin typeface="Courier New" panose="02070309020205020404" pitchFamily="49" charset="0"/>
              </a:rPr>
              <a:t>với</a:t>
            </a:r>
            <a:endParaRPr lang="en-US" altLang="en-US" sz="2000" dirty="0">
              <a:latin typeface="Courier New" panose="02070309020205020404" pitchFamily="49" charset="0"/>
            </a:endParaRPr>
          </a:p>
          <a:p>
            <a:pPr lvl="1" eaLnBrk="1" hangingPunct="1">
              <a:lnSpc>
                <a:spcPct val="100000"/>
              </a:lnSpc>
              <a:buFontTx/>
              <a:buNone/>
            </a:pPr>
            <a:r>
              <a:rPr lang="en-US" altLang="en-US" sz="2000" dirty="0">
                <a:latin typeface="Courier New" panose="02070309020205020404" pitchFamily="49" charset="0"/>
              </a:rPr>
              <a:t>	$a[]=“</a:t>
            </a:r>
            <a:r>
              <a:rPr lang="en-US" altLang="en-US" sz="2000" dirty="0" err="1">
                <a:latin typeface="Courier New" panose="02070309020205020404" pitchFamily="49" charset="0"/>
              </a:rPr>
              <a:t>xin</a:t>
            </a:r>
            <a:r>
              <a:rPr lang="en-US" altLang="en-US" sz="2000" dirty="0">
                <a:latin typeface="Courier New" panose="02070309020205020404" pitchFamily="49" charset="0"/>
              </a:rPr>
              <a:t>”; </a:t>
            </a:r>
          </a:p>
          <a:p>
            <a:pPr lvl="1" eaLnBrk="1" hangingPunct="1">
              <a:lnSpc>
                <a:spcPct val="100000"/>
              </a:lnSpc>
              <a:buFontTx/>
              <a:buNone/>
            </a:pPr>
            <a:r>
              <a:rPr lang="en-US" altLang="en-US" sz="2000" dirty="0">
                <a:latin typeface="Courier New" panose="02070309020205020404" pitchFamily="49" charset="0"/>
              </a:rPr>
              <a:t>	$a[]=“</a:t>
            </a:r>
            <a:r>
              <a:rPr lang="en-US" altLang="en-US" sz="2000" dirty="0" err="1">
                <a:latin typeface="Courier New" panose="02070309020205020404" pitchFamily="49" charset="0"/>
              </a:rPr>
              <a:t>chào</a:t>
            </a:r>
            <a:r>
              <a:rPr lang="en-US" altLang="en-US" sz="2000" dirty="0">
                <a:latin typeface="Courier New" panose="02070309020205020404" pitchFamily="49" charset="0"/>
              </a:rPr>
              <a:t>”; </a:t>
            </a:r>
          </a:p>
          <a:p>
            <a:pPr lvl="1" eaLnBrk="1" hangingPunct="1">
              <a:lnSpc>
                <a:spcPct val="100000"/>
              </a:lnSpc>
              <a:buFontTx/>
              <a:buNone/>
            </a:pPr>
            <a:r>
              <a:rPr lang="en-US" altLang="en-US" sz="2000" dirty="0">
                <a:latin typeface="Courier New" panose="02070309020205020404" pitchFamily="49" charset="0"/>
              </a:rPr>
              <a:t>	$a[]=“</a:t>
            </a:r>
            <a:r>
              <a:rPr lang="en-US" altLang="en-US" sz="2000" dirty="0" err="1">
                <a:latin typeface="Courier New" panose="02070309020205020404" pitchFamily="49" charset="0"/>
              </a:rPr>
              <a:t>bạn</a:t>
            </a:r>
            <a:r>
              <a:rPr lang="en-US" altLang="en-US" sz="2000" dirty="0">
                <a:latin typeface="Courier New" panose="02070309020205020404" pitchFamily="49" charset="0"/>
              </a:rPr>
              <a:t>”;*/</a:t>
            </a:r>
          </a:p>
          <a:p>
            <a:pPr lvl="1" eaLnBrk="1" hangingPunct="1">
              <a:lnSpc>
                <a:spcPct val="100000"/>
              </a:lnSpc>
              <a:buFontTx/>
              <a:buNone/>
            </a:pPr>
            <a:endParaRPr lang="en-US" altLang="en-US" sz="2000" dirty="0">
              <a:latin typeface="Courier New" panose="02070309020205020404" pitchFamily="49" charset="0"/>
            </a:endParaRPr>
          </a:p>
          <a:p>
            <a:pPr lvl="1" eaLnBrk="1" hangingPunct="1">
              <a:lnSpc>
                <a:spcPct val="100000"/>
              </a:lnSpc>
            </a:pPr>
            <a:r>
              <a:rPr lang="en-US" altLang="en-US" sz="2800" dirty="0" err="1">
                <a:latin typeface="Times New Roman" panose="02020603050405020304" pitchFamily="18" charset="0"/>
                <a:cs typeface="Times New Roman" panose="02020603050405020304" pitchFamily="18" charset="0"/>
              </a:rPr>
              <a:t>Chỉ</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mặc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chỉ</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đầu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khác</a:t>
            </a:r>
            <a:r>
              <a:rPr lang="en-US" altLang="en-US" sz="2800" dirty="0">
                <a:latin typeface="Times New Roman" panose="02020603050405020304" pitchFamily="18" charset="0"/>
                <a:cs typeface="Times New Roman" panose="02020603050405020304" pitchFamily="18" charset="0"/>
              </a:rPr>
              <a:t> 0:</a:t>
            </a:r>
          </a:p>
          <a:p>
            <a:pPr lvl="1" eaLnBrk="1" hangingPunct="1">
              <a:lnSpc>
                <a:spcPct val="100000"/>
              </a:lnSpc>
            </a:pPr>
            <a:endParaRPr lang="en-US" altLang="en-US" sz="2000" dirty="0"/>
          </a:p>
          <a:p>
            <a:pPr lvl="1" eaLnBrk="1" hangingPunct="1">
              <a:lnSpc>
                <a:spcPct val="100000"/>
              </a:lnSpc>
              <a:buFontTx/>
              <a:buNone/>
            </a:pPr>
            <a:r>
              <a:rPr lang="en-US" altLang="en-US" sz="2000" dirty="0">
                <a:latin typeface="Courier New" panose="02070309020205020404" pitchFamily="49" charset="0"/>
              </a:rPr>
              <a:t>$a=array(5=&gt;“</a:t>
            </a:r>
            <a:r>
              <a:rPr lang="en-US" altLang="en-US" sz="2000" dirty="0" err="1">
                <a:latin typeface="Courier New" panose="02070309020205020404" pitchFamily="49" charset="0"/>
              </a:rPr>
              <a:t>xin</a:t>
            </a:r>
            <a:r>
              <a:rPr lang="en-US" altLang="en-US" sz="2000" dirty="0">
                <a:latin typeface="Courier New" panose="02070309020205020404" pitchFamily="49" charset="0"/>
              </a:rPr>
              <a:t>”, “</a:t>
            </a:r>
            <a:r>
              <a:rPr lang="en-US" altLang="en-US" sz="2000" dirty="0" err="1">
                <a:latin typeface="Courier New" panose="02070309020205020404" pitchFamily="49" charset="0"/>
              </a:rPr>
              <a:t>chào</a:t>
            </a:r>
            <a:r>
              <a:rPr lang="en-US" altLang="en-US" sz="2000" dirty="0">
                <a:latin typeface="Courier New" panose="02070309020205020404" pitchFamily="49" charset="0"/>
              </a:rPr>
              <a:t>”, “</a:t>
            </a:r>
            <a:r>
              <a:rPr lang="en-US" altLang="en-US" sz="2000" dirty="0" err="1">
                <a:latin typeface="Courier New" panose="02070309020205020404" pitchFamily="49" charset="0"/>
              </a:rPr>
              <a:t>bạn</a:t>
            </a:r>
            <a:r>
              <a:rPr lang="en-US" altLang="en-US" sz="2000" dirty="0">
                <a:latin typeface="Courier New" panose="02070309020205020404" pitchFamily="49" charset="0"/>
              </a:rPr>
              <a:t>”);</a:t>
            </a:r>
          </a:p>
          <a:p>
            <a:pPr lvl="1" eaLnBrk="1" hangingPunct="1">
              <a:lnSpc>
                <a:spcPct val="100000"/>
              </a:lnSpc>
              <a:buFontTx/>
              <a:buNone/>
            </a:pPr>
            <a:r>
              <a:rPr lang="en-US" altLang="en-US" sz="2000" dirty="0">
                <a:latin typeface="Courier New" panose="02070309020205020404" pitchFamily="49" charset="0"/>
              </a:rPr>
              <a:t>/*</a:t>
            </a:r>
            <a:r>
              <a:rPr lang="en-US" altLang="en-US" sz="2000" dirty="0" err="1">
                <a:latin typeface="Courier New" panose="02070309020205020404" pitchFamily="49" charset="0"/>
              </a:rPr>
              <a:t>tương</a:t>
            </a:r>
            <a:r>
              <a:rPr lang="en-US" altLang="en-US" sz="2000" dirty="0">
                <a:latin typeface="Courier New" panose="02070309020205020404" pitchFamily="49" charset="0"/>
              </a:rPr>
              <a:t> </a:t>
            </a:r>
            <a:r>
              <a:rPr lang="en-US" altLang="en-US" sz="2000" dirty="0" err="1">
                <a:latin typeface="Courier New" panose="02070309020205020404" pitchFamily="49" charset="0"/>
              </a:rPr>
              <a:t>đương</a:t>
            </a:r>
            <a:r>
              <a:rPr lang="en-US" altLang="en-US" sz="2000" dirty="0">
                <a:latin typeface="Courier New" panose="02070309020205020404" pitchFamily="49" charset="0"/>
              </a:rPr>
              <a:t> </a:t>
            </a:r>
            <a:r>
              <a:rPr lang="en-US" altLang="en-US" sz="2000" dirty="0" err="1">
                <a:latin typeface="Courier New" panose="02070309020205020404" pitchFamily="49" charset="0"/>
              </a:rPr>
              <a:t>với</a:t>
            </a:r>
            <a:endParaRPr lang="en-US" altLang="en-US" sz="2000" dirty="0">
              <a:latin typeface="Courier New" panose="02070309020205020404" pitchFamily="49" charset="0"/>
            </a:endParaRPr>
          </a:p>
          <a:p>
            <a:pPr lvl="1" eaLnBrk="1" hangingPunct="1">
              <a:lnSpc>
                <a:spcPct val="100000"/>
              </a:lnSpc>
              <a:buFontTx/>
              <a:buNone/>
            </a:pPr>
            <a:r>
              <a:rPr lang="en-US" altLang="en-US" sz="2000" dirty="0">
                <a:latin typeface="Courier New" panose="02070309020205020404" pitchFamily="49" charset="0"/>
              </a:rPr>
              <a:t>	$a[5]=“</a:t>
            </a:r>
            <a:r>
              <a:rPr lang="en-US" altLang="en-US" sz="2000" dirty="0" err="1">
                <a:latin typeface="Courier New" panose="02070309020205020404" pitchFamily="49" charset="0"/>
              </a:rPr>
              <a:t>xin</a:t>
            </a:r>
            <a:r>
              <a:rPr lang="en-US" altLang="en-US" sz="2000" dirty="0">
                <a:latin typeface="Courier New" panose="02070309020205020404" pitchFamily="49" charset="0"/>
              </a:rPr>
              <a:t>”; </a:t>
            </a:r>
          </a:p>
          <a:p>
            <a:pPr lvl="1" eaLnBrk="1" hangingPunct="1">
              <a:lnSpc>
                <a:spcPct val="100000"/>
              </a:lnSpc>
              <a:buFontTx/>
              <a:buNone/>
            </a:pPr>
            <a:r>
              <a:rPr lang="en-US" altLang="en-US" sz="2000" dirty="0">
                <a:latin typeface="Courier New" panose="02070309020205020404" pitchFamily="49" charset="0"/>
              </a:rPr>
              <a:t>	$a[]=“</a:t>
            </a:r>
            <a:r>
              <a:rPr lang="en-US" altLang="en-US" sz="2000" dirty="0" err="1">
                <a:latin typeface="Courier New" panose="02070309020205020404" pitchFamily="49" charset="0"/>
              </a:rPr>
              <a:t>chào</a:t>
            </a:r>
            <a:r>
              <a:rPr lang="en-US" altLang="en-US" sz="2000" dirty="0">
                <a:latin typeface="Courier New" panose="02070309020205020404" pitchFamily="49" charset="0"/>
              </a:rPr>
              <a:t>”; </a:t>
            </a:r>
          </a:p>
          <a:p>
            <a:pPr lvl="1" eaLnBrk="1" hangingPunct="1">
              <a:lnSpc>
                <a:spcPct val="100000"/>
              </a:lnSpc>
              <a:buFontTx/>
              <a:buNone/>
            </a:pPr>
            <a:r>
              <a:rPr lang="en-US" altLang="en-US" sz="2000" dirty="0">
                <a:latin typeface="Courier New" panose="02070309020205020404" pitchFamily="49" charset="0"/>
              </a:rPr>
              <a:t>	$a[]=“</a:t>
            </a:r>
            <a:r>
              <a:rPr lang="en-US" altLang="en-US" sz="2000" dirty="0" err="1">
                <a:latin typeface="Courier New" panose="02070309020205020404" pitchFamily="49" charset="0"/>
              </a:rPr>
              <a:t>bạn</a:t>
            </a:r>
            <a:r>
              <a:rPr lang="en-US" altLang="en-US" sz="2000" dirty="0">
                <a:latin typeface="Courier New" panose="02070309020205020404" pitchFamily="49" charset="0"/>
              </a:rPr>
              <a:t>”;*/</a:t>
            </a:r>
          </a:p>
        </p:txBody>
      </p:sp>
    </p:spTree>
    <p:extLst>
      <p:ext uri="{BB962C8B-B14F-4D97-AF65-F5344CB8AC3E}">
        <p14:creationId xmlns:p14="http://schemas.microsoft.com/office/powerpoint/2010/main" val="15939418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252727" y="1676400"/>
              <a:ext cx="6638543" cy="480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45463" y="195071"/>
              <a:ext cx="237744" cy="31546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7711"/>
              <a:ext cx="172491" cy="25006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12341" y="188976"/>
              <a:ext cx="786384" cy="326898"/>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1244853" y="221361"/>
            <a:ext cx="721106" cy="261620"/>
          </a:xfrm>
          <a:prstGeom prst="rect">
            <a:avLst/>
          </a:prstGeom>
          <a:blipFill>
            <a:blip r:embed="rId6" cstate="print"/>
            <a:stretch>
              <a:fillRect/>
            </a:stretch>
          </a:blipFill>
        </p:spPr>
        <p:txBody>
          <a:bodyPr wrap="square" lIns="0" tIns="0" rIns="0" bIns="0" rtlCol="0"/>
          <a:lstStyle/>
          <a:p>
            <a:endParaRPr/>
          </a:p>
        </p:txBody>
      </p:sp>
      <p:grpSp>
        <p:nvGrpSpPr>
          <p:cNvPr id="8" name="object 8"/>
          <p:cNvGrpSpPr/>
          <p:nvPr/>
        </p:nvGrpSpPr>
        <p:grpSpPr>
          <a:xfrm>
            <a:off x="2014727" y="121157"/>
            <a:ext cx="4340860" cy="463550"/>
            <a:chOff x="2014727" y="121157"/>
            <a:chExt cx="4340860" cy="463550"/>
          </a:xfrm>
        </p:grpSpPr>
        <p:sp>
          <p:nvSpPr>
            <p:cNvPr id="9" name="object 9"/>
            <p:cNvSpPr/>
            <p:nvPr/>
          </p:nvSpPr>
          <p:spPr>
            <a:xfrm>
              <a:off x="2014727" y="121157"/>
              <a:ext cx="4340352" cy="46329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047239" y="153923"/>
              <a:ext cx="4275201" cy="397891"/>
            </a:xfrm>
            <a:prstGeom prst="rect">
              <a:avLst/>
            </a:prstGeom>
            <a:blipFill>
              <a:blip r:embed="rId8" cstate="print"/>
              <a:stretch>
                <a:fillRect/>
              </a:stretch>
            </a:blipFill>
          </p:spPr>
          <p:txBody>
            <a:bodyPr wrap="square" lIns="0" tIns="0" rIns="0" bIns="0" rtlCol="0"/>
            <a:lstStyle/>
            <a:p>
              <a:endParaRPr/>
            </a:p>
          </p:txBody>
        </p:sp>
      </p:grpSp>
      <p:sp>
        <p:nvSpPr>
          <p:cNvPr id="11" name="object 11"/>
          <p:cNvSpPr/>
          <p:nvPr/>
        </p:nvSpPr>
        <p:spPr>
          <a:xfrm>
            <a:off x="8018526" y="23622"/>
            <a:ext cx="1049274" cy="585977"/>
          </a:xfrm>
          <a:prstGeom prst="rect">
            <a:avLst/>
          </a:prstGeom>
          <a:blipFill>
            <a:blip r:embed="rId9" cstate="print"/>
            <a:stretch>
              <a:fillRect/>
            </a:stretch>
          </a:blipFill>
        </p:spPr>
        <p:txBody>
          <a:bodyPr wrap="square" lIns="0" tIns="0" rIns="0" bIns="0" rtlCol="0"/>
          <a:lstStyle/>
          <a:p>
            <a:endParaRPr/>
          </a:p>
        </p:txBody>
      </p:sp>
      <p:sp>
        <p:nvSpPr>
          <p:cNvPr id="12" name="object 12"/>
          <p:cNvSpPr txBox="1">
            <a:spLocks noGrp="1"/>
          </p:cNvSpPr>
          <p:nvPr>
            <p:ph type="title"/>
          </p:nvPr>
        </p:nvSpPr>
        <p:spPr>
          <a:xfrm>
            <a:off x="535940" y="708152"/>
            <a:ext cx="3590290" cy="391160"/>
          </a:xfrm>
          <a:prstGeom prst="rect">
            <a:avLst/>
          </a:prstGeom>
        </p:spPr>
        <p:txBody>
          <a:bodyPr vert="horz" wrap="square" lIns="0" tIns="12700" rIns="0" bIns="0" rtlCol="0">
            <a:spAutoFit/>
          </a:bodyPr>
          <a:lstStyle/>
          <a:p>
            <a:pPr marL="12700">
              <a:lnSpc>
                <a:spcPct val="100000"/>
              </a:lnSpc>
              <a:spcBef>
                <a:spcPts val="100"/>
              </a:spcBef>
            </a:pPr>
            <a:r>
              <a:rPr dirty="0"/>
              <a:t>a. MySQL và </a:t>
            </a:r>
            <a:r>
              <a:rPr spc="-5" dirty="0"/>
              <a:t>font</a:t>
            </a:r>
            <a:r>
              <a:rPr spc="-180" dirty="0"/>
              <a:t> </a:t>
            </a:r>
            <a:r>
              <a:rPr spc="-5" dirty="0"/>
              <a:t>Unicode:</a:t>
            </a:r>
          </a:p>
        </p:txBody>
      </p:sp>
      <p:sp>
        <p:nvSpPr>
          <p:cNvPr id="13" name="object 13"/>
          <p:cNvSpPr txBox="1"/>
          <p:nvPr/>
        </p:nvSpPr>
        <p:spPr>
          <a:xfrm>
            <a:off x="535940" y="1165605"/>
            <a:ext cx="5230495" cy="39116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400" dirty="0">
                <a:latin typeface="Times New Roman"/>
                <a:cs typeface="Times New Roman"/>
              </a:rPr>
              <a:t>Tạo trong trình quản </a:t>
            </a:r>
            <a:r>
              <a:rPr sz="2400" spc="-5" dirty="0">
                <a:latin typeface="Times New Roman"/>
                <a:cs typeface="Times New Roman"/>
              </a:rPr>
              <a:t>trị CSDL</a:t>
            </a:r>
            <a:r>
              <a:rPr sz="2400" spc="-175" dirty="0">
                <a:latin typeface="Times New Roman"/>
                <a:cs typeface="Times New Roman"/>
              </a:rPr>
              <a:t> </a:t>
            </a:r>
            <a:r>
              <a:rPr sz="2400" spc="-5" dirty="0">
                <a:latin typeface="Times New Roman"/>
                <a:cs typeface="Times New Roman"/>
              </a:rPr>
              <a:t>MySQL:</a:t>
            </a:r>
            <a:endParaRPr sz="2400">
              <a:latin typeface="Times New Roman"/>
              <a:cs typeface="Times New Roman"/>
            </a:endParaRPr>
          </a:p>
        </p:txBody>
      </p:sp>
      <p:sp>
        <p:nvSpPr>
          <p:cNvPr id="14" name="object 14"/>
          <p:cNvSpPr/>
          <p:nvPr/>
        </p:nvSpPr>
        <p:spPr>
          <a:xfrm>
            <a:off x="3124200" y="4724400"/>
            <a:ext cx="2743200" cy="533400"/>
          </a:xfrm>
          <a:custGeom>
            <a:avLst/>
            <a:gdLst/>
            <a:ahLst/>
            <a:cxnLst/>
            <a:rect l="l" t="t" r="r" b="b"/>
            <a:pathLst>
              <a:path w="2743200" h="533400">
                <a:moveTo>
                  <a:pt x="0" y="88900"/>
                </a:moveTo>
                <a:lnTo>
                  <a:pt x="6979" y="54274"/>
                </a:lnTo>
                <a:lnTo>
                  <a:pt x="26019" y="26019"/>
                </a:lnTo>
                <a:lnTo>
                  <a:pt x="54274" y="6979"/>
                </a:lnTo>
                <a:lnTo>
                  <a:pt x="88900" y="0"/>
                </a:lnTo>
                <a:lnTo>
                  <a:pt x="2654300" y="0"/>
                </a:lnTo>
                <a:lnTo>
                  <a:pt x="2688925" y="6979"/>
                </a:lnTo>
                <a:lnTo>
                  <a:pt x="2717180" y="26019"/>
                </a:lnTo>
                <a:lnTo>
                  <a:pt x="2736220" y="54274"/>
                </a:lnTo>
                <a:lnTo>
                  <a:pt x="2743200" y="88900"/>
                </a:lnTo>
                <a:lnTo>
                  <a:pt x="2743200" y="444500"/>
                </a:lnTo>
                <a:lnTo>
                  <a:pt x="2736220" y="479125"/>
                </a:lnTo>
                <a:lnTo>
                  <a:pt x="2717180" y="507380"/>
                </a:lnTo>
                <a:lnTo>
                  <a:pt x="2688925" y="526420"/>
                </a:lnTo>
                <a:lnTo>
                  <a:pt x="2654300" y="533400"/>
                </a:lnTo>
                <a:lnTo>
                  <a:pt x="88900" y="533400"/>
                </a:lnTo>
                <a:lnTo>
                  <a:pt x="54274" y="526420"/>
                </a:lnTo>
                <a:lnTo>
                  <a:pt x="26019" y="507380"/>
                </a:lnTo>
                <a:lnTo>
                  <a:pt x="6979" y="479125"/>
                </a:lnTo>
                <a:lnTo>
                  <a:pt x="0" y="444500"/>
                </a:lnTo>
                <a:lnTo>
                  <a:pt x="0" y="88900"/>
                </a:lnTo>
                <a:close/>
              </a:path>
            </a:pathLst>
          </a:custGeom>
          <a:ln w="38100">
            <a:solidFill>
              <a:srgbClr val="FF0000"/>
            </a:solidFill>
          </a:ln>
        </p:spPr>
        <p:txBody>
          <a:bodyPr wrap="square" lIns="0" tIns="0" rIns="0" bIns="0" rtlCol="0"/>
          <a:lstStyle/>
          <a:p>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45463" y="195071"/>
              <a:ext cx="237744" cy="31546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78255" y="227711"/>
              <a:ext cx="172491" cy="25006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12341" y="188976"/>
              <a:ext cx="786384" cy="32689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44853" y="221361"/>
              <a:ext cx="721106" cy="261620"/>
            </a:xfrm>
            <a:prstGeom prst="rect">
              <a:avLst/>
            </a:prstGeom>
            <a:blipFill>
              <a:blip r:embed="rId5" cstate="print"/>
              <a:stretch>
                <a:fillRect/>
              </a:stretch>
            </a:blipFill>
          </p:spPr>
          <p:txBody>
            <a:bodyPr wrap="square" lIns="0" tIns="0" rIns="0" bIns="0" rtlCol="0"/>
            <a:lstStyle/>
            <a:p>
              <a:endParaRPr/>
            </a:p>
          </p:txBody>
        </p:sp>
      </p:grpSp>
      <p:grpSp>
        <p:nvGrpSpPr>
          <p:cNvPr id="7" name="object 7"/>
          <p:cNvGrpSpPr/>
          <p:nvPr/>
        </p:nvGrpSpPr>
        <p:grpSpPr>
          <a:xfrm>
            <a:off x="2014727" y="121157"/>
            <a:ext cx="4340860" cy="463550"/>
            <a:chOff x="2014727" y="121157"/>
            <a:chExt cx="4340860" cy="463550"/>
          </a:xfrm>
        </p:grpSpPr>
        <p:sp>
          <p:nvSpPr>
            <p:cNvPr id="8" name="object 8"/>
            <p:cNvSpPr/>
            <p:nvPr/>
          </p:nvSpPr>
          <p:spPr>
            <a:xfrm>
              <a:off x="2014727" y="121157"/>
              <a:ext cx="4340352" cy="46329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047239" y="153923"/>
              <a:ext cx="4275201" cy="397891"/>
            </a:xfrm>
            <a:prstGeom prst="rect">
              <a:avLst/>
            </a:prstGeom>
            <a:blipFill>
              <a:blip r:embed="rId7" cstate="print"/>
              <a:stretch>
                <a:fillRect/>
              </a:stretch>
            </a:blipFill>
          </p:spPr>
          <p:txBody>
            <a:bodyPr wrap="square" lIns="0" tIns="0" rIns="0" bIns="0" rtlCol="0"/>
            <a:lstStyle/>
            <a:p>
              <a:endParaRPr/>
            </a:p>
          </p:txBody>
        </p:sp>
      </p:grpSp>
      <p:sp>
        <p:nvSpPr>
          <p:cNvPr id="10" name="object 10"/>
          <p:cNvSpPr/>
          <p:nvPr/>
        </p:nvSpPr>
        <p:spPr>
          <a:xfrm>
            <a:off x="8018526" y="23622"/>
            <a:ext cx="1049274" cy="585977"/>
          </a:xfrm>
          <a:prstGeom prst="rect">
            <a:avLst/>
          </a:prstGeom>
          <a:blipFill>
            <a:blip r:embed="rId8"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535940" y="708152"/>
            <a:ext cx="3590290" cy="391160"/>
          </a:xfrm>
          <a:prstGeom prst="rect">
            <a:avLst/>
          </a:prstGeom>
        </p:spPr>
        <p:txBody>
          <a:bodyPr vert="horz" wrap="square" lIns="0" tIns="12700" rIns="0" bIns="0" rtlCol="0">
            <a:spAutoFit/>
          </a:bodyPr>
          <a:lstStyle/>
          <a:p>
            <a:pPr marL="12700">
              <a:lnSpc>
                <a:spcPct val="100000"/>
              </a:lnSpc>
              <a:spcBef>
                <a:spcPts val="100"/>
              </a:spcBef>
            </a:pPr>
            <a:r>
              <a:rPr dirty="0"/>
              <a:t>a. MySQL và </a:t>
            </a:r>
            <a:r>
              <a:rPr spc="-5" dirty="0"/>
              <a:t>font</a:t>
            </a:r>
            <a:r>
              <a:rPr spc="-180" dirty="0"/>
              <a:t> </a:t>
            </a:r>
            <a:r>
              <a:rPr spc="-5" dirty="0"/>
              <a:t>Unicode:</a:t>
            </a:r>
          </a:p>
        </p:txBody>
      </p:sp>
      <p:sp>
        <p:nvSpPr>
          <p:cNvPr id="12" name="object 12"/>
          <p:cNvSpPr txBox="1"/>
          <p:nvPr/>
        </p:nvSpPr>
        <p:spPr>
          <a:xfrm>
            <a:off x="497840" y="1165605"/>
            <a:ext cx="8148955" cy="1488440"/>
          </a:xfrm>
          <a:prstGeom prst="rect">
            <a:avLst/>
          </a:prstGeom>
        </p:spPr>
        <p:txBody>
          <a:bodyPr vert="horz" wrap="square" lIns="0" tIns="12700" rIns="0" bIns="0" rtlCol="0">
            <a:spAutoFit/>
          </a:bodyPr>
          <a:lstStyle/>
          <a:p>
            <a:pPr marL="355600" indent="-342900" algn="just">
              <a:lnSpc>
                <a:spcPct val="100000"/>
              </a:lnSpc>
              <a:spcBef>
                <a:spcPts val="100"/>
              </a:spcBef>
              <a:buClr>
                <a:srgbClr val="00AF50"/>
              </a:buClr>
              <a:buFont typeface="Wingdings"/>
              <a:buChar char=""/>
              <a:tabLst>
                <a:tab pos="355600" algn="l"/>
              </a:tabLst>
            </a:pPr>
            <a:r>
              <a:rPr sz="2400" dirty="0">
                <a:latin typeface="Times New Roman"/>
                <a:cs typeface="Times New Roman"/>
              </a:rPr>
              <a:t>Dùng câu lệnh </a:t>
            </a:r>
            <a:r>
              <a:rPr sz="2400" b="1" dirty="0">
                <a:latin typeface="Times New Roman"/>
                <a:cs typeface="Times New Roman"/>
              </a:rPr>
              <a:t>SQL </a:t>
            </a:r>
            <a:r>
              <a:rPr sz="2400" dirty="0">
                <a:latin typeface="Times New Roman"/>
                <a:cs typeface="Times New Roman"/>
              </a:rPr>
              <a:t>để</a:t>
            </a:r>
            <a:r>
              <a:rPr sz="2400" spc="-40" dirty="0">
                <a:latin typeface="Times New Roman"/>
                <a:cs typeface="Times New Roman"/>
              </a:rPr>
              <a:t> </a:t>
            </a:r>
            <a:r>
              <a:rPr sz="2400" dirty="0">
                <a:latin typeface="Times New Roman"/>
                <a:cs typeface="Times New Roman"/>
              </a:rPr>
              <a:t>tạo:</a:t>
            </a:r>
            <a:endParaRPr sz="2400">
              <a:latin typeface="Times New Roman"/>
              <a:cs typeface="Times New Roman"/>
            </a:endParaRPr>
          </a:p>
          <a:p>
            <a:pPr marL="812800" marR="5080" lvl="1" indent="-342900" algn="just">
              <a:lnSpc>
                <a:spcPct val="100000"/>
              </a:lnSpc>
              <a:buClr>
                <a:srgbClr val="00AF50"/>
              </a:buClr>
              <a:buFont typeface="Wingdings"/>
              <a:buChar char=""/>
              <a:tabLst>
                <a:tab pos="812800" algn="l"/>
              </a:tabLst>
            </a:pPr>
            <a:r>
              <a:rPr sz="2400" spc="-5" dirty="0">
                <a:latin typeface="Times New Roman"/>
                <a:cs typeface="Times New Roman"/>
              </a:rPr>
              <a:t>Thiết </a:t>
            </a:r>
            <a:r>
              <a:rPr sz="2400" dirty="0">
                <a:latin typeface="Times New Roman"/>
                <a:cs typeface="Times New Roman"/>
              </a:rPr>
              <a:t>lập thuộc </a:t>
            </a:r>
            <a:r>
              <a:rPr sz="2400" spc="-5" dirty="0">
                <a:latin typeface="Times New Roman"/>
                <a:cs typeface="Times New Roman"/>
              </a:rPr>
              <a:t>tính Database: </a:t>
            </a:r>
            <a:r>
              <a:rPr sz="2400" dirty="0">
                <a:latin typeface="Times New Roman"/>
                <a:cs typeface="Times New Roman"/>
              </a:rPr>
              <a:t>khi tạo </a:t>
            </a:r>
            <a:r>
              <a:rPr sz="2400" spc="-5" dirty="0">
                <a:latin typeface="Times New Roman"/>
                <a:cs typeface="Times New Roman"/>
              </a:rPr>
              <a:t>CSDL </a:t>
            </a:r>
            <a:r>
              <a:rPr sz="2400" dirty="0">
                <a:latin typeface="Times New Roman"/>
                <a:cs typeface="Times New Roman"/>
              </a:rPr>
              <a:t>MySQL </a:t>
            </a:r>
            <a:r>
              <a:rPr sz="2400" spc="-5" dirty="0">
                <a:latin typeface="Times New Roman"/>
                <a:cs typeface="Times New Roman"/>
              </a:rPr>
              <a:t>phải  thiết </a:t>
            </a:r>
            <a:r>
              <a:rPr sz="2400" dirty="0">
                <a:latin typeface="Times New Roman"/>
                <a:cs typeface="Times New Roman"/>
              </a:rPr>
              <a:t>lập CHARACTER </a:t>
            </a:r>
            <a:r>
              <a:rPr sz="2400" spc="-5" dirty="0">
                <a:latin typeface="Times New Roman"/>
                <a:cs typeface="Times New Roman"/>
              </a:rPr>
              <a:t>SET utf8 </a:t>
            </a:r>
            <a:r>
              <a:rPr sz="2400" spc="-40" dirty="0">
                <a:latin typeface="Times New Roman"/>
                <a:cs typeface="Times New Roman"/>
              </a:rPr>
              <a:t>COLLATE  </a:t>
            </a:r>
            <a:r>
              <a:rPr sz="2400" spc="-5" dirty="0">
                <a:latin typeface="Times New Roman"/>
                <a:cs typeface="Times New Roman"/>
              </a:rPr>
              <a:t>utf8_general_ci.</a:t>
            </a:r>
            <a:endParaRPr sz="2400">
              <a:latin typeface="Times New Roman"/>
              <a:cs typeface="Times New Roman"/>
            </a:endParaRPr>
          </a:p>
        </p:txBody>
      </p:sp>
      <p:sp>
        <p:nvSpPr>
          <p:cNvPr id="13" name="object 13"/>
          <p:cNvSpPr txBox="1"/>
          <p:nvPr/>
        </p:nvSpPr>
        <p:spPr>
          <a:xfrm>
            <a:off x="955039" y="3725672"/>
            <a:ext cx="5026025" cy="757555"/>
          </a:xfrm>
          <a:prstGeom prst="rect">
            <a:avLst/>
          </a:prstGeom>
        </p:spPr>
        <p:txBody>
          <a:bodyPr vert="horz" wrap="square" lIns="0" tIns="12700" rIns="0" bIns="0" rtlCol="0">
            <a:spAutoFit/>
          </a:bodyPr>
          <a:lstStyle/>
          <a:p>
            <a:pPr marL="355600" marR="5080" indent="-355600">
              <a:lnSpc>
                <a:spcPct val="100000"/>
              </a:lnSpc>
              <a:spcBef>
                <a:spcPts val="100"/>
              </a:spcBef>
              <a:buClr>
                <a:srgbClr val="00AF50"/>
              </a:buClr>
              <a:buFont typeface="Wingdings"/>
              <a:buChar char=""/>
              <a:tabLst>
                <a:tab pos="355600" algn="l"/>
              </a:tabLst>
            </a:pPr>
            <a:r>
              <a:rPr sz="2400" spc="-5" dirty="0">
                <a:latin typeface="Times New Roman"/>
                <a:cs typeface="Times New Roman"/>
              </a:rPr>
              <a:t>Hoặc </a:t>
            </a:r>
            <a:r>
              <a:rPr sz="2400" dirty="0">
                <a:latin typeface="Times New Roman"/>
                <a:cs typeface="Times New Roman"/>
              </a:rPr>
              <a:t>thiết lập các </a:t>
            </a:r>
            <a:r>
              <a:rPr sz="2400" spc="-5" dirty="0">
                <a:latin typeface="Times New Roman"/>
                <a:cs typeface="Times New Roman"/>
              </a:rPr>
              <a:t>thuộc tính </a:t>
            </a:r>
            <a:r>
              <a:rPr sz="2400" dirty="0">
                <a:latin typeface="Times New Roman"/>
                <a:cs typeface="Times New Roman"/>
              </a:rPr>
              <a:t>của</a:t>
            </a:r>
            <a:r>
              <a:rPr sz="2400" spc="-135" dirty="0">
                <a:latin typeface="Times New Roman"/>
                <a:cs typeface="Times New Roman"/>
              </a:rPr>
              <a:t> </a:t>
            </a:r>
            <a:r>
              <a:rPr sz="2400" dirty="0">
                <a:latin typeface="Times New Roman"/>
                <a:cs typeface="Times New Roman"/>
              </a:rPr>
              <a:t>bảng  </a:t>
            </a:r>
            <a:r>
              <a:rPr sz="2400" spc="-5" dirty="0">
                <a:latin typeface="Times New Roman"/>
                <a:cs typeface="Times New Roman"/>
              </a:rPr>
              <a:t>Ví</a:t>
            </a:r>
            <a:r>
              <a:rPr sz="2400" spc="-10" dirty="0">
                <a:latin typeface="Times New Roman"/>
                <a:cs typeface="Times New Roman"/>
              </a:rPr>
              <a:t> </a:t>
            </a:r>
            <a:r>
              <a:rPr sz="2400" dirty="0">
                <a:latin typeface="Times New Roman"/>
                <a:cs typeface="Times New Roman"/>
              </a:rPr>
              <a:t>dụ:</a:t>
            </a:r>
            <a:endParaRPr sz="2400">
              <a:latin typeface="Times New Roman"/>
              <a:cs typeface="Times New Roman"/>
            </a:endParaRPr>
          </a:p>
        </p:txBody>
      </p:sp>
      <p:grpSp>
        <p:nvGrpSpPr>
          <p:cNvPr id="14" name="object 14"/>
          <p:cNvGrpSpPr/>
          <p:nvPr/>
        </p:nvGrpSpPr>
        <p:grpSpPr>
          <a:xfrm>
            <a:off x="1193291" y="2767583"/>
            <a:ext cx="7509509" cy="920750"/>
            <a:chOff x="1193291" y="2767583"/>
            <a:chExt cx="7509509" cy="920750"/>
          </a:xfrm>
        </p:grpSpPr>
        <p:sp>
          <p:nvSpPr>
            <p:cNvPr id="15" name="object 15"/>
            <p:cNvSpPr/>
            <p:nvPr/>
          </p:nvSpPr>
          <p:spPr>
            <a:xfrm>
              <a:off x="1249679" y="2793491"/>
              <a:ext cx="7407402" cy="803148"/>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1193291" y="2767583"/>
              <a:ext cx="7509509" cy="920495"/>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1295780" y="2819780"/>
              <a:ext cx="7315200" cy="710946"/>
            </a:xfrm>
            <a:prstGeom prst="rect">
              <a:avLst/>
            </a:prstGeom>
            <a:blipFill>
              <a:blip r:embed="rId11" cstate="print"/>
              <a:stretch>
                <a:fillRect/>
              </a:stretch>
            </a:blipFill>
          </p:spPr>
          <p:txBody>
            <a:bodyPr wrap="square" lIns="0" tIns="0" rIns="0" bIns="0" rtlCol="0"/>
            <a:lstStyle/>
            <a:p>
              <a:endParaRPr/>
            </a:p>
          </p:txBody>
        </p:sp>
      </p:grpSp>
      <p:sp>
        <p:nvSpPr>
          <p:cNvPr id="18" name="object 18"/>
          <p:cNvSpPr txBox="1"/>
          <p:nvPr/>
        </p:nvSpPr>
        <p:spPr>
          <a:xfrm>
            <a:off x="1295780" y="2819780"/>
            <a:ext cx="7315200" cy="711200"/>
          </a:xfrm>
          <a:prstGeom prst="rect">
            <a:avLst/>
          </a:prstGeom>
          <a:ln w="9905">
            <a:solidFill>
              <a:srgbClr val="497DBA"/>
            </a:solidFill>
          </a:ln>
        </p:spPr>
        <p:txBody>
          <a:bodyPr vert="horz" wrap="square" lIns="0" tIns="38100" rIns="0" bIns="0" rtlCol="0">
            <a:spAutoFit/>
          </a:bodyPr>
          <a:lstStyle/>
          <a:p>
            <a:pPr marL="90805">
              <a:lnSpc>
                <a:spcPct val="100000"/>
              </a:lnSpc>
              <a:spcBef>
                <a:spcPts val="300"/>
              </a:spcBef>
            </a:pPr>
            <a:r>
              <a:rPr sz="2000" b="1" spc="-30" dirty="0">
                <a:latin typeface="Arial"/>
                <a:cs typeface="Arial"/>
              </a:rPr>
              <a:t>CREATE </a:t>
            </a:r>
            <a:r>
              <a:rPr sz="2000" b="1" spc="-40" dirty="0">
                <a:latin typeface="Arial"/>
                <a:cs typeface="Arial"/>
              </a:rPr>
              <a:t>DATABASE </a:t>
            </a:r>
            <a:r>
              <a:rPr sz="2000" b="1" spc="-5" dirty="0">
                <a:solidFill>
                  <a:srgbClr val="C0504D"/>
                </a:solidFill>
                <a:latin typeface="Arial"/>
                <a:cs typeface="Arial"/>
              </a:rPr>
              <a:t>sinhvien </a:t>
            </a:r>
            <a:r>
              <a:rPr sz="2000" b="1" spc="-40" dirty="0">
                <a:latin typeface="Arial"/>
                <a:cs typeface="Arial"/>
              </a:rPr>
              <a:t>DEFAULT </a:t>
            </a:r>
            <a:r>
              <a:rPr sz="2000" b="1" dirty="0">
                <a:solidFill>
                  <a:srgbClr val="C0504D"/>
                </a:solidFill>
                <a:latin typeface="Arial"/>
                <a:cs typeface="Arial"/>
              </a:rPr>
              <a:t>CHARACTER</a:t>
            </a:r>
            <a:r>
              <a:rPr sz="2000" b="1" spc="215" dirty="0">
                <a:solidFill>
                  <a:srgbClr val="C0504D"/>
                </a:solidFill>
                <a:latin typeface="Arial"/>
                <a:cs typeface="Arial"/>
              </a:rPr>
              <a:t> </a:t>
            </a:r>
            <a:r>
              <a:rPr sz="2000" b="1" spc="-5" dirty="0">
                <a:solidFill>
                  <a:srgbClr val="C0504D"/>
                </a:solidFill>
                <a:latin typeface="Arial"/>
                <a:cs typeface="Arial"/>
              </a:rPr>
              <a:t>SET</a:t>
            </a:r>
            <a:endParaRPr sz="2000">
              <a:latin typeface="Arial"/>
              <a:cs typeface="Arial"/>
            </a:endParaRPr>
          </a:p>
          <a:p>
            <a:pPr marL="90805">
              <a:lnSpc>
                <a:spcPct val="100000"/>
              </a:lnSpc>
            </a:pPr>
            <a:r>
              <a:rPr sz="2000" b="1" spc="-5" dirty="0">
                <a:solidFill>
                  <a:srgbClr val="C0504D"/>
                </a:solidFill>
                <a:latin typeface="Arial"/>
                <a:cs typeface="Arial"/>
              </a:rPr>
              <a:t>utf8 </a:t>
            </a:r>
            <a:r>
              <a:rPr sz="2000" b="1" spc="-25" dirty="0">
                <a:latin typeface="Arial"/>
                <a:cs typeface="Arial"/>
              </a:rPr>
              <a:t>COLLATE</a:t>
            </a:r>
            <a:r>
              <a:rPr sz="2000" b="1" spc="20" dirty="0">
                <a:latin typeface="Arial"/>
                <a:cs typeface="Arial"/>
              </a:rPr>
              <a:t> </a:t>
            </a:r>
            <a:r>
              <a:rPr sz="2000" b="1" i="1" spc="-5" dirty="0">
                <a:solidFill>
                  <a:srgbClr val="FF0000"/>
                </a:solidFill>
                <a:latin typeface="Arial"/>
                <a:cs typeface="Arial"/>
              </a:rPr>
              <a:t>utf8_general_ci;</a:t>
            </a:r>
            <a:endParaRPr sz="2000">
              <a:latin typeface="Arial"/>
              <a:cs typeface="Arial"/>
            </a:endParaRPr>
          </a:p>
        </p:txBody>
      </p:sp>
      <p:grpSp>
        <p:nvGrpSpPr>
          <p:cNvPr id="19" name="object 19"/>
          <p:cNvGrpSpPr/>
          <p:nvPr/>
        </p:nvGrpSpPr>
        <p:grpSpPr>
          <a:xfrm>
            <a:off x="1193291" y="4504182"/>
            <a:ext cx="7463790" cy="2139950"/>
            <a:chOff x="1193291" y="4504182"/>
            <a:chExt cx="7463790" cy="2139950"/>
          </a:xfrm>
        </p:grpSpPr>
        <p:sp>
          <p:nvSpPr>
            <p:cNvPr id="20" name="object 20"/>
            <p:cNvSpPr/>
            <p:nvPr/>
          </p:nvSpPr>
          <p:spPr>
            <a:xfrm>
              <a:off x="1249679" y="4530090"/>
              <a:ext cx="7407402" cy="2013204"/>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1193291" y="4504182"/>
              <a:ext cx="5052060" cy="2139695"/>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1295780" y="4556379"/>
              <a:ext cx="7315200" cy="1921002"/>
            </a:xfrm>
            <a:prstGeom prst="rect">
              <a:avLst/>
            </a:prstGeom>
            <a:blipFill>
              <a:blip r:embed="rId14" cstate="print"/>
              <a:stretch>
                <a:fillRect/>
              </a:stretch>
            </a:blipFill>
          </p:spPr>
          <p:txBody>
            <a:bodyPr wrap="square" lIns="0" tIns="0" rIns="0" bIns="0" rtlCol="0"/>
            <a:lstStyle/>
            <a:p>
              <a:endParaRPr/>
            </a:p>
          </p:txBody>
        </p:sp>
      </p:grpSp>
      <p:sp>
        <p:nvSpPr>
          <p:cNvPr id="23" name="object 23"/>
          <p:cNvSpPr txBox="1"/>
          <p:nvPr/>
        </p:nvSpPr>
        <p:spPr>
          <a:xfrm>
            <a:off x="1295780" y="4556378"/>
            <a:ext cx="7315200" cy="1921510"/>
          </a:xfrm>
          <a:prstGeom prst="rect">
            <a:avLst/>
          </a:prstGeom>
          <a:ln w="9905">
            <a:solidFill>
              <a:srgbClr val="497DBA"/>
            </a:solidFill>
          </a:ln>
        </p:spPr>
        <p:txBody>
          <a:bodyPr vert="horz" wrap="square" lIns="0" tIns="38735" rIns="0" bIns="0" rtlCol="0">
            <a:spAutoFit/>
          </a:bodyPr>
          <a:lstStyle/>
          <a:p>
            <a:pPr marL="90805">
              <a:lnSpc>
                <a:spcPct val="100000"/>
              </a:lnSpc>
              <a:spcBef>
                <a:spcPts val="305"/>
              </a:spcBef>
            </a:pPr>
            <a:r>
              <a:rPr sz="2000" b="1" spc="-30" dirty="0">
                <a:latin typeface="Arial"/>
                <a:cs typeface="Arial"/>
              </a:rPr>
              <a:t>CREATE </a:t>
            </a:r>
            <a:r>
              <a:rPr sz="2000" b="1" spc="-35" dirty="0">
                <a:latin typeface="Arial"/>
                <a:cs typeface="Arial"/>
              </a:rPr>
              <a:t>TABLE </a:t>
            </a:r>
            <a:r>
              <a:rPr sz="2000" b="1" spc="-10" dirty="0">
                <a:solidFill>
                  <a:srgbClr val="C0504D"/>
                </a:solidFill>
                <a:latin typeface="Arial"/>
                <a:cs typeface="Arial"/>
              </a:rPr>
              <a:t>SinhVien</a:t>
            </a:r>
            <a:r>
              <a:rPr sz="2000" b="1" spc="120" dirty="0">
                <a:solidFill>
                  <a:srgbClr val="C0504D"/>
                </a:solidFill>
                <a:latin typeface="Arial"/>
                <a:cs typeface="Arial"/>
              </a:rPr>
              <a:t> </a:t>
            </a:r>
            <a:r>
              <a:rPr sz="2000" b="1" spc="-5" dirty="0">
                <a:solidFill>
                  <a:srgbClr val="C0504D"/>
                </a:solidFill>
                <a:latin typeface="Arial"/>
                <a:cs typeface="Arial"/>
              </a:rPr>
              <a:t>(</a:t>
            </a:r>
            <a:endParaRPr sz="2000">
              <a:latin typeface="Arial"/>
              <a:cs typeface="Arial"/>
            </a:endParaRPr>
          </a:p>
          <a:p>
            <a:pPr marL="1005205" marR="2552065">
              <a:lnSpc>
                <a:spcPct val="100000"/>
              </a:lnSpc>
            </a:pPr>
            <a:r>
              <a:rPr sz="2000" b="1" spc="-5" dirty="0">
                <a:latin typeface="Arial"/>
                <a:cs typeface="Arial"/>
              </a:rPr>
              <a:t>MaSV </a:t>
            </a:r>
            <a:r>
              <a:rPr sz="2000" b="1" spc="-15" dirty="0">
                <a:solidFill>
                  <a:srgbClr val="C0504D"/>
                </a:solidFill>
                <a:latin typeface="Arial"/>
                <a:cs typeface="Arial"/>
              </a:rPr>
              <a:t>VARCHAR(8) </a:t>
            </a:r>
            <a:r>
              <a:rPr sz="2000" b="1" spc="-5" dirty="0">
                <a:solidFill>
                  <a:srgbClr val="C0504D"/>
                </a:solidFill>
                <a:latin typeface="Arial"/>
                <a:cs typeface="Arial"/>
              </a:rPr>
              <a:t>NOT</a:t>
            </a:r>
            <a:r>
              <a:rPr sz="2000" b="1" spc="-30" dirty="0">
                <a:solidFill>
                  <a:srgbClr val="C0504D"/>
                </a:solidFill>
                <a:latin typeface="Arial"/>
                <a:cs typeface="Arial"/>
              </a:rPr>
              <a:t> </a:t>
            </a:r>
            <a:r>
              <a:rPr sz="2000" b="1" spc="-5" dirty="0">
                <a:solidFill>
                  <a:srgbClr val="C0504D"/>
                </a:solidFill>
                <a:latin typeface="Arial"/>
                <a:cs typeface="Arial"/>
              </a:rPr>
              <a:t>NULL,  </a:t>
            </a:r>
            <a:r>
              <a:rPr sz="2000" b="1" spc="-35" dirty="0">
                <a:latin typeface="Arial"/>
                <a:cs typeface="Arial"/>
              </a:rPr>
              <a:t>HoTen</a:t>
            </a:r>
            <a:r>
              <a:rPr sz="2000" b="1" spc="20" dirty="0">
                <a:latin typeface="Arial"/>
                <a:cs typeface="Arial"/>
              </a:rPr>
              <a:t> </a:t>
            </a:r>
            <a:r>
              <a:rPr sz="2000" b="1" spc="-15" dirty="0">
                <a:solidFill>
                  <a:srgbClr val="C0504D"/>
                </a:solidFill>
                <a:latin typeface="Arial"/>
                <a:cs typeface="Arial"/>
              </a:rPr>
              <a:t>VARCHAR(50),</a:t>
            </a:r>
            <a:endParaRPr sz="2000">
              <a:latin typeface="Arial"/>
              <a:cs typeface="Arial"/>
            </a:endParaRPr>
          </a:p>
          <a:p>
            <a:pPr marL="1005205" marR="3691254">
              <a:lnSpc>
                <a:spcPct val="100000"/>
              </a:lnSpc>
            </a:pPr>
            <a:r>
              <a:rPr sz="2000" b="1" spc="-5" dirty="0">
                <a:latin typeface="Arial"/>
                <a:cs typeface="Arial"/>
              </a:rPr>
              <a:t>NgaySinh </a:t>
            </a:r>
            <a:r>
              <a:rPr sz="2000" b="1" spc="-35" dirty="0">
                <a:solidFill>
                  <a:srgbClr val="C0504D"/>
                </a:solidFill>
                <a:latin typeface="Arial"/>
                <a:cs typeface="Arial"/>
              </a:rPr>
              <a:t>DATE,  </a:t>
            </a:r>
            <a:r>
              <a:rPr sz="2000" b="1" spc="-15" dirty="0">
                <a:latin typeface="Arial"/>
                <a:cs typeface="Arial"/>
              </a:rPr>
              <a:t>PRIMARY</a:t>
            </a:r>
            <a:r>
              <a:rPr sz="2000" b="1" spc="-80" dirty="0">
                <a:latin typeface="Arial"/>
                <a:cs typeface="Arial"/>
              </a:rPr>
              <a:t> </a:t>
            </a:r>
            <a:r>
              <a:rPr sz="2000" b="1" spc="-5" dirty="0">
                <a:solidFill>
                  <a:srgbClr val="C0504D"/>
                </a:solidFill>
                <a:latin typeface="Arial"/>
                <a:cs typeface="Arial"/>
              </a:rPr>
              <a:t>KEY(MaSV)</a:t>
            </a:r>
            <a:endParaRPr sz="2000">
              <a:latin typeface="Arial"/>
              <a:cs typeface="Arial"/>
            </a:endParaRPr>
          </a:p>
          <a:p>
            <a:pPr marL="90805">
              <a:lnSpc>
                <a:spcPct val="100000"/>
              </a:lnSpc>
            </a:pPr>
            <a:r>
              <a:rPr sz="2000" b="1" spc="-25" dirty="0">
                <a:solidFill>
                  <a:srgbClr val="C0504D"/>
                </a:solidFill>
                <a:latin typeface="Arial"/>
                <a:cs typeface="Arial"/>
              </a:rPr>
              <a:t>)</a:t>
            </a:r>
            <a:r>
              <a:rPr sz="2000" b="1" spc="-25" dirty="0">
                <a:latin typeface="Arial"/>
                <a:cs typeface="Arial"/>
              </a:rPr>
              <a:t>COLLATE</a:t>
            </a:r>
            <a:r>
              <a:rPr sz="2000" b="1" spc="15" dirty="0">
                <a:latin typeface="Arial"/>
                <a:cs typeface="Arial"/>
              </a:rPr>
              <a:t> </a:t>
            </a:r>
            <a:r>
              <a:rPr sz="2000" b="1" i="1" spc="-5" dirty="0">
                <a:solidFill>
                  <a:srgbClr val="FF0000"/>
                </a:solidFill>
                <a:latin typeface="Arial"/>
                <a:cs typeface="Arial"/>
              </a:rPr>
              <a:t>utf8_general_ci</a:t>
            </a:r>
            <a:r>
              <a:rPr sz="2000" b="1" spc="-5" dirty="0">
                <a:solidFill>
                  <a:srgbClr val="FF0000"/>
                </a:solidFill>
                <a:latin typeface="Arial"/>
                <a:cs typeface="Arial"/>
              </a:rPr>
              <a:t>;</a:t>
            </a:r>
            <a:endParaRPr sz="2000">
              <a:latin typeface="Arial"/>
              <a:cs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45463" y="195071"/>
              <a:ext cx="237744" cy="31546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78255" y="227711"/>
              <a:ext cx="172491" cy="25006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12341" y="188976"/>
              <a:ext cx="786384" cy="32689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44853" y="221361"/>
              <a:ext cx="721106" cy="261620"/>
            </a:xfrm>
            <a:prstGeom prst="rect">
              <a:avLst/>
            </a:prstGeom>
            <a:blipFill>
              <a:blip r:embed="rId5" cstate="print"/>
              <a:stretch>
                <a:fillRect/>
              </a:stretch>
            </a:blipFill>
          </p:spPr>
          <p:txBody>
            <a:bodyPr wrap="square" lIns="0" tIns="0" rIns="0" bIns="0" rtlCol="0"/>
            <a:lstStyle/>
            <a:p>
              <a:endParaRPr/>
            </a:p>
          </p:txBody>
        </p:sp>
      </p:grpSp>
      <p:grpSp>
        <p:nvGrpSpPr>
          <p:cNvPr id="7" name="object 7"/>
          <p:cNvGrpSpPr/>
          <p:nvPr/>
        </p:nvGrpSpPr>
        <p:grpSpPr>
          <a:xfrm>
            <a:off x="2014727" y="121157"/>
            <a:ext cx="4340860" cy="463550"/>
            <a:chOff x="2014727" y="121157"/>
            <a:chExt cx="4340860" cy="463550"/>
          </a:xfrm>
        </p:grpSpPr>
        <p:sp>
          <p:nvSpPr>
            <p:cNvPr id="8" name="object 8"/>
            <p:cNvSpPr/>
            <p:nvPr/>
          </p:nvSpPr>
          <p:spPr>
            <a:xfrm>
              <a:off x="2014727" y="121157"/>
              <a:ext cx="4340352" cy="46329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047239" y="153923"/>
              <a:ext cx="4275201" cy="397891"/>
            </a:xfrm>
            <a:prstGeom prst="rect">
              <a:avLst/>
            </a:prstGeom>
            <a:blipFill>
              <a:blip r:embed="rId7" cstate="print"/>
              <a:stretch>
                <a:fillRect/>
              </a:stretch>
            </a:blipFill>
          </p:spPr>
          <p:txBody>
            <a:bodyPr wrap="square" lIns="0" tIns="0" rIns="0" bIns="0" rtlCol="0"/>
            <a:lstStyle/>
            <a:p>
              <a:endParaRPr/>
            </a:p>
          </p:txBody>
        </p:sp>
      </p:grpSp>
      <p:sp>
        <p:nvSpPr>
          <p:cNvPr id="10" name="object 10"/>
          <p:cNvSpPr/>
          <p:nvPr/>
        </p:nvSpPr>
        <p:spPr>
          <a:xfrm>
            <a:off x="8018526" y="23622"/>
            <a:ext cx="1049274" cy="585977"/>
          </a:xfrm>
          <a:prstGeom prst="rect">
            <a:avLst/>
          </a:prstGeom>
          <a:blipFill>
            <a:blip r:embed="rId8"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535940" y="708152"/>
            <a:ext cx="3590290" cy="391160"/>
          </a:xfrm>
          <a:prstGeom prst="rect">
            <a:avLst/>
          </a:prstGeom>
        </p:spPr>
        <p:txBody>
          <a:bodyPr vert="horz" wrap="square" lIns="0" tIns="12700" rIns="0" bIns="0" rtlCol="0">
            <a:spAutoFit/>
          </a:bodyPr>
          <a:lstStyle/>
          <a:p>
            <a:pPr marL="12700">
              <a:lnSpc>
                <a:spcPct val="100000"/>
              </a:lnSpc>
              <a:spcBef>
                <a:spcPts val="100"/>
              </a:spcBef>
            </a:pPr>
            <a:r>
              <a:rPr dirty="0"/>
              <a:t>a. MySQL và </a:t>
            </a:r>
            <a:r>
              <a:rPr spc="-5" dirty="0"/>
              <a:t>font</a:t>
            </a:r>
            <a:r>
              <a:rPr spc="-180" dirty="0"/>
              <a:t> </a:t>
            </a:r>
            <a:r>
              <a:rPr spc="-5" dirty="0"/>
              <a:t>Unicode:</a:t>
            </a:r>
          </a:p>
        </p:txBody>
      </p:sp>
      <p:sp>
        <p:nvSpPr>
          <p:cNvPr id="12" name="object 12"/>
          <p:cNvSpPr txBox="1"/>
          <p:nvPr/>
        </p:nvSpPr>
        <p:spPr>
          <a:xfrm>
            <a:off x="497840" y="1165605"/>
            <a:ext cx="5448300" cy="112268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400" dirty="0">
                <a:latin typeface="Times New Roman"/>
                <a:cs typeface="Times New Roman"/>
              </a:rPr>
              <a:t>Dùng câu lệnh </a:t>
            </a:r>
            <a:r>
              <a:rPr sz="2400" b="1" dirty="0">
                <a:latin typeface="Times New Roman"/>
                <a:cs typeface="Times New Roman"/>
              </a:rPr>
              <a:t>SQL </a:t>
            </a:r>
            <a:r>
              <a:rPr sz="2400" dirty="0">
                <a:latin typeface="Times New Roman"/>
                <a:cs typeface="Times New Roman"/>
              </a:rPr>
              <a:t>để</a:t>
            </a:r>
            <a:r>
              <a:rPr sz="2400" spc="-50" dirty="0">
                <a:latin typeface="Times New Roman"/>
                <a:cs typeface="Times New Roman"/>
              </a:rPr>
              <a:t> </a:t>
            </a:r>
            <a:r>
              <a:rPr sz="2400" dirty="0">
                <a:latin typeface="Times New Roman"/>
                <a:cs typeface="Times New Roman"/>
              </a:rPr>
              <a:t>tạo:</a:t>
            </a:r>
            <a:endParaRPr sz="2400">
              <a:latin typeface="Times New Roman"/>
              <a:cs typeface="Times New Roman"/>
            </a:endParaRPr>
          </a:p>
          <a:p>
            <a:pPr marL="927100" marR="5080" lvl="1" indent="-457200">
              <a:lnSpc>
                <a:spcPct val="100000"/>
              </a:lnSpc>
              <a:buClr>
                <a:srgbClr val="00AF50"/>
              </a:buClr>
              <a:buFont typeface="Wingdings"/>
              <a:buChar char=""/>
              <a:tabLst>
                <a:tab pos="812800" algn="l"/>
              </a:tabLst>
            </a:pPr>
            <a:r>
              <a:rPr sz="2400" spc="-5" dirty="0">
                <a:latin typeface="Times New Roman"/>
                <a:cs typeface="Times New Roman"/>
              </a:rPr>
              <a:t>Hoặc </a:t>
            </a:r>
            <a:r>
              <a:rPr sz="2400" dirty="0">
                <a:latin typeface="Times New Roman"/>
                <a:cs typeface="Times New Roman"/>
              </a:rPr>
              <a:t>thiết lập các thuộc tính của</a:t>
            </a:r>
            <a:r>
              <a:rPr sz="2400" spc="-165" dirty="0">
                <a:latin typeface="Times New Roman"/>
                <a:cs typeface="Times New Roman"/>
              </a:rPr>
              <a:t> </a:t>
            </a:r>
            <a:r>
              <a:rPr sz="2400" dirty="0">
                <a:latin typeface="Times New Roman"/>
                <a:cs typeface="Times New Roman"/>
              </a:rPr>
              <a:t>field  </a:t>
            </a:r>
            <a:r>
              <a:rPr sz="2400" spc="-5" dirty="0">
                <a:latin typeface="Times New Roman"/>
                <a:cs typeface="Times New Roman"/>
              </a:rPr>
              <a:t>Ví </a:t>
            </a:r>
            <a:r>
              <a:rPr sz="2400" dirty="0">
                <a:latin typeface="Times New Roman"/>
                <a:cs typeface="Times New Roman"/>
              </a:rPr>
              <a:t>dụ:</a:t>
            </a:r>
            <a:endParaRPr sz="2400">
              <a:latin typeface="Times New Roman"/>
              <a:cs typeface="Times New Roman"/>
            </a:endParaRPr>
          </a:p>
        </p:txBody>
      </p:sp>
      <p:grpSp>
        <p:nvGrpSpPr>
          <p:cNvPr id="13" name="object 13"/>
          <p:cNvGrpSpPr/>
          <p:nvPr/>
        </p:nvGrpSpPr>
        <p:grpSpPr>
          <a:xfrm>
            <a:off x="351281" y="2337816"/>
            <a:ext cx="8401050" cy="2064385"/>
            <a:chOff x="351281" y="2337816"/>
            <a:chExt cx="8401050" cy="2064385"/>
          </a:xfrm>
        </p:grpSpPr>
        <p:sp>
          <p:nvSpPr>
            <p:cNvPr id="14" name="object 14"/>
            <p:cNvSpPr/>
            <p:nvPr/>
          </p:nvSpPr>
          <p:spPr>
            <a:xfrm>
              <a:off x="392429" y="2363724"/>
              <a:ext cx="8359902" cy="1969770"/>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351281" y="2337816"/>
              <a:ext cx="8285226" cy="2064257"/>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438530" y="2390013"/>
              <a:ext cx="8267700" cy="1877568"/>
            </a:xfrm>
            <a:prstGeom prst="rect">
              <a:avLst/>
            </a:prstGeom>
            <a:blipFill>
              <a:blip r:embed="rId11" cstate="print"/>
              <a:stretch>
                <a:fillRect/>
              </a:stretch>
            </a:blipFill>
          </p:spPr>
          <p:txBody>
            <a:bodyPr wrap="square" lIns="0" tIns="0" rIns="0" bIns="0" rtlCol="0"/>
            <a:lstStyle/>
            <a:p>
              <a:endParaRPr/>
            </a:p>
          </p:txBody>
        </p:sp>
      </p:grpSp>
      <p:sp>
        <p:nvSpPr>
          <p:cNvPr id="17" name="object 17"/>
          <p:cNvSpPr txBox="1"/>
          <p:nvPr/>
        </p:nvSpPr>
        <p:spPr>
          <a:xfrm>
            <a:off x="438530" y="2390013"/>
            <a:ext cx="8267700" cy="1877695"/>
          </a:xfrm>
          <a:prstGeom prst="rect">
            <a:avLst/>
          </a:prstGeom>
          <a:ln w="9905">
            <a:solidFill>
              <a:srgbClr val="497DBA"/>
            </a:solidFill>
          </a:ln>
        </p:spPr>
        <p:txBody>
          <a:bodyPr vert="horz" wrap="square" lIns="0" tIns="38735" rIns="0" bIns="0" rtlCol="0">
            <a:spAutoFit/>
          </a:bodyPr>
          <a:lstStyle/>
          <a:p>
            <a:pPr marL="90805">
              <a:lnSpc>
                <a:spcPct val="100000"/>
              </a:lnSpc>
              <a:spcBef>
                <a:spcPts val="305"/>
              </a:spcBef>
            </a:pPr>
            <a:r>
              <a:rPr sz="1800" b="1" spc="-25" dirty="0">
                <a:latin typeface="Arial"/>
                <a:cs typeface="Arial"/>
              </a:rPr>
              <a:t>CREATE </a:t>
            </a:r>
            <a:r>
              <a:rPr sz="1800" b="1" spc="-30" dirty="0">
                <a:latin typeface="Arial"/>
                <a:cs typeface="Arial"/>
              </a:rPr>
              <a:t>TABLE </a:t>
            </a:r>
            <a:r>
              <a:rPr sz="2000" b="1" spc="-10" dirty="0">
                <a:solidFill>
                  <a:srgbClr val="C0504D"/>
                </a:solidFill>
                <a:latin typeface="Arial"/>
                <a:cs typeface="Arial"/>
              </a:rPr>
              <a:t>SinhVien</a:t>
            </a:r>
            <a:r>
              <a:rPr sz="2000" b="1" dirty="0">
                <a:solidFill>
                  <a:srgbClr val="C0504D"/>
                </a:solidFill>
                <a:latin typeface="Arial"/>
                <a:cs typeface="Arial"/>
              </a:rPr>
              <a:t> </a:t>
            </a:r>
            <a:r>
              <a:rPr sz="1800" b="1" dirty="0">
                <a:latin typeface="Arial"/>
                <a:cs typeface="Arial"/>
              </a:rPr>
              <a:t>(</a:t>
            </a:r>
            <a:endParaRPr sz="1800">
              <a:latin typeface="Arial"/>
              <a:cs typeface="Arial"/>
            </a:endParaRPr>
          </a:p>
          <a:p>
            <a:pPr marL="1005205">
              <a:lnSpc>
                <a:spcPct val="100000"/>
              </a:lnSpc>
            </a:pPr>
            <a:r>
              <a:rPr sz="1800" b="1" spc="-5" dirty="0">
                <a:latin typeface="Arial"/>
                <a:cs typeface="Arial"/>
              </a:rPr>
              <a:t>MaSV </a:t>
            </a:r>
            <a:r>
              <a:rPr sz="2000" b="1" spc="-15" dirty="0">
                <a:solidFill>
                  <a:srgbClr val="C0504D"/>
                </a:solidFill>
                <a:latin typeface="Arial"/>
                <a:cs typeface="Arial"/>
              </a:rPr>
              <a:t>VARCHAR(8) </a:t>
            </a:r>
            <a:r>
              <a:rPr sz="2000" b="1" spc="-5" dirty="0">
                <a:solidFill>
                  <a:srgbClr val="C0504D"/>
                </a:solidFill>
                <a:latin typeface="Arial"/>
                <a:cs typeface="Arial"/>
              </a:rPr>
              <a:t>NOT</a:t>
            </a:r>
            <a:r>
              <a:rPr sz="2000" b="1" spc="25" dirty="0">
                <a:solidFill>
                  <a:srgbClr val="C0504D"/>
                </a:solidFill>
                <a:latin typeface="Arial"/>
                <a:cs typeface="Arial"/>
              </a:rPr>
              <a:t> </a:t>
            </a:r>
            <a:r>
              <a:rPr sz="2000" b="1" spc="-5" dirty="0">
                <a:solidFill>
                  <a:srgbClr val="C0504D"/>
                </a:solidFill>
                <a:latin typeface="Arial"/>
                <a:cs typeface="Arial"/>
              </a:rPr>
              <a:t>NULL</a:t>
            </a:r>
            <a:r>
              <a:rPr sz="1800" b="1" spc="-5" dirty="0">
                <a:latin typeface="Arial"/>
                <a:cs typeface="Arial"/>
              </a:rPr>
              <a:t>,</a:t>
            </a:r>
            <a:endParaRPr sz="1800">
              <a:latin typeface="Arial"/>
              <a:cs typeface="Arial"/>
            </a:endParaRPr>
          </a:p>
          <a:p>
            <a:pPr marL="1005205" marR="239395">
              <a:lnSpc>
                <a:spcPct val="100000"/>
              </a:lnSpc>
              <a:tabLst>
                <a:tab pos="6673850" algn="l"/>
              </a:tabLst>
            </a:pPr>
            <a:r>
              <a:rPr sz="1800" b="1" spc="-30" dirty="0">
                <a:latin typeface="Arial"/>
                <a:cs typeface="Arial"/>
              </a:rPr>
              <a:t>HoTen </a:t>
            </a:r>
            <a:r>
              <a:rPr sz="2000" b="1" spc="-15" dirty="0">
                <a:solidFill>
                  <a:srgbClr val="C0504D"/>
                </a:solidFill>
                <a:latin typeface="Arial"/>
                <a:cs typeface="Arial"/>
              </a:rPr>
              <a:t>VARCHAR(50)</a:t>
            </a:r>
            <a:r>
              <a:rPr sz="2000" b="1" spc="85" dirty="0">
                <a:solidFill>
                  <a:srgbClr val="C0504D"/>
                </a:solidFill>
                <a:latin typeface="Arial"/>
                <a:cs typeface="Arial"/>
              </a:rPr>
              <a:t> </a:t>
            </a:r>
            <a:r>
              <a:rPr sz="1800" b="1" spc="-20" dirty="0">
                <a:latin typeface="Arial"/>
                <a:cs typeface="Arial"/>
              </a:rPr>
              <a:t>COLLATE</a:t>
            </a:r>
            <a:r>
              <a:rPr sz="1800" b="1" spc="65" dirty="0">
                <a:latin typeface="Arial"/>
                <a:cs typeface="Arial"/>
              </a:rPr>
              <a:t> </a:t>
            </a:r>
            <a:r>
              <a:rPr sz="2000" b="1" spc="-5" dirty="0">
                <a:solidFill>
                  <a:srgbClr val="FF0000"/>
                </a:solidFill>
                <a:latin typeface="Arial"/>
                <a:cs typeface="Arial"/>
              </a:rPr>
              <a:t>utf8_general_c</a:t>
            </a:r>
            <a:r>
              <a:rPr sz="2000" b="1" spc="-5" dirty="0">
                <a:solidFill>
                  <a:srgbClr val="C0504D"/>
                </a:solidFill>
                <a:latin typeface="Arial"/>
                <a:cs typeface="Arial"/>
              </a:rPr>
              <a:t>i	NOT</a:t>
            </a:r>
            <a:r>
              <a:rPr sz="2000" b="1" spc="-75" dirty="0">
                <a:solidFill>
                  <a:srgbClr val="C0504D"/>
                </a:solidFill>
                <a:latin typeface="Arial"/>
                <a:cs typeface="Arial"/>
              </a:rPr>
              <a:t> </a:t>
            </a:r>
            <a:r>
              <a:rPr sz="2000" b="1" spc="-5" dirty="0">
                <a:solidFill>
                  <a:srgbClr val="C0504D"/>
                </a:solidFill>
                <a:latin typeface="Arial"/>
                <a:cs typeface="Arial"/>
              </a:rPr>
              <a:t>NULL</a:t>
            </a:r>
            <a:r>
              <a:rPr sz="1800" b="1" spc="-5" dirty="0">
                <a:latin typeface="Arial"/>
                <a:cs typeface="Arial"/>
              </a:rPr>
              <a:t>,  NgaySinh </a:t>
            </a:r>
            <a:r>
              <a:rPr sz="2000" b="1" spc="-35" dirty="0">
                <a:solidFill>
                  <a:srgbClr val="C0504D"/>
                </a:solidFill>
                <a:latin typeface="Arial"/>
                <a:cs typeface="Arial"/>
              </a:rPr>
              <a:t>DATE</a:t>
            </a:r>
            <a:r>
              <a:rPr sz="1800" b="1" spc="-35" dirty="0">
                <a:latin typeface="Arial"/>
                <a:cs typeface="Arial"/>
              </a:rPr>
              <a:t>,</a:t>
            </a:r>
            <a:endParaRPr sz="1800">
              <a:latin typeface="Arial"/>
              <a:cs typeface="Arial"/>
            </a:endParaRPr>
          </a:p>
          <a:p>
            <a:pPr marL="1005205">
              <a:lnSpc>
                <a:spcPct val="100000"/>
              </a:lnSpc>
              <a:spcBef>
                <a:spcPts val="5"/>
              </a:spcBef>
            </a:pPr>
            <a:r>
              <a:rPr sz="1800" b="1" spc="-10" dirty="0">
                <a:solidFill>
                  <a:srgbClr val="00AF50"/>
                </a:solidFill>
                <a:latin typeface="Arial"/>
                <a:cs typeface="Arial"/>
              </a:rPr>
              <a:t>PRIMARY</a:t>
            </a:r>
            <a:r>
              <a:rPr sz="1800" b="1" spc="-45" dirty="0">
                <a:solidFill>
                  <a:srgbClr val="00AF50"/>
                </a:solidFill>
                <a:latin typeface="Arial"/>
                <a:cs typeface="Arial"/>
              </a:rPr>
              <a:t> </a:t>
            </a:r>
            <a:r>
              <a:rPr sz="1800" b="1" dirty="0">
                <a:solidFill>
                  <a:srgbClr val="00AF50"/>
                </a:solidFill>
                <a:latin typeface="Arial"/>
                <a:cs typeface="Arial"/>
              </a:rPr>
              <a:t>KEY</a:t>
            </a:r>
            <a:r>
              <a:rPr sz="1800" b="1" dirty="0">
                <a:latin typeface="Arial"/>
                <a:cs typeface="Arial"/>
              </a:rPr>
              <a:t>(MaSV)</a:t>
            </a:r>
            <a:endParaRPr sz="1800">
              <a:latin typeface="Arial"/>
              <a:cs typeface="Arial"/>
            </a:endParaRPr>
          </a:p>
          <a:p>
            <a:pPr marL="90805">
              <a:lnSpc>
                <a:spcPct val="100000"/>
              </a:lnSpc>
            </a:pPr>
            <a:r>
              <a:rPr sz="1800" b="1" dirty="0">
                <a:latin typeface="Arial"/>
                <a:cs typeface="Arial"/>
              </a:rPr>
              <a:t>);</a:t>
            </a:r>
            <a:endParaRPr sz="1800">
              <a:latin typeface="Arial"/>
              <a:cs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45463" y="195071"/>
              <a:ext cx="237744" cy="31546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78255" y="227711"/>
              <a:ext cx="172491" cy="25006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12341" y="188976"/>
              <a:ext cx="786384" cy="32689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44853" y="221361"/>
              <a:ext cx="721106" cy="261620"/>
            </a:xfrm>
            <a:prstGeom prst="rect">
              <a:avLst/>
            </a:prstGeom>
            <a:blipFill>
              <a:blip r:embed="rId5" cstate="print"/>
              <a:stretch>
                <a:fillRect/>
              </a:stretch>
            </a:blipFill>
          </p:spPr>
          <p:txBody>
            <a:bodyPr wrap="square" lIns="0" tIns="0" rIns="0" bIns="0" rtlCol="0"/>
            <a:lstStyle/>
            <a:p>
              <a:endParaRPr/>
            </a:p>
          </p:txBody>
        </p:sp>
      </p:grpSp>
      <p:grpSp>
        <p:nvGrpSpPr>
          <p:cNvPr id="7" name="object 7"/>
          <p:cNvGrpSpPr/>
          <p:nvPr/>
        </p:nvGrpSpPr>
        <p:grpSpPr>
          <a:xfrm>
            <a:off x="2014727" y="121157"/>
            <a:ext cx="4340860" cy="463550"/>
            <a:chOff x="2014727" y="121157"/>
            <a:chExt cx="4340860" cy="463550"/>
          </a:xfrm>
        </p:grpSpPr>
        <p:sp>
          <p:nvSpPr>
            <p:cNvPr id="8" name="object 8"/>
            <p:cNvSpPr/>
            <p:nvPr/>
          </p:nvSpPr>
          <p:spPr>
            <a:xfrm>
              <a:off x="2014727" y="121157"/>
              <a:ext cx="4340352" cy="46329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047239" y="153923"/>
              <a:ext cx="4275201" cy="397891"/>
            </a:xfrm>
            <a:prstGeom prst="rect">
              <a:avLst/>
            </a:prstGeom>
            <a:blipFill>
              <a:blip r:embed="rId7" cstate="print"/>
              <a:stretch>
                <a:fillRect/>
              </a:stretch>
            </a:blipFill>
          </p:spPr>
          <p:txBody>
            <a:bodyPr wrap="square" lIns="0" tIns="0" rIns="0" bIns="0" rtlCol="0"/>
            <a:lstStyle/>
            <a:p>
              <a:endParaRPr/>
            </a:p>
          </p:txBody>
        </p:sp>
      </p:grpSp>
      <p:sp>
        <p:nvSpPr>
          <p:cNvPr id="10" name="object 10"/>
          <p:cNvSpPr/>
          <p:nvPr/>
        </p:nvSpPr>
        <p:spPr>
          <a:xfrm>
            <a:off x="8018526" y="23622"/>
            <a:ext cx="1049274" cy="585977"/>
          </a:xfrm>
          <a:prstGeom prst="rect">
            <a:avLst/>
          </a:prstGeom>
          <a:blipFill>
            <a:blip r:embed="rId8"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535940" y="708152"/>
            <a:ext cx="3590290" cy="391160"/>
          </a:xfrm>
          <a:prstGeom prst="rect">
            <a:avLst/>
          </a:prstGeom>
        </p:spPr>
        <p:txBody>
          <a:bodyPr vert="horz" wrap="square" lIns="0" tIns="12700" rIns="0" bIns="0" rtlCol="0">
            <a:spAutoFit/>
          </a:bodyPr>
          <a:lstStyle/>
          <a:p>
            <a:pPr marL="12700">
              <a:lnSpc>
                <a:spcPct val="100000"/>
              </a:lnSpc>
              <a:spcBef>
                <a:spcPts val="100"/>
              </a:spcBef>
            </a:pPr>
            <a:r>
              <a:rPr dirty="0"/>
              <a:t>a. MySQL và </a:t>
            </a:r>
            <a:r>
              <a:rPr spc="-5" dirty="0"/>
              <a:t>font</a:t>
            </a:r>
            <a:r>
              <a:rPr spc="-180" dirty="0"/>
              <a:t> </a:t>
            </a:r>
            <a:r>
              <a:rPr spc="-5" dirty="0"/>
              <a:t>Unicode:</a:t>
            </a:r>
          </a:p>
        </p:txBody>
      </p:sp>
      <p:sp>
        <p:nvSpPr>
          <p:cNvPr id="12" name="object 12"/>
          <p:cNvSpPr txBox="1"/>
          <p:nvPr/>
        </p:nvSpPr>
        <p:spPr>
          <a:xfrm>
            <a:off x="497840" y="1165605"/>
            <a:ext cx="5025390" cy="75692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400" dirty="0">
                <a:latin typeface="Times New Roman"/>
                <a:cs typeface="Times New Roman"/>
              </a:rPr>
              <a:t>Thiết lập unicode trong tập </a:t>
            </a:r>
            <a:r>
              <a:rPr sz="2400" spc="-5" dirty="0">
                <a:latin typeface="Times New Roman"/>
                <a:cs typeface="Times New Roman"/>
              </a:rPr>
              <a:t>tin</a:t>
            </a:r>
            <a:r>
              <a:rPr sz="2400" spc="-140" dirty="0">
                <a:latin typeface="Times New Roman"/>
                <a:cs typeface="Times New Roman"/>
              </a:rPr>
              <a:t> </a:t>
            </a:r>
            <a:r>
              <a:rPr sz="2400" dirty="0">
                <a:latin typeface="Times New Roman"/>
                <a:cs typeface="Times New Roman"/>
              </a:rPr>
              <a:t>*.php:</a:t>
            </a:r>
            <a:endParaRPr sz="2400">
              <a:latin typeface="Times New Roman"/>
              <a:cs typeface="Times New Roman"/>
            </a:endParaRPr>
          </a:p>
          <a:p>
            <a:pPr marL="812800" lvl="1" indent="-342900">
              <a:lnSpc>
                <a:spcPct val="100000"/>
              </a:lnSpc>
              <a:buClr>
                <a:srgbClr val="00AF50"/>
              </a:buClr>
              <a:buFont typeface="Wingdings"/>
              <a:buChar char=""/>
              <a:tabLst>
                <a:tab pos="812800" algn="l"/>
              </a:tabLst>
            </a:pPr>
            <a:r>
              <a:rPr sz="2400" dirty="0">
                <a:latin typeface="Times New Roman"/>
                <a:cs typeface="Times New Roman"/>
              </a:rPr>
              <a:t>Khai báo thẻ meta,</a:t>
            </a:r>
            <a:r>
              <a:rPr sz="2400" spc="-65" dirty="0">
                <a:latin typeface="Times New Roman"/>
                <a:cs typeface="Times New Roman"/>
              </a:rPr>
              <a:t> </a:t>
            </a:r>
            <a:r>
              <a:rPr sz="2400" b="1" spc="-5" dirty="0">
                <a:latin typeface="Times New Roman"/>
                <a:cs typeface="Times New Roman"/>
              </a:rPr>
              <a:t>charset=utf-8</a:t>
            </a:r>
            <a:r>
              <a:rPr sz="2400" spc="-5" dirty="0">
                <a:latin typeface="Times New Roman"/>
                <a:cs typeface="Times New Roman"/>
              </a:rPr>
              <a:t>.</a:t>
            </a:r>
            <a:endParaRPr sz="2400">
              <a:latin typeface="Times New Roman"/>
              <a:cs typeface="Times New Roman"/>
            </a:endParaRPr>
          </a:p>
        </p:txBody>
      </p:sp>
      <p:sp>
        <p:nvSpPr>
          <p:cNvPr id="13" name="object 13"/>
          <p:cNvSpPr txBox="1"/>
          <p:nvPr/>
        </p:nvSpPr>
        <p:spPr>
          <a:xfrm>
            <a:off x="955039" y="3229410"/>
            <a:ext cx="4512945" cy="887730"/>
          </a:xfrm>
          <a:prstGeom prst="rect">
            <a:avLst/>
          </a:prstGeom>
        </p:spPr>
        <p:txBody>
          <a:bodyPr vert="horz" wrap="square" lIns="0" tIns="12065" rIns="0" bIns="0" rtlCol="0">
            <a:spAutoFit/>
          </a:bodyPr>
          <a:lstStyle/>
          <a:p>
            <a:pPr marL="355600" marR="5080" indent="-355600">
              <a:lnSpc>
                <a:spcPct val="117900"/>
              </a:lnSpc>
              <a:spcBef>
                <a:spcPts val="95"/>
              </a:spcBef>
              <a:buClr>
                <a:srgbClr val="00AF50"/>
              </a:buClr>
              <a:buFont typeface="Wingdings"/>
              <a:buChar char=""/>
              <a:tabLst>
                <a:tab pos="355600" algn="l"/>
              </a:tabLst>
            </a:pPr>
            <a:r>
              <a:rPr sz="2400" spc="-5" dirty="0">
                <a:latin typeface="Times New Roman"/>
                <a:cs typeface="Times New Roman"/>
              </a:rPr>
              <a:t>Đoạn </a:t>
            </a:r>
            <a:r>
              <a:rPr sz="2400" dirty="0">
                <a:latin typeface="Times New Roman"/>
                <a:cs typeface="Times New Roman"/>
              </a:rPr>
              <a:t>code kết nối </a:t>
            </a:r>
            <a:r>
              <a:rPr sz="2400" spc="-5" dirty="0">
                <a:latin typeface="Times New Roman"/>
                <a:cs typeface="Times New Roman"/>
              </a:rPr>
              <a:t>CSDL</a:t>
            </a:r>
            <a:r>
              <a:rPr sz="2400" spc="-160" dirty="0">
                <a:latin typeface="Times New Roman"/>
                <a:cs typeface="Times New Roman"/>
              </a:rPr>
              <a:t> </a:t>
            </a:r>
            <a:r>
              <a:rPr sz="2400" spc="-5" dirty="0">
                <a:latin typeface="Times New Roman"/>
                <a:cs typeface="Times New Roman"/>
              </a:rPr>
              <a:t>MySQL  Ví</a:t>
            </a:r>
            <a:r>
              <a:rPr sz="2400" spc="-10" dirty="0">
                <a:latin typeface="Times New Roman"/>
                <a:cs typeface="Times New Roman"/>
              </a:rPr>
              <a:t> </a:t>
            </a:r>
            <a:r>
              <a:rPr sz="2400" spc="-5" dirty="0">
                <a:latin typeface="Times New Roman"/>
                <a:cs typeface="Times New Roman"/>
              </a:rPr>
              <a:t>dụ:</a:t>
            </a:r>
            <a:endParaRPr sz="2400">
              <a:latin typeface="Times New Roman"/>
              <a:cs typeface="Times New Roman"/>
            </a:endParaRPr>
          </a:p>
        </p:txBody>
      </p:sp>
      <p:grpSp>
        <p:nvGrpSpPr>
          <p:cNvPr id="14" name="object 14"/>
          <p:cNvGrpSpPr/>
          <p:nvPr/>
        </p:nvGrpSpPr>
        <p:grpSpPr>
          <a:xfrm>
            <a:off x="416051" y="1956054"/>
            <a:ext cx="8271509" cy="1385570"/>
            <a:chOff x="416051" y="1956054"/>
            <a:chExt cx="8271509" cy="1385570"/>
          </a:xfrm>
        </p:grpSpPr>
        <p:sp>
          <p:nvSpPr>
            <p:cNvPr id="15" name="object 15"/>
            <p:cNvSpPr/>
            <p:nvPr/>
          </p:nvSpPr>
          <p:spPr>
            <a:xfrm>
              <a:off x="457199" y="1974342"/>
              <a:ext cx="8230361" cy="1292352"/>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416051" y="1956054"/>
              <a:ext cx="8127492" cy="1385315"/>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503300" y="2000631"/>
              <a:ext cx="8138159" cy="1200150"/>
            </a:xfrm>
            <a:prstGeom prst="rect">
              <a:avLst/>
            </a:prstGeom>
            <a:blipFill>
              <a:blip r:embed="rId11" cstate="print"/>
              <a:stretch>
                <a:fillRect/>
              </a:stretch>
            </a:blipFill>
          </p:spPr>
          <p:txBody>
            <a:bodyPr wrap="square" lIns="0" tIns="0" rIns="0" bIns="0" rtlCol="0"/>
            <a:lstStyle/>
            <a:p>
              <a:endParaRPr/>
            </a:p>
          </p:txBody>
        </p:sp>
      </p:grpSp>
      <p:sp>
        <p:nvSpPr>
          <p:cNvPr id="18" name="object 18"/>
          <p:cNvSpPr txBox="1"/>
          <p:nvPr/>
        </p:nvSpPr>
        <p:spPr>
          <a:xfrm>
            <a:off x="503301" y="2000630"/>
            <a:ext cx="8138159" cy="1200150"/>
          </a:xfrm>
          <a:prstGeom prst="rect">
            <a:avLst/>
          </a:prstGeom>
          <a:ln w="9905">
            <a:solidFill>
              <a:srgbClr val="497DBA"/>
            </a:solidFill>
          </a:ln>
        </p:spPr>
        <p:txBody>
          <a:bodyPr vert="horz" wrap="square" lIns="0" tIns="37465" rIns="0" bIns="0" rtlCol="0">
            <a:spAutoFit/>
          </a:bodyPr>
          <a:lstStyle/>
          <a:p>
            <a:pPr marL="90805">
              <a:lnSpc>
                <a:spcPct val="100000"/>
              </a:lnSpc>
              <a:spcBef>
                <a:spcPts val="295"/>
              </a:spcBef>
            </a:pPr>
            <a:r>
              <a:rPr sz="1800" b="1" spc="-5" dirty="0">
                <a:latin typeface="Times New Roman"/>
                <a:cs typeface="Times New Roman"/>
              </a:rPr>
              <a:t>&lt;head&gt;</a:t>
            </a:r>
            <a:endParaRPr sz="1800">
              <a:latin typeface="Times New Roman"/>
              <a:cs typeface="Times New Roman"/>
            </a:endParaRPr>
          </a:p>
          <a:p>
            <a:pPr marL="700405">
              <a:lnSpc>
                <a:spcPct val="100000"/>
              </a:lnSpc>
            </a:pPr>
            <a:r>
              <a:rPr sz="1800" b="1" dirty="0">
                <a:latin typeface="Times New Roman"/>
                <a:cs typeface="Times New Roman"/>
              </a:rPr>
              <a:t>&lt;</a:t>
            </a:r>
            <a:r>
              <a:rPr sz="1800" b="1" dirty="0">
                <a:solidFill>
                  <a:srgbClr val="FF0000"/>
                </a:solidFill>
                <a:latin typeface="Times New Roman"/>
                <a:cs typeface="Times New Roman"/>
              </a:rPr>
              <a:t>meta </a:t>
            </a:r>
            <a:r>
              <a:rPr sz="1800" b="1" spc="-10" dirty="0">
                <a:solidFill>
                  <a:srgbClr val="FF0000"/>
                </a:solidFill>
                <a:latin typeface="Times New Roman"/>
                <a:cs typeface="Times New Roman"/>
              </a:rPr>
              <a:t>http-equiv="Content-Type" </a:t>
            </a:r>
            <a:r>
              <a:rPr sz="1800" b="1" dirty="0">
                <a:solidFill>
                  <a:srgbClr val="FF0000"/>
                </a:solidFill>
                <a:latin typeface="Times New Roman"/>
                <a:cs typeface="Times New Roman"/>
              </a:rPr>
              <a:t>content="text/html; charset=utf-8" </a:t>
            </a:r>
            <a:r>
              <a:rPr sz="1800" b="1" spc="-5" dirty="0">
                <a:latin typeface="Times New Roman"/>
                <a:cs typeface="Times New Roman"/>
              </a:rPr>
              <a:t>/&gt;</a:t>
            </a:r>
            <a:endParaRPr sz="1800">
              <a:latin typeface="Times New Roman"/>
              <a:cs typeface="Times New Roman"/>
            </a:endParaRPr>
          </a:p>
          <a:p>
            <a:pPr marL="700405">
              <a:lnSpc>
                <a:spcPct val="100000"/>
              </a:lnSpc>
            </a:pPr>
            <a:r>
              <a:rPr sz="1800" b="1" spc="-15" dirty="0">
                <a:latin typeface="Times New Roman"/>
                <a:cs typeface="Times New Roman"/>
              </a:rPr>
              <a:t>&lt;title&gt;Trang </a:t>
            </a:r>
            <a:r>
              <a:rPr sz="1800" b="1" spc="-5" dirty="0">
                <a:latin typeface="Times New Roman"/>
                <a:cs typeface="Times New Roman"/>
              </a:rPr>
              <a:t>quản </a:t>
            </a:r>
            <a:r>
              <a:rPr sz="1800" b="1" dirty="0">
                <a:latin typeface="Times New Roman"/>
                <a:cs typeface="Times New Roman"/>
              </a:rPr>
              <a:t>lý thông tin</a:t>
            </a:r>
            <a:r>
              <a:rPr sz="1800" b="1" spc="10" dirty="0">
                <a:latin typeface="Times New Roman"/>
                <a:cs typeface="Times New Roman"/>
              </a:rPr>
              <a:t> </a:t>
            </a:r>
            <a:r>
              <a:rPr sz="1800" b="1" spc="-5" dirty="0">
                <a:latin typeface="Times New Roman"/>
                <a:cs typeface="Times New Roman"/>
              </a:rPr>
              <a:t>SV&lt;/title&gt;</a:t>
            </a:r>
            <a:endParaRPr sz="1800">
              <a:latin typeface="Times New Roman"/>
              <a:cs typeface="Times New Roman"/>
            </a:endParaRPr>
          </a:p>
          <a:p>
            <a:pPr marL="90805">
              <a:lnSpc>
                <a:spcPct val="100000"/>
              </a:lnSpc>
            </a:pPr>
            <a:r>
              <a:rPr sz="1800" b="1" spc="-5" dirty="0">
                <a:latin typeface="Times New Roman"/>
                <a:cs typeface="Times New Roman"/>
              </a:rPr>
              <a:t>&lt;/head&gt;</a:t>
            </a:r>
            <a:endParaRPr sz="1800">
              <a:latin typeface="Times New Roman"/>
              <a:cs typeface="Times New Roman"/>
            </a:endParaRPr>
          </a:p>
        </p:txBody>
      </p:sp>
      <p:grpSp>
        <p:nvGrpSpPr>
          <p:cNvPr id="19" name="object 19"/>
          <p:cNvGrpSpPr/>
          <p:nvPr/>
        </p:nvGrpSpPr>
        <p:grpSpPr>
          <a:xfrm>
            <a:off x="416051" y="4138421"/>
            <a:ext cx="8271509" cy="1111250"/>
            <a:chOff x="416051" y="4138421"/>
            <a:chExt cx="8271509" cy="1111250"/>
          </a:xfrm>
        </p:grpSpPr>
        <p:sp>
          <p:nvSpPr>
            <p:cNvPr id="20" name="object 20"/>
            <p:cNvSpPr/>
            <p:nvPr/>
          </p:nvSpPr>
          <p:spPr>
            <a:xfrm>
              <a:off x="457199" y="4155947"/>
              <a:ext cx="8230361" cy="1015745"/>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416051" y="4138421"/>
              <a:ext cx="4011167" cy="1110995"/>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503300" y="4182236"/>
              <a:ext cx="8138159" cy="923544"/>
            </a:xfrm>
            <a:prstGeom prst="rect">
              <a:avLst/>
            </a:prstGeom>
            <a:blipFill>
              <a:blip r:embed="rId14" cstate="print"/>
              <a:stretch>
                <a:fillRect/>
              </a:stretch>
            </a:blipFill>
          </p:spPr>
          <p:txBody>
            <a:bodyPr wrap="square" lIns="0" tIns="0" rIns="0" bIns="0" rtlCol="0"/>
            <a:lstStyle/>
            <a:p>
              <a:endParaRPr/>
            </a:p>
          </p:txBody>
        </p:sp>
      </p:grpSp>
      <p:sp>
        <p:nvSpPr>
          <p:cNvPr id="23" name="object 23"/>
          <p:cNvSpPr txBox="1"/>
          <p:nvPr/>
        </p:nvSpPr>
        <p:spPr>
          <a:xfrm>
            <a:off x="503301" y="4182236"/>
            <a:ext cx="8138159" cy="923925"/>
          </a:xfrm>
          <a:prstGeom prst="rect">
            <a:avLst/>
          </a:prstGeom>
          <a:ln w="9905">
            <a:solidFill>
              <a:srgbClr val="497DBA"/>
            </a:solidFill>
          </a:ln>
        </p:spPr>
        <p:txBody>
          <a:bodyPr vert="horz" wrap="square" lIns="0" tIns="38100" rIns="0" bIns="0" rtlCol="0">
            <a:spAutoFit/>
          </a:bodyPr>
          <a:lstStyle/>
          <a:p>
            <a:pPr marL="90805" marR="4385310">
              <a:lnSpc>
                <a:spcPct val="100000"/>
              </a:lnSpc>
              <a:spcBef>
                <a:spcPts val="300"/>
              </a:spcBef>
            </a:pPr>
            <a:r>
              <a:rPr sz="1800" b="1" dirty="0">
                <a:latin typeface="Times New Roman"/>
                <a:cs typeface="Times New Roman"/>
              </a:rPr>
              <a:t>// Thêm dòng này sau hàm  </a:t>
            </a:r>
            <a:r>
              <a:rPr sz="1800" b="1" spc="-10" dirty="0">
                <a:solidFill>
                  <a:srgbClr val="C00000"/>
                </a:solidFill>
                <a:latin typeface="Times New Roman"/>
                <a:cs typeface="Times New Roman"/>
              </a:rPr>
              <a:t>mysql_connect</a:t>
            </a:r>
            <a:r>
              <a:rPr sz="1800" b="1" spc="-10" dirty="0">
                <a:latin typeface="Times New Roman"/>
                <a:cs typeface="Times New Roman"/>
              </a:rPr>
              <a:t>($server, </a:t>
            </a:r>
            <a:r>
              <a:rPr sz="1800" b="1" spc="-30" dirty="0">
                <a:latin typeface="Times New Roman"/>
                <a:cs typeface="Times New Roman"/>
              </a:rPr>
              <a:t>$user, </a:t>
            </a:r>
            <a:r>
              <a:rPr sz="1800" b="1" spc="-5" dirty="0">
                <a:latin typeface="Times New Roman"/>
                <a:cs typeface="Times New Roman"/>
              </a:rPr>
              <a:t>$pass):  </a:t>
            </a:r>
            <a:r>
              <a:rPr sz="1800" b="1" spc="-5" dirty="0">
                <a:solidFill>
                  <a:srgbClr val="C00000"/>
                </a:solidFill>
                <a:latin typeface="Times New Roman"/>
                <a:cs typeface="Times New Roman"/>
              </a:rPr>
              <a:t>mysql_query</a:t>
            </a:r>
            <a:r>
              <a:rPr sz="1800" b="1" spc="-5" dirty="0">
                <a:latin typeface="Times New Roman"/>
                <a:cs typeface="Times New Roman"/>
              </a:rPr>
              <a:t>('</a:t>
            </a:r>
            <a:r>
              <a:rPr sz="1800" b="1" spc="-5" dirty="0">
                <a:solidFill>
                  <a:srgbClr val="FF0000"/>
                </a:solidFill>
                <a:latin typeface="Times New Roman"/>
                <a:cs typeface="Times New Roman"/>
              </a:rPr>
              <a:t>SET NAMES</a:t>
            </a:r>
            <a:r>
              <a:rPr sz="1800" b="1" spc="-30" dirty="0">
                <a:solidFill>
                  <a:srgbClr val="FF0000"/>
                </a:solidFill>
                <a:latin typeface="Times New Roman"/>
                <a:cs typeface="Times New Roman"/>
              </a:rPr>
              <a:t> </a:t>
            </a:r>
            <a:r>
              <a:rPr sz="1800" b="1" dirty="0">
                <a:solidFill>
                  <a:srgbClr val="FF0000"/>
                </a:solidFill>
                <a:latin typeface="Times New Roman"/>
                <a:cs typeface="Times New Roman"/>
              </a:rPr>
              <a:t>"utf8"</a:t>
            </a:r>
            <a:r>
              <a:rPr sz="1800" b="1" dirty="0">
                <a:latin typeface="Times New Roman"/>
                <a:cs typeface="Times New Roman"/>
              </a:rPr>
              <a:t>');</a:t>
            </a:r>
            <a:endParaRPr sz="1800">
              <a:latin typeface="Times New Roman"/>
              <a:cs typeface="Times New Roman"/>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45463" y="195071"/>
              <a:ext cx="237744" cy="31546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7711"/>
              <a:ext cx="172491" cy="25006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12341" y="188976"/>
              <a:ext cx="786384" cy="32689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244853" y="221361"/>
              <a:ext cx="721106" cy="26162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14727" y="121157"/>
              <a:ext cx="4340352" cy="46329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047239" y="153923"/>
              <a:ext cx="4275201" cy="39789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018526" y="23622"/>
              <a:ext cx="1049274" cy="585977"/>
            </a:xfrm>
            <a:prstGeom prst="rect">
              <a:avLst/>
            </a:prstGeom>
            <a:blipFill>
              <a:blip r:embed="rId9"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b. </a:t>
            </a:r>
            <a:r>
              <a:rPr dirty="0"/>
              <a:t>MySQL và </a:t>
            </a:r>
            <a:r>
              <a:rPr spc="-5" dirty="0"/>
              <a:t>mã hóa dữ</a:t>
            </a:r>
            <a:r>
              <a:rPr spc="-210" dirty="0"/>
              <a:t> </a:t>
            </a:r>
            <a:r>
              <a:rPr dirty="0"/>
              <a:t>liệu:</a:t>
            </a:r>
          </a:p>
        </p:txBody>
      </p:sp>
      <p:sp>
        <p:nvSpPr>
          <p:cNvPr id="12" name="object 12"/>
          <p:cNvSpPr txBox="1"/>
          <p:nvPr/>
        </p:nvSpPr>
        <p:spPr>
          <a:xfrm>
            <a:off x="497840" y="1089405"/>
            <a:ext cx="5200650" cy="39116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400" dirty="0">
                <a:latin typeface="Times New Roman"/>
                <a:cs typeface="Times New Roman"/>
              </a:rPr>
              <a:t>Encryption and Compression</a:t>
            </a:r>
            <a:r>
              <a:rPr sz="2400" spc="-120" dirty="0">
                <a:latin typeface="Times New Roman"/>
                <a:cs typeface="Times New Roman"/>
              </a:rPr>
              <a:t> </a:t>
            </a:r>
            <a:r>
              <a:rPr sz="2400" dirty="0">
                <a:latin typeface="Times New Roman"/>
                <a:cs typeface="Times New Roman"/>
              </a:rPr>
              <a:t>Functions</a:t>
            </a:r>
            <a:endParaRPr sz="2400">
              <a:latin typeface="Times New Roman"/>
              <a:cs typeface="Times New Roman"/>
            </a:endParaRPr>
          </a:p>
        </p:txBody>
      </p:sp>
      <p:graphicFrame>
        <p:nvGraphicFramePr>
          <p:cNvPr id="13" name="object 13"/>
          <p:cNvGraphicFramePr>
            <a:graphicFrameLocks noGrp="1"/>
          </p:cNvGraphicFramePr>
          <p:nvPr/>
        </p:nvGraphicFramePr>
        <p:xfrm>
          <a:off x="1212850" y="1593850"/>
          <a:ext cx="6706234" cy="4936385"/>
        </p:xfrm>
        <a:graphic>
          <a:graphicData uri="http://schemas.openxmlformats.org/drawingml/2006/table">
            <a:tbl>
              <a:tblPr firstRow="1" bandRow="1">
                <a:tableStyleId>{2D5ABB26-0587-4C30-8999-92F81FD0307C}</a:tableStyleId>
              </a:tblPr>
              <a:tblGrid>
                <a:gridCol w="2790190">
                  <a:extLst>
                    <a:ext uri="{9D8B030D-6E8A-4147-A177-3AD203B41FA5}">
                      <a16:colId xmlns:a16="http://schemas.microsoft.com/office/drawing/2014/main" val="20000"/>
                    </a:ext>
                  </a:extLst>
                </a:gridCol>
                <a:gridCol w="3916044">
                  <a:extLst>
                    <a:ext uri="{9D8B030D-6E8A-4147-A177-3AD203B41FA5}">
                      <a16:colId xmlns:a16="http://schemas.microsoft.com/office/drawing/2014/main" val="20001"/>
                    </a:ext>
                  </a:extLst>
                </a:gridCol>
              </a:tblGrid>
              <a:tr h="275336">
                <a:tc>
                  <a:txBody>
                    <a:bodyPr/>
                    <a:lstStyle/>
                    <a:p>
                      <a:pPr marL="635" algn="ctr">
                        <a:lnSpc>
                          <a:spcPct val="100000"/>
                        </a:lnSpc>
                        <a:spcBef>
                          <a:spcPts val="195"/>
                        </a:spcBef>
                      </a:pPr>
                      <a:r>
                        <a:rPr sz="1400" spc="-5" dirty="0">
                          <a:latin typeface="Times New Roman"/>
                          <a:cs typeface="Times New Roman"/>
                        </a:rPr>
                        <a:t>Name</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95"/>
                        </a:spcBef>
                      </a:pPr>
                      <a:r>
                        <a:rPr sz="1400" spc="-5" dirty="0">
                          <a:latin typeface="Times New Roman"/>
                          <a:cs typeface="Times New Roman"/>
                        </a:rPr>
                        <a:t>Description</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75336">
                <a:tc>
                  <a:txBody>
                    <a:bodyPr/>
                    <a:lstStyle/>
                    <a:p>
                      <a:pPr marL="61594">
                        <a:lnSpc>
                          <a:spcPct val="100000"/>
                        </a:lnSpc>
                        <a:spcBef>
                          <a:spcPts val="195"/>
                        </a:spcBef>
                      </a:pPr>
                      <a:r>
                        <a:rPr sz="1400" u="sng" spc="-10" dirty="0">
                          <a:solidFill>
                            <a:srgbClr val="0000FF"/>
                          </a:solidFill>
                          <a:uFill>
                            <a:solidFill>
                              <a:srgbClr val="0000FF"/>
                            </a:solidFill>
                          </a:uFill>
                          <a:latin typeface="Times New Roman"/>
                          <a:cs typeface="Times New Roman"/>
                          <a:hlinkClick r:id="rId10"/>
                        </a:rPr>
                        <a:t>AES_DECRYPT()</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Decrypt using</a:t>
                      </a:r>
                      <a:r>
                        <a:rPr sz="1400" spc="-75" dirty="0">
                          <a:latin typeface="Times New Roman"/>
                          <a:cs typeface="Times New Roman"/>
                        </a:rPr>
                        <a:t> </a:t>
                      </a:r>
                      <a:r>
                        <a:rPr sz="1400" spc="-5" dirty="0">
                          <a:latin typeface="Times New Roman"/>
                          <a:cs typeface="Times New Roman"/>
                        </a:rPr>
                        <a:t>AES</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75463">
                <a:tc>
                  <a:txBody>
                    <a:bodyPr/>
                    <a:lstStyle/>
                    <a:p>
                      <a:pPr marL="61594">
                        <a:lnSpc>
                          <a:spcPct val="100000"/>
                        </a:lnSpc>
                        <a:spcBef>
                          <a:spcPts val="195"/>
                        </a:spcBef>
                      </a:pPr>
                      <a:r>
                        <a:rPr sz="1400" u="sng" spc="-10" dirty="0">
                          <a:solidFill>
                            <a:srgbClr val="0000FF"/>
                          </a:solidFill>
                          <a:uFill>
                            <a:solidFill>
                              <a:srgbClr val="0000FF"/>
                            </a:solidFill>
                          </a:uFill>
                          <a:latin typeface="Times New Roman"/>
                          <a:cs typeface="Times New Roman"/>
                          <a:hlinkClick r:id="rId10"/>
                        </a:rPr>
                        <a:t>AES_ENCRYPT()</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Encrypt using</a:t>
                      </a:r>
                      <a:r>
                        <a:rPr sz="1400" spc="-90" dirty="0">
                          <a:latin typeface="Times New Roman"/>
                          <a:cs typeface="Times New Roman"/>
                        </a:rPr>
                        <a:t> </a:t>
                      </a:r>
                      <a:r>
                        <a:rPr sz="1400" spc="-5" dirty="0">
                          <a:latin typeface="Times New Roman"/>
                          <a:cs typeface="Times New Roman"/>
                        </a:rPr>
                        <a:t>AES</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5336">
                <a:tc>
                  <a:txBody>
                    <a:bodyPr/>
                    <a:lstStyle/>
                    <a:p>
                      <a:pPr marL="61594">
                        <a:lnSpc>
                          <a:spcPct val="100000"/>
                        </a:lnSpc>
                        <a:spcBef>
                          <a:spcPts val="195"/>
                        </a:spcBef>
                      </a:pPr>
                      <a:r>
                        <a:rPr sz="1400" u="sng" spc="-5" dirty="0">
                          <a:solidFill>
                            <a:srgbClr val="0000FF"/>
                          </a:solidFill>
                          <a:uFill>
                            <a:solidFill>
                              <a:srgbClr val="0000FF"/>
                            </a:solidFill>
                          </a:uFill>
                          <a:latin typeface="Times New Roman"/>
                          <a:cs typeface="Times New Roman"/>
                          <a:hlinkClick r:id="rId10"/>
                        </a:rPr>
                        <a:t>COMPRESS()</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Return result as a binary</a:t>
                      </a:r>
                      <a:r>
                        <a:rPr sz="1400" spc="25" dirty="0">
                          <a:latin typeface="Times New Roman"/>
                          <a:cs typeface="Times New Roman"/>
                        </a:rPr>
                        <a:t> </a:t>
                      </a:r>
                      <a:r>
                        <a:rPr sz="1400" spc="-5" dirty="0">
                          <a:latin typeface="Times New Roman"/>
                          <a:cs typeface="Times New Roman"/>
                        </a:rPr>
                        <a:t>string</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33958">
                <a:tc>
                  <a:txBody>
                    <a:bodyPr/>
                    <a:lstStyle/>
                    <a:p>
                      <a:pPr marL="61594">
                        <a:lnSpc>
                          <a:spcPct val="100000"/>
                        </a:lnSpc>
                        <a:spcBef>
                          <a:spcPts val="819"/>
                        </a:spcBef>
                      </a:pPr>
                      <a:r>
                        <a:rPr sz="1400" u="sng" spc="-5" dirty="0">
                          <a:solidFill>
                            <a:srgbClr val="0000FF"/>
                          </a:solidFill>
                          <a:uFill>
                            <a:solidFill>
                              <a:srgbClr val="0000FF"/>
                            </a:solidFill>
                          </a:uFill>
                          <a:latin typeface="Times New Roman"/>
                          <a:cs typeface="Times New Roman"/>
                          <a:hlinkClick r:id="rId10"/>
                        </a:rPr>
                        <a:t>DECODE()</a:t>
                      </a:r>
                      <a:endParaRPr sz="1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819"/>
                        </a:spcBef>
                      </a:pPr>
                      <a:r>
                        <a:rPr sz="1400" spc="-5" dirty="0">
                          <a:latin typeface="Times New Roman"/>
                          <a:cs typeface="Times New Roman"/>
                        </a:rPr>
                        <a:t>Decodes a </a:t>
                      </a:r>
                      <a:r>
                        <a:rPr sz="1400" dirty="0">
                          <a:latin typeface="Times New Roman"/>
                          <a:cs typeface="Times New Roman"/>
                        </a:rPr>
                        <a:t>string </a:t>
                      </a:r>
                      <a:r>
                        <a:rPr sz="1400" spc="-5" dirty="0">
                          <a:latin typeface="Times New Roman"/>
                          <a:cs typeface="Times New Roman"/>
                        </a:rPr>
                        <a:t>encrypted using</a:t>
                      </a:r>
                      <a:r>
                        <a:rPr sz="1400" spc="20" dirty="0">
                          <a:latin typeface="Times New Roman"/>
                          <a:cs typeface="Times New Roman"/>
                        </a:rPr>
                        <a:t> </a:t>
                      </a:r>
                      <a:r>
                        <a:rPr sz="1400" spc="-5" dirty="0">
                          <a:latin typeface="Times New Roman"/>
                          <a:cs typeface="Times New Roman"/>
                        </a:rPr>
                        <a:t>ENCODE()</a:t>
                      </a:r>
                      <a:endParaRPr sz="1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75336">
                <a:tc>
                  <a:txBody>
                    <a:bodyPr/>
                    <a:lstStyle/>
                    <a:p>
                      <a:pPr marL="61594">
                        <a:lnSpc>
                          <a:spcPct val="100000"/>
                        </a:lnSpc>
                        <a:spcBef>
                          <a:spcPts val="195"/>
                        </a:spcBef>
                      </a:pPr>
                      <a:r>
                        <a:rPr sz="1400" u="sng" spc="-10" dirty="0">
                          <a:solidFill>
                            <a:srgbClr val="0000FF"/>
                          </a:solidFill>
                          <a:uFill>
                            <a:solidFill>
                              <a:srgbClr val="0000FF"/>
                            </a:solidFill>
                          </a:uFill>
                          <a:latin typeface="Times New Roman"/>
                          <a:cs typeface="Times New Roman"/>
                          <a:hlinkClick r:id="rId10"/>
                        </a:rPr>
                        <a:t>DES_DECRYPT()</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Decrypt a</a:t>
                      </a:r>
                      <a:r>
                        <a:rPr sz="1400" spc="10" dirty="0">
                          <a:latin typeface="Times New Roman"/>
                          <a:cs typeface="Times New Roman"/>
                        </a:rPr>
                        <a:t> </a:t>
                      </a:r>
                      <a:r>
                        <a:rPr sz="1400" spc="-5" dirty="0">
                          <a:latin typeface="Times New Roman"/>
                          <a:cs typeface="Times New Roman"/>
                        </a:rPr>
                        <a:t>string</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275336">
                <a:tc>
                  <a:txBody>
                    <a:bodyPr/>
                    <a:lstStyle/>
                    <a:p>
                      <a:pPr marL="61594">
                        <a:lnSpc>
                          <a:spcPct val="100000"/>
                        </a:lnSpc>
                        <a:spcBef>
                          <a:spcPts val="195"/>
                        </a:spcBef>
                      </a:pPr>
                      <a:r>
                        <a:rPr sz="1400" u="sng" spc="-10" dirty="0">
                          <a:solidFill>
                            <a:srgbClr val="0000FF"/>
                          </a:solidFill>
                          <a:uFill>
                            <a:solidFill>
                              <a:srgbClr val="0000FF"/>
                            </a:solidFill>
                          </a:uFill>
                          <a:latin typeface="Times New Roman"/>
                          <a:cs typeface="Times New Roman"/>
                          <a:hlinkClick r:id="rId10"/>
                        </a:rPr>
                        <a:t>DES_ENCRYPT()</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Encrypt </a:t>
                      </a:r>
                      <a:r>
                        <a:rPr sz="1400" dirty="0">
                          <a:latin typeface="Times New Roman"/>
                          <a:cs typeface="Times New Roman"/>
                        </a:rPr>
                        <a:t>a</a:t>
                      </a:r>
                      <a:r>
                        <a:rPr sz="1400" spc="-10" dirty="0">
                          <a:latin typeface="Times New Roman"/>
                          <a:cs typeface="Times New Roman"/>
                        </a:rPr>
                        <a:t> </a:t>
                      </a:r>
                      <a:r>
                        <a:rPr sz="1400" dirty="0">
                          <a:latin typeface="Times New Roman"/>
                          <a:cs typeface="Times New Roman"/>
                        </a:rPr>
                        <a:t>string</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275463">
                <a:tc>
                  <a:txBody>
                    <a:bodyPr/>
                    <a:lstStyle/>
                    <a:p>
                      <a:pPr marL="61594">
                        <a:lnSpc>
                          <a:spcPct val="100000"/>
                        </a:lnSpc>
                        <a:spcBef>
                          <a:spcPts val="195"/>
                        </a:spcBef>
                      </a:pPr>
                      <a:r>
                        <a:rPr sz="1400" u="sng" spc="-5" dirty="0">
                          <a:solidFill>
                            <a:srgbClr val="0000FF"/>
                          </a:solidFill>
                          <a:uFill>
                            <a:solidFill>
                              <a:srgbClr val="0000FF"/>
                            </a:solidFill>
                          </a:uFill>
                          <a:latin typeface="Times New Roman"/>
                          <a:cs typeface="Times New Roman"/>
                          <a:hlinkClick r:id="rId10"/>
                        </a:rPr>
                        <a:t>ENCODE()</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Encode a</a:t>
                      </a:r>
                      <a:r>
                        <a:rPr sz="1400" spc="5" dirty="0">
                          <a:latin typeface="Times New Roman"/>
                          <a:cs typeface="Times New Roman"/>
                        </a:rPr>
                        <a:t> </a:t>
                      </a:r>
                      <a:r>
                        <a:rPr sz="1400" spc="-5" dirty="0">
                          <a:latin typeface="Times New Roman"/>
                          <a:cs typeface="Times New Roman"/>
                        </a:rPr>
                        <a:t>string</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275336">
                <a:tc>
                  <a:txBody>
                    <a:bodyPr/>
                    <a:lstStyle/>
                    <a:p>
                      <a:pPr marL="61594">
                        <a:lnSpc>
                          <a:spcPct val="100000"/>
                        </a:lnSpc>
                        <a:spcBef>
                          <a:spcPts val="195"/>
                        </a:spcBef>
                      </a:pPr>
                      <a:r>
                        <a:rPr sz="1400" u="sng" spc="-15" dirty="0">
                          <a:solidFill>
                            <a:srgbClr val="0000FF"/>
                          </a:solidFill>
                          <a:uFill>
                            <a:solidFill>
                              <a:srgbClr val="0000FF"/>
                            </a:solidFill>
                          </a:uFill>
                          <a:latin typeface="Times New Roman"/>
                          <a:cs typeface="Times New Roman"/>
                          <a:hlinkClick r:id="rId10"/>
                        </a:rPr>
                        <a:t>ENCRYPT()</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Encrypt a</a:t>
                      </a:r>
                      <a:r>
                        <a:rPr sz="1400" spc="-15" dirty="0">
                          <a:latin typeface="Times New Roman"/>
                          <a:cs typeface="Times New Roman"/>
                        </a:rPr>
                        <a:t> </a:t>
                      </a:r>
                      <a:r>
                        <a:rPr sz="1400" dirty="0">
                          <a:latin typeface="Times New Roman"/>
                          <a:cs typeface="Times New Roman"/>
                        </a:rPr>
                        <a:t>string</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275336">
                <a:tc>
                  <a:txBody>
                    <a:bodyPr/>
                    <a:lstStyle/>
                    <a:p>
                      <a:pPr marL="61594">
                        <a:lnSpc>
                          <a:spcPct val="100000"/>
                        </a:lnSpc>
                        <a:spcBef>
                          <a:spcPts val="195"/>
                        </a:spcBef>
                      </a:pPr>
                      <a:r>
                        <a:rPr sz="1400" u="sng" spc="-5" dirty="0">
                          <a:solidFill>
                            <a:srgbClr val="0000FF"/>
                          </a:solidFill>
                          <a:uFill>
                            <a:solidFill>
                              <a:srgbClr val="0000FF"/>
                            </a:solidFill>
                          </a:uFill>
                          <a:latin typeface="Times New Roman"/>
                          <a:cs typeface="Times New Roman"/>
                          <a:hlinkClick r:id="rId10"/>
                        </a:rPr>
                        <a:t>MD5()</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Calculate MD5</a:t>
                      </a:r>
                      <a:r>
                        <a:rPr sz="1400" spc="30" dirty="0">
                          <a:latin typeface="Times New Roman"/>
                          <a:cs typeface="Times New Roman"/>
                        </a:rPr>
                        <a:t> </a:t>
                      </a:r>
                      <a:r>
                        <a:rPr sz="1400" spc="-5" dirty="0">
                          <a:latin typeface="Times New Roman"/>
                          <a:cs typeface="Times New Roman"/>
                        </a:rPr>
                        <a:t>checksum</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488695">
                <a:tc>
                  <a:txBody>
                    <a:bodyPr/>
                    <a:lstStyle/>
                    <a:p>
                      <a:pPr marL="61594">
                        <a:lnSpc>
                          <a:spcPct val="100000"/>
                        </a:lnSpc>
                        <a:spcBef>
                          <a:spcPts val="1035"/>
                        </a:spcBef>
                      </a:pPr>
                      <a:r>
                        <a:rPr sz="1400" u="sng" spc="-15" dirty="0">
                          <a:solidFill>
                            <a:srgbClr val="0000FF"/>
                          </a:solidFill>
                          <a:uFill>
                            <a:solidFill>
                              <a:srgbClr val="0000FF"/>
                            </a:solidFill>
                          </a:uFill>
                          <a:latin typeface="Times New Roman"/>
                          <a:cs typeface="Times New Roman"/>
                          <a:hlinkClick r:id="rId10"/>
                        </a:rPr>
                        <a:t>OLD_PASSWORD()</a:t>
                      </a:r>
                      <a:endParaRPr sz="1400">
                        <a:latin typeface="Times New Roman"/>
                        <a:cs typeface="Times New Roman"/>
                      </a:endParaRPr>
                    </a:p>
                  </a:txBody>
                  <a:tcPr marL="0" marR="0" marT="131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marR="310515">
                        <a:lnSpc>
                          <a:spcPct val="100000"/>
                        </a:lnSpc>
                        <a:spcBef>
                          <a:spcPts val="195"/>
                        </a:spcBef>
                      </a:pPr>
                      <a:r>
                        <a:rPr sz="1400" spc="-5" dirty="0">
                          <a:latin typeface="Times New Roman"/>
                          <a:cs typeface="Times New Roman"/>
                        </a:rPr>
                        <a:t>Return the value </a:t>
                      </a:r>
                      <a:r>
                        <a:rPr sz="1400" dirty="0">
                          <a:latin typeface="Times New Roman"/>
                          <a:cs typeface="Times New Roman"/>
                        </a:rPr>
                        <a:t>of </a:t>
                      </a:r>
                      <a:r>
                        <a:rPr sz="1400" spc="-5" dirty="0">
                          <a:latin typeface="Times New Roman"/>
                          <a:cs typeface="Times New Roman"/>
                        </a:rPr>
                        <a:t>the </a:t>
                      </a:r>
                      <a:r>
                        <a:rPr sz="1400" dirty="0">
                          <a:latin typeface="Times New Roman"/>
                          <a:cs typeface="Times New Roman"/>
                        </a:rPr>
                        <a:t>pre-4.1 </a:t>
                      </a:r>
                      <a:r>
                        <a:rPr sz="1400" spc="-5" dirty="0">
                          <a:latin typeface="Times New Roman"/>
                          <a:cs typeface="Times New Roman"/>
                        </a:rPr>
                        <a:t>implementation of  </a:t>
                      </a:r>
                      <a:r>
                        <a:rPr sz="1400" spc="-20" dirty="0">
                          <a:latin typeface="Times New Roman"/>
                          <a:cs typeface="Times New Roman"/>
                        </a:rPr>
                        <a:t>PASSWORD</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275336">
                <a:tc>
                  <a:txBody>
                    <a:bodyPr/>
                    <a:lstStyle/>
                    <a:p>
                      <a:pPr marL="61594">
                        <a:lnSpc>
                          <a:spcPct val="100000"/>
                        </a:lnSpc>
                        <a:spcBef>
                          <a:spcPts val="195"/>
                        </a:spcBef>
                      </a:pPr>
                      <a:r>
                        <a:rPr sz="1400" u="sng" spc="-15" dirty="0">
                          <a:solidFill>
                            <a:srgbClr val="0000FF"/>
                          </a:solidFill>
                          <a:uFill>
                            <a:solidFill>
                              <a:srgbClr val="0000FF"/>
                            </a:solidFill>
                          </a:uFill>
                          <a:latin typeface="Times New Roman"/>
                          <a:cs typeface="Times New Roman"/>
                          <a:hlinkClick r:id="rId10"/>
                        </a:rPr>
                        <a:t>PASSWORD()</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Calculate and </a:t>
                      </a:r>
                      <a:r>
                        <a:rPr sz="1400" dirty="0">
                          <a:latin typeface="Times New Roman"/>
                          <a:cs typeface="Times New Roman"/>
                        </a:rPr>
                        <a:t>return </a:t>
                      </a:r>
                      <a:r>
                        <a:rPr sz="1400" spc="-5" dirty="0">
                          <a:latin typeface="Times New Roman"/>
                          <a:cs typeface="Times New Roman"/>
                        </a:rPr>
                        <a:t>a password</a:t>
                      </a:r>
                      <a:r>
                        <a:rPr sz="1400" spc="40" dirty="0">
                          <a:latin typeface="Times New Roman"/>
                          <a:cs typeface="Times New Roman"/>
                        </a:rPr>
                        <a:t> </a:t>
                      </a:r>
                      <a:r>
                        <a:rPr sz="1400" spc="-5" dirty="0">
                          <a:latin typeface="Times New Roman"/>
                          <a:cs typeface="Times New Roman"/>
                        </a:rPr>
                        <a:t>string</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275463">
                <a:tc>
                  <a:txBody>
                    <a:bodyPr/>
                    <a:lstStyle/>
                    <a:p>
                      <a:pPr marL="61594">
                        <a:lnSpc>
                          <a:spcPct val="100000"/>
                        </a:lnSpc>
                        <a:spcBef>
                          <a:spcPts val="195"/>
                        </a:spcBef>
                      </a:pPr>
                      <a:r>
                        <a:rPr sz="1400" u="sng" spc="-5" dirty="0">
                          <a:solidFill>
                            <a:srgbClr val="0000FF"/>
                          </a:solidFill>
                          <a:uFill>
                            <a:solidFill>
                              <a:srgbClr val="0000FF"/>
                            </a:solidFill>
                          </a:uFill>
                          <a:latin typeface="Times New Roman"/>
                          <a:cs typeface="Times New Roman"/>
                          <a:hlinkClick r:id="rId10"/>
                        </a:rPr>
                        <a:t>SHA1(),</a:t>
                      </a:r>
                      <a:r>
                        <a:rPr sz="1400" u="sng" spc="-15" dirty="0">
                          <a:solidFill>
                            <a:srgbClr val="0000FF"/>
                          </a:solidFill>
                          <a:uFill>
                            <a:solidFill>
                              <a:srgbClr val="0000FF"/>
                            </a:solidFill>
                          </a:uFill>
                          <a:latin typeface="Times New Roman"/>
                          <a:cs typeface="Times New Roman"/>
                          <a:hlinkClick r:id="rId10"/>
                        </a:rPr>
                        <a:t> </a:t>
                      </a:r>
                      <a:r>
                        <a:rPr sz="1400" u="sng" spc="-5" dirty="0">
                          <a:solidFill>
                            <a:srgbClr val="0000FF"/>
                          </a:solidFill>
                          <a:uFill>
                            <a:solidFill>
                              <a:srgbClr val="0000FF"/>
                            </a:solidFill>
                          </a:uFill>
                          <a:latin typeface="Times New Roman"/>
                          <a:cs typeface="Times New Roman"/>
                          <a:hlinkClick r:id="rId10"/>
                        </a:rPr>
                        <a:t>SHA()</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Calculate an SHA-1 160-bit</a:t>
                      </a:r>
                      <a:r>
                        <a:rPr sz="1400" spc="15" dirty="0">
                          <a:latin typeface="Times New Roman"/>
                          <a:cs typeface="Times New Roman"/>
                        </a:rPr>
                        <a:t> </a:t>
                      </a:r>
                      <a:r>
                        <a:rPr sz="1400" spc="-5" dirty="0">
                          <a:latin typeface="Times New Roman"/>
                          <a:cs typeface="Times New Roman"/>
                        </a:rPr>
                        <a:t>checksum</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275297">
                <a:tc>
                  <a:txBody>
                    <a:bodyPr/>
                    <a:lstStyle/>
                    <a:p>
                      <a:pPr marL="61594">
                        <a:lnSpc>
                          <a:spcPct val="100000"/>
                        </a:lnSpc>
                        <a:spcBef>
                          <a:spcPts val="195"/>
                        </a:spcBef>
                      </a:pPr>
                      <a:r>
                        <a:rPr sz="1400" u="sng" spc="-5" dirty="0">
                          <a:solidFill>
                            <a:srgbClr val="0000FF"/>
                          </a:solidFill>
                          <a:uFill>
                            <a:solidFill>
                              <a:srgbClr val="0000FF"/>
                            </a:solidFill>
                          </a:uFill>
                          <a:latin typeface="Times New Roman"/>
                          <a:cs typeface="Times New Roman"/>
                          <a:hlinkClick r:id="rId10"/>
                        </a:rPr>
                        <a:t>SHA2()</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Calculate an SHA-2</a:t>
                      </a:r>
                      <a:r>
                        <a:rPr sz="1400" spc="25" dirty="0">
                          <a:latin typeface="Times New Roman"/>
                          <a:cs typeface="Times New Roman"/>
                        </a:rPr>
                        <a:t> </a:t>
                      </a:r>
                      <a:r>
                        <a:rPr sz="1400" spc="-5" dirty="0">
                          <a:latin typeface="Times New Roman"/>
                          <a:cs typeface="Times New Roman"/>
                        </a:rPr>
                        <a:t>checksum</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275361">
                <a:tc>
                  <a:txBody>
                    <a:bodyPr/>
                    <a:lstStyle/>
                    <a:p>
                      <a:pPr marL="61594">
                        <a:lnSpc>
                          <a:spcPct val="100000"/>
                        </a:lnSpc>
                        <a:spcBef>
                          <a:spcPts val="195"/>
                        </a:spcBef>
                      </a:pPr>
                      <a:r>
                        <a:rPr sz="1400" u="sng" spc="-5" dirty="0">
                          <a:solidFill>
                            <a:srgbClr val="0000FF"/>
                          </a:solidFill>
                          <a:uFill>
                            <a:solidFill>
                              <a:srgbClr val="0000FF"/>
                            </a:solidFill>
                          </a:uFill>
                          <a:latin typeface="Times New Roman"/>
                          <a:cs typeface="Times New Roman"/>
                          <a:hlinkClick r:id="rId10"/>
                        </a:rPr>
                        <a:t>UNCOMPRESS()</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195"/>
                        </a:spcBef>
                      </a:pPr>
                      <a:r>
                        <a:rPr sz="1400" spc="-5" dirty="0">
                          <a:latin typeface="Times New Roman"/>
                          <a:cs typeface="Times New Roman"/>
                        </a:rPr>
                        <a:t>Uncompress a string</a:t>
                      </a:r>
                      <a:r>
                        <a:rPr sz="1400" spc="15" dirty="0">
                          <a:latin typeface="Times New Roman"/>
                          <a:cs typeface="Times New Roman"/>
                        </a:rPr>
                        <a:t> </a:t>
                      </a:r>
                      <a:r>
                        <a:rPr sz="1400" spc="-5" dirty="0">
                          <a:latin typeface="Times New Roman"/>
                          <a:cs typeface="Times New Roman"/>
                        </a:rPr>
                        <a:t>compressed</a:t>
                      </a:r>
                      <a:endParaRPr sz="1400">
                        <a:latin typeface="Times New Roman"/>
                        <a:cs typeface="Times New Roman"/>
                      </a:endParaRPr>
                    </a:p>
                  </a:txBody>
                  <a:tcPr marL="0" marR="0" marT="247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433997">
                <a:tc>
                  <a:txBody>
                    <a:bodyPr/>
                    <a:lstStyle/>
                    <a:p>
                      <a:pPr marL="61594">
                        <a:lnSpc>
                          <a:spcPct val="100000"/>
                        </a:lnSpc>
                        <a:spcBef>
                          <a:spcPts val="825"/>
                        </a:spcBef>
                      </a:pPr>
                      <a:r>
                        <a:rPr sz="1400" u="sng" spc="-5" dirty="0">
                          <a:solidFill>
                            <a:srgbClr val="0000FF"/>
                          </a:solidFill>
                          <a:uFill>
                            <a:solidFill>
                              <a:srgbClr val="0000FF"/>
                            </a:solidFill>
                          </a:uFill>
                          <a:latin typeface="Times New Roman"/>
                          <a:cs typeface="Times New Roman"/>
                          <a:hlinkClick r:id="rId10"/>
                        </a:rPr>
                        <a:t>UNCOMPRESSED_LENGTH()</a:t>
                      </a:r>
                      <a:endParaRPr sz="1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1594">
                        <a:lnSpc>
                          <a:spcPct val="100000"/>
                        </a:lnSpc>
                        <a:spcBef>
                          <a:spcPts val="825"/>
                        </a:spcBef>
                      </a:pPr>
                      <a:r>
                        <a:rPr sz="1400" spc="-5" dirty="0">
                          <a:latin typeface="Times New Roman"/>
                          <a:cs typeface="Times New Roman"/>
                        </a:rPr>
                        <a:t>Return the </a:t>
                      </a:r>
                      <a:r>
                        <a:rPr sz="1400" dirty="0">
                          <a:latin typeface="Times New Roman"/>
                          <a:cs typeface="Times New Roman"/>
                        </a:rPr>
                        <a:t>length </a:t>
                      </a:r>
                      <a:r>
                        <a:rPr sz="1400" spc="-5" dirty="0">
                          <a:latin typeface="Times New Roman"/>
                          <a:cs typeface="Times New Roman"/>
                        </a:rPr>
                        <a:t>of a string before</a:t>
                      </a:r>
                      <a:r>
                        <a:rPr sz="1400" spc="15" dirty="0">
                          <a:latin typeface="Times New Roman"/>
                          <a:cs typeface="Times New Roman"/>
                        </a:rPr>
                        <a:t> </a:t>
                      </a:r>
                      <a:r>
                        <a:rPr sz="1400" spc="-5" dirty="0">
                          <a:latin typeface="Times New Roman"/>
                          <a:cs typeface="Times New Roman"/>
                        </a:rPr>
                        <a:t>compression</a:t>
                      </a:r>
                      <a:endParaRPr sz="1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20455" cy="4318000"/>
            <a:chOff x="176021" y="188976"/>
            <a:chExt cx="8720455" cy="4318000"/>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2"/>
              <a:ext cx="8701278" cy="3422141"/>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546592" cy="345719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3293745"/>
            </a:xfrm>
            <a:custGeom>
              <a:avLst/>
              <a:gdLst/>
              <a:ahLst/>
              <a:cxnLst/>
              <a:rect l="l" t="t" r="r" b="b"/>
              <a:pathLst>
                <a:path w="8572500" h="3293745">
                  <a:moveTo>
                    <a:pt x="8572500" y="0"/>
                  </a:moveTo>
                  <a:lnTo>
                    <a:pt x="0" y="0"/>
                  </a:lnTo>
                  <a:lnTo>
                    <a:pt x="0" y="3293364"/>
                  </a:lnTo>
                  <a:lnTo>
                    <a:pt x="8572500" y="3293364"/>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3293745"/>
            </a:xfrm>
            <a:custGeom>
              <a:avLst/>
              <a:gdLst/>
              <a:ahLst/>
              <a:cxnLst/>
              <a:rect l="l" t="t" r="r" b="b"/>
              <a:pathLst>
                <a:path w="8572500" h="3293745">
                  <a:moveTo>
                    <a:pt x="0" y="3293364"/>
                  </a:moveTo>
                  <a:lnTo>
                    <a:pt x="8572500" y="3293364"/>
                  </a:lnTo>
                  <a:lnTo>
                    <a:pt x="8572500" y="0"/>
                  </a:lnTo>
                  <a:lnTo>
                    <a:pt x="0" y="0"/>
                  </a:lnTo>
                  <a:lnTo>
                    <a:pt x="0" y="3293364"/>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161020" cy="1001394"/>
          </a:xfrm>
          <a:prstGeom prst="rect">
            <a:avLst/>
          </a:prstGeom>
        </p:spPr>
        <p:txBody>
          <a:bodyPr vert="horz" wrap="square" lIns="0" tIns="12700" rIns="0" bIns="0" rtlCol="0">
            <a:spAutoFit/>
          </a:bodyPr>
          <a:lstStyle/>
          <a:p>
            <a:pPr marL="12700" marR="508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a:t>
            </a:r>
            <a:r>
              <a:rPr sz="1600" dirty="0">
                <a:solidFill>
                  <a:srgbClr val="1F487C"/>
                </a:solidFill>
                <a:latin typeface="Tahoma"/>
                <a:cs typeface="Tahoma"/>
              </a:rPr>
              <a:t>: </a:t>
            </a:r>
            <a:r>
              <a:rPr sz="1600" spc="-15" dirty="0">
                <a:solidFill>
                  <a:srgbClr val="1F487C"/>
                </a:solidFill>
                <a:latin typeface="Tahoma"/>
                <a:cs typeface="Tahoma"/>
              </a:rPr>
              <a:t>Chọn phát biểu đúng thay cho câu lệnh chứa từ key ở dòng 1 (giả sử: server chạy  cục bộ ở </a:t>
            </a:r>
            <a:r>
              <a:rPr sz="1600" dirty="0">
                <a:solidFill>
                  <a:srgbClr val="1F487C"/>
                </a:solidFill>
                <a:latin typeface="Tahoma"/>
                <a:cs typeface="Tahoma"/>
              </a:rPr>
              <a:t>localhost, user </a:t>
            </a:r>
            <a:r>
              <a:rPr sz="1600" spc="-5" dirty="0">
                <a:solidFill>
                  <a:srgbClr val="1F487C"/>
                </a:solidFill>
                <a:latin typeface="Tahoma"/>
                <a:cs typeface="Tahoma"/>
              </a:rPr>
              <a:t>và password </a:t>
            </a:r>
            <a:r>
              <a:rPr sz="1600" spc="-240" dirty="0">
                <a:solidFill>
                  <a:srgbClr val="1F487C"/>
                </a:solidFill>
                <a:latin typeface="Tahoma"/>
                <a:cs typeface="Tahoma"/>
              </a:rPr>
              <a:t>của </a:t>
            </a:r>
            <a:r>
              <a:rPr sz="1600" dirty="0">
                <a:solidFill>
                  <a:srgbClr val="1F487C"/>
                </a:solidFill>
                <a:latin typeface="Tahoma"/>
                <a:cs typeface="Tahoma"/>
              </a:rPr>
              <a:t>MySQL: </a:t>
            </a:r>
            <a:r>
              <a:rPr sz="1600" spc="-5" dirty="0">
                <a:solidFill>
                  <a:srgbClr val="1F487C"/>
                </a:solidFill>
                <a:latin typeface="Tahoma"/>
                <a:cs typeface="Tahoma"/>
              </a:rPr>
              <a:t>root và</a:t>
            </a:r>
            <a:r>
              <a:rPr sz="1600" spc="-110" dirty="0">
                <a:solidFill>
                  <a:srgbClr val="1F487C"/>
                </a:solidFill>
                <a:latin typeface="Tahoma"/>
                <a:cs typeface="Tahoma"/>
              </a:rPr>
              <a:t> </a:t>
            </a:r>
            <a:r>
              <a:rPr sz="1600" spc="-5" dirty="0">
                <a:solidFill>
                  <a:srgbClr val="1F487C"/>
                </a:solidFill>
                <a:latin typeface="Tahoma"/>
                <a:cs typeface="Tahoma"/>
              </a:rPr>
              <a:t>pass):</a:t>
            </a:r>
            <a:endParaRPr sz="1600" dirty="0">
              <a:latin typeface="Tahoma"/>
              <a:cs typeface="Tahoma"/>
            </a:endParaRP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12700">
              <a:lnSpc>
                <a:spcPct val="100000"/>
              </a:lnSpc>
              <a:tabLst>
                <a:tab pos="418465" algn="l"/>
              </a:tabLst>
            </a:pPr>
            <a:r>
              <a:rPr sz="1600" dirty="0">
                <a:solidFill>
                  <a:srgbClr val="974707"/>
                </a:solidFill>
                <a:latin typeface="Tahoma"/>
                <a:cs typeface="Tahoma"/>
              </a:rPr>
              <a:t>1.	</a:t>
            </a:r>
            <a:r>
              <a:rPr sz="1600" b="1" u="heavy" dirty="0">
                <a:solidFill>
                  <a:srgbClr val="FF0000"/>
                </a:solidFill>
                <a:uFill>
                  <a:solidFill>
                    <a:srgbClr val="FF0000"/>
                  </a:solidFill>
                </a:uFill>
                <a:latin typeface="Tahoma"/>
                <a:cs typeface="Tahoma"/>
              </a:rPr>
              <a:t>key</a:t>
            </a:r>
            <a:endParaRPr sz="1600" dirty="0">
              <a:latin typeface="Tahoma"/>
              <a:cs typeface="Tahoma"/>
            </a:endParaRPr>
          </a:p>
        </p:txBody>
      </p:sp>
      <p:sp>
        <p:nvSpPr>
          <p:cNvPr id="22" name="object 22"/>
          <p:cNvSpPr txBox="1"/>
          <p:nvPr/>
        </p:nvSpPr>
        <p:spPr>
          <a:xfrm>
            <a:off x="364490" y="2150110"/>
            <a:ext cx="2992755" cy="2220595"/>
          </a:xfrm>
          <a:prstGeom prst="rect">
            <a:avLst/>
          </a:prstGeom>
        </p:spPr>
        <p:txBody>
          <a:bodyPr vert="horz" wrap="square" lIns="0" tIns="12700" rIns="0" bIns="0" rtlCol="0">
            <a:spAutoFit/>
          </a:bodyPr>
          <a:lstStyle/>
          <a:p>
            <a:pPr marL="355600" indent="-342900">
              <a:lnSpc>
                <a:spcPct val="100000"/>
              </a:lnSpc>
              <a:spcBef>
                <a:spcPts val="100"/>
              </a:spcBef>
              <a:buClr>
                <a:srgbClr val="974707"/>
              </a:buClr>
              <a:buAutoNum type="arabicPeriod" startAt="2"/>
              <a:tabLst>
                <a:tab pos="354965" algn="l"/>
                <a:tab pos="355600" algn="l"/>
              </a:tabLst>
            </a:pPr>
            <a:r>
              <a:rPr sz="1600" spc="-5" dirty="0">
                <a:solidFill>
                  <a:srgbClr val="1F487C"/>
                </a:solidFill>
                <a:latin typeface="Tahoma"/>
                <a:cs typeface="Tahoma"/>
              </a:rPr>
              <a:t>mysql_select_db('db',$conn);</a:t>
            </a:r>
            <a:endParaRPr sz="1600" dirty="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if </a:t>
            </a:r>
            <a:r>
              <a:rPr sz="1600" spc="-5" dirty="0">
                <a:solidFill>
                  <a:srgbClr val="1F487C"/>
                </a:solidFill>
                <a:latin typeface="Tahoma"/>
                <a:cs typeface="Tahoma"/>
              </a:rPr>
              <a:t>(!mysql_ping </a:t>
            </a:r>
            <a:r>
              <a:rPr sz="1600" dirty="0">
                <a:solidFill>
                  <a:srgbClr val="1F487C"/>
                </a:solidFill>
                <a:latin typeface="Tahoma"/>
                <a:cs typeface="Tahoma"/>
              </a:rPr>
              <a:t>($conn))</a:t>
            </a:r>
            <a:r>
              <a:rPr sz="1600" spc="-40"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L="12700" marR="390525">
              <a:lnSpc>
                <a:spcPts val="1850"/>
              </a:lnSpc>
              <a:spcBef>
                <a:spcPts val="120"/>
              </a:spcBef>
              <a:buClr>
                <a:srgbClr val="974707"/>
              </a:buClr>
              <a:buAutoNum type="arabicPeriod" startAt="2"/>
              <a:tabLst>
                <a:tab pos="354965" algn="l"/>
                <a:tab pos="743585" algn="l"/>
                <a:tab pos="744220" algn="l"/>
              </a:tabLst>
            </a:pPr>
            <a:r>
              <a:rPr lang="en-US" sz="1600" spc="-15" dirty="0">
                <a:solidFill>
                  <a:srgbClr val="1F487C"/>
                </a:solidFill>
                <a:latin typeface="Tahoma"/>
                <a:cs typeface="Tahoma"/>
              </a:rPr>
              <a:t>   </a:t>
            </a:r>
            <a:r>
              <a:rPr sz="1600" spc="-15" dirty="0" err="1">
                <a:solidFill>
                  <a:srgbClr val="1F487C"/>
                </a:solidFill>
                <a:latin typeface="Tahoma"/>
                <a:cs typeface="Tahoma"/>
              </a:rPr>
              <a:t>m</a:t>
            </a:r>
            <a:r>
              <a:rPr sz="1600" spc="-5" dirty="0" err="1">
                <a:solidFill>
                  <a:srgbClr val="1F487C"/>
                </a:solidFill>
                <a:latin typeface="Tahoma"/>
                <a:cs typeface="Tahoma"/>
              </a:rPr>
              <a:t>ysql_clos</a:t>
            </a:r>
            <a:r>
              <a:rPr sz="1600" spc="5" dirty="0" err="1">
                <a:solidFill>
                  <a:srgbClr val="1F487C"/>
                </a:solidFill>
                <a:latin typeface="Tahoma"/>
                <a:cs typeface="Tahoma"/>
              </a:rPr>
              <a:t>e</a:t>
            </a:r>
            <a:r>
              <a:rPr sz="1600" dirty="0">
                <a:solidFill>
                  <a:srgbClr val="1F487C"/>
                </a:solidFill>
                <a:latin typeface="Tahoma"/>
                <a:cs typeface="Tahoma"/>
              </a:rPr>
              <a:t>($con</a:t>
            </a:r>
            <a:r>
              <a:rPr sz="1600" spc="-5" dirty="0">
                <a:solidFill>
                  <a:srgbClr val="1F487C"/>
                </a:solidFill>
                <a:latin typeface="Tahoma"/>
                <a:cs typeface="Tahoma"/>
              </a:rPr>
              <a:t>n);  </a:t>
            </a:r>
            <a:r>
              <a:rPr sz="1600" dirty="0">
                <a:solidFill>
                  <a:srgbClr val="974707"/>
                </a:solidFill>
                <a:latin typeface="Tahoma"/>
                <a:cs typeface="Tahoma"/>
              </a:rPr>
              <a:t>5.	</a:t>
            </a:r>
            <a:r>
              <a:rPr sz="1600" dirty="0">
                <a:solidFill>
                  <a:srgbClr val="1F487C"/>
                </a:solidFill>
                <a:latin typeface="Tahoma"/>
                <a:cs typeface="Tahoma"/>
              </a:rPr>
              <a:t>}</a:t>
            </a:r>
            <a:endParaRPr sz="1600" dirty="0">
              <a:latin typeface="Tahoma"/>
              <a:cs typeface="Tahoma"/>
            </a:endParaRPr>
          </a:p>
          <a:p>
            <a:pPr marL="12700">
              <a:lnSpc>
                <a:spcPct val="100000"/>
              </a:lnSpc>
              <a:spcBef>
                <a:spcPts val="20"/>
              </a:spcBef>
            </a:pPr>
            <a:r>
              <a:rPr sz="1600" spc="-5" dirty="0">
                <a:solidFill>
                  <a:srgbClr val="1F487C"/>
                </a:solidFill>
                <a:latin typeface="Tahoma"/>
                <a:cs typeface="Tahoma"/>
              </a:rPr>
              <a:t>?&gt;</a:t>
            </a:r>
            <a:endParaRPr sz="1600" dirty="0">
              <a:latin typeface="Tahoma"/>
              <a:cs typeface="Tahoma"/>
            </a:endParaRPr>
          </a:p>
          <a:p>
            <a:pPr marL="12700">
              <a:lnSpc>
                <a:spcPct val="100000"/>
              </a:lnSpc>
            </a:pPr>
            <a:r>
              <a:rPr sz="1600" spc="-5" dirty="0">
                <a:solidFill>
                  <a:srgbClr val="4F6128"/>
                </a:solidFill>
                <a:latin typeface="Tahoma"/>
                <a:cs typeface="Tahoma"/>
              </a:rPr>
              <a:t>A.</a:t>
            </a:r>
            <a:endParaRPr sz="1600" dirty="0">
              <a:latin typeface="Tahoma"/>
              <a:cs typeface="Tahoma"/>
            </a:endParaRPr>
          </a:p>
          <a:p>
            <a:pPr marL="12700">
              <a:lnSpc>
                <a:spcPct val="100000"/>
              </a:lnSpc>
            </a:pPr>
            <a:r>
              <a:rPr sz="1600" spc="-5" dirty="0">
                <a:solidFill>
                  <a:srgbClr val="4F6128"/>
                </a:solidFill>
                <a:latin typeface="Tahoma"/>
                <a:cs typeface="Tahoma"/>
              </a:rPr>
              <a:t>B.</a:t>
            </a:r>
            <a:endParaRPr sz="1600" dirty="0">
              <a:latin typeface="Tahoma"/>
              <a:cs typeface="Tahoma"/>
            </a:endParaRPr>
          </a:p>
          <a:p>
            <a:pPr marL="12700">
              <a:lnSpc>
                <a:spcPct val="100000"/>
              </a:lnSpc>
            </a:pPr>
            <a:r>
              <a:rPr sz="1600" spc="-5" dirty="0">
                <a:solidFill>
                  <a:srgbClr val="4F6128"/>
                </a:solidFill>
                <a:latin typeface="Tahoma"/>
                <a:cs typeface="Tahoma"/>
              </a:rPr>
              <a:t>C.</a:t>
            </a:r>
            <a:endParaRPr sz="1600" dirty="0">
              <a:latin typeface="Tahoma"/>
              <a:cs typeface="Tahoma"/>
            </a:endParaRPr>
          </a:p>
          <a:p>
            <a:pPr marL="12700">
              <a:lnSpc>
                <a:spcPct val="100000"/>
              </a:lnSpc>
            </a:pPr>
            <a:r>
              <a:rPr sz="1600" spc="-5" dirty="0">
                <a:solidFill>
                  <a:srgbClr val="4F6128"/>
                </a:solidFill>
                <a:latin typeface="Tahoma"/>
                <a:cs typeface="Tahoma"/>
              </a:rPr>
              <a:t>D.</a:t>
            </a:r>
            <a:endParaRPr sz="1600" dirty="0">
              <a:latin typeface="Tahoma"/>
              <a:cs typeface="Tahoma"/>
            </a:endParaRPr>
          </a:p>
        </p:txBody>
      </p:sp>
      <p:sp>
        <p:nvSpPr>
          <p:cNvPr id="23" name="object 23"/>
          <p:cNvSpPr txBox="1"/>
          <p:nvPr/>
        </p:nvSpPr>
        <p:spPr>
          <a:xfrm>
            <a:off x="821689" y="3369310"/>
            <a:ext cx="4328795" cy="1001394"/>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1F487C"/>
                </a:solidFill>
                <a:latin typeface="Tahoma"/>
                <a:cs typeface="Tahoma"/>
              </a:rPr>
              <a:t>$conn =</a:t>
            </a:r>
            <a:r>
              <a:rPr sz="1600" spc="10" dirty="0">
                <a:solidFill>
                  <a:srgbClr val="1F487C"/>
                </a:solidFill>
                <a:latin typeface="Tahoma"/>
                <a:cs typeface="Tahoma"/>
              </a:rPr>
              <a:t> </a:t>
            </a:r>
            <a:r>
              <a:rPr sz="1600" spc="-5" dirty="0">
                <a:solidFill>
                  <a:srgbClr val="1F487C"/>
                </a:solidFill>
                <a:latin typeface="Tahoma"/>
                <a:cs typeface="Tahoma"/>
              </a:rPr>
              <a:t>mysql_connect('localhost','root','pass');</a:t>
            </a:r>
            <a:endParaRPr sz="1600" dirty="0">
              <a:latin typeface="Tahoma"/>
              <a:cs typeface="Tahoma"/>
            </a:endParaRPr>
          </a:p>
          <a:p>
            <a:pPr marL="12700">
              <a:lnSpc>
                <a:spcPct val="100000"/>
              </a:lnSpc>
            </a:pPr>
            <a:r>
              <a:rPr sz="1600" dirty="0">
                <a:solidFill>
                  <a:srgbClr val="1F487C"/>
                </a:solidFill>
                <a:latin typeface="Tahoma"/>
                <a:cs typeface="Tahoma"/>
              </a:rPr>
              <a:t>$conn =</a:t>
            </a:r>
            <a:r>
              <a:rPr sz="1600" spc="5" dirty="0">
                <a:solidFill>
                  <a:srgbClr val="1F487C"/>
                </a:solidFill>
                <a:latin typeface="Tahoma"/>
                <a:cs typeface="Tahoma"/>
              </a:rPr>
              <a:t> </a:t>
            </a:r>
            <a:r>
              <a:rPr sz="1600" spc="-5" dirty="0">
                <a:solidFill>
                  <a:srgbClr val="1F487C"/>
                </a:solidFill>
                <a:latin typeface="Tahoma"/>
                <a:cs typeface="Tahoma"/>
              </a:rPr>
              <a:t>mysql_connect('root','pass','localhost');</a:t>
            </a:r>
            <a:endParaRPr sz="1600" dirty="0">
              <a:latin typeface="Tahoma"/>
              <a:cs typeface="Tahoma"/>
            </a:endParaRPr>
          </a:p>
          <a:p>
            <a:pPr marL="12700">
              <a:lnSpc>
                <a:spcPct val="100000"/>
              </a:lnSpc>
            </a:pPr>
            <a:r>
              <a:rPr sz="1600" dirty="0">
                <a:solidFill>
                  <a:srgbClr val="1F487C"/>
                </a:solidFill>
                <a:latin typeface="Tahoma"/>
                <a:cs typeface="Tahoma"/>
              </a:rPr>
              <a:t>$conn =</a:t>
            </a:r>
            <a:r>
              <a:rPr sz="1600" spc="-25" dirty="0">
                <a:solidFill>
                  <a:srgbClr val="1F487C"/>
                </a:solidFill>
                <a:latin typeface="Tahoma"/>
                <a:cs typeface="Tahoma"/>
              </a:rPr>
              <a:t> </a:t>
            </a:r>
            <a:r>
              <a:rPr sz="1600" spc="-5" dirty="0">
                <a:solidFill>
                  <a:srgbClr val="1F487C"/>
                </a:solidFill>
                <a:latin typeface="Tahoma"/>
                <a:cs typeface="Tahoma"/>
              </a:rPr>
              <a:t>mysql_connect('root','pass');</a:t>
            </a:r>
            <a:endParaRPr sz="1600" dirty="0">
              <a:latin typeface="Tahoma"/>
              <a:cs typeface="Tahoma"/>
            </a:endParaRPr>
          </a:p>
          <a:p>
            <a:pPr marL="12700"/>
            <a:r>
              <a:rPr sz="1600" spc="-15" dirty="0">
                <a:solidFill>
                  <a:srgbClr val="1F487C"/>
                </a:solidFill>
                <a:latin typeface="Tahoma"/>
                <a:cs typeface="Tahoma"/>
              </a:rPr>
              <a:t>Tất cả đều đúng</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20455" cy="6024880"/>
            <a:chOff x="176021" y="188976"/>
            <a:chExt cx="8720455" cy="6024880"/>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2"/>
              <a:ext cx="8701278" cy="5145786"/>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652510" cy="516407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5017135"/>
            </a:xfrm>
            <a:custGeom>
              <a:avLst/>
              <a:gdLst/>
              <a:ahLst/>
              <a:cxnLst/>
              <a:rect l="l" t="t" r="r" b="b"/>
              <a:pathLst>
                <a:path w="8572500" h="5017135">
                  <a:moveTo>
                    <a:pt x="8572500" y="0"/>
                  </a:moveTo>
                  <a:lnTo>
                    <a:pt x="0" y="0"/>
                  </a:lnTo>
                  <a:lnTo>
                    <a:pt x="0" y="5017008"/>
                  </a:lnTo>
                  <a:lnTo>
                    <a:pt x="8572500" y="5017008"/>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5017135"/>
            </a:xfrm>
            <a:custGeom>
              <a:avLst/>
              <a:gdLst/>
              <a:ahLst/>
              <a:cxnLst/>
              <a:rect l="l" t="t" r="r" b="b"/>
              <a:pathLst>
                <a:path w="8572500" h="5017135">
                  <a:moveTo>
                    <a:pt x="0" y="5017008"/>
                  </a:moveTo>
                  <a:lnTo>
                    <a:pt x="8572500" y="5017008"/>
                  </a:lnTo>
                  <a:lnTo>
                    <a:pt x="8572500" y="0"/>
                  </a:lnTo>
                  <a:lnTo>
                    <a:pt x="0" y="0"/>
                  </a:lnTo>
                  <a:lnTo>
                    <a:pt x="0" y="5017008"/>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266430" cy="2464435"/>
          </a:xfrm>
          <a:prstGeom prst="rect">
            <a:avLst/>
          </a:prstGeom>
        </p:spPr>
        <p:txBody>
          <a:bodyPr vert="horz" wrap="square" lIns="0" tIns="12700" rIns="0" bIns="0" rtlCol="0">
            <a:spAutoFit/>
          </a:bodyPr>
          <a:lstStyle/>
          <a:p>
            <a:pPr marL="12700" marR="124079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2</a:t>
            </a:r>
            <a:r>
              <a:rPr sz="1600" dirty="0">
                <a:solidFill>
                  <a:srgbClr val="1F487C"/>
                </a:solidFill>
                <a:latin typeface="Tahoma"/>
                <a:cs typeface="Tahoma"/>
              </a:rPr>
              <a:t>: </a:t>
            </a:r>
            <a:r>
              <a:rPr sz="1600" spc="-15" dirty="0">
                <a:solidFill>
                  <a:srgbClr val="1F487C"/>
                </a:solidFill>
                <a:latin typeface="Tahoma"/>
                <a:cs typeface="Tahoma"/>
              </a:rPr>
              <a:t>Cho cấu trúc bảng tblProduct thuộc database 'db_php_mysql' như sau  </a:t>
            </a:r>
            <a:r>
              <a:rPr sz="1600" spc="-20" dirty="0">
                <a:solidFill>
                  <a:srgbClr val="1F487C"/>
                </a:solidFill>
                <a:latin typeface="Tahoma"/>
                <a:cs typeface="Tahoma"/>
              </a:rPr>
              <a:t>CREATE TABLE</a:t>
            </a:r>
            <a:r>
              <a:rPr sz="1600" spc="15" dirty="0">
                <a:solidFill>
                  <a:srgbClr val="1F487C"/>
                </a:solidFill>
                <a:latin typeface="Tahoma"/>
                <a:cs typeface="Tahoma"/>
              </a:rPr>
              <a:t> </a:t>
            </a:r>
            <a:r>
              <a:rPr sz="1600" spc="-5" dirty="0">
                <a:solidFill>
                  <a:srgbClr val="1F487C"/>
                </a:solidFill>
                <a:latin typeface="Tahoma"/>
                <a:cs typeface="Tahoma"/>
              </a:rPr>
              <a:t>tblPRODUCT(</a:t>
            </a:r>
            <a:endParaRPr sz="1600" dirty="0">
              <a:latin typeface="Tahoma"/>
              <a:cs typeface="Tahoma"/>
            </a:endParaRPr>
          </a:p>
          <a:p>
            <a:pPr marL="378460" marR="4990465">
              <a:lnSpc>
                <a:spcPct val="100000"/>
              </a:lnSpc>
            </a:pPr>
            <a:r>
              <a:rPr sz="1600" spc="-5" dirty="0">
                <a:solidFill>
                  <a:srgbClr val="1F487C"/>
                </a:solidFill>
                <a:latin typeface="Tahoma"/>
                <a:cs typeface="Tahoma"/>
              </a:rPr>
              <a:t>ProdID </a:t>
            </a:r>
            <a:r>
              <a:rPr sz="1600" spc="-10" dirty="0">
                <a:solidFill>
                  <a:srgbClr val="1F487C"/>
                </a:solidFill>
                <a:latin typeface="Tahoma"/>
                <a:cs typeface="Tahoma"/>
              </a:rPr>
              <a:t>varchar(50) </a:t>
            </a:r>
            <a:r>
              <a:rPr sz="1600" dirty="0">
                <a:solidFill>
                  <a:srgbClr val="1F487C"/>
                </a:solidFill>
                <a:latin typeface="Tahoma"/>
                <a:cs typeface="Tahoma"/>
              </a:rPr>
              <a:t>primary </a:t>
            </a:r>
            <a:r>
              <a:rPr sz="1600" spc="-40" dirty="0">
                <a:solidFill>
                  <a:srgbClr val="1F487C"/>
                </a:solidFill>
                <a:latin typeface="Tahoma"/>
                <a:cs typeface="Tahoma"/>
              </a:rPr>
              <a:t>key,  </a:t>
            </a:r>
            <a:r>
              <a:rPr sz="1600" spc="-5" dirty="0">
                <a:solidFill>
                  <a:srgbClr val="1F487C"/>
                </a:solidFill>
                <a:latin typeface="Tahoma"/>
                <a:cs typeface="Tahoma"/>
              </a:rPr>
              <a:t>ProdName </a:t>
            </a:r>
            <a:r>
              <a:rPr sz="1600" spc="-10" dirty="0">
                <a:solidFill>
                  <a:srgbClr val="1F487C"/>
                </a:solidFill>
                <a:latin typeface="Tahoma"/>
                <a:cs typeface="Tahoma"/>
              </a:rPr>
              <a:t>varchar(50)</a:t>
            </a:r>
            <a:endParaRPr sz="1600" dirty="0">
              <a:latin typeface="Tahoma"/>
              <a:cs typeface="Tahoma"/>
            </a:endParaRPr>
          </a:p>
          <a:p>
            <a:pPr marL="12700">
              <a:lnSpc>
                <a:spcPct val="100000"/>
              </a:lnSpc>
            </a:pPr>
            <a:r>
              <a:rPr sz="1600" spc="-5" dirty="0">
                <a:solidFill>
                  <a:srgbClr val="1F487C"/>
                </a:solidFill>
                <a:latin typeface="Tahoma"/>
                <a:cs typeface="Tahoma"/>
              </a:rPr>
              <a:t>);</a:t>
            </a:r>
            <a:endParaRPr sz="1600" dirty="0">
              <a:latin typeface="Tahoma"/>
              <a:cs typeface="Tahoma"/>
            </a:endParaRPr>
          </a:p>
          <a:p>
            <a:pPr>
              <a:lnSpc>
                <a:spcPct val="100000"/>
              </a:lnSpc>
              <a:spcBef>
                <a:spcPts val="50"/>
              </a:spcBef>
            </a:pPr>
            <a:endParaRPr sz="1550" dirty="0">
              <a:latin typeface="Tahoma"/>
              <a:cs typeface="Tahoma"/>
            </a:endParaRPr>
          </a:p>
          <a:p>
            <a:pPr marL="12700" marR="5080">
              <a:lnSpc>
                <a:spcPct val="100000"/>
              </a:lnSpc>
            </a:pPr>
            <a:r>
              <a:rPr sz="1600" spc="-185" dirty="0">
                <a:solidFill>
                  <a:srgbClr val="1F487C"/>
                </a:solidFill>
                <a:latin typeface="Tahoma"/>
                <a:cs typeface="Tahoma"/>
              </a:rPr>
              <a:t>Chọn </a:t>
            </a:r>
            <a:r>
              <a:rPr sz="1600" dirty="0">
                <a:solidFill>
                  <a:srgbClr val="1F487C"/>
                </a:solidFill>
                <a:latin typeface="Tahoma"/>
                <a:cs typeface="Tahoma"/>
              </a:rPr>
              <a:t>phát </a:t>
            </a:r>
            <a:r>
              <a:rPr sz="1600" spc="-190" dirty="0">
                <a:solidFill>
                  <a:srgbClr val="1F487C"/>
                </a:solidFill>
                <a:latin typeface="Tahoma"/>
                <a:cs typeface="Tahoma"/>
              </a:rPr>
              <a:t>biểu </a:t>
            </a:r>
            <a:r>
              <a:rPr sz="1600" dirty="0">
                <a:solidFill>
                  <a:srgbClr val="1F487C"/>
                </a:solidFill>
                <a:latin typeface="Tahoma"/>
                <a:cs typeface="Tahoma"/>
              </a:rPr>
              <a:t>đúng </a:t>
            </a:r>
            <a:r>
              <a:rPr sz="1600" spc="-5" dirty="0">
                <a:solidFill>
                  <a:srgbClr val="1F487C"/>
                </a:solidFill>
                <a:latin typeface="Tahoma"/>
                <a:cs typeface="Tahoma"/>
              </a:rPr>
              <a:t>sau khi </a:t>
            </a:r>
            <a:r>
              <a:rPr sz="1600" spc="-160" dirty="0">
                <a:solidFill>
                  <a:srgbClr val="1F487C"/>
                </a:solidFill>
                <a:latin typeface="Tahoma"/>
                <a:cs typeface="Tahoma"/>
              </a:rPr>
              <a:t>thực </a:t>
            </a:r>
            <a:r>
              <a:rPr sz="1600" spc="-5" dirty="0">
                <a:solidFill>
                  <a:srgbClr val="1F487C"/>
                </a:solidFill>
                <a:latin typeface="Tahoma"/>
                <a:cs typeface="Tahoma"/>
              </a:rPr>
              <a:t>thi </a:t>
            </a:r>
            <a:r>
              <a:rPr sz="1600" spc="-185" dirty="0">
                <a:solidFill>
                  <a:srgbClr val="1F487C"/>
                </a:solidFill>
                <a:latin typeface="Tahoma"/>
                <a:cs typeface="Tahoma"/>
              </a:rPr>
              <a:t>đoạn </a:t>
            </a:r>
            <a:r>
              <a:rPr sz="1600" spc="-190" dirty="0">
                <a:solidFill>
                  <a:srgbClr val="1F487C"/>
                </a:solidFill>
                <a:latin typeface="Tahoma"/>
                <a:cs typeface="Tahoma"/>
              </a:rPr>
              <a:t>lệnh </a:t>
            </a:r>
            <a:r>
              <a:rPr sz="1600" spc="-5" dirty="0">
                <a:solidFill>
                  <a:srgbClr val="1F487C"/>
                </a:solidFill>
                <a:latin typeface="Tahoma"/>
                <a:cs typeface="Tahoma"/>
              </a:rPr>
              <a:t>sau </a:t>
            </a:r>
            <a:r>
              <a:rPr sz="1600" spc="-190" dirty="0">
                <a:solidFill>
                  <a:srgbClr val="1F487C"/>
                </a:solidFill>
                <a:latin typeface="Tahoma"/>
                <a:cs typeface="Tahoma"/>
              </a:rPr>
              <a:t>(giả </a:t>
            </a:r>
            <a:r>
              <a:rPr sz="1600" spc="-215" dirty="0">
                <a:solidFill>
                  <a:srgbClr val="1F487C"/>
                </a:solidFill>
                <a:latin typeface="Tahoma"/>
                <a:cs typeface="Tahoma"/>
              </a:rPr>
              <a:t>sử: </a:t>
            </a:r>
            <a:r>
              <a:rPr sz="1600" spc="-5" dirty="0">
                <a:solidFill>
                  <a:srgbClr val="1F487C"/>
                </a:solidFill>
                <a:latin typeface="Tahoma"/>
                <a:cs typeface="Tahoma"/>
              </a:rPr>
              <a:t>server </a:t>
            </a:r>
            <a:r>
              <a:rPr sz="1600" spc="-195" dirty="0">
                <a:solidFill>
                  <a:srgbClr val="1F487C"/>
                </a:solidFill>
                <a:latin typeface="Tahoma"/>
                <a:cs typeface="Tahoma"/>
              </a:rPr>
              <a:t>chạy </a:t>
            </a:r>
            <a:r>
              <a:rPr sz="1600" spc="-240" dirty="0">
                <a:solidFill>
                  <a:srgbClr val="1F487C"/>
                </a:solidFill>
                <a:latin typeface="Tahoma"/>
                <a:cs typeface="Tahoma"/>
              </a:rPr>
              <a:t>cục </a:t>
            </a:r>
            <a:r>
              <a:rPr sz="1600" spc="-365" dirty="0">
                <a:solidFill>
                  <a:srgbClr val="1F487C"/>
                </a:solidFill>
                <a:latin typeface="Tahoma"/>
                <a:cs typeface="Tahoma"/>
              </a:rPr>
              <a:t>bộ </a:t>
            </a:r>
            <a:r>
              <a:rPr sz="1600" spc="-700" dirty="0">
                <a:solidFill>
                  <a:srgbClr val="1F487C"/>
                </a:solidFill>
                <a:latin typeface="Tahoma"/>
                <a:cs typeface="Tahoma"/>
              </a:rPr>
              <a:t>ở</a:t>
            </a:r>
            <a:r>
              <a:rPr sz="1600" dirty="0">
                <a:solidFill>
                  <a:srgbClr val="1F487C"/>
                </a:solidFill>
                <a:latin typeface="Tahoma"/>
                <a:cs typeface="Tahoma"/>
              </a:rPr>
              <a:t> localhost,  user </a:t>
            </a:r>
            <a:r>
              <a:rPr sz="1600" spc="-240" dirty="0">
                <a:solidFill>
                  <a:srgbClr val="1F487C"/>
                </a:solidFill>
                <a:latin typeface="Tahoma"/>
                <a:cs typeface="Tahoma"/>
              </a:rPr>
              <a:t>của </a:t>
            </a:r>
            <a:r>
              <a:rPr sz="1600" dirty="0">
                <a:solidFill>
                  <a:srgbClr val="1F487C"/>
                </a:solidFill>
                <a:latin typeface="Tahoma"/>
                <a:cs typeface="Tahoma"/>
              </a:rPr>
              <a:t>MySQL là </a:t>
            </a:r>
            <a:r>
              <a:rPr sz="1600" spc="-5" dirty="0">
                <a:solidFill>
                  <a:srgbClr val="1F487C"/>
                </a:solidFill>
                <a:latin typeface="Tahoma"/>
                <a:cs typeface="Tahoma"/>
              </a:rPr>
              <a:t>root và không </a:t>
            </a:r>
            <a:r>
              <a:rPr sz="1600" spc="-245" dirty="0">
                <a:solidFill>
                  <a:srgbClr val="1F487C"/>
                </a:solidFill>
                <a:latin typeface="Tahoma"/>
                <a:cs typeface="Tahoma"/>
              </a:rPr>
              <a:t>đặt</a:t>
            </a:r>
            <a:r>
              <a:rPr sz="1600" spc="-70" dirty="0">
                <a:solidFill>
                  <a:srgbClr val="1F487C"/>
                </a:solidFill>
                <a:latin typeface="Tahoma"/>
                <a:cs typeface="Tahoma"/>
              </a:rPr>
              <a:t> </a:t>
            </a:r>
            <a:r>
              <a:rPr sz="1600" dirty="0">
                <a:solidFill>
                  <a:srgbClr val="1F487C"/>
                </a:solidFill>
                <a:latin typeface="Tahoma"/>
                <a:cs typeface="Tahoma"/>
              </a:rPr>
              <a:t>password):</a:t>
            </a:r>
            <a:endParaRPr sz="1600" dirty="0">
              <a:latin typeface="Tahoma"/>
              <a:cs typeface="Tahoma"/>
            </a:endParaRP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12700">
              <a:lnSpc>
                <a:spcPct val="100000"/>
              </a:lnSpc>
              <a:tabLst>
                <a:tab pos="354965" algn="l"/>
              </a:tabLst>
            </a:pPr>
            <a:r>
              <a:rPr sz="1600" dirty="0">
                <a:solidFill>
                  <a:srgbClr val="974707"/>
                </a:solidFill>
                <a:latin typeface="Tahoma"/>
                <a:cs typeface="Tahoma"/>
              </a:rPr>
              <a:t>1.	</a:t>
            </a:r>
            <a:r>
              <a:rPr sz="1600" dirty="0">
                <a:solidFill>
                  <a:srgbClr val="1F487C"/>
                </a:solidFill>
                <a:latin typeface="Tahoma"/>
                <a:cs typeface="Tahoma"/>
              </a:rPr>
              <a:t>$db = </a:t>
            </a:r>
            <a:r>
              <a:rPr sz="1600" spc="-5" dirty="0">
                <a:solidFill>
                  <a:srgbClr val="1F487C"/>
                </a:solidFill>
                <a:latin typeface="Tahoma"/>
                <a:cs typeface="Tahoma"/>
              </a:rPr>
              <a:t>mysql_connect('localhost','root','') </a:t>
            </a:r>
            <a:r>
              <a:rPr sz="1600" dirty="0">
                <a:solidFill>
                  <a:srgbClr val="1F487C"/>
                </a:solidFill>
                <a:latin typeface="Tahoma"/>
                <a:cs typeface="Tahoma"/>
              </a:rPr>
              <a:t>or die("Database </a:t>
            </a:r>
            <a:r>
              <a:rPr sz="1600" spc="-5" dirty="0">
                <a:solidFill>
                  <a:srgbClr val="1F487C"/>
                </a:solidFill>
                <a:latin typeface="Tahoma"/>
                <a:cs typeface="Tahoma"/>
              </a:rPr>
              <a:t>error");</a:t>
            </a:r>
            <a:endParaRPr sz="1600" dirty="0">
              <a:latin typeface="Tahoma"/>
              <a:cs typeface="Tahoma"/>
            </a:endParaRPr>
          </a:p>
        </p:txBody>
      </p:sp>
      <p:sp>
        <p:nvSpPr>
          <p:cNvPr id="22" name="object 22"/>
          <p:cNvSpPr txBox="1"/>
          <p:nvPr/>
        </p:nvSpPr>
        <p:spPr>
          <a:xfrm>
            <a:off x="364490" y="3613150"/>
            <a:ext cx="5151755" cy="2464435"/>
          </a:xfrm>
          <a:prstGeom prst="rect">
            <a:avLst/>
          </a:prstGeom>
        </p:spPr>
        <p:txBody>
          <a:bodyPr vert="horz" wrap="square" lIns="0" tIns="12700" rIns="0" bIns="0" rtlCol="0">
            <a:spAutoFit/>
          </a:bodyPr>
          <a:lstStyle/>
          <a:p>
            <a:pPr marL="355600" indent="-342900">
              <a:lnSpc>
                <a:spcPct val="100000"/>
              </a:lnSpc>
              <a:spcBef>
                <a:spcPts val="100"/>
              </a:spcBef>
              <a:buClr>
                <a:srgbClr val="974707"/>
              </a:buClr>
              <a:buAutoNum type="arabicPeriod" startAt="2"/>
              <a:tabLst>
                <a:tab pos="354965" algn="l"/>
                <a:tab pos="355600" algn="l"/>
              </a:tabLst>
            </a:pPr>
            <a:r>
              <a:rPr sz="1600" spc="-5" dirty="0">
                <a:solidFill>
                  <a:srgbClr val="1F487C"/>
                </a:solidFill>
                <a:latin typeface="Tahoma"/>
                <a:cs typeface="Tahoma"/>
              </a:rPr>
              <a:t>mysql_select_db('db_php_mysql',</a:t>
            </a:r>
            <a:r>
              <a:rPr sz="1600" spc="-20" dirty="0">
                <a:solidFill>
                  <a:srgbClr val="1F487C"/>
                </a:solidFill>
                <a:latin typeface="Tahoma"/>
                <a:cs typeface="Tahoma"/>
              </a:rPr>
              <a:t> </a:t>
            </a:r>
            <a:r>
              <a:rPr sz="1600" dirty="0">
                <a:solidFill>
                  <a:srgbClr val="1F487C"/>
                </a:solidFill>
                <a:latin typeface="Tahoma"/>
                <a:cs typeface="Tahoma"/>
              </a:rPr>
              <a:t>$db);</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$query = </a:t>
            </a:r>
            <a:r>
              <a:rPr sz="1600" spc="-5" dirty="0">
                <a:solidFill>
                  <a:srgbClr val="1F487C"/>
                </a:solidFill>
                <a:latin typeface="Tahoma"/>
                <a:cs typeface="Tahoma"/>
              </a:rPr>
              <a:t>"insert </a:t>
            </a:r>
            <a:r>
              <a:rPr sz="1600" dirty="0">
                <a:solidFill>
                  <a:srgbClr val="1F487C"/>
                </a:solidFill>
                <a:latin typeface="Tahoma"/>
                <a:cs typeface="Tahoma"/>
              </a:rPr>
              <a:t>into </a:t>
            </a:r>
            <a:r>
              <a:rPr sz="1600" spc="-5" dirty="0">
                <a:solidFill>
                  <a:srgbClr val="1F487C"/>
                </a:solidFill>
                <a:latin typeface="Tahoma"/>
                <a:cs typeface="Tahoma"/>
              </a:rPr>
              <a:t>tblProduct values('p01','book')";</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spc="-5" dirty="0">
                <a:solidFill>
                  <a:srgbClr val="1F487C"/>
                </a:solidFill>
                <a:latin typeface="Tahoma"/>
                <a:cs typeface="Tahoma"/>
              </a:rPr>
              <a:t>$result </a:t>
            </a:r>
            <a:r>
              <a:rPr sz="1600" dirty="0">
                <a:solidFill>
                  <a:srgbClr val="1F487C"/>
                </a:solidFill>
                <a:latin typeface="Tahoma"/>
                <a:cs typeface="Tahoma"/>
              </a:rPr>
              <a:t>=</a:t>
            </a:r>
            <a:r>
              <a:rPr sz="1600" spc="-20" dirty="0">
                <a:solidFill>
                  <a:srgbClr val="1F487C"/>
                </a:solidFill>
                <a:latin typeface="Tahoma"/>
                <a:cs typeface="Tahoma"/>
              </a:rPr>
              <a:t> </a:t>
            </a:r>
            <a:r>
              <a:rPr sz="1600" spc="-5" dirty="0">
                <a:solidFill>
                  <a:srgbClr val="1F487C"/>
                </a:solidFill>
                <a:latin typeface="Tahoma"/>
                <a:cs typeface="Tahoma"/>
              </a:rPr>
              <a:t>mysql_query($query);</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$query = </a:t>
            </a:r>
            <a:r>
              <a:rPr sz="1600" spc="-5" dirty="0">
                <a:solidFill>
                  <a:srgbClr val="1F487C"/>
                </a:solidFill>
                <a:latin typeface="Tahoma"/>
                <a:cs typeface="Tahoma"/>
              </a:rPr>
              <a:t>"insert </a:t>
            </a:r>
            <a:r>
              <a:rPr sz="1600" dirty="0">
                <a:solidFill>
                  <a:srgbClr val="1F487C"/>
                </a:solidFill>
                <a:latin typeface="Tahoma"/>
                <a:cs typeface="Tahoma"/>
              </a:rPr>
              <a:t>into </a:t>
            </a:r>
            <a:r>
              <a:rPr sz="1600" spc="-5" dirty="0">
                <a:solidFill>
                  <a:srgbClr val="1F487C"/>
                </a:solidFill>
                <a:latin typeface="Tahoma"/>
                <a:cs typeface="Tahoma"/>
              </a:rPr>
              <a:t>tblProduct</a:t>
            </a:r>
            <a:r>
              <a:rPr sz="1600" spc="-25" dirty="0">
                <a:solidFill>
                  <a:srgbClr val="1F487C"/>
                </a:solidFill>
                <a:latin typeface="Tahoma"/>
                <a:cs typeface="Tahoma"/>
              </a:rPr>
              <a:t> </a:t>
            </a:r>
            <a:r>
              <a:rPr sz="1600" spc="-5" dirty="0">
                <a:solidFill>
                  <a:srgbClr val="1F487C"/>
                </a:solidFill>
                <a:latin typeface="Tahoma"/>
                <a:cs typeface="Tahoma"/>
              </a:rPr>
              <a:t>values('p01','pen')";</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spc="-5" dirty="0">
                <a:solidFill>
                  <a:srgbClr val="1F487C"/>
                </a:solidFill>
                <a:latin typeface="Tahoma"/>
                <a:cs typeface="Tahoma"/>
              </a:rPr>
              <a:t>$result </a:t>
            </a:r>
            <a:r>
              <a:rPr sz="1600" dirty="0">
                <a:solidFill>
                  <a:srgbClr val="1F487C"/>
                </a:solidFill>
                <a:latin typeface="Tahoma"/>
                <a:cs typeface="Tahoma"/>
              </a:rPr>
              <a:t>=</a:t>
            </a:r>
            <a:r>
              <a:rPr sz="1600" spc="-20" dirty="0">
                <a:solidFill>
                  <a:srgbClr val="1F487C"/>
                </a:solidFill>
                <a:latin typeface="Tahoma"/>
                <a:cs typeface="Tahoma"/>
              </a:rPr>
              <a:t> </a:t>
            </a:r>
            <a:r>
              <a:rPr sz="1600" spc="-5" dirty="0">
                <a:solidFill>
                  <a:srgbClr val="1F487C"/>
                </a:solidFill>
                <a:latin typeface="Tahoma"/>
                <a:cs typeface="Tahoma"/>
              </a:rPr>
              <a:t>mysql_query($query);</a:t>
            </a:r>
            <a:endParaRPr sz="1600">
              <a:latin typeface="Tahoma"/>
              <a:cs typeface="Tahoma"/>
            </a:endParaRPr>
          </a:p>
          <a:p>
            <a:pPr marL="12700">
              <a:lnSpc>
                <a:spcPct val="100000"/>
              </a:lnSpc>
            </a:pPr>
            <a:r>
              <a:rPr sz="1600" spc="-5" dirty="0">
                <a:solidFill>
                  <a:srgbClr val="1F487C"/>
                </a:solidFill>
                <a:latin typeface="Tahoma"/>
                <a:cs typeface="Tahoma"/>
              </a:rPr>
              <a:t>?&gt;</a:t>
            </a:r>
            <a:endParaRPr sz="1600">
              <a:latin typeface="Tahoma"/>
              <a:cs typeface="Tahoma"/>
            </a:endParaRPr>
          </a:p>
          <a:p>
            <a:pPr marL="12700">
              <a:lnSpc>
                <a:spcPct val="100000"/>
              </a:lnSpc>
            </a:pPr>
            <a:r>
              <a:rPr sz="1600" spc="-5" dirty="0">
                <a:solidFill>
                  <a:srgbClr val="4F6128"/>
                </a:solidFill>
                <a:latin typeface="Tahoma"/>
                <a:cs typeface="Tahoma"/>
              </a:rPr>
              <a:t>A.</a:t>
            </a:r>
            <a:endParaRPr sz="1600">
              <a:latin typeface="Tahoma"/>
              <a:cs typeface="Tahoma"/>
            </a:endParaRPr>
          </a:p>
          <a:p>
            <a:pPr marL="12700">
              <a:lnSpc>
                <a:spcPct val="100000"/>
              </a:lnSpc>
            </a:pPr>
            <a:r>
              <a:rPr sz="1600" spc="-5" dirty="0">
                <a:solidFill>
                  <a:srgbClr val="4F6128"/>
                </a:solidFill>
                <a:latin typeface="Tahoma"/>
                <a:cs typeface="Tahoma"/>
              </a:rPr>
              <a:t>B.</a:t>
            </a:r>
            <a:endParaRPr sz="1600">
              <a:latin typeface="Tahoma"/>
              <a:cs typeface="Tahoma"/>
            </a:endParaRPr>
          </a:p>
          <a:p>
            <a:pPr marL="12700">
              <a:lnSpc>
                <a:spcPct val="100000"/>
              </a:lnSpc>
            </a:pPr>
            <a:r>
              <a:rPr sz="1600" spc="-5" dirty="0">
                <a:solidFill>
                  <a:srgbClr val="4F6128"/>
                </a:solidFill>
                <a:latin typeface="Tahoma"/>
                <a:cs typeface="Tahoma"/>
              </a:rPr>
              <a:t>C.</a:t>
            </a:r>
            <a:endParaRPr sz="1600">
              <a:latin typeface="Tahoma"/>
              <a:cs typeface="Tahoma"/>
            </a:endParaRPr>
          </a:p>
          <a:p>
            <a:pPr marL="12700">
              <a:lnSpc>
                <a:spcPct val="100000"/>
              </a:lnSpc>
            </a:pPr>
            <a:r>
              <a:rPr sz="1600" spc="-5" dirty="0">
                <a:solidFill>
                  <a:srgbClr val="4F6128"/>
                </a:solidFill>
                <a:latin typeface="Tahoma"/>
                <a:cs typeface="Tahoma"/>
              </a:rPr>
              <a:t>D.</a:t>
            </a:r>
            <a:endParaRPr sz="1600">
              <a:latin typeface="Tahoma"/>
              <a:cs typeface="Tahoma"/>
            </a:endParaRPr>
          </a:p>
        </p:txBody>
      </p:sp>
      <p:sp>
        <p:nvSpPr>
          <p:cNvPr id="23" name="object 23"/>
          <p:cNvSpPr txBox="1"/>
          <p:nvPr/>
        </p:nvSpPr>
        <p:spPr>
          <a:xfrm>
            <a:off x="821689" y="5076444"/>
            <a:ext cx="6722745" cy="1001394"/>
          </a:xfrm>
          <a:prstGeom prst="rect">
            <a:avLst/>
          </a:prstGeom>
        </p:spPr>
        <p:txBody>
          <a:bodyPr vert="horz" wrap="square" lIns="0" tIns="12700" rIns="0" bIns="0" rtlCol="0">
            <a:spAutoFit/>
          </a:bodyPr>
          <a:lstStyle/>
          <a:p>
            <a:pPr marL="12700" marR="5080">
              <a:spcBef>
                <a:spcPts val="100"/>
              </a:spcBef>
            </a:pPr>
            <a:r>
              <a:rPr sz="1600" spc="-15" dirty="0">
                <a:solidFill>
                  <a:srgbClr val="1F487C"/>
                </a:solidFill>
                <a:latin typeface="Tahoma"/>
                <a:cs typeface="Tahoma"/>
              </a:rPr>
              <a:t>Bảng tblProduct được chèn thêm 2 bộ dữ liệu ('p01','book') và ('p01','pen')  Đoạn lệnh thông báo lỗi "Database error"</a:t>
            </a:r>
          </a:p>
          <a:p>
            <a:pPr marL="12700" marR="1266825"/>
            <a:r>
              <a:rPr sz="1600" spc="-15" dirty="0">
                <a:solidFill>
                  <a:srgbClr val="1F487C"/>
                </a:solidFill>
                <a:latin typeface="Tahoma"/>
                <a:cs typeface="Tahoma"/>
              </a:rPr>
              <a:t>Bảng tblProduct được chèn thêm 1 bộ dữ liệu ('p01', 'book ')  Tất cả đều sai</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20455" cy="5781040"/>
            <a:chOff x="176021" y="188976"/>
            <a:chExt cx="8720455" cy="5781040"/>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1"/>
              <a:ext cx="8701278" cy="489966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652510" cy="492023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4771390"/>
            </a:xfrm>
            <a:custGeom>
              <a:avLst/>
              <a:gdLst/>
              <a:ahLst/>
              <a:cxnLst/>
              <a:rect l="l" t="t" r="r" b="b"/>
              <a:pathLst>
                <a:path w="8572500" h="4771390">
                  <a:moveTo>
                    <a:pt x="8572500" y="0"/>
                  </a:moveTo>
                  <a:lnTo>
                    <a:pt x="0" y="0"/>
                  </a:lnTo>
                  <a:lnTo>
                    <a:pt x="0" y="4770882"/>
                  </a:lnTo>
                  <a:lnTo>
                    <a:pt x="8572500" y="4770882"/>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4771390"/>
            </a:xfrm>
            <a:custGeom>
              <a:avLst/>
              <a:gdLst/>
              <a:ahLst/>
              <a:cxnLst/>
              <a:rect l="l" t="t" r="r" b="b"/>
              <a:pathLst>
                <a:path w="8572500" h="4771390">
                  <a:moveTo>
                    <a:pt x="0" y="4770882"/>
                  </a:moveTo>
                  <a:lnTo>
                    <a:pt x="8572500" y="4770882"/>
                  </a:lnTo>
                  <a:lnTo>
                    <a:pt x="8572500" y="0"/>
                  </a:lnTo>
                  <a:lnTo>
                    <a:pt x="0" y="0"/>
                  </a:lnTo>
                  <a:lnTo>
                    <a:pt x="0" y="4770882"/>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266430" cy="4658995"/>
          </a:xfrm>
          <a:prstGeom prst="rect">
            <a:avLst/>
          </a:prstGeom>
        </p:spPr>
        <p:txBody>
          <a:bodyPr vert="horz" wrap="square" lIns="0" tIns="12700" rIns="0" bIns="0" rtlCol="0">
            <a:spAutoFit/>
          </a:bodyPr>
          <a:lstStyle/>
          <a:p>
            <a:pPr marL="12700" marR="1208405">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3</a:t>
            </a:r>
            <a:r>
              <a:rPr sz="1600" dirty="0">
                <a:solidFill>
                  <a:srgbClr val="1F487C"/>
                </a:solidFill>
                <a:latin typeface="Tahoma"/>
                <a:cs typeface="Tahoma"/>
              </a:rPr>
              <a:t>: </a:t>
            </a:r>
            <a:r>
              <a:rPr sz="1600" spc="-15" dirty="0">
                <a:solidFill>
                  <a:srgbClr val="1F487C"/>
                </a:solidFill>
                <a:latin typeface="Tahoma"/>
                <a:cs typeface="Tahoma"/>
              </a:rPr>
              <a:t>Cho cấu trúc bảng tblAccount thuộc database 'db_php_mysql' như sau  </a:t>
            </a:r>
            <a:r>
              <a:rPr sz="1600" spc="-20" dirty="0">
                <a:solidFill>
                  <a:srgbClr val="1F487C"/>
                </a:solidFill>
                <a:latin typeface="Tahoma"/>
                <a:cs typeface="Tahoma"/>
              </a:rPr>
              <a:t>CREATE TABLE</a:t>
            </a:r>
            <a:r>
              <a:rPr sz="1600" spc="15" dirty="0">
                <a:solidFill>
                  <a:srgbClr val="1F487C"/>
                </a:solidFill>
                <a:latin typeface="Tahoma"/>
                <a:cs typeface="Tahoma"/>
              </a:rPr>
              <a:t> </a:t>
            </a:r>
            <a:r>
              <a:rPr sz="1600" spc="-5" dirty="0">
                <a:solidFill>
                  <a:srgbClr val="1F487C"/>
                </a:solidFill>
                <a:latin typeface="Tahoma"/>
                <a:cs typeface="Tahoma"/>
              </a:rPr>
              <a:t>tblACCOUNT(</a:t>
            </a:r>
            <a:endParaRPr sz="1600" dirty="0">
              <a:latin typeface="Tahoma"/>
              <a:cs typeface="Tahoma"/>
            </a:endParaRPr>
          </a:p>
          <a:p>
            <a:pPr marL="378460" marR="4688205">
              <a:lnSpc>
                <a:spcPct val="100000"/>
              </a:lnSpc>
            </a:pPr>
            <a:r>
              <a:rPr sz="1600" dirty="0">
                <a:solidFill>
                  <a:srgbClr val="1F487C"/>
                </a:solidFill>
                <a:latin typeface="Tahoma"/>
                <a:cs typeface="Tahoma"/>
              </a:rPr>
              <a:t>UserName </a:t>
            </a:r>
            <a:r>
              <a:rPr sz="1600" spc="-10" dirty="0">
                <a:solidFill>
                  <a:srgbClr val="1F487C"/>
                </a:solidFill>
                <a:latin typeface="Tahoma"/>
                <a:cs typeface="Tahoma"/>
              </a:rPr>
              <a:t>varchar(50) </a:t>
            </a:r>
            <a:r>
              <a:rPr sz="1600" dirty="0">
                <a:solidFill>
                  <a:srgbClr val="1F487C"/>
                </a:solidFill>
                <a:latin typeface="Tahoma"/>
                <a:cs typeface="Tahoma"/>
              </a:rPr>
              <a:t>primary </a:t>
            </a:r>
            <a:r>
              <a:rPr sz="1600" spc="-40" dirty="0">
                <a:solidFill>
                  <a:srgbClr val="1F487C"/>
                </a:solidFill>
                <a:latin typeface="Tahoma"/>
                <a:cs typeface="Tahoma"/>
              </a:rPr>
              <a:t>key,  </a:t>
            </a:r>
            <a:r>
              <a:rPr sz="1600" spc="-5" dirty="0">
                <a:solidFill>
                  <a:srgbClr val="1F487C"/>
                </a:solidFill>
                <a:latin typeface="Tahoma"/>
                <a:cs typeface="Tahoma"/>
              </a:rPr>
              <a:t>Password </a:t>
            </a:r>
            <a:r>
              <a:rPr sz="1600" spc="-10" dirty="0">
                <a:solidFill>
                  <a:srgbClr val="1F487C"/>
                </a:solidFill>
                <a:latin typeface="Tahoma"/>
                <a:cs typeface="Tahoma"/>
              </a:rPr>
              <a:t>varchar(50)</a:t>
            </a:r>
            <a:endParaRPr sz="1600" dirty="0">
              <a:latin typeface="Tahoma"/>
              <a:cs typeface="Tahoma"/>
            </a:endParaRPr>
          </a:p>
          <a:p>
            <a:pPr marL="12700">
              <a:lnSpc>
                <a:spcPct val="100000"/>
              </a:lnSpc>
            </a:pPr>
            <a:r>
              <a:rPr sz="1600" spc="-5" dirty="0">
                <a:solidFill>
                  <a:srgbClr val="1F487C"/>
                </a:solidFill>
                <a:latin typeface="Tahoma"/>
                <a:cs typeface="Tahoma"/>
              </a:rPr>
              <a:t>);</a:t>
            </a:r>
            <a:endParaRPr sz="1600" dirty="0">
              <a:latin typeface="Tahoma"/>
              <a:cs typeface="Tahoma"/>
            </a:endParaRPr>
          </a:p>
          <a:p>
            <a:pPr>
              <a:lnSpc>
                <a:spcPct val="100000"/>
              </a:lnSpc>
              <a:spcBef>
                <a:spcPts val="50"/>
              </a:spcBef>
            </a:pPr>
            <a:endParaRPr sz="1550" dirty="0">
              <a:latin typeface="Tahoma"/>
              <a:cs typeface="Tahoma"/>
            </a:endParaRPr>
          </a:p>
          <a:p>
            <a:pPr marL="12700" marR="5080"/>
            <a:r>
              <a:rPr sz="1600" spc="-15" dirty="0">
                <a:solidFill>
                  <a:srgbClr val="1F487C"/>
                </a:solidFill>
                <a:latin typeface="Tahoma"/>
                <a:cs typeface="Tahoma"/>
              </a:rPr>
              <a:t>Chọn phát biểu đúng sau khi thực thi đoạn lệnh sau (giả sử: server chạy cục bộ ở localhost,  user của MySQL là root và không đặt password):</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dirty="0">
                <a:solidFill>
                  <a:srgbClr val="1F487C"/>
                </a:solidFill>
                <a:latin typeface="Tahoma"/>
                <a:cs typeface="Tahoma"/>
              </a:rPr>
              <a:t>$db = </a:t>
            </a:r>
            <a:r>
              <a:rPr sz="1600" spc="-5" dirty="0">
                <a:solidFill>
                  <a:srgbClr val="1F487C"/>
                </a:solidFill>
                <a:latin typeface="Tahoma"/>
                <a:cs typeface="Tahoma"/>
              </a:rPr>
              <a:t>mysql_connect('localhost','root','') </a:t>
            </a:r>
            <a:r>
              <a:rPr sz="1600" dirty="0">
                <a:solidFill>
                  <a:srgbClr val="1F487C"/>
                </a:solidFill>
                <a:latin typeface="Tahoma"/>
                <a:cs typeface="Tahoma"/>
              </a:rPr>
              <a:t>or die("Database </a:t>
            </a:r>
            <a:r>
              <a:rPr sz="1600" spc="-5" dirty="0">
                <a:solidFill>
                  <a:srgbClr val="1F487C"/>
                </a:solidFill>
                <a:latin typeface="Tahoma"/>
                <a:cs typeface="Tahoma"/>
              </a:rPr>
              <a:t>error");</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spc="-5" dirty="0">
                <a:solidFill>
                  <a:srgbClr val="1F487C"/>
                </a:solidFill>
                <a:latin typeface="Tahoma"/>
                <a:cs typeface="Tahoma"/>
              </a:rPr>
              <a:t>mysql_select_db('db_php_mysql',</a:t>
            </a:r>
            <a:r>
              <a:rPr sz="1600" spc="-20" dirty="0">
                <a:solidFill>
                  <a:srgbClr val="1F487C"/>
                </a:solidFill>
                <a:latin typeface="Tahoma"/>
                <a:cs typeface="Tahoma"/>
              </a:rPr>
              <a:t> </a:t>
            </a:r>
            <a:r>
              <a:rPr sz="1600" dirty="0">
                <a:solidFill>
                  <a:srgbClr val="1F487C"/>
                </a:solidFill>
                <a:latin typeface="Tahoma"/>
                <a:cs typeface="Tahoma"/>
              </a:rPr>
              <a:t>$db);</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dirty="0">
                <a:solidFill>
                  <a:srgbClr val="1F487C"/>
                </a:solidFill>
                <a:latin typeface="Tahoma"/>
                <a:cs typeface="Tahoma"/>
              </a:rPr>
              <a:t>$query = </a:t>
            </a:r>
            <a:r>
              <a:rPr sz="1600" spc="-5" dirty="0">
                <a:solidFill>
                  <a:srgbClr val="1F487C"/>
                </a:solidFill>
                <a:latin typeface="Tahoma"/>
                <a:cs typeface="Tahoma"/>
              </a:rPr>
              <a:t>"insert </a:t>
            </a:r>
            <a:r>
              <a:rPr sz="1600" dirty="0">
                <a:solidFill>
                  <a:srgbClr val="1F487C"/>
                </a:solidFill>
                <a:latin typeface="Tahoma"/>
                <a:cs typeface="Tahoma"/>
              </a:rPr>
              <a:t>into </a:t>
            </a:r>
            <a:r>
              <a:rPr sz="1600" spc="-5" dirty="0">
                <a:solidFill>
                  <a:srgbClr val="1F487C"/>
                </a:solidFill>
                <a:latin typeface="Tahoma"/>
                <a:cs typeface="Tahoma"/>
              </a:rPr>
              <a:t>tblAccount</a:t>
            </a:r>
            <a:r>
              <a:rPr sz="1600" spc="-50" dirty="0">
                <a:solidFill>
                  <a:srgbClr val="1F487C"/>
                </a:solidFill>
                <a:latin typeface="Tahoma"/>
                <a:cs typeface="Tahoma"/>
              </a:rPr>
              <a:t> </a:t>
            </a:r>
            <a:r>
              <a:rPr sz="1600" spc="-5" dirty="0">
                <a:solidFill>
                  <a:srgbClr val="1F487C"/>
                </a:solidFill>
                <a:latin typeface="Tahoma"/>
                <a:cs typeface="Tahoma"/>
              </a:rPr>
              <a:t>values('abc','pass')";</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dirty="0">
                <a:solidFill>
                  <a:srgbClr val="1F487C"/>
                </a:solidFill>
                <a:latin typeface="Tahoma"/>
                <a:cs typeface="Tahoma"/>
              </a:rPr>
              <a:t>$query = </a:t>
            </a:r>
            <a:r>
              <a:rPr sz="1600" spc="-5" dirty="0">
                <a:solidFill>
                  <a:srgbClr val="1F487C"/>
                </a:solidFill>
                <a:latin typeface="Tahoma"/>
                <a:cs typeface="Tahoma"/>
              </a:rPr>
              <a:t>"insert </a:t>
            </a:r>
            <a:r>
              <a:rPr sz="1600" dirty="0">
                <a:solidFill>
                  <a:srgbClr val="1F487C"/>
                </a:solidFill>
                <a:latin typeface="Tahoma"/>
                <a:cs typeface="Tahoma"/>
              </a:rPr>
              <a:t>into </a:t>
            </a:r>
            <a:r>
              <a:rPr sz="1600" spc="-5" dirty="0">
                <a:solidFill>
                  <a:srgbClr val="1F487C"/>
                </a:solidFill>
                <a:latin typeface="Tahoma"/>
                <a:cs typeface="Tahoma"/>
              </a:rPr>
              <a:t>tblAccount</a:t>
            </a:r>
            <a:r>
              <a:rPr sz="1600" spc="-40" dirty="0">
                <a:solidFill>
                  <a:srgbClr val="1F487C"/>
                </a:solidFill>
                <a:latin typeface="Tahoma"/>
                <a:cs typeface="Tahoma"/>
              </a:rPr>
              <a:t> </a:t>
            </a:r>
            <a:r>
              <a:rPr sz="1600" spc="-5" dirty="0">
                <a:solidFill>
                  <a:srgbClr val="1F487C"/>
                </a:solidFill>
                <a:latin typeface="Tahoma"/>
                <a:cs typeface="Tahoma"/>
              </a:rPr>
              <a:t>values(‘abc',‘123')";</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spc="-5" dirty="0">
                <a:solidFill>
                  <a:srgbClr val="1F487C"/>
                </a:solidFill>
                <a:latin typeface="Tahoma"/>
                <a:cs typeface="Tahoma"/>
              </a:rPr>
              <a:t>$result </a:t>
            </a:r>
            <a:r>
              <a:rPr sz="1600" dirty="0">
                <a:solidFill>
                  <a:srgbClr val="1F487C"/>
                </a:solidFill>
                <a:latin typeface="Tahoma"/>
                <a:cs typeface="Tahoma"/>
              </a:rPr>
              <a:t>=</a:t>
            </a:r>
            <a:r>
              <a:rPr sz="1600" spc="-20" dirty="0">
                <a:solidFill>
                  <a:srgbClr val="1F487C"/>
                </a:solidFill>
                <a:latin typeface="Tahoma"/>
                <a:cs typeface="Tahoma"/>
              </a:rPr>
              <a:t> </a:t>
            </a:r>
            <a:r>
              <a:rPr sz="1600" spc="-5" dirty="0">
                <a:solidFill>
                  <a:srgbClr val="1F487C"/>
                </a:solidFill>
                <a:latin typeface="Tahoma"/>
                <a:cs typeface="Tahoma"/>
              </a:rPr>
              <a:t>mysql_query($query);</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Bảng tblAccount được chèn thêm 2 bộ dữ liệu ('abc','pass') và (‘abc',‘123')</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Bảng tblAccount được chèn thêm 1 bộ dữ liệu (‘abc',‘123')</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thông báo lỗi "Database error"</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báo lỗi ở dòng 4 do trùng khóa ‘abc’</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20455" cy="6024880"/>
            <a:chOff x="176021" y="188976"/>
            <a:chExt cx="8720455" cy="6024880"/>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2"/>
              <a:ext cx="8701278" cy="5145786"/>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535162" cy="516407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5017135"/>
            </a:xfrm>
            <a:custGeom>
              <a:avLst/>
              <a:gdLst/>
              <a:ahLst/>
              <a:cxnLst/>
              <a:rect l="l" t="t" r="r" b="b"/>
              <a:pathLst>
                <a:path w="8572500" h="5017135">
                  <a:moveTo>
                    <a:pt x="8572500" y="0"/>
                  </a:moveTo>
                  <a:lnTo>
                    <a:pt x="0" y="0"/>
                  </a:lnTo>
                  <a:lnTo>
                    <a:pt x="0" y="5017008"/>
                  </a:lnTo>
                  <a:lnTo>
                    <a:pt x="8572500" y="5017008"/>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5017135"/>
            </a:xfrm>
            <a:custGeom>
              <a:avLst/>
              <a:gdLst/>
              <a:ahLst/>
              <a:cxnLst/>
              <a:rect l="l" t="t" r="r" b="b"/>
              <a:pathLst>
                <a:path w="8572500" h="5017135">
                  <a:moveTo>
                    <a:pt x="0" y="5017008"/>
                  </a:moveTo>
                  <a:lnTo>
                    <a:pt x="8572500" y="5017008"/>
                  </a:lnTo>
                  <a:lnTo>
                    <a:pt x="8572500" y="0"/>
                  </a:lnTo>
                  <a:lnTo>
                    <a:pt x="0" y="0"/>
                  </a:lnTo>
                  <a:lnTo>
                    <a:pt x="0" y="5017008"/>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147050" cy="2464435"/>
          </a:xfrm>
          <a:prstGeom prst="rect">
            <a:avLst/>
          </a:prstGeom>
        </p:spPr>
        <p:txBody>
          <a:bodyPr vert="horz" wrap="square" lIns="0" tIns="12700" rIns="0" bIns="0" rtlCol="0">
            <a:spAutoFit/>
          </a:bodyPr>
          <a:lstStyle/>
          <a:p>
            <a:pPr marL="12700" marR="14351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4</a:t>
            </a:r>
            <a:r>
              <a:rPr sz="1600" dirty="0">
                <a:solidFill>
                  <a:srgbClr val="1F487C"/>
                </a:solidFill>
                <a:latin typeface="Tahoma"/>
                <a:cs typeface="Tahoma"/>
              </a:rPr>
              <a:t>: </a:t>
            </a:r>
            <a:r>
              <a:rPr sz="1600" spc="-15" dirty="0">
                <a:solidFill>
                  <a:srgbClr val="1F487C"/>
                </a:solidFill>
                <a:latin typeface="Tahoma"/>
                <a:cs typeface="Tahoma"/>
              </a:rPr>
              <a:t>Cho cấu trúc và dữ liệu bảng tblAccount thuộc database 'db_php_mysql' như sau  </a:t>
            </a:r>
            <a:r>
              <a:rPr sz="1600" spc="-20" dirty="0">
                <a:solidFill>
                  <a:srgbClr val="1F487C"/>
                </a:solidFill>
                <a:latin typeface="Tahoma"/>
                <a:cs typeface="Tahoma"/>
              </a:rPr>
              <a:t>CREATE TABLE</a:t>
            </a:r>
            <a:r>
              <a:rPr sz="1600" spc="15" dirty="0">
                <a:solidFill>
                  <a:srgbClr val="1F487C"/>
                </a:solidFill>
                <a:latin typeface="Tahoma"/>
                <a:cs typeface="Tahoma"/>
              </a:rPr>
              <a:t> </a:t>
            </a:r>
            <a:r>
              <a:rPr sz="1600" spc="-5" dirty="0">
                <a:solidFill>
                  <a:srgbClr val="1F487C"/>
                </a:solidFill>
                <a:latin typeface="Tahoma"/>
                <a:cs typeface="Tahoma"/>
              </a:rPr>
              <a:t>tblACCOUNT(</a:t>
            </a:r>
            <a:endParaRPr sz="1600" dirty="0">
              <a:latin typeface="Tahoma"/>
              <a:cs typeface="Tahoma"/>
            </a:endParaRPr>
          </a:p>
          <a:p>
            <a:pPr marL="378460" marR="4568825">
              <a:lnSpc>
                <a:spcPct val="100000"/>
              </a:lnSpc>
            </a:pPr>
            <a:r>
              <a:rPr sz="1600" dirty="0">
                <a:solidFill>
                  <a:srgbClr val="1F487C"/>
                </a:solidFill>
                <a:latin typeface="Tahoma"/>
                <a:cs typeface="Tahoma"/>
              </a:rPr>
              <a:t>UserName </a:t>
            </a:r>
            <a:r>
              <a:rPr sz="1600" spc="-10" dirty="0">
                <a:solidFill>
                  <a:srgbClr val="1F487C"/>
                </a:solidFill>
                <a:latin typeface="Tahoma"/>
                <a:cs typeface="Tahoma"/>
              </a:rPr>
              <a:t>varchar(50) </a:t>
            </a:r>
            <a:r>
              <a:rPr sz="1600" dirty="0">
                <a:solidFill>
                  <a:srgbClr val="1F487C"/>
                </a:solidFill>
                <a:latin typeface="Tahoma"/>
                <a:cs typeface="Tahoma"/>
              </a:rPr>
              <a:t>primary </a:t>
            </a:r>
            <a:r>
              <a:rPr sz="1600" spc="-40" dirty="0">
                <a:solidFill>
                  <a:srgbClr val="1F487C"/>
                </a:solidFill>
                <a:latin typeface="Tahoma"/>
                <a:cs typeface="Tahoma"/>
              </a:rPr>
              <a:t>key,  </a:t>
            </a:r>
            <a:r>
              <a:rPr sz="1600" spc="-5" dirty="0">
                <a:solidFill>
                  <a:srgbClr val="1F487C"/>
                </a:solidFill>
                <a:latin typeface="Tahoma"/>
                <a:cs typeface="Tahoma"/>
              </a:rPr>
              <a:t>Password </a:t>
            </a:r>
            <a:r>
              <a:rPr sz="1600" spc="-10" dirty="0">
                <a:solidFill>
                  <a:srgbClr val="1F487C"/>
                </a:solidFill>
                <a:latin typeface="Tahoma"/>
                <a:cs typeface="Tahoma"/>
              </a:rPr>
              <a:t>varchar(50)</a:t>
            </a:r>
            <a:endParaRPr sz="1600" dirty="0">
              <a:latin typeface="Tahoma"/>
              <a:cs typeface="Tahoma"/>
            </a:endParaRPr>
          </a:p>
          <a:p>
            <a:pPr marL="12700">
              <a:lnSpc>
                <a:spcPct val="100000"/>
              </a:lnSpc>
            </a:pPr>
            <a:r>
              <a:rPr sz="1600" spc="-5" dirty="0">
                <a:solidFill>
                  <a:srgbClr val="1F487C"/>
                </a:solidFill>
                <a:latin typeface="Tahoma"/>
                <a:cs typeface="Tahoma"/>
              </a:rPr>
              <a:t>);</a:t>
            </a:r>
            <a:endParaRPr sz="1600" dirty="0">
              <a:latin typeface="Tahoma"/>
              <a:cs typeface="Tahoma"/>
            </a:endParaRPr>
          </a:p>
          <a:p>
            <a:pPr>
              <a:lnSpc>
                <a:spcPct val="100000"/>
              </a:lnSpc>
              <a:spcBef>
                <a:spcPts val="50"/>
              </a:spcBef>
            </a:pPr>
            <a:endParaRPr sz="1550" dirty="0">
              <a:latin typeface="Tahoma"/>
              <a:cs typeface="Tahoma"/>
            </a:endParaRPr>
          </a:p>
          <a:p>
            <a:pPr marL="12700" marR="5080"/>
            <a:r>
              <a:rPr sz="1600" spc="-15" dirty="0">
                <a:solidFill>
                  <a:srgbClr val="1F487C"/>
                </a:solidFill>
                <a:latin typeface="Tahoma"/>
                <a:cs typeface="Tahoma"/>
              </a:rPr>
              <a:t>Chọn câu truy vấn thay cho từ key để xuất ra kết quả là ‘46’ (giả sử: server chạy cục bộ ở  localhost, user của MySQL là root và không đặt password):</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12700">
              <a:lnSpc>
                <a:spcPct val="100000"/>
              </a:lnSpc>
              <a:tabLst>
                <a:tab pos="354965" algn="l"/>
              </a:tabLst>
            </a:pPr>
            <a:r>
              <a:rPr sz="1600" dirty="0">
                <a:solidFill>
                  <a:srgbClr val="974707"/>
                </a:solidFill>
                <a:latin typeface="Tahoma"/>
                <a:cs typeface="Tahoma"/>
              </a:rPr>
              <a:t>1.	</a:t>
            </a:r>
            <a:r>
              <a:rPr sz="1600" dirty="0">
                <a:solidFill>
                  <a:srgbClr val="1F487C"/>
                </a:solidFill>
                <a:latin typeface="Tahoma"/>
                <a:cs typeface="Tahoma"/>
              </a:rPr>
              <a:t>$db = </a:t>
            </a:r>
            <a:r>
              <a:rPr sz="1600" spc="-5" dirty="0">
                <a:solidFill>
                  <a:srgbClr val="1F487C"/>
                </a:solidFill>
                <a:latin typeface="Tahoma"/>
                <a:cs typeface="Tahoma"/>
              </a:rPr>
              <a:t>mysql_connect('localhost','root','') </a:t>
            </a:r>
            <a:r>
              <a:rPr sz="1600" dirty="0">
                <a:solidFill>
                  <a:srgbClr val="1F487C"/>
                </a:solidFill>
                <a:latin typeface="Tahoma"/>
                <a:cs typeface="Tahoma"/>
              </a:rPr>
              <a:t>or die("Database </a:t>
            </a:r>
            <a:r>
              <a:rPr sz="1600" spc="-5" dirty="0">
                <a:solidFill>
                  <a:srgbClr val="1F487C"/>
                </a:solidFill>
                <a:latin typeface="Tahoma"/>
                <a:cs typeface="Tahoma"/>
              </a:rPr>
              <a:t>error");</a:t>
            </a:r>
            <a:endParaRPr sz="1600" dirty="0">
              <a:latin typeface="Tahoma"/>
              <a:cs typeface="Tahoma"/>
            </a:endParaRPr>
          </a:p>
        </p:txBody>
      </p:sp>
      <p:sp>
        <p:nvSpPr>
          <p:cNvPr id="22" name="object 22"/>
          <p:cNvSpPr txBox="1"/>
          <p:nvPr/>
        </p:nvSpPr>
        <p:spPr>
          <a:xfrm>
            <a:off x="364490" y="3613150"/>
            <a:ext cx="3929379" cy="2464435"/>
          </a:xfrm>
          <a:prstGeom prst="rect">
            <a:avLst/>
          </a:prstGeom>
        </p:spPr>
        <p:txBody>
          <a:bodyPr vert="horz" wrap="square" lIns="0" tIns="12700" rIns="0" bIns="0" rtlCol="0">
            <a:spAutoFit/>
          </a:bodyPr>
          <a:lstStyle/>
          <a:p>
            <a:pPr marL="355600" indent="-342900">
              <a:lnSpc>
                <a:spcPct val="100000"/>
              </a:lnSpc>
              <a:spcBef>
                <a:spcPts val="100"/>
              </a:spcBef>
              <a:buClr>
                <a:srgbClr val="974707"/>
              </a:buClr>
              <a:buAutoNum type="arabicPeriod" startAt="2"/>
              <a:tabLst>
                <a:tab pos="354965" algn="l"/>
                <a:tab pos="355600" algn="l"/>
              </a:tabLst>
            </a:pPr>
            <a:r>
              <a:rPr sz="1600" spc="-5" dirty="0">
                <a:solidFill>
                  <a:srgbClr val="1F487C"/>
                </a:solidFill>
                <a:latin typeface="Tahoma"/>
                <a:cs typeface="Tahoma"/>
              </a:rPr>
              <a:t>mysql_select_db('db_php_mysql',</a:t>
            </a:r>
            <a:r>
              <a:rPr sz="1600" spc="-25" dirty="0">
                <a:solidFill>
                  <a:srgbClr val="1F487C"/>
                </a:solidFill>
                <a:latin typeface="Tahoma"/>
                <a:cs typeface="Tahoma"/>
              </a:rPr>
              <a:t> </a:t>
            </a:r>
            <a:r>
              <a:rPr sz="1600" dirty="0">
                <a:solidFill>
                  <a:srgbClr val="1F487C"/>
                </a:solidFill>
                <a:latin typeface="Tahoma"/>
                <a:cs typeface="Tahoma"/>
              </a:rPr>
              <a:t>$db);</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$query =</a:t>
            </a:r>
            <a:r>
              <a:rPr sz="1600" spc="-30" dirty="0">
                <a:solidFill>
                  <a:srgbClr val="FF0000"/>
                </a:solidFill>
                <a:latin typeface="Tahoma"/>
                <a:cs typeface="Tahoma"/>
              </a:rPr>
              <a:t> </a:t>
            </a:r>
            <a:r>
              <a:rPr sz="1600" b="1" u="heavy" dirty="0">
                <a:solidFill>
                  <a:srgbClr val="FF0000"/>
                </a:solidFill>
                <a:uFill>
                  <a:solidFill>
                    <a:srgbClr val="FF0000"/>
                  </a:solidFill>
                </a:uFill>
                <a:latin typeface="Tahoma"/>
                <a:cs typeface="Tahoma"/>
              </a:rPr>
              <a:t>key</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spc="-5" dirty="0">
                <a:solidFill>
                  <a:srgbClr val="1F487C"/>
                </a:solidFill>
                <a:latin typeface="Tahoma"/>
                <a:cs typeface="Tahoma"/>
              </a:rPr>
              <a:t>$result </a:t>
            </a:r>
            <a:r>
              <a:rPr sz="1600" dirty="0">
                <a:solidFill>
                  <a:srgbClr val="1F487C"/>
                </a:solidFill>
                <a:latin typeface="Tahoma"/>
                <a:cs typeface="Tahoma"/>
              </a:rPr>
              <a:t>=</a:t>
            </a:r>
            <a:r>
              <a:rPr sz="1600" spc="-30" dirty="0">
                <a:solidFill>
                  <a:srgbClr val="1F487C"/>
                </a:solidFill>
                <a:latin typeface="Tahoma"/>
                <a:cs typeface="Tahoma"/>
              </a:rPr>
              <a:t> </a:t>
            </a:r>
            <a:r>
              <a:rPr sz="1600" spc="-5" dirty="0">
                <a:solidFill>
                  <a:srgbClr val="1F487C"/>
                </a:solidFill>
                <a:latin typeface="Tahoma"/>
                <a:cs typeface="Tahoma"/>
              </a:rPr>
              <a:t>mysql_query($query);</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$row =</a:t>
            </a:r>
            <a:r>
              <a:rPr sz="1600" spc="-25" dirty="0">
                <a:solidFill>
                  <a:srgbClr val="1F487C"/>
                </a:solidFill>
                <a:latin typeface="Tahoma"/>
                <a:cs typeface="Tahoma"/>
              </a:rPr>
              <a:t> </a:t>
            </a:r>
            <a:r>
              <a:rPr sz="1600" spc="-5" dirty="0">
                <a:solidFill>
                  <a:srgbClr val="1F487C"/>
                </a:solidFill>
                <a:latin typeface="Tahoma"/>
                <a:cs typeface="Tahoma"/>
              </a:rPr>
              <a:t>mysql_fetch_row($result);</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spc="-5" dirty="0">
                <a:solidFill>
                  <a:srgbClr val="1F487C"/>
                </a:solidFill>
                <a:latin typeface="Tahoma"/>
                <a:cs typeface="Tahoma"/>
              </a:rPr>
              <a:t>echo</a:t>
            </a:r>
            <a:r>
              <a:rPr sz="1600" spc="-15" dirty="0">
                <a:solidFill>
                  <a:srgbClr val="1F487C"/>
                </a:solidFill>
                <a:latin typeface="Tahoma"/>
                <a:cs typeface="Tahoma"/>
              </a:rPr>
              <a:t> </a:t>
            </a:r>
            <a:r>
              <a:rPr sz="1600" spc="-5" dirty="0">
                <a:solidFill>
                  <a:srgbClr val="1F487C"/>
                </a:solidFill>
                <a:latin typeface="Tahoma"/>
                <a:cs typeface="Tahoma"/>
              </a:rPr>
              <a:t>$row[0];</a:t>
            </a:r>
            <a:endParaRPr sz="1600">
              <a:latin typeface="Tahoma"/>
              <a:cs typeface="Tahoma"/>
            </a:endParaRPr>
          </a:p>
          <a:p>
            <a:pPr marL="12700">
              <a:lnSpc>
                <a:spcPct val="100000"/>
              </a:lnSpc>
            </a:pPr>
            <a:r>
              <a:rPr sz="1600" spc="-5" dirty="0">
                <a:solidFill>
                  <a:srgbClr val="1F487C"/>
                </a:solidFill>
                <a:latin typeface="Tahoma"/>
                <a:cs typeface="Tahoma"/>
              </a:rPr>
              <a:t>?&gt;</a:t>
            </a:r>
            <a:endParaRPr sz="1600">
              <a:latin typeface="Tahoma"/>
              <a:cs typeface="Tahoma"/>
            </a:endParaRPr>
          </a:p>
          <a:p>
            <a:pPr marL="12700">
              <a:lnSpc>
                <a:spcPct val="100000"/>
              </a:lnSpc>
            </a:pPr>
            <a:r>
              <a:rPr sz="1600" spc="-5" dirty="0">
                <a:solidFill>
                  <a:srgbClr val="4F6128"/>
                </a:solidFill>
                <a:latin typeface="Tahoma"/>
                <a:cs typeface="Tahoma"/>
              </a:rPr>
              <a:t>A.</a:t>
            </a:r>
            <a:endParaRPr sz="1600">
              <a:latin typeface="Tahoma"/>
              <a:cs typeface="Tahoma"/>
            </a:endParaRPr>
          </a:p>
          <a:p>
            <a:pPr marL="12700">
              <a:lnSpc>
                <a:spcPct val="100000"/>
              </a:lnSpc>
            </a:pPr>
            <a:r>
              <a:rPr sz="1600" spc="-5" dirty="0">
                <a:solidFill>
                  <a:srgbClr val="4F6128"/>
                </a:solidFill>
                <a:latin typeface="Tahoma"/>
                <a:cs typeface="Tahoma"/>
              </a:rPr>
              <a:t>B.</a:t>
            </a:r>
            <a:endParaRPr sz="1600">
              <a:latin typeface="Tahoma"/>
              <a:cs typeface="Tahoma"/>
            </a:endParaRPr>
          </a:p>
          <a:p>
            <a:pPr marL="12700">
              <a:lnSpc>
                <a:spcPct val="100000"/>
              </a:lnSpc>
            </a:pPr>
            <a:r>
              <a:rPr sz="1600" spc="-5" dirty="0">
                <a:solidFill>
                  <a:srgbClr val="4F6128"/>
                </a:solidFill>
                <a:latin typeface="Tahoma"/>
                <a:cs typeface="Tahoma"/>
              </a:rPr>
              <a:t>C.</a:t>
            </a:r>
            <a:endParaRPr sz="1600">
              <a:latin typeface="Tahoma"/>
              <a:cs typeface="Tahoma"/>
            </a:endParaRPr>
          </a:p>
          <a:p>
            <a:pPr marL="12700">
              <a:lnSpc>
                <a:spcPct val="100000"/>
              </a:lnSpc>
            </a:pPr>
            <a:r>
              <a:rPr sz="1600" spc="-5" dirty="0">
                <a:solidFill>
                  <a:srgbClr val="4F6128"/>
                </a:solidFill>
                <a:latin typeface="Tahoma"/>
                <a:cs typeface="Tahoma"/>
              </a:rPr>
              <a:t>D.</a:t>
            </a:r>
            <a:endParaRPr sz="1600">
              <a:latin typeface="Tahoma"/>
              <a:cs typeface="Tahoma"/>
            </a:endParaRPr>
          </a:p>
        </p:txBody>
      </p:sp>
      <p:sp>
        <p:nvSpPr>
          <p:cNvPr id="23" name="object 23"/>
          <p:cNvSpPr txBox="1"/>
          <p:nvPr/>
        </p:nvSpPr>
        <p:spPr>
          <a:xfrm>
            <a:off x="821689" y="5076444"/>
            <a:ext cx="5385435" cy="1001394"/>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1F487C"/>
                </a:solidFill>
                <a:latin typeface="Tahoma"/>
                <a:cs typeface="Tahoma"/>
              </a:rPr>
              <a:t>"select password from</a:t>
            </a:r>
            <a:r>
              <a:rPr sz="1600" spc="-15" dirty="0">
                <a:solidFill>
                  <a:srgbClr val="1F487C"/>
                </a:solidFill>
                <a:latin typeface="Tahoma"/>
                <a:cs typeface="Tahoma"/>
              </a:rPr>
              <a:t> </a:t>
            </a:r>
            <a:r>
              <a:rPr sz="1600" spc="-5" dirty="0">
                <a:solidFill>
                  <a:srgbClr val="1F487C"/>
                </a:solidFill>
                <a:latin typeface="Tahoma"/>
                <a:cs typeface="Tahoma"/>
              </a:rPr>
              <a:t>tblaccount";</a:t>
            </a:r>
            <a:endParaRPr sz="1600">
              <a:latin typeface="Tahoma"/>
              <a:cs typeface="Tahoma"/>
            </a:endParaRPr>
          </a:p>
          <a:p>
            <a:pPr marL="12700" marR="5080">
              <a:lnSpc>
                <a:spcPct val="100000"/>
              </a:lnSpc>
            </a:pPr>
            <a:r>
              <a:rPr sz="1600" spc="-5" dirty="0">
                <a:solidFill>
                  <a:srgbClr val="1F487C"/>
                </a:solidFill>
                <a:latin typeface="Tahoma"/>
                <a:cs typeface="Tahoma"/>
              </a:rPr>
              <a:t>"select </a:t>
            </a:r>
            <a:r>
              <a:rPr sz="1600" dirty="0">
                <a:solidFill>
                  <a:srgbClr val="1F487C"/>
                </a:solidFill>
                <a:latin typeface="Tahoma"/>
                <a:cs typeface="Tahoma"/>
              </a:rPr>
              <a:t>password(“abc”)+password(“def”) </a:t>
            </a:r>
            <a:r>
              <a:rPr sz="1600" spc="-5" dirty="0">
                <a:solidFill>
                  <a:srgbClr val="1F487C"/>
                </a:solidFill>
                <a:latin typeface="Tahoma"/>
                <a:cs typeface="Tahoma"/>
              </a:rPr>
              <a:t>from tblaccount";  "select count(password) from</a:t>
            </a:r>
            <a:r>
              <a:rPr sz="1600" spc="-15" dirty="0">
                <a:solidFill>
                  <a:srgbClr val="1F487C"/>
                </a:solidFill>
                <a:latin typeface="Tahoma"/>
                <a:cs typeface="Tahoma"/>
              </a:rPr>
              <a:t> </a:t>
            </a:r>
            <a:r>
              <a:rPr sz="1600" spc="-5" dirty="0">
                <a:solidFill>
                  <a:srgbClr val="1F487C"/>
                </a:solidFill>
                <a:latin typeface="Tahoma"/>
                <a:cs typeface="Tahoma"/>
              </a:rPr>
              <a:t>tblaccount";</a:t>
            </a:r>
            <a:endParaRPr sz="1600">
              <a:latin typeface="Tahoma"/>
              <a:cs typeface="Tahoma"/>
            </a:endParaRPr>
          </a:p>
          <a:p>
            <a:pPr marL="12700">
              <a:lnSpc>
                <a:spcPct val="100000"/>
              </a:lnSpc>
            </a:pPr>
            <a:r>
              <a:rPr sz="1600" spc="-5" dirty="0">
                <a:solidFill>
                  <a:srgbClr val="1F487C"/>
                </a:solidFill>
                <a:latin typeface="Tahoma"/>
                <a:cs typeface="Tahoma"/>
              </a:rPr>
              <a:t>"select sum(password) from</a:t>
            </a:r>
            <a:r>
              <a:rPr sz="1600" spc="-20" dirty="0">
                <a:solidFill>
                  <a:srgbClr val="1F487C"/>
                </a:solidFill>
                <a:latin typeface="Tahoma"/>
                <a:cs typeface="Tahoma"/>
              </a:rPr>
              <a:t> </a:t>
            </a:r>
            <a:r>
              <a:rPr sz="1600" spc="-5" dirty="0">
                <a:solidFill>
                  <a:srgbClr val="1F487C"/>
                </a:solidFill>
                <a:latin typeface="Tahoma"/>
                <a:cs typeface="Tahoma"/>
              </a:rPr>
              <a:t>tblaccount";</a:t>
            </a:r>
            <a:endParaRPr sz="1600">
              <a:latin typeface="Tahoma"/>
              <a:cs typeface="Tahoma"/>
            </a:endParaRPr>
          </a:p>
        </p:txBody>
      </p:sp>
      <p:graphicFrame>
        <p:nvGraphicFramePr>
          <p:cNvPr id="24" name="object 24"/>
          <p:cNvGraphicFramePr>
            <a:graphicFrameLocks noGrp="1"/>
          </p:cNvGraphicFramePr>
          <p:nvPr/>
        </p:nvGraphicFramePr>
        <p:xfrm>
          <a:off x="4641850" y="1517650"/>
          <a:ext cx="2514600" cy="1005838"/>
        </p:xfrm>
        <a:graphic>
          <a:graphicData uri="http://schemas.openxmlformats.org/drawingml/2006/table">
            <a:tbl>
              <a:tblPr firstRow="1" bandRow="1">
                <a:tableStyleId>{2D5ABB26-0587-4C30-8999-92F81FD0307C}</a:tableStyleId>
              </a:tblPr>
              <a:tblGrid>
                <a:gridCol w="1295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35279">
                <a:tc>
                  <a:txBody>
                    <a:bodyPr/>
                    <a:lstStyle/>
                    <a:p>
                      <a:pPr marL="118110">
                        <a:lnSpc>
                          <a:spcPct val="100000"/>
                        </a:lnSpc>
                        <a:spcBef>
                          <a:spcPts val="350"/>
                        </a:spcBef>
                      </a:pPr>
                      <a:r>
                        <a:rPr sz="1600" b="1" dirty="0">
                          <a:solidFill>
                            <a:srgbClr val="FFFFFF"/>
                          </a:solidFill>
                          <a:latin typeface="Tahoma"/>
                          <a:cs typeface="Tahoma"/>
                        </a:rPr>
                        <a:t>UserName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115570">
                        <a:lnSpc>
                          <a:spcPct val="100000"/>
                        </a:lnSpc>
                        <a:spcBef>
                          <a:spcPts val="350"/>
                        </a:spcBef>
                      </a:pPr>
                      <a:r>
                        <a:rPr sz="1600" b="1" spc="-5" dirty="0">
                          <a:solidFill>
                            <a:srgbClr val="FFFFFF"/>
                          </a:solidFill>
                          <a:latin typeface="Tahoma"/>
                          <a:cs typeface="Tahoma"/>
                        </a:rPr>
                        <a:t>Password</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extLst>
                  <a:ext uri="{0D108BD9-81ED-4DB2-BD59-A6C34878D82A}">
                    <a16:rowId xmlns:a16="http://schemas.microsoft.com/office/drawing/2014/main" val="10000"/>
                  </a:ext>
                </a:extLst>
              </a:tr>
              <a:tr h="335280">
                <a:tc>
                  <a:txBody>
                    <a:bodyPr/>
                    <a:lstStyle/>
                    <a:p>
                      <a:pPr marL="91440">
                        <a:lnSpc>
                          <a:spcPct val="100000"/>
                        </a:lnSpc>
                        <a:spcBef>
                          <a:spcPts val="350"/>
                        </a:spcBef>
                      </a:pPr>
                      <a:r>
                        <a:rPr sz="1600" dirty="0">
                          <a:latin typeface="Tahoma"/>
                          <a:cs typeface="Tahoma"/>
                        </a:rPr>
                        <a:t>abc</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1440">
                        <a:lnSpc>
                          <a:spcPct val="100000"/>
                        </a:lnSpc>
                        <a:spcBef>
                          <a:spcPts val="350"/>
                        </a:spcBef>
                      </a:pPr>
                      <a:r>
                        <a:rPr sz="1600" dirty="0">
                          <a:latin typeface="Tahoma"/>
                          <a:cs typeface="Tahoma"/>
                        </a:rPr>
                        <a:t>12</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extLst>
                  <a:ext uri="{0D108BD9-81ED-4DB2-BD59-A6C34878D82A}">
                    <a16:rowId xmlns:a16="http://schemas.microsoft.com/office/drawing/2014/main" val="10001"/>
                  </a:ext>
                </a:extLst>
              </a:tr>
              <a:tr h="335279">
                <a:tc>
                  <a:txBody>
                    <a:bodyPr/>
                    <a:lstStyle/>
                    <a:p>
                      <a:pPr marL="91440">
                        <a:lnSpc>
                          <a:spcPct val="100000"/>
                        </a:lnSpc>
                        <a:spcBef>
                          <a:spcPts val="350"/>
                        </a:spcBef>
                      </a:pPr>
                      <a:r>
                        <a:rPr sz="1600" dirty="0">
                          <a:latin typeface="Tahoma"/>
                          <a:cs typeface="Tahoma"/>
                        </a:rPr>
                        <a:t>def</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1440">
                        <a:lnSpc>
                          <a:spcPct val="100000"/>
                        </a:lnSpc>
                        <a:spcBef>
                          <a:spcPts val="350"/>
                        </a:spcBef>
                      </a:pPr>
                      <a:r>
                        <a:rPr sz="1600" dirty="0">
                          <a:latin typeface="Tahoma"/>
                          <a:cs typeface="Tahoma"/>
                        </a:rPr>
                        <a:t>34</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20455" cy="5781040"/>
            <a:chOff x="176021" y="188976"/>
            <a:chExt cx="8720455" cy="5781040"/>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1"/>
              <a:ext cx="8701278" cy="489966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394954" cy="492023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4771390"/>
            </a:xfrm>
            <a:custGeom>
              <a:avLst/>
              <a:gdLst/>
              <a:ahLst/>
              <a:cxnLst/>
              <a:rect l="l" t="t" r="r" b="b"/>
              <a:pathLst>
                <a:path w="8572500" h="4771390">
                  <a:moveTo>
                    <a:pt x="8572500" y="0"/>
                  </a:moveTo>
                  <a:lnTo>
                    <a:pt x="0" y="0"/>
                  </a:lnTo>
                  <a:lnTo>
                    <a:pt x="0" y="4770882"/>
                  </a:lnTo>
                  <a:lnTo>
                    <a:pt x="8572500" y="4770882"/>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4771390"/>
            </a:xfrm>
            <a:custGeom>
              <a:avLst/>
              <a:gdLst/>
              <a:ahLst/>
              <a:cxnLst/>
              <a:rect l="l" t="t" r="r" b="b"/>
              <a:pathLst>
                <a:path w="8572500" h="4771390">
                  <a:moveTo>
                    <a:pt x="0" y="4770882"/>
                  </a:moveTo>
                  <a:lnTo>
                    <a:pt x="8572500" y="4770882"/>
                  </a:lnTo>
                  <a:lnTo>
                    <a:pt x="8572500" y="0"/>
                  </a:lnTo>
                  <a:lnTo>
                    <a:pt x="0" y="0"/>
                  </a:lnTo>
                  <a:lnTo>
                    <a:pt x="0" y="4770882"/>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008620" cy="4658995"/>
          </a:xfrm>
          <a:prstGeom prst="rect">
            <a:avLst/>
          </a:prstGeom>
        </p:spPr>
        <p:txBody>
          <a:bodyPr vert="horz" wrap="square" lIns="0" tIns="12700" rIns="0" bIns="0" rtlCol="0">
            <a:spAutoFit/>
          </a:bodyPr>
          <a:lstStyle/>
          <a:p>
            <a:pPr marL="12700" marR="508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5</a:t>
            </a:r>
            <a:r>
              <a:rPr sz="1600" dirty="0">
                <a:solidFill>
                  <a:srgbClr val="1F487C"/>
                </a:solidFill>
                <a:latin typeface="Tahoma"/>
                <a:cs typeface="Tahoma"/>
              </a:rPr>
              <a:t>: </a:t>
            </a:r>
            <a:r>
              <a:rPr sz="1600" spc="-15" dirty="0">
                <a:solidFill>
                  <a:srgbClr val="1F487C"/>
                </a:solidFill>
                <a:latin typeface="Tahoma"/>
                <a:cs typeface="Tahoma"/>
              </a:rPr>
              <a:t>Cho cấu trúc và dữ liệu bảng tblAccount thuộc database 'db_php_mysql' như sau  </a:t>
            </a:r>
            <a:r>
              <a:rPr sz="1600" spc="-20" dirty="0">
                <a:solidFill>
                  <a:srgbClr val="1F487C"/>
                </a:solidFill>
                <a:latin typeface="Tahoma"/>
                <a:cs typeface="Tahoma"/>
              </a:rPr>
              <a:t>CREATE TABLE</a:t>
            </a:r>
            <a:r>
              <a:rPr sz="1600" spc="15" dirty="0">
                <a:solidFill>
                  <a:srgbClr val="1F487C"/>
                </a:solidFill>
                <a:latin typeface="Tahoma"/>
                <a:cs typeface="Tahoma"/>
              </a:rPr>
              <a:t> </a:t>
            </a:r>
            <a:r>
              <a:rPr sz="1600" spc="-5" dirty="0">
                <a:solidFill>
                  <a:srgbClr val="1F487C"/>
                </a:solidFill>
                <a:latin typeface="Tahoma"/>
                <a:cs typeface="Tahoma"/>
              </a:rPr>
              <a:t>tblPRODUCT(</a:t>
            </a:r>
            <a:endParaRPr sz="1600" dirty="0">
              <a:latin typeface="Tahoma"/>
              <a:cs typeface="Tahoma"/>
            </a:endParaRPr>
          </a:p>
          <a:p>
            <a:pPr marL="378460" marR="4732655">
              <a:lnSpc>
                <a:spcPct val="100000"/>
              </a:lnSpc>
            </a:pPr>
            <a:r>
              <a:rPr sz="1600" spc="-5" dirty="0">
                <a:solidFill>
                  <a:srgbClr val="1F487C"/>
                </a:solidFill>
                <a:latin typeface="Tahoma"/>
                <a:cs typeface="Tahoma"/>
              </a:rPr>
              <a:t>ProdID </a:t>
            </a:r>
            <a:r>
              <a:rPr sz="1600" spc="-10" dirty="0">
                <a:solidFill>
                  <a:srgbClr val="1F487C"/>
                </a:solidFill>
                <a:latin typeface="Tahoma"/>
                <a:cs typeface="Tahoma"/>
              </a:rPr>
              <a:t>varchar(50) </a:t>
            </a:r>
            <a:r>
              <a:rPr sz="1600" dirty="0">
                <a:solidFill>
                  <a:srgbClr val="1F487C"/>
                </a:solidFill>
                <a:latin typeface="Tahoma"/>
                <a:cs typeface="Tahoma"/>
              </a:rPr>
              <a:t>primary </a:t>
            </a:r>
            <a:r>
              <a:rPr sz="1600" spc="-40" dirty="0">
                <a:solidFill>
                  <a:srgbClr val="1F487C"/>
                </a:solidFill>
                <a:latin typeface="Tahoma"/>
                <a:cs typeface="Tahoma"/>
              </a:rPr>
              <a:t>key,  </a:t>
            </a:r>
            <a:r>
              <a:rPr sz="1600" spc="-5" dirty="0">
                <a:solidFill>
                  <a:srgbClr val="1F487C"/>
                </a:solidFill>
                <a:latin typeface="Tahoma"/>
                <a:cs typeface="Tahoma"/>
              </a:rPr>
              <a:t>ProdName </a:t>
            </a:r>
            <a:r>
              <a:rPr sz="1600" spc="-10" dirty="0">
                <a:solidFill>
                  <a:srgbClr val="1F487C"/>
                </a:solidFill>
                <a:latin typeface="Tahoma"/>
                <a:cs typeface="Tahoma"/>
              </a:rPr>
              <a:t>varchar(50),</a:t>
            </a:r>
            <a:endParaRPr sz="1600" dirty="0">
              <a:latin typeface="Tahoma"/>
              <a:cs typeface="Tahoma"/>
            </a:endParaRPr>
          </a:p>
          <a:p>
            <a:pPr marL="378460">
              <a:lnSpc>
                <a:spcPct val="100000"/>
              </a:lnSpc>
            </a:pPr>
            <a:r>
              <a:rPr sz="1600" spc="-5" dirty="0">
                <a:solidFill>
                  <a:srgbClr val="1F487C"/>
                </a:solidFill>
                <a:latin typeface="Tahoma"/>
                <a:cs typeface="Tahoma"/>
              </a:rPr>
              <a:t>Price</a:t>
            </a:r>
            <a:r>
              <a:rPr sz="1600" spc="-15" dirty="0">
                <a:solidFill>
                  <a:srgbClr val="1F487C"/>
                </a:solidFill>
                <a:latin typeface="Tahoma"/>
                <a:cs typeface="Tahoma"/>
              </a:rPr>
              <a:t> </a:t>
            </a:r>
            <a:r>
              <a:rPr sz="1600" spc="-5" dirty="0">
                <a:solidFill>
                  <a:srgbClr val="1F487C"/>
                </a:solidFill>
                <a:latin typeface="Tahoma"/>
                <a:cs typeface="Tahoma"/>
              </a:rPr>
              <a:t>float</a:t>
            </a:r>
            <a:endParaRPr sz="1600" dirty="0">
              <a:latin typeface="Tahoma"/>
              <a:cs typeface="Tahoma"/>
            </a:endParaRPr>
          </a:p>
          <a:p>
            <a:pPr marL="12700">
              <a:lnSpc>
                <a:spcPct val="100000"/>
              </a:lnSpc>
            </a:pPr>
            <a:r>
              <a:rPr sz="1600" spc="-5" dirty="0">
                <a:solidFill>
                  <a:srgbClr val="1F487C"/>
                </a:solidFill>
                <a:latin typeface="Tahoma"/>
                <a:cs typeface="Tahoma"/>
              </a:rPr>
              <a:t>);</a:t>
            </a:r>
            <a:endParaRPr sz="1600" dirty="0">
              <a:latin typeface="Tahoma"/>
              <a:cs typeface="Tahoma"/>
            </a:endParaRPr>
          </a:p>
          <a:p>
            <a:pPr marL="12700" marR="5080"/>
            <a:r>
              <a:rPr sz="1600" spc="-15" dirty="0">
                <a:solidFill>
                  <a:srgbClr val="1F487C"/>
                </a:solidFill>
                <a:latin typeface="Tahoma"/>
                <a:cs typeface="Tahoma"/>
              </a:rPr>
              <a:t>Chọn câu lệnh thay cho từ key để xuất ra kết quả là ‘1500’ (giả sử: server chạy cục bộ ở  localhost, user của MySQL là root và không đặt password):</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dirty="0">
                <a:solidFill>
                  <a:srgbClr val="1F487C"/>
                </a:solidFill>
                <a:latin typeface="Tahoma"/>
                <a:cs typeface="Tahoma"/>
              </a:rPr>
              <a:t>$db = </a:t>
            </a:r>
            <a:r>
              <a:rPr sz="1600" spc="-5" dirty="0">
                <a:solidFill>
                  <a:srgbClr val="1F487C"/>
                </a:solidFill>
                <a:latin typeface="Tahoma"/>
                <a:cs typeface="Tahoma"/>
              </a:rPr>
              <a:t>mysql_connect('localhost','root','') </a:t>
            </a:r>
            <a:r>
              <a:rPr sz="1600" dirty="0">
                <a:solidFill>
                  <a:srgbClr val="1F487C"/>
                </a:solidFill>
                <a:latin typeface="Tahoma"/>
                <a:cs typeface="Tahoma"/>
              </a:rPr>
              <a:t>or die("Database </a:t>
            </a:r>
            <a:r>
              <a:rPr sz="1600" spc="-5" dirty="0">
                <a:solidFill>
                  <a:srgbClr val="1F487C"/>
                </a:solidFill>
                <a:latin typeface="Tahoma"/>
                <a:cs typeface="Tahoma"/>
              </a:rPr>
              <a:t>error");</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spc="-5" dirty="0">
                <a:solidFill>
                  <a:srgbClr val="1F487C"/>
                </a:solidFill>
                <a:latin typeface="Tahoma"/>
                <a:cs typeface="Tahoma"/>
              </a:rPr>
              <a:t>mysql_select_db('db_php_mysql',</a:t>
            </a:r>
            <a:r>
              <a:rPr sz="1600" spc="-20" dirty="0">
                <a:solidFill>
                  <a:srgbClr val="1F487C"/>
                </a:solidFill>
                <a:latin typeface="Tahoma"/>
                <a:cs typeface="Tahoma"/>
              </a:rPr>
              <a:t> </a:t>
            </a:r>
            <a:r>
              <a:rPr sz="1600" dirty="0">
                <a:solidFill>
                  <a:srgbClr val="1F487C"/>
                </a:solidFill>
                <a:latin typeface="Tahoma"/>
                <a:cs typeface="Tahoma"/>
              </a:rPr>
              <a:t>$db);</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dirty="0">
                <a:solidFill>
                  <a:srgbClr val="1F487C"/>
                </a:solidFill>
                <a:latin typeface="Tahoma"/>
                <a:cs typeface="Tahoma"/>
              </a:rPr>
              <a:t>$rs = </a:t>
            </a:r>
            <a:r>
              <a:rPr sz="1600" spc="-5" dirty="0">
                <a:solidFill>
                  <a:srgbClr val="1F487C"/>
                </a:solidFill>
                <a:latin typeface="Tahoma"/>
                <a:cs typeface="Tahoma"/>
              </a:rPr>
              <a:t>mysql_query("SELECT </a:t>
            </a:r>
            <a:r>
              <a:rPr sz="1600" dirty="0">
                <a:solidFill>
                  <a:srgbClr val="1F487C"/>
                </a:solidFill>
                <a:latin typeface="Tahoma"/>
                <a:cs typeface="Tahoma"/>
              </a:rPr>
              <a:t>* </a:t>
            </a:r>
            <a:r>
              <a:rPr sz="1600" spc="-5" dirty="0">
                <a:solidFill>
                  <a:srgbClr val="1F487C"/>
                </a:solidFill>
                <a:latin typeface="Tahoma"/>
                <a:cs typeface="Tahoma"/>
              </a:rPr>
              <a:t>FROM</a:t>
            </a:r>
            <a:r>
              <a:rPr sz="1600" spc="-35" dirty="0">
                <a:solidFill>
                  <a:srgbClr val="1F487C"/>
                </a:solidFill>
                <a:latin typeface="Tahoma"/>
                <a:cs typeface="Tahoma"/>
              </a:rPr>
              <a:t> </a:t>
            </a:r>
            <a:r>
              <a:rPr sz="1600" spc="-5" dirty="0">
                <a:solidFill>
                  <a:srgbClr val="1F487C"/>
                </a:solidFill>
                <a:latin typeface="Tahoma"/>
                <a:cs typeface="Tahoma"/>
              </a:rPr>
              <a:t>tblPRODUCT");</a:t>
            </a:r>
            <a:endParaRPr sz="1600" dirty="0">
              <a:latin typeface="Tahoma"/>
              <a:cs typeface="Tahoma"/>
            </a:endParaRPr>
          </a:p>
          <a:p>
            <a:pPr marL="355600" indent="-342900">
              <a:lnSpc>
                <a:spcPct val="100000"/>
              </a:lnSpc>
              <a:spcBef>
                <a:spcPts val="5"/>
              </a:spcBef>
              <a:buClr>
                <a:srgbClr val="974707"/>
              </a:buClr>
              <a:buAutoNum type="arabicPeriod"/>
              <a:tabLst>
                <a:tab pos="354965" algn="l"/>
                <a:tab pos="355600" algn="l"/>
              </a:tabLst>
            </a:pPr>
            <a:r>
              <a:rPr sz="1600" spc="-5" dirty="0">
                <a:solidFill>
                  <a:srgbClr val="1F487C"/>
                </a:solidFill>
                <a:latin typeface="Tahoma"/>
                <a:cs typeface="Tahoma"/>
              </a:rPr>
              <a:t>$row </a:t>
            </a:r>
            <a:r>
              <a:rPr sz="1600" dirty="0">
                <a:solidFill>
                  <a:srgbClr val="1F487C"/>
                </a:solidFill>
                <a:latin typeface="Tahoma"/>
                <a:cs typeface="Tahoma"/>
              </a:rPr>
              <a:t>=</a:t>
            </a:r>
            <a:r>
              <a:rPr sz="1600" spc="-5" dirty="0">
                <a:solidFill>
                  <a:srgbClr val="1F487C"/>
                </a:solidFill>
                <a:latin typeface="Tahoma"/>
                <a:cs typeface="Tahoma"/>
              </a:rPr>
              <a:t> mysql_fetch_assoc($rs);</a:t>
            </a:r>
            <a:endParaRPr sz="1600" dirty="0">
              <a:latin typeface="Tahoma"/>
              <a:cs typeface="Tahoma"/>
            </a:endParaRPr>
          </a:p>
          <a:p>
            <a:pPr marL="418465" indent="-406400">
              <a:lnSpc>
                <a:spcPct val="100000"/>
              </a:lnSpc>
              <a:buClr>
                <a:srgbClr val="974707"/>
              </a:buClr>
              <a:buFont typeface="Tahoma"/>
              <a:buAutoNum type="arabicPeriod"/>
              <a:tabLst>
                <a:tab pos="418465" algn="l"/>
                <a:tab pos="419100" algn="l"/>
              </a:tabLst>
            </a:pPr>
            <a:r>
              <a:rPr sz="1600" b="1" u="heavy" dirty="0">
                <a:solidFill>
                  <a:srgbClr val="FF0000"/>
                </a:solidFill>
                <a:uFill>
                  <a:solidFill>
                    <a:srgbClr val="FF0000"/>
                  </a:solidFill>
                </a:uFill>
                <a:latin typeface="Tahoma"/>
                <a:cs typeface="Tahoma"/>
              </a:rPr>
              <a:t>key</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echo $row[2];</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echo $row["Price"];</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Cả A và B đều đúng</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Cả A và B đều sai</a:t>
            </a:r>
          </a:p>
        </p:txBody>
      </p:sp>
      <p:graphicFrame>
        <p:nvGraphicFramePr>
          <p:cNvPr id="22" name="object 22"/>
          <p:cNvGraphicFramePr>
            <a:graphicFrameLocks noGrp="1"/>
          </p:cNvGraphicFramePr>
          <p:nvPr/>
        </p:nvGraphicFramePr>
        <p:xfrm>
          <a:off x="4641850" y="1517650"/>
          <a:ext cx="3828414" cy="1005838"/>
        </p:xfrm>
        <a:graphic>
          <a:graphicData uri="http://schemas.openxmlformats.org/drawingml/2006/table">
            <a:tbl>
              <a:tblPr firstRow="1" bandRow="1">
                <a:tableStyleId>{2D5ABB26-0587-4C30-8999-92F81FD0307C}</a:tableStyleId>
              </a:tblPr>
              <a:tblGrid>
                <a:gridCol w="1301750">
                  <a:extLst>
                    <a:ext uri="{9D8B030D-6E8A-4147-A177-3AD203B41FA5}">
                      <a16:colId xmlns:a16="http://schemas.microsoft.com/office/drawing/2014/main" val="20000"/>
                    </a:ext>
                  </a:extLst>
                </a:gridCol>
                <a:gridCol w="1231900">
                  <a:extLst>
                    <a:ext uri="{9D8B030D-6E8A-4147-A177-3AD203B41FA5}">
                      <a16:colId xmlns:a16="http://schemas.microsoft.com/office/drawing/2014/main" val="20001"/>
                    </a:ext>
                  </a:extLst>
                </a:gridCol>
                <a:gridCol w="1294764">
                  <a:extLst>
                    <a:ext uri="{9D8B030D-6E8A-4147-A177-3AD203B41FA5}">
                      <a16:colId xmlns:a16="http://schemas.microsoft.com/office/drawing/2014/main" val="20002"/>
                    </a:ext>
                  </a:extLst>
                </a:gridCol>
              </a:tblGrid>
              <a:tr h="335279">
                <a:tc>
                  <a:txBody>
                    <a:bodyPr/>
                    <a:lstStyle/>
                    <a:p>
                      <a:pPr marL="287020">
                        <a:lnSpc>
                          <a:spcPct val="100000"/>
                        </a:lnSpc>
                        <a:spcBef>
                          <a:spcPts val="350"/>
                        </a:spcBef>
                      </a:pPr>
                      <a:r>
                        <a:rPr sz="1600" b="1" spc="-5" dirty="0">
                          <a:solidFill>
                            <a:srgbClr val="FFFFFF"/>
                          </a:solidFill>
                          <a:latin typeface="Tahoma"/>
                          <a:cs typeface="Tahoma"/>
                        </a:rPr>
                        <a:t>ProdID</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91440">
                        <a:lnSpc>
                          <a:spcPct val="100000"/>
                        </a:lnSpc>
                        <a:spcBef>
                          <a:spcPts val="350"/>
                        </a:spcBef>
                      </a:pPr>
                      <a:r>
                        <a:rPr sz="1600" b="1" spc="-5" dirty="0">
                          <a:solidFill>
                            <a:srgbClr val="FFFFFF"/>
                          </a:solidFill>
                          <a:latin typeface="Tahoma"/>
                          <a:cs typeface="Tahoma"/>
                        </a:rPr>
                        <a:t>ProcName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391795">
                        <a:lnSpc>
                          <a:spcPct val="100000"/>
                        </a:lnSpc>
                        <a:spcBef>
                          <a:spcPts val="350"/>
                        </a:spcBef>
                      </a:pPr>
                      <a:r>
                        <a:rPr sz="1600" b="1" spc="-5" dirty="0">
                          <a:solidFill>
                            <a:srgbClr val="FFFFFF"/>
                          </a:solidFill>
                          <a:latin typeface="Tahoma"/>
                          <a:cs typeface="Tahoma"/>
                        </a:rPr>
                        <a:t>Price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extLst>
                  <a:ext uri="{0D108BD9-81ED-4DB2-BD59-A6C34878D82A}">
                    <a16:rowId xmlns:a16="http://schemas.microsoft.com/office/drawing/2014/main" val="10000"/>
                  </a:ext>
                </a:extLst>
              </a:tr>
              <a:tr h="335280">
                <a:tc>
                  <a:txBody>
                    <a:bodyPr/>
                    <a:lstStyle/>
                    <a:p>
                      <a:pPr marL="91440">
                        <a:lnSpc>
                          <a:spcPct val="100000"/>
                        </a:lnSpc>
                        <a:spcBef>
                          <a:spcPts val="350"/>
                        </a:spcBef>
                      </a:pPr>
                      <a:r>
                        <a:rPr sz="1600" spc="-5" dirty="0">
                          <a:latin typeface="Tahoma"/>
                          <a:cs typeface="Tahoma"/>
                        </a:rPr>
                        <a:t>P01</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1440">
                        <a:lnSpc>
                          <a:spcPct val="100000"/>
                        </a:lnSpc>
                        <a:spcBef>
                          <a:spcPts val="350"/>
                        </a:spcBef>
                      </a:pPr>
                      <a:r>
                        <a:rPr sz="1600" spc="-5" dirty="0">
                          <a:latin typeface="Tahoma"/>
                          <a:cs typeface="Tahoma"/>
                        </a:rPr>
                        <a:t>Book</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2075">
                        <a:lnSpc>
                          <a:spcPct val="100000"/>
                        </a:lnSpc>
                        <a:spcBef>
                          <a:spcPts val="350"/>
                        </a:spcBef>
                      </a:pPr>
                      <a:r>
                        <a:rPr sz="1600" dirty="0">
                          <a:latin typeface="Tahoma"/>
                          <a:cs typeface="Tahoma"/>
                        </a:rPr>
                        <a:t>1500</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extLst>
                  <a:ext uri="{0D108BD9-81ED-4DB2-BD59-A6C34878D82A}">
                    <a16:rowId xmlns:a16="http://schemas.microsoft.com/office/drawing/2014/main" val="10001"/>
                  </a:ext>
                </a:extLst>
              </a:tr>
              <a:tr h="335279">
                <a:tc>
                  <a:txBody>
                    <a:bodyPr/>
                    <a:lstStyle/>
                    <a:p>
                      <a:pPr marL="91440">
                        <a:lnSpc>
                          <a:spcPct val="100000"/>
                        </a:lnSpc>
                        <a:spcBef>
                          <a:spcPts val="350"/>
                        </a:spcBef>
                      </a:pPr>
                      <a:r>
                        <a:rPr sz="1600" spc="-5" dirty="0">
                          <a:latin typeface="Tahoma"/>
                          <a:cs typeface="Tahoma"/>
                        </a:rPr>
                        <a:t>P02</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1440">
                        <a:lnSpc>
                          <a:spcPct val="100000"/>
                        </a:lnSpc>
                        <a:spcBef>
                          <a:spcPts val="350"/>
                        </a:spcBef>
                      </a:pPr>
                      <a:r>
                        <a:rPr sz="1600" spc="-20" dirty="0">
                          <a:latin typeface="Tahoma"/>
                          <a:cs typeface="Tahoma"/>
                        </a:rPr>
                        <a:t>Pen</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2075">
                        <a:lnSpc>
                          <a:spcPct val="100000"/>
                        </a:lnSpc>
                        <a:spcBef>
                          <a:spcPts val="350"/>
                        </a:spcBef>
                      </a:pPr>
                      <a:r>
                        <a:rPr sz="1600" dirty="0">
                          <a:latin typeface="Tahoma"/>
                          <a:cs typeface="Tahoma"/>
                        </a:rPr>
                        <a:t>500</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51612" y="583711"/>
            <a:ext cx="6474460" cy="566822"/>
          </a:xfrm>
          <a:prstGeom prst="rect">
            <a:avLst/>
          </a:prstGeom>
        </p:spPr>
        <p:txBody>
          <a:bodyPr vert="horz" wrap="square" lIns="0" tIns="12700" rIns="0" bIns="0" rtlCol="0">
            <a:spAutoFit/>
          </a:bodyPr>
          <a:lstStyle/>
          <a:p>
            <a:pPr marL="12700">
              <a:lnSpc>
                <a:spcPct val="100000"/>
              </a:lnSpc>
              <a:spcBef>
                <a:spcPts val="100"/>
              </a:spcBef>
            </a:pPr>
            <a:r>
              <a:rPr lang="en-US" dirty="0" err="1">
                <a:solidFill>
                  <a:schemeClr val="tx1"/>
                </a:solidFill>
                <a:latin typeface="Times New Roman" panose="02020603050405020304" pitchFamily="18" charset="0"/>
                <a:cs typeface="Times New Roman" panose="02020603050405020304" pitchFamily="18" charset="0"/>
              </a:rPr>
              <a:t>Kiểu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mảng</a:t>
            </a:r>
            <a:endParaRPr dirty="0">
              <a:solidFill>
                <a:schemeClr val="tx1"/>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1612" y="1242119"/>
            <a:ext cx="7769860" cy="5491247"/>
          </a:xfrm>
          <a:prstGeom prst="rect">
            <a:avLst/>
          </a:prstGeom>
        </p:spPr>
        <p:txBody>
          <a:bodyPr vert="horz" wrap="square" lIns="0" tIns="12700" rIns="0" bIns="0" rtlCol="0">
            <a:spAutoFit/>
          </a:bodyPr>
          <a:lstStyle/>
          <a:p>
            <a:pPr eaLnBrk="1" hangingPunct="1">
              <a:lnSpc>
                <a:spcPct val="100000"/>
              </a:lnSpc>
            </a:pPr>
            <a:r>
              <a:rPr lang="en-US" altLang="en-US" sz="2800" dirty="0" err="1">
                <a:latin typeface="Times New Roman" panose="02020603050405020304" pitchFamily="18" charset="0"/>
                <a:cs typeface="Times New Roman" panose="02020603050405020304" pitchFamily="18" charset="0"/>
              </a:rPr>
              <a:t>Khởi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tạo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bằng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hàm</a:t>
            </a:r>
            <a:r>
              <a:rPr lang="en-US" altLang="en-US" sz="2800" dirty="0">
                <a:latin typeface="Times New Roman" panose="02020603050405020304" pitchFamily="18" charset="0"/>
                <a:cs typeface="Times New Roman" panose="02020603050405020304" pitchFamily="18" charset="0"/>
              </a:rPr>
              <a:t> array()</a:t>
            </a:r>
          </a:p>
          <a:p>
            <a:pPr lvl="1" eaLnBrk="1" hangingPunct="1"/>
            <a:r>
              <a:rPr lang="en-US" altLang="en-US" sz="2800" dirty="0" err="1">
                <a:latin typeface="Times New Roman" panose="02020603050405020304" pitchFamily="18" charset="0"/>
                <a:cs typeface="Times New Roman" panose="02020603050405020304" pitchFamily="18" charset="0"/>
              </a:rPr>
              <a:t>Chỉ</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chuỗi</a:t>
            </a:r>
            <a:r>
              <a:rPr lang="en-US" altLang="en-US" sz="2800" dirty="0">
                <a:latin typeface="Times New Roman" panose="02020603050405020304" pitchFamily="18" charset="0"/>
                <a:cs typeface="Times New Roman" panose="02020603050405020304" pitchFamily="18" charset="0"/>
              </a:rPr>
              <a:t>:</a:t>
            </a:r>
          </a:p>
          <a:p>
            <a:pPr lvl="1" eaLnBrk="1" hangingPunct="1"/>
            <a:endParaRPr lang="en-US" altLang="en-US" sz="2800" dirty="0">
              <a:latin typeface="Times New Roman" panose="02020603050405020304" pitchFamily="18" charset="0"/>
              <a:cs typeface="Times New Roman" panose="02020603050405020304" pitchFamily="18" charset="0"/>
            </a:endParaRPr>
          </a:p>
          <a:p>
            <a:pPr lvl="1" eaLnBrk="1" hangingPunct="1">
              <a:buFontTx/>
              <a:buNone/>
            </a:pPr>
            <a:r>
              <a:rPr lang="en-US" altLang="en-US" sz="2400" dirty="0">
                <a:latin typeface="Courier New" panose="02070309020205020404" pitchFamily="49" charset="0"/>
              </a:rPr>
              <a:t>$a=array(“ten”=&gt;”</a:t>
            </a:r>
            <a:r>
              <a:rPr lang="en-US" altLang="en-US" sz="2400" dirty="0" err="1">
                <a:latin typeface="Courier New" panose="02070309020205020404" pitchFamily="49" charset="0"/>
              </a:rPr>
              <a:t>Hồng</a:t>
            </a:r>
            <a:r>
              <a:rPr lang="en-US" altLang="en-US" sz="2400" dirty="0">
                <a:latin typeface="Courier New" panose="02070309020205020404" pitchFamily="49" charset="0"/>
              </a:rPr>
              <a:t>”, “</a:t>
            </a:r>
            <a:r>
              <a:rPr lang="en-US" altLang="en-US" sz="2400" dirty="0" err="1">
                <a:latin typeface="Courier New" panose="02070309020205020404" pitchFamily="49" charset="0"/>
              </a:rPr>
              <a:t>mau</a:t>
            </a:r>
            <a:r>
              <a:rPr lang="en-US" altLang="en-US" sz="2400" dirty="0">
                <a:latin typeface="Courier New" panose="02070309020205020404" pitchFamily="49" charset="0"/>
              </a:rPr>
              <a:t>”=&gt;”</a:t>
            </a:r>
            <a:r>
              <a:rPr lang="en-US" altLang="en-US" sz="2400" dirty="0" err="1">
                <a:latin typeface="Courier New" panose="02070309020205020404" pitchFamily="49" charset="0"/>
              </a:rPr>
              <a:t>Đỏ</a:t>
            </a:r>
            <a:r>
              <a:rPr lang="en-US" altLang="en-US" sz="2400" dirty="0">
                <a:latin typeface="Courier New" panose="02070309020205020404" pitchFamily="49" charset="0"/>
              </a:rPr>
              <a:t>”);</a:t>
            </a:r>
          </a:p>
          <a:p>
            <a:pPr lvl="1" eaLnBrk="1" hangingPunct="1">
              <a:buFontTx/>
              <a:buNone/>
            </a:pPr>
            <a:r>
              <a:rPr lang="en-US" altLang="en-US" sz="2400" dirty="0">
                <a:latin typeface="Courier New" panose="02070309020205020404" pitchFamily="49" charset="0"/>
              </a:rPr>
              <a:t>/*</a:t>
            </a:r>
            <a:r>
              <a:rPr lang="en-US" altLang="en-US" sz="2400" dirty="0" err="1">
                <a:latin typeface="Courier New" panose="02070309020205020404" pitchFamily="49" charset="0"/>
              </a:rPr>
              <a:t>Tương</a:t>
            </a:r>
            <a:r>
              <a:rPr lang="en-US" altLang="en-US" sz="2400" dirty="0">
                <a:latin typeface="Courier New" panose="02070309020205020404" pitchFamily="49" charset="0"/>
              </a:rPr>
              <a:t> </a:t>
            </a:r>
            <a:r>
              <a:rPr lang="en-US" altLang="en-US" sz="2400" dirty="0" err="1">
                <a:latin typeface="Courier New" panose="02070309020205020404" pitchFamily="49" charset="0"/>
              </a:rPr>
              <a:t>đương</a:t>
            </a:r>
            <a:r>
              <a:rPr lang="en-US" altLang="en-US" sz="2400" dirty="0">
                <a:latin typeface="Courier New" panose="02070309020205020404" pitchFamily="49" charset="0"/>
              </a:rPr>
              <a:t> </a:t>
            </a:r>
            <a:r>
              <a:rPr lang="en-US" altLang="en-US" sz="2400" dirty="0" err="1">
                <a:latin typeface="Courier New" panose="02070309020205020404" pitchFamily="49" charset="0"/>
              </a:rPr>
              <a:t>với</a:t>
            </a:r>
            <a:r>
              <a:rPr lang="en-US" altLang="en-US" sz="2400" dirty="0">
                <a:latin typeface="Courier New" panose="02070309020205020404" pitchFamily="49" charset="0"/>
              </a:rPr>
              <a:t>:</a:t>
            </a:r>
          </a:p>
          <a:p>
            <a:pPr lvl="1" eaLnBrk="1" hangingPunct="1">
              <a:buFontTx/>
              <a:buNone/>
            </a:pPr>
            <a:r>
              <a:rPr lang="en-US" altLang="en-US" sz="2400" dirty="0">
                <a:latin typeface="Courier New" panose="02070309020205020404" pitchFamily="49" charset="0"/>
              </a:rPr>
              <a:t>$a[“ten”] = “</a:t>
            </a:r>
            <a:r>
              <a:rPr lang="en-US" altLang="en-US" sz="2400" dirty="0" err="1">
                <a:latin typeface="Courier New" panose="02070309020205020404" pitchFamily="49" charset="0"/>
              </a:rPr>
              <a:t>Hồng</a:t>
            </a:r>
            <a:r>
              <a:rPr lang="en-US" altLang="en-US" sz="2400" dirty="0">
                <a:latin typeface="Courier New" panose="02070309020205020404" pitchFamily="49" charset="0"/>
              </a:rPr>
              <a:t>”;</a:t>
            </a:r>
          </a:p>
          <a:p>
            <a:pPr lvl="1" eaLnBrk="1" hangingPunct="1">
              <a:buFontTx/>
              <a:buNone/>
            </a:pPr>
            <a:r>
              <a:rPr lang="en-US" altLang="en-US" sz="2400" dirty="0">
                <a:latin typeface="Courier New" panose="02070309020205020404" pitchFamily="49" charset="0"/>
              </a:rPr>
              <a:t>$a[“</a:t>
            </a:r>
            <a:r>
              <a:rPr lang="en-US" altLang="en-US" sz="2400" dirty="0" err="1">
                <a:latin typeface="Courier New" panose="02070309020205020404" pitchFamily="49" charset="0"/>
              </a:rPr>
              <a:t>mau</a:t>
            </a:r>
            <a:r>
              <a:rPr lang="en-US" altLang="en-US" sz="2400" dirty="0">
                <a:latin typeface="Courier New" panose="02070309020205020404" pitchFamily="49" charset="0"/>
              </a:rPr>
              <a:t>”] = “</a:t>
            </a:r>
            <a:r>
              <a:rPr lang="en-US" altLang="en-US" sz="2400" dirty="0" err="1">
                <a:latin typeface="Courier New" panose="02070309020205020404" pitchFamily="49" charset="0"/>
              </a:rPr>
              <a:t>Đỏ</a:t>
            </a:r>
            <a:r>
              <a:rPr lang="en-US" altLang="en-US" sz="2400" dirty="0">
                <a:latin typeface="Courier New" panose="02070309020205020404" pitchFamily="49" charset="0"/>
              </a:rPr>
              <a:t>”;*/</a:t>
            </a:r>
          </a:p>
          <a:p>
            <a:pPr lvl="1" eaLnBrk="1" hangingPunct="1">
              <a:buFontTx/>
              <a:buNone/>
            </a:pPr>
            <a:endParaRPr lang="en-US" altLang="en-US" sz="2400" dirty="0">
              <a:latin typeface="Courier New" panose="02070309020205020404" pitchFamily="49" charset="0"/>
            </a:endParaRPr>
          </a:p>
          <a:p>
            <a:pPr lvl="1" eaLnBrk="1" hangingPunct="1"/>
            <a:r>
              <a:rPr lang="en-US" altLang="en-US" sz="2800" dirty="0" err="1">
                <a:latin typeface="Times New Roman" panose="02020603050405020304" pitchFamily="18" charset="0"/>
                <a:cs typeface="Times New Roman" panose="02020603050405020304" pitchFamily="18" charset="0"/>
              </a:rPr>
              <a:t>Mảng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nhiều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chiều</a:t>
            </a:r>
            <a:r>
              <a:rPr lang="en-US" altLang="en-US" sz="2800" dirty="0">
                <a:latin typeface="Times New Roman" panose="02020603050405020304" pitchFamily="18" charset="0"/>
                <a:cs typeface="Times New Roman" panose="02020603050405020304" pitchFamily="18" charset="0"/>
              </a:rPr>
              <a:t>:</a:t>
            </a:r>
          </a:p>
          <a:p>
            <a:pPr lvl="1" eaLnBrk="1" hangingPunct="1"/>
            <a:endParaRPr lang="en-US" altLang="en-US" sz="2800" dirty="0"/>
          </a:p>
          <a:p>
            <a:pPr lvl="1" eaLnBrk="1" hangingPunct="1">
              <a:buFontTx/>
              <a:buNone/>
            </a:pPr>
            <a:r>
              <a:rPr lang="en-US" altLang="en-US" sz="2400" dirty="0">
                <a:latin typeface="Courier New" panose="02070309020205020404" pitchFamily="49" charset="0"/>
              </a:rPr>
              <a:t>$a = array(</a:t>
            </a:r>
          </a:p>
          <a:p>
            <a:pPr lvl="2" eaLnBrk="1" hangingPunct="1">
              <a:buFontTx/>
              <a:buNone/>
            </a:pPr>
            <a:r>
              <a:rPr lang="en-US" altLang="en-US" sz="2400" dirty="0">
                <a:latin typeface="Courier New" panose="02070309020205020404" pitchFamily="49" charset="0"/>
              </a:rPr>
              <a:t>array(“TT”, “</a:t>
            </a:r>
            <a:r>
              <a:rPr lang="en-US" altLang="en-US" sz="2400" dirty="0" err="1">
                <a:latin typeface="Courier New" panose="02070309020205020404" pitchFamily="49" charset="0"/>
              </a:rPr>
              <a:t>Họ</a:t>
            </a:r>
            <a:r>
              <a:rPr lang="en-US" altLang="en-US" sz="2400" dirty="0">
                <a:latin typeface="Courier New" panose="02070309020205020404" pitchFamily="49" charset="0"/>
              </a:rPr>
              <a:t> </a:t>
            </a:r>
            <a:r>
              <a:rPr lang="en-US" altLang="en-US" sz="2400" dirty="0" err="1">
                <a:latin typeface="Courier New" panose="02070309020205020404" pitchFamily="49" charset="0"/>
              </a:rPr>
              <a:t>tên</a:t>
            </a:r>
            <a:r>
              <a:rPr lang="en-US" altLang="en-US" sz="2400" dirty="0">
                <a:latin typeface="Courier New" panose="02070309020205020404" pitchFamily="49" charset="0"/>
              </a:rPr>
              <a:t>”),</a:t>
            </a:r>
          </a:p>
          <a:p>
            <a:pPr lvl="2" eaLnBrk="1" hangingPunct="1">
              <a:buFontTx/>
              <a:buNone/>
            </a:pPr>
            <a:r>
              <a:rPr lang="en-US" altLang="en-US" sz="2400" dirty="0">
                <a:latin typeface="Courier New" panose="02070309020205020404" pitchFamily="49" charset="0"/>
              </a:rPr>
              <a:t>array(1,”Nguyễn </a:t>
            </a:r>
            <a:r>
              <a:rPr lang="en-US" altLang="en-US" sz="2400" dirty="0" err="1">
                <a:latin typeface="Courier New" panose="02070309020205020404" pitchFamily="49" charset="0"/>
              </a:rPr>
              <a:t>Văn</a:t>
            </a:r>
            <a:r>
              <a:rPr lang="en-US" altLang="en-US" sz="2400" dirty="0">
                <a:latin typeface="Courier New" panose="02070309020205020404" pitchFamily="49" charset="0"/>
              </a:rPr>
              <a:t> A”)</a:t>
            </a:r>
          </a:p>
          <a:p>
            <a:pPr lvl="1" eaLnBrk="1" hangingPunct="1">
              <a:buFontTx/>
              <a:buNone/>
            </a:pPr>
            <a:r>
              <a:rPr lang="en-US" altLang="en-US" sz="2400" dirty="0">
                <a:latin typeface="Courier New" panose="02070309020205020404" pitchFamily="49" charset="0"/>
              </a:rPr>
              <a:t>);</a:t>
            </a:r>
          </a:p>
        </p:txBody>
      </p:sp>
    </p:spTree>
    <p:extLst>
      <p:ext uri="{BB962C8B-B14F-4D97-AF65-F5344CB8AC3E}">
        <p14:creationId xmlns:p14="http://schemas.microsoft.com/office/powerpoint/2010/main" val="165870638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20455" cy="6268720"/>
            <a:chOff x="176021" y="188976"/>
            <a:chExt cx="8720455" cy="6268720"/>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2"/>
              <a:ext cx="8701278" cy="539191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679180" cy="540791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5263515"/>
            </a:xfrm>
            <a:custGeom>
              <a:avLst/>
              <a:gdLst/>
              <a:ahLst/>
              <a:cxnLst/>
              <a:rect l="l" t="t" r="r" b="b"/>
              <a:pathLst>
                <a:path w="8572500" h="5263515">
                  <a:moveTo>
                    <a:pt x="8572500" y="0"/>
                  </a:moveTo>
                  <a:lnTo>
                    <a:pt x="0" y="0"/>
                  </a:lnTo>
                  <a:lnTo>
                    <a:pt x="0" y="5263134"/>
                  </a:lnTo>
                  <a:lnTo>
                    <a:pt x="8572500" y="5263134"/>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5263515"/>
            </a:xfrm>
            <a:custGeom>
              <a:avLst/>
              <a:gdLst/>
              <a:ahLst/>
              <a:cxnLst/>
              <a:rect l="l" t="t" r="r" b="b"/>
              <a:pathLst>
                <a:path w="8572500" h="5263515">
                  <a:moveTo>
                    <a:pt x="0" y="5263134"/>
                  </a:moveTo>
                  <a:lnTo>
                    <a:pt x="8572500" y="5263134"/>
                  </a:lnTo>
                  <a:lnTo>
                    <a:pt x="8572500" y="0"/>
                  </a:lnTo>
                  <a:lnTo>
                    <a:pt x="0" y="0"/>
                  </a:lnTo>
                  <a:lnTo>
                    <a:pt x="0" y="5263134"/>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293734" cy="2464435"/>
          </a:xfrm>
          <a:prstGeom prst="rect">
            <a:avLst/>
          </a:prstGeom>
        </p:spPr>
        <p:txBody>
          <a:bodyPr vert="horz" wrap="square" lIns="0" tIns="12700" rIns="0" bIns="0" rtlCol="0">
            <a:spAutoFit/>
          </a:bodyPr>
          <a:lstStyle/>
          <a:p>
            <a:pPr marL="12700" marR="28956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6</a:t>
            </a:r>
            <a:r>
              <a:rPr sz="1600" dirty="0">
                <a:solidFill>
                  <a:srgbClr val="1F487C"/>
                </a:solidFill>
                <a:latin typeface="Tahoma"/>
                <a:cs typeface="Tahoma"/>
              </a:rPr>
              <a:t>: </a:t>
            </a:r>
            <a:r>
              <a:rPr sz="1600" spc="-15" dirty="0">
                <a:solidFill>
                  <a:srgbClr val="1F487C"/>
                </a:solidFill>
                <a:latin typeface="Tahoma"/>
                <a:cs typeface="Tahoma"/>
              </a:rPr>
              <a:t>Cho cấu trúc và dữ liệu bảng tblAccount thuộc database 'db_php_mysql' như sau  </a:t>
            </a:r>
            <a:r>
              <a:rPr sz="1600" spc="-20" dirty="0">
                <a:solidFill>
                  <a:srgbClr val="1F487C"/>
                </a:solidFill>
                <a:latin typeface="Tahoma"/>
                <a:cs typeface="Tahoma"/>
              </a:rPr>
              <a:t>CREATE TABLE</a:t>
            </a:r>
            <a:r>
              <a:rPr sz="1600" spc="15" dirty="0">
                <a:solidFill>
                  <a:srgbClr val="1F487C"/>
                </a:solidFill>
                <a:latin typeface="Tahoma"/>
                <a:cs typeface="Tahoma"/>
              </a:rPr>
              <a:t> </a:t>
            </a:r>
            <a:r>
              <a:rPr sz="1600" spc="-5" dirty="0">
                <a:solidFill>
                  <a:srgbClr val="1F487C"/>
                </a:solidFill>
                <a:latin typeface="Tahoma"/>
                <a:cs typeface="Tahoma"/>
              </a:rPr>
              <a:t>tblACCOUNT(</a:t>
            </a:r>
            <a:endParaRPr sz="1600" dirty="0">
              <a:latin typeface="Tahoma"/>
              <a:cs typeface="Tahoma"/>
            </a:endParaRPr>
          </a:p>
          <a:p>
            <a:pPr marL="378460" marR="4715510">
              <a:lnSpc>
                <a:spcPct val="100000"/>
              </a:lnSpc>
            </a:pPr>
            <a:r>
              <a:rPr sz="1600" dirty="0">
                <a:solidFill>
                  <a:srgbClr val="1F487C"/>
                </a:solidFill>
                <a:latin typeface="Tahoma"/>
                <a:cs typeface="Tahoma"/>
              </a:rPr>
              <a:t>UserName </a:t>
            </a:r>
            <a:r>
              <a:rPr sz="1600" spc="-10" dirty="0">
                <a:solidFill>
                  <a:srgbClr val="1F487C"/>
                </a:solidFill>
                <a:latin typeface="Tahoma"/>
                <a:cs typeface="Tahoma"/>
              </a:rPr>
              <a:t>varchar(50) </a:t>
            </a:r>
            <a:r>
              <a:rPr sz="1600" dirty="0">
                <a:solidFill>
                  <a:srgbClr val="1F487C"/>
                </a:solidFill>
                <a:latin typeface="Tahoma"/>
                <a:cs typeface="Tahoma"/>
              </a:rPr>
              <a:t>primary </a:t>
            </a:r>
            <a:r>
              <a:rPr sz="1600" spc="-40" dirty="0">
                <a:solidFill>
                  <a:srgbClr val="1F487C"/>
                </a:solidFill>
                <a:latin typeface="Tahoma"/>
                <a:cs typeface="Tahoma"/>
              </a:rPr>
              <a:t>key,  </a:t>
            </a:r>
            <a:r>
              <a:rPr sz="1600" spc="-5" dirty="0">
                <a:solidFill>
                  <a:srgbClr val="1F487C"/>
                </a:solidFill>
                <a:latin typeface="Tahoma"/>
                <a:cs typeface="Tahoma"/>
              </a:rPr>
              <a:t>Password </a:t>
            </a:r>
            <a:r>
              <a:rPr sz="1600" spc="-10" dirty="0">
                <a:solidFill>
                  <a:srgbClr val="1F487C"/>
                </a:solidFill>
                <a:latin typeface="Tahoma"/>
                <a:cs typeface="Tahoma"/>
              </a:rPr>
              <a:t>varchar(50)</a:t>
            </a:r>
            <a:endParaRPr sz="1600" dirty="0">
              <a:latin typeface="Tahoma"/>
              <a:cs typeface="Tahoma"/>
            </a:endParaRPr>
          </a:p>
          <a:p>
            <a:pPr marL="12700">
              <a:lnSpc>
                <a:spcPct val="100000"/>
              </a:lnSpc>
            </a:pPr>
            <a:r>
              <a:rPr sz="1600" spc="-5" dirty="0">
                <a:solidFill>
                  <a:srgbClr val="1F487C"/>
                </a:solidFill>
                <a:latin typeface="Tahoma"/>
                <a:cs typeface="Tahoma"/>
              </a:rPr>
              <a:t>);</a:t>
            </a:r>
            <a:endParaRPr sz="1600" dirty="0">
              <a:latin typeface="Tahoma"/>
              <a:cs typeface="Tahoma"/>
            </a:endParaRPr>
          </a:p>
          <a:p>
            <a:pPr>
              <a:lnSpc>
                <a:spcPct val="100000"/>
              </a:lnSpc>
              <a:spcBef>
                <a:spcPts val="50"/>
              </a:spcBef>
            </a:pPr>
            <a:endParaRPr sz="1550" dirty="0">
              <a:latin typeface="Tahoma"/>
              <a:cs typeface="Tahoma"/>
            </a:endParaRPr>
          </a:p>
          <a:p>
            <a:pPr marL="12700" marR="5080"/>
            <a:r>
              <a:rPr sz="1600" spc="-15" dirty="0">
                <a:solidFill>
                  <a:srgbClr val="1F487C"/>
                </a:solidFill>
                <a:latin typeface="Tahoma"/>
                <a:cs typeface="Tahoma"/>
              </a:rPr>
              <a:t>Cho biết kết quả của đoạn lệnh sau (giả sử: server chạy cục bộ ở localhost, user của MySQL  là root và không đặt password):</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12700">
              <a:lnSpc>
                <a:spcPct val="100000"/>
              </a:lnSpc>
              <a:tabLst>
                <a:tab pos="354965" algn="l"/>
              </a:tabLst>
            </a:pPr>
            <a:r>
              <a:rPr sz="1600" dirty="0">
                <a:solidFill>
                  <a:srgbClr val="974707"/>
                </a:solidFill>
                <a:latin typeface="Tahoma"/>
                <a:cs typeface="Tahoma"/>
              </a:rPr>
              <a:t>1.	</a:t>
            </a:r>
            <a:r>
              <a:rPr sz="1600" dirty="0">
                <a:solidFill>
                  <a:srgbClr val="1F487C"/>
                </a:solidFill>
                <a:latin typeface="Tahoma"/>
                <a:cs typeface="Tahoma"/>
              </a:rPr>
              <a:t>$db = </a:t>
            </a:r>
            <a:r>
              <a:rPr sz="1600" spc="-5" dirty="0">
                <a:solidFill>
                  <a:srgbClr val="1F487C"/>
                </a:solidFill>
                <a:latin typeface="Tahoma"/>
                <a:cs typeface="Tahoma"/>
              </a:rPr>
              <a:t>mysql_connect('localhost','root','') </a:t>
            </a:r>
            <a:r>
              <a:rPr sz="1600" dirty="0">
                <a:solidFill>
                  <a:srgbClr val="1F487C"/>
                </a:solidFill>
                <a:latin typeface="Tahoma"/>
                <a:cs typeface="Tahoma"/>
              </a:rPr>
              <a:t>or die("Database </a:t>
            </a:r>
            <a:r>
              <a:rPr sz="1600" spc="-5" dirty="0">
                <a:solidFill>
                  <a:srgbClr val="1F487C"/>
                </a:solidFill>
                <a:latin typeface="Tahoma"/>
                <a:cs typeface="Tahoma"/>
              </a:rPr>
              <a:t>error");</a:t>
            </a:r>
            <a:endParaRPr sz="1600" dirty="0">
              <a:latin typeface="Tahoma"/>
              <a:cs typeface="Tahoma"/>
            </a:endParaRPr>
          </a:p>
        </p:txBody>
      </p:sp>
      <p:sp>
        <p:nvSpPr>
          <p:cNvPr id="22" name="object 22"/>
          <p:cNvSpPr txBox="1"/>
          <p:nvPr/>
        </p:nvSpPr>
        <p:spPr>
          <a:xfrm>
            <a:off x="364490" y="3613150"/>
            <a:ext cx="4916170" cy="2708275"/>
          </a:xfrm>
          <a:prstGeom prst="rect">
            <a:avLst/>
          </a:prstGeom>
        </p:spPr>
        <p:txBody>
          <a:bodyPr vert="horz" wrap="square" lIns="0" tIns="12700" rIns="0" bIns="0" rtlCol="0">
            <a:spAutoFit/>
          </a:bodyPr>
          <a:lstStyle/>
          <a:p>
            <a:pPr marL="355600" indent="-342900">
              <a:lnSpc>
                <a:spcPct val="100000"/>
              </a:lnSpc>
              <a:spcBef>
                <a:spcPts val="100"/>
              </a:spcBef>
              <a:buClr>
                <a:srgbClr val="974707"/>
              </a:buClr>
              <a:buAutoNum type="arabicPeriod" startAt="2"/>
              <a:tabLst>
                <a:tab pos="354965" algn="l"/>
                <a:tab pos="355600" algn="l"/>
              </a:tabLst>
            </a:pPr>
            <a:r>
              <a:rPr sz="1600" spc="-5" dirty="0">
                <a:solidFill>
                  <a:srgbClr val="1F487C"/>
                </a:solidFill>
                <a:latin typeface="Tahoma"/>
                <a:cs typeface="Tahoma"/>
              </a:rPr>
              <a:t>mysql_select_db('db_php_mysql',</a:t>
            </a:r>
            <a:r>
              <a:rPr sz="1600" spc="-20" dirty="0">
                <a:solidFill>
                  <a:srgbClr val="1F487C"/>
                </a:solidFill>
                <a:latin typeface="Tahoma"/>
                <a:cs typeface="Tahoma"/>
              </a:rPr>
              <a:t> </a:t>
            </a:r>
            <a:r>
              <a:rPr sz="1600" dirty="0">
                <a:solidFill>
                  <a:srgbClr val="1F487C"/>
                </a:solidFill>
                <a:latin typeface="Tahoma"/>
                <a:cs typeface="Tahoma"/>
              </a:rPr>
              <a:t>$db);</a:t>
            </a:r>
            <a:endParaRPr sz="1600" dirty="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$query = </a:t>
            </a:r>
            <a:r>
              <a:rPr sz="1600" spc="-5" dirty="0">
                <a:solidFill>
                  <a:srgbClr val="1F487C"/>
                </a:solidFill>
                <a:latin typeface="Tahoma"/>
                <a:cs typeface="Tahoma"/>
              </a:rPr>
              <a:t>"update tblAccount set</a:t>
            </a:r>
            <a:r>
              <a:rPr sz="1600" spc="-85" dirty="0">
                <a:solidFill>
                  <a:srgbClr val="1F487C"/>
                </a:solidFill>
                <a:latin typeface="Tahoma"/>
                <a:cs typeface="Tahoma"/>
              </a:rPr>
              <a:t> </a:t>
            </a:r>
            <a:r>
              <a:rPr sz="1600" dirty="0">
                <a:solidFill>
                  <a:srgbClr val="1F487C"/>
                </a:solidFill>
                <a:latin typeface="Tahoma"/>
                <a:cs typeface="Tahoma"/>
              </a:rPr>
              <a:t>password='12'";</a:t>
            </a:r>
            <a:endParaRPr sz="1600" dirty="0">
              <a:latin typeface="Tahoma"/>
              <a:cs typeface="Tahoma"/>
            </a:endParaRPr>
          </a:p>
          <a:p>
            <a:pPr marL="355600" indent="-342900">
              <a:lnSpc>
                <a:spcPct val="100000"/>
              </a:lnSpc>
              <a:buClr>
                <a:srgbClr val="974707"/>
              </a:buClr>
              <a:buAutoNum type="arabicPeriod" startAt="2"/>
              <a:tabLst>
                <a:tab pos="354965" algn="l"/>
                <a:tab pos="355600" algn="l"/>
              </a:tabLst>
            </a:pPr>
            <a:r>
              <a:rPr sz="1600" spc="-5" dirty="0">
                <a:solidFill>
                  <a:srgbClr val="1F487C"/>
                </a:solidFill>
                <a:latin typeface="Tahoma"/>
                <a:cs typeface="Tahoma"/>
              </a:rPr>
              <a:t>$result </a:t>
            </a:r>
            <a:r>
              <a:rPr sz="1600" dirty="0">
                <a:solidFill>
                  <a:srgbClr val="1F487C"/>
                </a:solidFill>
                <a:latin typeface="Tahoma"/>
                <a:cs typeface="Tahoma"/>
              </a:rPr>
              <a:t>=</a:t>
            </a:r>
            <a:r>
              <a:rPr sz="1600" spc="-20" dirty="0">
                <a:solidFill>
                  <a:srgbClr val="1F487C"/>
                </a:solidFill>
                <a:latin typeface="Tahoma"/>
                <a:cs typeface="Tahoma"/>
              </a:rPr>
              <a:t> </a:t>
            </a:r>
            <a:r>
              <a:rPr sz="1600" spc="-5" dirty="0">
                <a:solidFill>
                  <a:srgbClr val="1F487C"/>
                </a:solidFill>
                <a:latin typeface="Tahoma"/>
                <a:cs typeface="Tahoma"/>
              </a:rPr>
              <a:t>mysql_query($query);</a:t>
            </a:r>
            <a:endParaRPr sz="1600" dirty="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$query = </a:t>
            </a:r>
            <a:r>
              <a:rPr sz="1600" spc="-5" dirty="0">
                <a:solidFill>
                  <a:srgbClr val="1F487C"/>
                </a:solidFill>
                <a:latin typeface="Tahoma"/>
                <a:cs typeface="Tahoma"/>
              </a:rPr>
              <a:t>"select sum(password) from</a:t>
            </a:r>
            <a:r>
              <a:rPr sz="1600" spc="-85" dirty="0">
                <a:solidFill>
                  <a:srgbClr val="1F487C"/>
                </a:solidFill>
                <a:latin typeface="Tahoma"/>
                <a:cs typeface="Tahoma"/>
              </a:rPr>
              <a:t> </a:t>
            </a:r>
            <a:r>
              <a:rPr sz="1600" spc="-5" dirty="0">
                <a:solidFill>
                  <a:srgbClr val="1F487C"/>
                </a:solidFill>
                <a:latin typeface="Tahoma"/>
                <a:cs typeface="Tahoma"/>
              </a:rPr>
              <a:t>tblaccount";</a:t>
            </a:r>
            <a:endParaRPr sz="1600" dirty="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$row =</a:t>
            </a:r>
            <a:r>
              <a:rPr sz="1600" spc="-15" dirty="0">
                <a:solidFill>
                  <a:srgbClr val="1F487C"/>
                </a:solidFill>
                <a:latin typeface="Tahoma"/>
                <a:cs typeface="Tahoma"/>
              </a:rPr>
              <a:t> </a:t>
            </a:r>
            <a:r>
              <a:rPr sz="1600" spc="-5" dirty="0">
                <a:solidFill>
                  <a:srgbClr val="1F487C"/>
                </a:solidFill>
                <a:latin typeface="Tahoma"/>
                <a:cs typeface="Tahoma"/>
              </a:rPr>
              <a:t>mysql_fetch_row($result);</a:t>
            </a:r>
            <a:endParaRPr sz="1600" dirty="0">
              <a:latin typeface="Tahoma"/>
              <a:cs typeface="Tahoma"/>
            </a:endParaRPr>
          </a:p>
          <a:p>
            <a:pPr marL="355600" indent="-342900">
              <a:lnSpc>
                <a:spcPct val="100000"/>
              </a:lnSpc>
              <a:buClr>
                <a:srgbClr val="974707"/>
              </a:buClr>
              <a:buAutoNum type="arabicPeriod" startAt="2"/>
              <a:tabLst>
                <a:tab pos="354965" algn="l"/>
                <a:tab pos="355600" algn="l"/>
              </a:tabLst>
            </a:pPr>
            <a:r>
              <a:rPr sz="1600" spc="-5" dirty="0">
                <a:solidFill>
                  <a:srgbClr val="1F487C"/>
                </a:solidFill>
                <a:latin typeface="Tahoma"/>
                <a:cs typeface="Tahoma"/>
              </a:rPr>
              <a:t>echo</a:t>
            </a:r>
            <a:r>
              <a:rPr sz="1600" spc="-15" dirty="0">
                <a:solidFill>
                  <a:srgbClr val="1F487C"/>
                </a:solidFill>
                <a:latin typeface="Tahoma"/>
                <a:cs typeface="Tahoma"/>
              </a:rPr>
              <a:t> </a:t>
            </a:r>
            <a:r>
              <a:rPr sz="1600" spc="-5" dirty="0">
                <a:solidFill>
                  <a:srgbClr val="1F487C"/>
                </a:solidFill>
                <a:latin typeface="Tahoma"/>
                <a:cs typeface="Tahoma"/>
              </a:rPr>
              <a:t>$row[0];</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12700">
              <a:lnSpc>
                <a:spcPct val="100000"/>
              </a:lnSpc>
            </a:pPr>
            <a:r>
              <a:rPr sz="1600" spc="-5" dirty="0">
                <a:solidFill>
                  <a:srgbClr val="4F6128"/>
                </a:solidFill>
                <a:latin typeface="Tahoma"/>
                <a:cs typeface="Tahoma"/>
              </a:rPr>
              <a:t>A.</a:t>
            </a:r>
            <a:endParaRPr sz="1600" dirty="0">
              <a:latin typeface="Tahoma"/>
              <a:cs typeface="Tahoma"/>
            </a:endParaRPr>
          </a:p>
          <a:p>
            <a:pPr marL="12700">
              <a:lnSpc>
                <a:spcPct val="100000"/>
              </a:lnSpc>
            </a:pPr>
            <a:r>
              <a:rPr sz="1600" spc="-5" dirty="0">
                <a:solidFill>
                  <a:srgbClr val="4F6128"/>
                </a:solidFill>
                <a:latin typeface="Tahoma"/>
                <a:cs typeface="Tahoma"/>
              </a:rPr>
              <a:t>B.</a:t>
            </a:r>
            <a:endParaRPr sz="1600" dirty="0">
              <a:latin typeface="Tahoma"/>
              <a:cs typeface="Tahoma"/>
            </a:endParaRPr>
          </a:p>
          <a:p>
            <a:pPr marL="12700">
              <a:lnSpc>
                <a:spcPct val="100000"/>
              </a:lnSpc>
            </a:pPr>
            <a:r>
              <a:rPr sz="1600" spc="-5" dirty="0">
                <a:solidFill>
                  <a:srgbClr val="4F6128"/>
                </a:solidFill>
                <a:latin typeface="Tahoma"/>
                <a:cs typeface="Tahoma"/>
              </a:rPr>
              <a:t>C.</a:t>
            </a:r>
            <a:endParaRPr sz="1600" dirty="0">
              <a:latin typeface="Tahoma"/>
              <a:cs typeface="Tahoma"/>
            </a:endParaRPr>
          </a:p>
          <a:p>
            <a:pPr marL="12700">
              <a:lnSpc>
                <a:spcPct val="100000"/>
              </a:lnSpc>
            </a:pPr>
            <a:r>
              <a:rPr sz="1600" spc="-5" dirty="0">
                <a:solidFill>
                  <a:srgbClr val="4F6128"/>
                </a:solidFill>
                <a:latin typeface="Tahoma"/>
                <a:cs typeface="Tahoma"/>
              </a:rPr>
              <a:t>D.</a:t>
            </a:r>
            <a:endParaRPr sz="1600" dirty="0">
              <a:latin typeface="Tahoma"/>
              <a:cs typeface="Tahoma"/>
            </a:endParaRPr>
          </a:p>
        </p:txBody>
      </p:sp>
      <p:sp>
        <p:nvSpPr>
          <p:cNvPr id="23" name="object 23"/>
          <p:cNvSpPr txBox="1"/>
          <p:nvPr/>
        </p:nvSpPr>
        <p:spPr>
          <a:xfrm>
            <a:off x="821688" y="5320284"/>
            <a:ext cx="4207511" cy="997709"/>
          </a:xfrm>
          <a:prstGeom prst="rect">
            <a:avLst/>
          </a:prstGeom>
        </p:spPr>
        <p:txBody>
          <a:bodyPr vert="horz" wrap="square" lIns="0" tIns="12700" rIns="0" bIns="0" rtlCol="0">
            <a:spAutoFit/>
          </a:bodyPr>
          <a:lstStyle/>
          <a:p>
            <a:pPr marL="12700">
              <a:spcBef>
                <a:spcPts val="100"/>
              </a:spcBef>
            </a:pPr>
            <a:r>
              <a:rPr sz="1600" spc="-15" dirty="0">
                <a:solidFill>
                  <a:srgbClr val="1F487C"/>
                </a:solidFill>
                <a:latin typeface="Tahoma"/>
                <a:cs typeface="Tahoma"/>
              </a:rPr>
              <a:t>Đoạn lệnh xuất kết quả là 24</a:t>
            </a:r>
          </a:p>
          <a:p>
            <a:pPr marL="12700" marR="5080"/>
            <a:r>
              <a:rPr sz="1600" spc="-15" dirty="0">
                <a:solidFill>
                  <a:srgbClr val="1F487C"/>
                </a:solidFill>
                <a:latin typeface="Tahoma"/>
                <a:cs typeface="Tahoma"/>
              </a:rPr>
              <a:t>Đoạn lệnh thông báo lỗi Fatal error  Đoạn lệnh xuất cảnh báo Warning  </a:t>
            </a:r>
            <a:endParaRPr lang="en-US" sz="1600" spc="-15" dirty="0">
              <a:solidFill>
                <a:srgbClr val="1F487C"/>
              </a:solidFill>
              <a:latin typeface="Tahoma"/>
              <a:cs typeface="Tahoma"/>
            </a:endParaRPr>
          </a:p>
          <a:p>
            <a:pPr marL="12700" marR="5080"/>
            <a:r>
              <a:rPr sz="1600" spc="-15" dirty="0" err="1">
                <a:solidFill>
                  <a:srgbClr val="1F487C"/>
                </a:solidFill>
                <a:latin typeface="Tahoma"/>
                <a:cs typeface="Tahoma"/>
              </a:rPr>
              <a:t>Tất</a:t>
            </a:r>
            <a:r>
              <a:rPr sz="1600" spc="-15" dirty="0">
                <a:solidFill>
                  <a:srgbClr val="1F487C"/>
                </a:solidFill>
                <a:latin typeface="Tahoma"/>
                <a:cs typeface="Tahoma"/>
              </a:rPr>
              <a:t> cả đều sai</a:t>
            </a:r>
          </a:p>
        </p:txBody>
      </p:sp>
      <p:graphicFrame>
        <p:nvGraphicFramePr>
          <p:cNvPr id="24" name="object 24"/>
          <p:cNvGraphicFramePr>
            <a:graphicFrameLocks noGrp="1"/>
          </p:cNvGraphicFramePr>
          <p:nvPr/>
        </p:nvGraphicFramePr>
        <p:xfrm>
          <a:off x="4641850" y="1517650"/>
          <a:ext cx="2514600" cy="1005838"/>
        </p:xfrm>
        <a:graphic>
          <a:graphicData uri="http://schemas.openxmlformats.org/drawingml/2006/table">
            <a:tbl>
              <a:tblPr firstRow="1" bandRow="1">
                <a:tableStyleId>{2D5ABB26-0587-4C30-8999-92F81FD0307C}</a:tableStyleId>
              </a:tblPr>
              <a:tblGrid>
                <a:gridCol w="1295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35279">
                <a:tc>
                  <a:txBody>
                    <a:bodyPr/>
                    <a:lstStyle/>
                    <a:p>
                      <a:pPr marL="91440">
                        <a:lnSpc>
                          <a:spcPct val="100000"/>
                        </a:lnSpc>
                        <a:spcBef>
                          <a:spcPts val="350"/>
                        </a:spcBef>
                      </a:pPr>
                      <a:r>
                        <a:rPr sz="1600" b="1" dirty="0">
                          <a:solidFill>
                            <a:srgbClr val="FFFFFF"/>
                          </a:solidFill>
                          <a:latin typeface="Tahoma"/>
                          <a:cs typeface="Tahoma"/>
                        </a:rPr>
                        <a:t>UserName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91440">
                        <a:lnSpc>
                          <a:spcPct val="100000"/>
                        </a:lnSpc>
                        <a:spcBef>
                          <a:spcPts val="350"/>
                        </a:spcBef>
                      </a:pPr>
                      <a:r>
                        <a:rPr sz="1600" b="1" spc="-5" dirty="0">
                          <a:solidFill>
                            <a:srgbClr val="FFFFFF"/>
                          </a:solidFill>
                          <a:latin typeface="Tahoma"/>
                          <a:cs typeface="Tahoma"/>
                        </a:rPr>
                        <a:t>Password</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extLst>
                  <a:ext uri="{0D108BD9-81ED-4DB2-BD59-A6C34878D82A}">
                    <a16:rowId xmlns:a16="http://schemas.microsoft.com/office/drawing/2014/main" val="10000"/>
                  </a:ext>
                </a:extLst>
              </a:tr>
              <a:tr h="335280">
                <a:tc>
                  <a:txBody>
                    <a:bodyPr/>
                    <a:lstStyle/>
                    <a:p>
                      <a:pPr marL="91440">
                        <a:lnSpc>
                          <a:spcPct val="100000"/>
                        </a:lnSpc>
                        <a:spcBef>
                          <a:spcPts val="350"/>
                        </a:spcBef>
                      </a:pPr>
                      <a:r>
                        <a:rPr sz="1600" dirty="0">
                          <a:latin typeface="Tahoma"/>
                          <a:cs typeface="Tahoma"/>
                        </a:rPr>
                        <a:t>abc</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1440">
                        <a:lnSpc>
                          <a:spcPct val="100000"/>
                        </a:lnSpc>
                        <a:spcBef>
                          <a:spcPts val="350"/>
                        </a:spcBef>
                      </a:pPr>
                      <a:r>
                        <a:rPr sz="1600" dirty="0">
                          <a:latin typeface="Tahoma"/>
                          <a:cs typeface="Tahoma"/>
                        </a:rPr>
                        <a:t>12</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extLst>
                  <a:ext uri="{0D108BD9-81ED-4DB2-BD59-A6C34878D82A}">
                    <a16:rowId xmlns:a16="http://schemas.microsoft.com/office/drawing/2014/main" val="10001"/>
                  </a:ext>
                </a:extLst>
              </a:tr>
              <a:tr h="335279">
                <a:tc>
                  <a:txBody>
                    <a:bodyPr/>
                    <a:lstStyle/>
                    <a:p>
                      <a:pPr marL="91440">
                        <a:lnSpc>
                          <a:spcPct val="100000"/>
                        </a:lnSpc>
                        <a:spcBef>
                          <a:spcPts val="350"/>
                        </a:spcBef>
                      </a:pPr>
                      <a:r>
                        <a:rPr sz="1600" dirty="0">
                          <a:latin typeface="Tahoma"/>
                          <a:cs typeface="Tahoma"/>
                        </a:rPr>
                        <a:t>def</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1440">
                        <a:lnSpc>
                          <a:spcPct val="100000"/>
                        </a:lnSpc>
                        <a:spcBef>
                          <a:spcPts val="350"/>
                        </a:spcBef>
                      </a:pPr>
                      <a:r>
                        <a:rPr sz="1600" dirty="0">
                          <a:latin typeface="Tahoma"/>
                          <a:cs typeface="Tahoma"/>
                        </a:rPr>
                        <a:t>34</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20455" cy="5537200"/>
            <a:chOff x="176021" y="188976"/>
            <a:chExt cx="8720455" cy="5537200"/>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2"/>
              <a:ext cx="8701278" cy="465277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679180" cy="467639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4524375"/>
            </a:xfrm>
            <a:custGeom>
              <a:avLst/>
              <a:gdLst/>
              <a:ahLst/>
              <a:cxnLst/>
              <a:rect l="l" t="t" r="r" b="b"/>
              <a:pathLst>
                <a:path w="8572500" h="4524375">
                  <a:moveTo>
                    <a:pt x="8572500" y="0"/>
                  </a:moveTo>
                  <a:lnTo>
                    <a:pt x="0" y="0"/>
                  </a:lnTo>
                  <a:lnTo>
                    <a:pt x="0" y="4523994"/>
                  </a:lnTo>
                  <a:lnTo>
                    <a:pt x="8572500" y="4523994"/>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4524375"/>
            </a:xfrm>
            <a:custGeom>
              <a:avLst/>
              <a:gdLst/>
              <a:ahLst/>
              <a:cxnLst/>
              <a:rect l="l" t="t" r="r" b="b"/>
              <a:pathLst>
                <a:path w="8572500" h="4524375">
                  <a:moveTo>
                    <a:pt x="0" y="4523994"/>
                  </a:moveTo>
                  <a:lnTo>
                    <a:pt x="8572500" y="4523994"/>
                  </a:lnTo>
                  <a:lnTo>
                    <a:pt x="8572500" y="0"/>
                  </a:lnTo>
                  <a:lnTo>
                    <a:pt x="0" y="0"/>
                  </a:lnTo>
                  <a:lnTo>
                    <a:pt x="0" y="4523994"/>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293734" cy="4415155"/>
          </a:xfrm>
          <a:prstGeom prst="rect">
            <a:avLst/>
          </a:prstGeom>
        </p:spPr>
        <p:txBody>
          <a:bodyPr vert="horz" wrap="square" lIns="0" tIns="12700" rIns="0" bIns="0" rtlCol="0">
            <a:spAutoFit/>
          </a:bodyPr>
          <a:lstStyle/>
          <a:p>
            <a:pPr marL="12700" marR="28956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7</a:t>
            </a:r>
            <a:r>
              <a:rPr sz="1600" dirty="0">
                <a:solidFill>
                  <a:srgbClr val="1F487C"/>
                </a:solidFill>
                <a:latin typeface="Tahoma"/>
                <a:cs typeface="Tahoma"/>
              </a:rPr>
              <a:t>: </a:t>
            </a:r>
            <a:r>
              <a:rPr sz="1600" spc="-15" dirty="0">
                <a:solidFill>
                  <a:srgbClr val="1F487C"/>
                </a:solidFill>
                <a:latin typeface="Tahoma"/>
                <a:cs typeface="Tahoma"/>
              </a:rPr>
              <a:t>Cho cấu trúc và dữ liệu bảng tblAccount thuộc database 'db_php_mysql' như sau  </a:t>
            </a:r>
            <a:r>
              <a:rPr sz="1600" spc="-20" dirty="0">
                <a:solidFill>
                  <a:srgbClr val="1F487C"/>
                </a:solidFill>
                <a:latin typeface="Tahoma"/>
                <a:cs typeface="Tahoma"/>
              </a:rPr>
              <a:t>CREATE TABLE</a:t>
            </a:r>
            <a:r>
              <a:rPr sz="1600" spc="15" dirty="0">
                <a:solidFill>
                  <a:srgbClr val="1F487C"/>
                </a:solidFill>
                <a:latin typeface="Tahoma"/>
                <a:cs typeface="Tahoma"/>
              </a:rPr>
              <a:t> </a:t>
            </a:r>
            <a:r>
              <a:rPr sz="1600" spc="-5" dirty="0">
                <a:solidFill>
                  <a:srgbClr val="1F487C"/>
                </a:solidFill>
                <a:latin typeface="Tahoma"/>
                <a:cs typeface="Tahoma"/>
              </a:rPr>
              <a:t>tblPRODUCT(</a:t>
            </a:r>
            <a:endParaRPr sz="1600" dirty="0">
              <a:latin typeface="Tahoma"/>
              <a:cs typeface="Tahoma"/>
            </a:endParaRPr>
          </a:p>
          <a:p>
            <a:pPr marL="378460" marR="5017770">
              <a:lnSpc>
                <a:spcPct val="100000"/>
              </a:lnSpc>
            </a:pPr>
            <a:r>
              <a:rPr sz="1600" spc="-5" dirty="0">
                <a:solidFill>
                  <a:srgbClr val="1F487C"/>
                </a:solidFill>
                <a:latin typeface="Tahoma"/>
                <a:cs typeface="Tahoma"/>
              </a:rPr>
              <a:t>ProdID </a:t>
            </a:r>
            <a:r>
              <a:rPr sz="1600" spc="-10" dirty="0">
                <a:solidFill>
                  <a:srgbClr val="1F487C"/>
                </a:solidFill>
                <a:latin typeface="Tahoma"/>
                <a:cs typeface="Tahoma"/>
              </a:rPr>
              <a:t>varchar(50) </a:t>
            </a:r>
            <a:r>
              <a:rPr sz="1600" dirty="0">
                <a:solidFill>
                  <a:srgbClr val="1F487C"/>
                </a:solidFill>
                <a:latin typeface="Tahoma"/>
                <a:cs typeface="Tahoma"/>
              </a:rPr>
              <a:t>primary </a:t>
            </a:r>
            <a:r>
              <a:rPr sz="1600" spc="-40" dirty="0">
                <a:solidFill>
                  <a:srgbClr val="1F487C"/>
                </a:solidFill>
                <a:latin typeface="Tahoma"/>
                <a:cs typeface="Tahoma"/>
              </a:rPr>
              <a:t>key,  </a:t>
            </a:r>
            <a:r>
              <a:rPr sz="1600" spc="-5" dirty="0">
                <a:solidFill>
                  <a:srgbClr val="1F487C"/>
                </a:solidFill>
                <a:latin typeface="Tahoma"/>
                <a:cs typeface="Tahoma"/>
              </a:rPr>
              <a:t>ProdName </a:t>
            </a:r>
            <a:r>
              <a:rPr sz="1600" spc="-10" dirty="0">
                <a:solidFill>
                  <a:srgbClr val="1F487C"/>
                </a:solidFill>
                <a:latin typeface="Tahoma"/>
                <a:cs typeface="Tahoma"/>
              </a:rPr>
              <a:t>varchar(50),</a:t>
            </a:r>
            <a:endParaRPr sz="1600" dirty="0">
              <a:latin typeface="Tahoma"/>
              <a:cs typeface="Tahoma"/>
            </a:endParaRPr>
          </a:p>
          <a:p>
            <a:pPr marL="378460">
              <a:lnSpc>
                <a:spcPct val="100000"/>
              </a:lnSpc>
            </a:pPr>
            <a:r>
              <a:rPr sz="1600" spc="-5" dirty="0">
                <a:solidFill>
                  <a:srgbClr val="1F487C"/>
                </a:solidFill>
                <a:latin typeface="Tahoma"/>
                <a:cs typeface="Tahoma"/>
              </a:rPr>
              <a:t>Price</a:t>
            </a:r>
            <a:r>
              <a:rPr sz="1600" spc="-15" dirty="0">
                <a:solidFill>
                  <a:srgbClr val="1F487C"/>
                </a:solidFill>
                <a:latin typeface="Tahoma"/>
                <a:cs typeface="Tahoma"/>
              </a:rPr>
              <a:t> </a:t>
            </a:r>
            <a:r>
              <a:rPr sz="1600" spc="-5" dirty="0">
                <a:solidFill>
                  <a:srgbClr val="1F487C"/>
                </a:solidFill>
                <a:latin typeface="Tahoma"/>
                <a:cs typeface="Tahoma"/>
              </a:rPr>
              <a:t>float</a:t>
            </a:r>
            <a:endParaRPr sz="1600" dirty="0">
              <a:latin typeface="Tahoma"/>
              <a:cs typeface="Tahoma"/>
            </a:endParaRPr>
          </a:p>
          <a:p>
            <a:pPr marL="12700">
              <a:lnSpc>
                <a:spcPct val="100000"/>
              </a:lnSpc>
            </a:pPr>
            <a:r>
              <a:rPr sz="1600" spc="-5" dirty="0">
                <a:solidFill>
                  <a:srgbClr val="1F487C"/>
                </a:solidFill>
                <a:latin typeface="Tahoma"/>
                <a:cs typeface="Tahoma"/>
              </a:rPr>
              <a:t>);</a:t>
            </a:r>
            <a:endParaRPr sz="1600" dirty="0">
              <a:latin typeface="Tahoma"/>
              <a:cs typeface="Tahoma"/>
            </a:endParaRPr>
          </a:p>
          <a:p>
            <a:pPr marL="12700" marR="5080"/>
            <a:r>
              <a:rPr sz="1600" spc="-15" dirty="0">
                <a:solidFill>
                  <a:srgbClr val="1F487C"/>
                </a:solidFill>
                <a:latin typeface="Tahoma"/>
                <a:cs typeface="Tahoma"/>
              </a:rPr>
              <a:t>Cho biết kết quả của đoạn lệnh sau (giả sử: server chạy cục bộ ở localhost, user của MySQL  là root và không đặt password):</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dirty="0">
                <a:solidFill>
                  <a:srgbClr val="1F487C"/>
                </a:solidFill>
                <a:latin typeface="Tahoma"/>
                <a:cs typeface="Tahoma"/>
              </a:rPr>
              <a:t>$db = </a:t>
            </a:r>
            <a:r>
              <a:rPr sz="1600" spc="-5" dirty="0">
                <a:solidFill>
                  <a:srgbClr val="1F487C"/>
                </a:solidFill>
                <a:latin typeface="Tahoma"/>
                <a:cs typeface="Tahoma"/>
              </a:rPr>
              <a:t>mysql_connect('localhost','root','') </a:t>
            </a:r>
            <a:r>
              <a:rPr sz="1600" dirty="0">
                <a:solidFill>
                  <a:srgbClr val="1F487C"/>
                </a:solidFill>
                <a:latin typeface="Tahoma"/>
                <a:cs typeface="Tahoma"/>
              </a:rPr>
              <a:t>or die("Database </a:t>
            </a:r>
            <a:r>
              <a:rPr sz="1600" spc="-5" dirty="0">
                <a:solidFill>
                  <a:srgbClr val="1F487C"/>
                </a:solidFill>
                <a:latin typeface="Tahoma"/>
                <a:cs typeface="Tahoma"/>
              </a:rPr>
              <a:t>error");</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spc="-5" dirty="0">
                <a:solidFill>
                  <a:srgbClr val="1F487C"/>
                </a:solidFill>
                <a:latin typeface="Tahoma"/>
                <a:cs typeface="Tahoma"/>
              </a:rPr>
              <a:t>mysql_select_db('db_php_mysql',</a:t>
            </a:r>
            <a:r>
              <a:rPr sz="1600" spc="-20" dirty="0">
                <a:solidFill>
                  <a:srgbClr val="1F487C"/>
                </a:solidFill>
                <a:latin typeface="Tahoma"/>
                <a:cs typeface="Tahoma"/>
              </a:rPr>
              <a:t> </a:t>
            </a:r>
            <a:r>
              <a:rPr sz="1600" dirty="0">
                <a:solidFill>
                  <a:srgbClr val="1F487C"/>
                </a:solidFill>
                <a:latin typeface="Tahoma"/>
                <a:cs typeface="Tahoma"/>
              </a:rPr>
              <a:t>$db);</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dirty="0">
                <a:solidFill>
                  <a:srgbClr val="1F487C"/>
                </a:solidFill>
                <a:latin typeface="Tahoma"/>
                <a:cs typeface="Tahoma"/>
              </a:rPr>
              <a:t>$rs = </a:t>
            </a:r>
            <a:r>
              <a:rPr sz="1600" spc="-5" dirty="0">
                <a:solidFill>
                  <a:srgbClr val="1F487C"/>
                </a:solidFill>
                <a:latin typeface="Tahoma"/>
                <a:cs typeface="Tahoma"/>
              </a:rPr>
              <a:t>mysql_query("SELECT count(*) FROM tblPRODUCT</a:t>
            </a:r>
            <a:r>
              <a:rPr sz="1600" spc="-30" dirty="0">
                <a:solidFill>
                  <a:srgbClr val="1F487C"/>
                </a:solidFill>
                <a:latin typeface="Tahoma"/>
                <a:cs typeface="Tahoma"/>
              </a:rPr>
              <a:t> </a:t>
            </a:r>
            <a:r>
              <a:rPr sz="1600" spc="-5" dirty="0">
                <a:solidFill>
                  <a:srgbClr val="1F487C"/>
                </a:solidFill>
                <a:latin typeface="Tahoma"/>
                <a:cs typeface="Tahoma"/>
              </a:rPr>
              <a:t>");</a:t>
            </a:r>
            <a:endParaRPr sz="1600" dirty="0">
              <a:latin typeface="Tahoma"/>
              <a:cs typeface="Tahoma"/>
            </a:endParaRPr>
          </a:p>
          <a:p>
            <a:pPr marL="355600" indent="-342900">
              <a:lnSpc>
                <a:spcPct val="100000"/>
              </a:lnSpc>
              <a:spcBef>
                <a:spcPts val="5"/>
              </a:spcBef>
              <a:buClr>
                <a:srgbClr val="974707"/>
              </a:buClr>
              <a:buAutoNum type="arabicPeriod"/>
              <a:tabLst>
                <a:tab pos="354965" algn="l"/>
                <a:tab pos="355600" algn="l"/>
              </a:tabLst>
            </a:pPr>
            <a:r>
              <a:rPr sz="1600" spc="-5" dirty="0">
                <a:solidFill>
                  <a:srgbClr val="1F487C"/>
                </a:solidFill>
                <a:latin typeface="Tahoma"/>
                <a:cs typeface="Tahoma"/>
              </a:rPr>
              <a:t>if($rs) {echo</a:t>
            </a:r>
            <a:r>
              <a:rPr sz="1600" dirty="0">
                <a:solidFill>
                  <a:srgbClr val="1F487C"/>
                </a:solidFill>
                <a:latin typeface="Tahoma"/>
                <a:cs typeface="Tahoma"/>
              </a:rPr>
              <a:t> </a:t>
            </a:r>
            <a:r>
              <a:rPr sz="1600" spc="-5" dirty="0">
                <a:solidFill>
                  <a:srgbClr val="1F487C"/>
                </a:solidFill>
                <a:latin typeface="Tahoma"/>
                <a:cs typeface="Tahoma"/>
              </a:rPr>
              <a:t>mysql_num_rows($rs);}</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là 1</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xuất kết  quả  là 2</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Đoạn lệnh thông báo lỗi dòng 4</a:t>
            </a:r>
          </a:p>
          <a:p>
            <a:pPr marL="469900" indent="-457200">
              <a:buClr>
                <a:srgbClr val="4F6128"/>
              </a:buClr>
              <a:buAutoNum type="alphaUcPeriod"/>
              <a:tabLst>
                <a:tab pos="469265" algn="l"/>
                <a:tab pos="469900" algn="l"/>
              </a:tabLst>
            </a:pPr>
            <a:r>
              <a:rPr sz="1600" spc="-15" dirty="0">
                <a:solidFill>
                  <a:srgbClr val="1F487C"/>
                </a:solidFill>
                <a:latin typeface="Tahoma"/>
                <a:cs typeface="Tahoma"/>
              </a:rPr>
              <a:t>Tất cả đều sai</a:t>
            </a:r>
          </a:p>
        </p:txBody>
      </p:sp>
      <p:graphicFrame>
        <p:nvGraphicFramePr>
          <p:cNvPr id="22" name="object 22"/>
          <p:cNvGraphicFramePr>
            <a:graphicFrameLocks noGrp="1"/>
          </p:cNvGraphicFramePr>
          <p:nvPr/>
        </p:nvGraphicFramePr>
        <p:xfrm>
          <a:off x="4641850" y="1517650"/>
          <a:ext cx="3828414" cy="1005838"/>
        </p:xfrm>
        <a:graphic>
          <a:graphicData uri="http://schemas.openxmlformats.org/drawingml/2006/table">
            <a:tbl>
              <a:tblPr firstRow="1" bandRow="1">
                <a:tableStyleId>{2D5ABB26-0587-4C30-8999-92F81FD0307C}</a:tableStyleId>
              </a:tblPr>
              <a:tblGrid>
                <a:gridCol w="1301750">
                  <a:extLst>
                    <a:ext uri="{9D8B030D-6E8A-4147-A177-3AD203B41FA5}">
                      <a16:colId xmlns:a16="http://schemas.microsoft.com/office/drawing/2014/main" val="20000"/>
                    </a:ext>
                  </a:extLst>
                </a:gridCol>
                <a:gridCol w="1231900">
                  <a:extLst>
                    <a:ext uri="{9D8B030D-6E8A-4147-A177-3AD203B41FA5}">
                      <a16:colId xmlns:a16="http://schemas.microsoft.com/office/drawing/2014/main" val="20001"/>
                    </a:ext>
                  </a:extLst>
                </a:gridCol>
                <a:gridCol w="1294764">
                  <a:extLst>
                    <a:ext uri="{9D8B030D-6E8A-4147-A177-3AD203B41FA5}">
                      <a16:colId xmlns:a16="http://schemas.microsoft.com/office/drawing/2014/main" val="20002"/>
                    </a:ext>
                  </a:extLst>
                </a:gridCol>
              </a:tblGrid>
              <a:tr h="335279">
                <a:tc>
                  <a:txBody>
                    <a:bodyPr/>
                    <a:lstStyle/>
                    <a:p>
                      <a:pPr marL="287020">
                        <a:lnSpc>
                          <a:spcPct val="100000"/>
                        </a:lnSpc>
                        <a:spcBef>
                          <a:spcPts val="350"/>
                        </a:spcBef>
                      </a:pPr>
                      <a:r>
                        <a:rPr sz="1600" b="1" spc="-5" dirty="0">
                          <a:solidFill>
                            <a:srgbClr val="FFFFFF"/>
                          </a:solidFill>
                          <a:latin typeface="Tahoma"/>
                          <a:cs typeface="Tahoma"/>
                        </a:rPr>
                        <a:t>ProdID</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91440">
                        <a:lnSpc>
                          <a:spcPct val="100000"/>
                        </a:lnSpc>
                        <a:spcBef>
                          <a:spcPts val="350"/>
                        </a:spcBef>
                      </a:pPr>
                      <a:r>
                        <a:rPr sz="1600" b="1" spc="-5" dirty="0">
                          <a:solidFill>
                            <a:srgbClr val="FFFFFF"/>
                          </a:solidFill>
                          <a:latin typeface="Tahoma"/>
                          <a:cs typeface="Tahoma"/>
                        </a:rPr>
                        <a:t>ProcName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391795">
                        <a:lnSpc>
                          <a:spcPct val="100000"/>
                        </a:lnSpc>
                        <a:spcBef>
                          <a:spcPts val="350"/>
                        </a:spcBef>
                      </a:pPr>
                      <a:r>
                        <a:rPr sz="1600" b="1" spc="-5" dirty="0">
                          <a:solidFill>
                            <a:srgbClr val="FFFFFF"/>
                          </a:solidFill>
                          <a:latin typeface="Tahoma"/>
                          <a:cs typeface="Tahoma"/>
                        </a:rPr>
                        <a:t>Price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extLst>
                  <a:ext uri="{0D108BD9-81ED-4DB2-BD59-A6C34878D82A}">
                    <a16:rowId xmlns:a16="http://schemas.microsoft.com/office/drawing/2014/main" val="10000"/>
                  </a:ext>
                </a:extLst>
              </a:tr>
              <a:tr h="335280">
                <a:tc>
                  <a:txBody>
                    <a:bodyPr/>
                    <a:lstStyle/>
                    <a:p>
                      <a:pPr marL="91440">
                        <a:lnSpc>
                          <a:spcPct val="100000"/>
                        </a:lnSpc>
                        <a:spcBef>
                          <a:spcPts val="350"/>
                        </a:spcBef>
                      </a:pPr>
                      <a:r>
                        <a:rPr sz="1600" spc="-5" dirty="0">
                          <a:latin typeface="Tahoma"/>
                          <a:cs typeface="Tahoma"/>
                        </a:rPr>
                        <a:t>P01</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1440">
                        <a:lnSpc>
                          <a:spcPct val="100000"/>
                        </a:lnSpc>
                        <a:spcBef>
                          <a:spcPts val="350"/>
                        </a:spcBef>
                      </a:pPr>
                      <a:r>
                        <a:rPr sz="1600" spc="-5" dirty="0">
                          <a:latin typeface="Tahoma"/>
                          <a:cs typeface="Tahoma"/>
                        </a:rPr>
                        <a:t>Book</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2075">
                        <a:lnSpc>
                          <a:spcPct val="100000"/>
                        </a:lnSpc>
                        <a:spcBef>
                          <a:spcPts val="350"/>
                        </a:spcBef>
                      </a:pPr>
                      <a:r>
                        <a:rPr sz="1600" dirty="0">
                          <a:latin typeface="Tahoma"/>
                          <a:cs typeface="Tahoma"/>
                        </a:rPr>
                        <a:t>1500</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extLst>
                  <a:ext uri="{0D108BD9-81ED-4DB2-BD59-A6C34878D82A}">
                    <a16:rowId xmlns:a16="http://schemas.microsoft.com/office/drawing/2014/main" val="10001"/>
                  </a:ext>
                </a:extLst>
              </a:tr>
              <a:tr h="335279">
                <a:tc>
                  <a:txBody>
                    <a:bodyPr/>
                    <a:lstStyle/>
                    <a:p>
                      <a:pPr marL="91440">
                        <a:lnSpc>
                          <a:spcPct val="100000"/>
                        </a:lnSpc>
                        <a:spcBef>
                          <a:spcPts val="350"/>
                        </a:spcBef>
                      </a:pPr>
                      <a:r>
                        <a:rPr sz="1600" spc="-5" dirty="0">
                          <a:latin typeface="Tahoma"/>
                          <a:cs typeface="Tahoma"/>
                        </a:rPr>
                        <a:t>P02</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1440">
                        <a:lnSpc>
                          <a:spcPct val="100000"/>
                        </a:lnSpc>
                        <a:spcBef>
                          <a:spcPts val="350"/>
                        </a:spcBef>
                      </a:pPr>
                      <a:r>
                        <a:rPr sz="1600" spc="-20" dirty="0">
                          <a:latin typeface="Tahoma"/>
                          <a:cs typeface="Tahoma"/>
                        </a:rPr>
                        <a:t>Pen</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2075">
                        <a:lnSpc>
                          <a:spcPct val="100000"/>
                        </a:lnSpc>
                        <a:spcBef>
                          <a:spcPts val="350"/>
                        </a:spcBef>
                      </a:pPr>
                      <a:r>
                        <a:rPr sz="1600" dirty="0">
                          <a:latin typeface="Tahoma"/>
                          <a:cs typeface="Tahoma"/>
                        </a:rPr>
                        <a:t>500</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64270" cy="5885815"/>
            <a:chOff x="176021" y="188976"/>
            <a:chExt cx="8764270" cy="5885815"/>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2"/>
              <a:ext cx="8701278" cy="502234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763762" cy="4782312"/>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4893945"/>
            </a:xfrm>
            <a:custGeom>
              <a:avLst/>
              <a:gdLst/>
              <a:ahLst/>
              <a:cxnLst/>
              <a:rect l="l" t="t" r="r" b="b"/>
              <a:pathLst>
                <a:path w="8572500" h="4893945">
                  <a:moveTo>
                    <a:pt x="8572500" y="0"/>
                  </a:moveTo>
                  <a:lnTo>
                    <a:pt x="0" y="0"/>
                  </a:lnTo>
                  <a:lnTo>
                    <a:pt x="0" y="4893564"/>
                  </a:lnTo>
                  <a:lnTo>
                    <a:pt x="8572500" y="4893564"/>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4893945"/>
            </a:xfrm>
            <a:custGeom>
              <a:avLst/>
              <a:gdLst/>
              <a:ahLst/>
              <a:cxnLst/>
              <a:rect l="l" t="t" r="r" b="b"/>
              <a:pathLst>
                <a:path w="8572500" h="4893945">
                  <a:moveTo>
                    <a:pt x="0" y="4893564"/>
                  </a:moveTo>
                  <a:lnTo>
                    <a:pt x="8572500" y="4893564"/>
                  </a:lnTo>
                  <a:lnTo>
                    <a:pt x="8572500" y="0"/>
                  </a:lnTo>
                  <a:lnTo>
                    <a:pt x="0" y="0"/>
                  </a:lnTo>
                  <a:lnTo>
                    <a:pt x="0" y="4893564"/>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375650" cy="4537710"/>
          </a:xfrm>
          <a:prstGeom prst="rect">
            <a:avLst/>
          </a:prstGeom>
        </p:spPr>
        <p:txBody>
          <a:bodyPr vert="horz" wrap="square" lIns="0" tIns="12700" rIns="0" bIns="0" rtlCol="0">
            <a:spAutoFit/>
          </a:bodyPr>
          <a:lstStyle/>
          <a:p>
            <a:pPr marL="12700" marR="37211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8</a:t>
            </a:r>
            <a:r>
              <a:rPr sz="1600" dirty="0">
                <a:solidFill>
                  <a:srgbClr val="1F487C"/>
                </a:solidFill>
                <a:latin typeface="Tahoma"/>
                <a:cs typeface="Tahoma"/>
              </a:rPr>
              <a:t>: </a:t>
            </a:r>
            <a:r>
              <a:rPr sz="1600" spc="-15" dirty="0">
                <a:solidFill>
                  <a:srgbClr val="1F487C"/>
                </a:solidFill>
                <a:latin typeface="Tahoma"/>
                <a:cs typeface="Tahoma"/>
              </a:rPr>
              <a:t>Cho cấu trúc và dữ liệu bảng tblAccount thuộc database 'db_php_mysql' như sau  </a:t>
            </a:r>
            <a:r>
              <a:rPr sz="1600" spc="-20" dirty="0">
                <a:solidFill>
                  <a:srgbClr val="1F487C"/>
                </a:solidFill>
                <a:latin typeface="Tahoma"/>
                <a:cs typeface="Tahoma"/>
              </a:rPr>
              <a:t>CREATE TABLE</a:t>
            </a:r>
            <a:r>
              <a:rPr sz="1600" spc="15" dirty="0">
                <a:solidFill>
                  <a:srgbClr val="1F487C"/>
                </a:solidFill>
                <a:latin typeface="Tahoma"/>
                <a:cs typeface="Tahoma"/>
              </a:rPr>
              <a:t> </a:t>
            </a:r>
            <a:r>
              <a:rPr sz="1600" spc="-5" dirty="0">
                <a:solidFill>
                  <a:srgbClr val="1F487C"/>
                </a:solidFill>
                <a:latin typeface="Tahoma"/>
                <a:cs typeface="Tahoma"/>
              </a:rPr>
              <a:t>tblPRODUCT(</a:t>
            </a:r>
            <a:endParaRPr sz="1600" dirty="0">
              <a:latin typeface="Tahoma"/>
              <a:cs typeface="Tahoma"/>
            </a:endParaRPr>
          </a:p>
          <a:p>
            <a:pPr marL="378460" marR="5099685">
              <a:lnSpc>
                <a:spcPct val="100000"/>
              </a:lnSpc>
            </a:pPr>
            <a:r>
              <a:rPr sz="1600" spc="-5" dirty="0">
                <a:solidFill>
                  <a:srgbClr val="1F487C"/>
                </a:solidFill>
                <a:latin typeface="Tahoma"/>
                <a:cs typeface="Tahoma"/>
              </a:rPr>
              <a:t>ProdID </a:t>
            </a:r>
            <a:r>
              <a:rPr sz="1600" spc="-10" dirty="0">
                <a:solidFill>
                  <a:srgbClr val="1F487C"/>
                </a:solidFill>
                <a:latin typeface="Tahoma"/>
                <a:cs typeface="Tahoma"/>
              </a:rPr>
              <a:t>varchar(50) </a:t>
            </a:r>
            <a:r>
              <a:rPr sz="1600" dirty="0">
                <a:solidFill>
                  <a:srgbClr val="1F487C"/>
                </a:solidFill>
                <a:latin typeface="Tahoma"/>
                <a:cs typeface="Tahoma"/>
              </a:rPr>
              <a:t>primary </a:t>
            </a:r>
            <a:r>
              <a:rPr sz="1600" spc="-40" dirty="0">
                <a:solidFill>
                  <a:srgbClr val="1F487C"/>
                </a:solidFill>
                <a:latin typeface="Tahoma"/>
                <a:cs typeface="Tahoma"/>
              </a:rPr>
              <a:t>key,  </a:t>
            </a:r>
            <a:r>
              <a:rPr sz="1600" spc="-5" dirty="0">
                <a:solidFill>
                  <a:srgbClr val="1F487C"/>
                </a:solidFill>
                <a:latin typeface="Tahoma"/>
                <a:cs typeface="Tahoma"/>
              </a:rPr>
              <a:t>ProdName </a:t>
            </a:r>
            <a:r>
              <a:rPr sz="1600" spc="-10" dirty="0">
                <a:solidFill>
                  <a:srgbClr val="1F487C"/>
                </a:solidFill>
                <a:latin typeface="Tahoma"/>
                <a:cs typeface="Tahoma"/>
              </a:rPr>
              <a:t>varchar(50),</a:t>
            </a:r>
            <a:endParaRPr sz="1600" dirty="0">
              <a:latin typeface="Tahoma"/>
              <a:cs typeface="Tahoma"/>
            </a:endParaRPr>
          </a:p>
          <a:p>
            <a:pPr marL="378460">
              <a:lnSpc>
                <a:spcPct val="100000"/>
              </a:lnSpc>
            </a:pPr>
            <a:r>
              <a:rPr sz="1600" spc="-5" dirty="0">
                <a:solidFill>
                  <a:srgbClr val="1F487C"/>
                </a:solidFill>
                <a:latin typeface="Tahoma"/>
                <a:cs typeface="Tahoma"/>
              </a:rPr>
              <a:t>Price</a:t>
            </a:r>
            <a:r>
              <a:rPr sz="1600" spc="-15" dirty="0">
                <a:solidFill>
                  <a:srgbClr val="1F487C"/>
                </a:solidFill>
                <a:latin typeface="Tahoma"/>
                <a:cs typeface="Tahoma"/>
              </a:rPr>
              <a:t> </a:t>
            </a:r>
            <a:r>
              <a:rPr sz="1600" spc="-5" dirty="0">
                <a:solidFill>
                  <a:srgbClr val="1F487C"/>
                </a:solidFill>
                <a:latin typeface="Tahoma"/>
                <a:cs typeface="Tahoma"/>
              </a:rPr>
              <a:t>float</a:t>
            </a:r>
            <a:endParaRPr sz="1600" dirty="0">
              <a:latin typeface="Tahoma"/>
              <a:cs typeface="Tahoma"/>
            </a:endParaRPr>
          </a:p>
          <a:p>
            <a:pPr marL="12700">
              <a:lnSpc>
                <a:spcPct val="100000"/>
              </a:lnSpc>
            </a:pPr>
            <a:r>
              <a:rPr sz="1600" spc="-5" dirty="0">
                <a:solidFill>
                  <a:srgbClr val="1F487C"/>
                </a:solidFill>
                <a:latin typeface="Tahoma"/>
                <a:cs typeface="Tahoma"/>
              </a:rPr>
              <a:t>);</a:t>
            </a:r>
            <a:endParaRPr sz="1600" dirty="0">
              <a:latin typeface="Tahoma"/>
              <a:cs typeface="Tahoma"/>
            </a:endParaRPr>
          </a:p>
          <a:p>
            <a:pPr marL="12700" marR="5080"/>
            <a:r>
              <a:rPr sz="1600" spc="-15" dirty="0">
                <a:solidFill>
                  <a:srgbClr val="1F487C"/>
                </a:solidFill>
                <a:latin typeface="Tahoma"/>
                <a:cs typeface="Tahoma"/>
              </a:rPr>
              <a:t>Chọn câu lệnh thay cho từ k1 và k2 để xuất ra kết quả là ‘500’ (giả sử: server chạy cục bộ ở  localhost, user của MySQL là root và không đặt password):</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dirty="0">
                <a:solidFill>
                  <a:srgbClr val="1F487C"/>
                </a:solidFill>
                <a:latin typeface="Tahoma"/>
                <a:cs typeface="Tahoma"/>
              </a:rPr>
              <a:t>$db = </a:t>
            </a:r>
            <a:r>
              <a:rPr sz="1600" spc="-5" dirty="0">
                <a:solidFill>
                  <a:srgbClr val="1F487C"/>
                </a:solidFill>
                <a:latin typeface="Tahoma"/>
                <a:cs typeface="Tahoma"/>
              </a:rPr>
              <a:t>mysql_connect('localhost','root','') </a:t>
            </a:r>
            <a:r>
              <a:rPr sz="1600" dirty="0">
                <a:solidFill>
                  <a:srgbClr val="1F487C"/>
                </a:solidFill>
                <a:latin typeface="Tahoma"/>
                <a:cs typeface="Tahoma"/>
              </a:rPr>
              <a:t>or die("Database </a:t>
            </a:r>
            <a:r>
              <a:rPr sz="1600" spc="-5" dirty="0">
                <a:solidFill>
                  <a:srgbClr val="1F487C"/>
                </a:solidFill>
                <a:latin typeface="Tahoma"/>
                <a:cs typeface="Tahoma"/>
              </a:rPr>
              <a:t>error");</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spc="-5" dirty="0">
                <a:solidFill>
                  <a:srgbClr val="1F487C"/>
                </a:solidFill>
                <a:latin typeface="Tahoma"/>
                <a:cs typeface="Tahoma"/>
              </a:rPr>
              <a:t>mysql_select_db('db_php_mysql',</a:t>
            </a:r>
            <a:r>
              <a:rPr sz="1600" spc="-20" dirty="0">
                <a:solidFill>
                  <a:srgbClr val="1F487C"/>
                </a:solidFill>
                <a:latin typeface="Tahoma"/>
                <a:cs typeface="Tahoma"/>
              </a:rPr>
              <a:t> </a:t>
            </a:r>
            <a:r>
              <a:rPr sz="1600" dirty="0">
                <a:solidFill>
                  <a:srgbClr val="1F487C"/>
                </a:solidFill>
                <a:latin typeface="Tahoma"/>
                <a:cs typeface="Tahoma"/>
              </a:rPr>
              <a:t>$db);</a:t>
            </a:r>
            <a:endParaRPr sz="1600" dirty="0">
              <a:latin typeface="Tahoma"/>
              <a:cs typeface="Tahoma"/>
            </a:endParaRPr>
          </a:p>
          <a:p>
            <a:pPr marL="355600" indent="-342900">
              <a:lnSpc>
                <a:spcPct val="100000"/>
              </a:lnSpc>
              <a:buClr>
                <a:srgbClr val="974707"/>
              </a:buClr>
              <a:buAutoNum type="arabicPeriod"/>
              <a:tabLst>
                <a:tab pos="354965" algn="l"/>
                <a:tab pos="355600" algn="l"/>
              </a:tabLst>
            </a:pPr>
            <a:r>
              <a:rPr sz="1600" dirty="0">
                <a:solidFill>
                  <a:srgbClr val="1F487C"/>
                </a:solidFill>
                <a:latin typeface="Tahoma"/>
                <a:cs typeface="Tahoma"/>
              </a:rPr>
              <a:t>$rs =</a:t>
            </a:r>
            <a:r>
              <a:rPr sz="1600" spc="-20" dirty="0">
                <a:solidFill>
                  <a:srgbClr val="1F487C"/>
                </a:solidFill>
                <a:latin typeface="Tahoma"/>
                <a:cs typeface="Tahoma"/>
              </a:rPr>
              <a:t> </a:t>
            </a:r>
            <a:r>
              <a:rPr sz="1600" spc="-5" dirty="0">
                <a:solidFill>
                  <a:srgbClr val="1F487C"/>
                </a:solidFill>
                <a:latin typeface="Tahoma"/>
                <a:cs typeface="Tahoma"/>
              </a:rPr>
              <a:t>mysql_query(</a:t>
            </a:r>
            <a:r>
              <a:rPr sz="1600" b="1" u="heavy" spc="-5" dirty="0">
                <a:solidFill>
                  <a:srgbClr val="FF0000"/>
                </a:solidFill>
                <a:uFill>
                  <a:solidFill>
                    <a:srgbClr val="FF0000"/>
                  </a:solidFill>
                </a:uFill>
                <a:latin typeface="Tahoma"/>
                <a:cs typeface="Tahoma"/>
              </a:rPr>
              <a:t>k1</a:t>
            </a:r>
            <a:r>
              <a:rPr sz="1600" spc="-5" dirty="0">
                <a:solidFill>
                  <a:srgbClr val="1F487C"/>
                </a:solidFill>
                <a:latin typeface="Tahoma"/>
                <a:cs typeface="Tahoma"/>
              </a:rPr>
              <a:t>);</a:t>
            </a:r>
            <a:endParaRPr sz="1600" dirty="0">
              <a:latin typeface="Tahoma"/>
              <a:cs typeface="Tahoma"/>
            </a:endParaRPr>
          </a:p>
          <a:p>
            <a:pPr marL="355600" indent="-342900">
              <a:lnSpc>
                <a:spcPct val="100000"/>
              </a:lnSpc>
              <a:spcBef>
                <a:spcPts val="5"/>
              </a:spcBef>
              <a:buClr>
                <a:srgbClr val="974707"/>
              </a:buClr>
              <a:buAutoNum type="arabicPeriod"/>
              <a:tabLst>
                <a:tab pos="354965" algn="l"/>
                <a:tab pos="355600" algn="l"/>
              </a:tabLst>
            </a:pPr>
            <a:r>
              <a:rPr sz="1600" spc="-5" dirty="0">
                <a:solidFill>
                  <a:srgbClr val="1F487C"/>
                </a:solidFill>
                <a:latin typeface="Tahoma"/>
                <a:cs typeface="Tahoma"/>
              </a:rPr>
              <a:t>$row </a:t>
            </a:r>
            <a:r>
              <a:rPr sz="1600" dirty="0">
                <a:solidFill>
                  <a:srgbClr val="1F487C"/>
                </a:solidFill>
                <a:latin typeface="Tahoma"/>
                <a:cs typeface="Tahoma"/>
              </a:rPr>
              <a:t>=</a:t>
            </a:r>
            <a:r>
              <a:rPr sz="1600" spc="-5" dirty="0">
                <a:solidFill>
                  <a:srgbClr val="1F487C"/>
                </a:solidFill>
                <a:latin typeface="Tahoma"/>
                <a:cs typeface="Tahoma"/>
              </a:rPr>
              <a:t> mysql_fetch_row($rs);</a:t>
            </a:r>
            <a:endParaRPr sz="1600" dirty="0">
              <a:latin typeface="Tahoma"/>
              <a:cs typeface="Tahoma"/>
            </a:endParaRPr>
          </a:p>
          <a:p>
            <a:pPr marL="418465" indent="-406400">
              <a:lnSpc>
                <a:spcPct val="100000"/>
              </a:lnSpc>
              <a:buClr>
                <a:srgbClr val="974707"/>
              </a:buClr>
              <a:buFont typeface="Tahoma"/>
              <a:buAutoNum type="arabicPeriod"/>
              <a:tabLst>
                <a:tab pos="418465" algn="l"/>
                <a:tab pos="419100" algn="l"/>
              </a:tabLst>
            </a:pPr>
            <a:r>
              <a:rPr sz="1600" b="1" u="heavy" dirty="0">
                <a:solidFill>
                  <a:srgbClr val="FF0000"/>
                </a:solidFill>
                <a:uFill>
                  <a:solidFill>
                    <a:srgbClr val="FF0000"/>
                  </a:solidFill>
                </a:uFill>
                <a:latin typeface="Tahoma"/>
                <a:cs typeface="Tahoma"/>
              </a:rPr>
              <a:t>k2</a:t>
            </a:r>
            <a:endParaRPr sz="1600" dirty="0">
              <a:latin typeface="Tahoma"/>
              <a:cs typeface="Tahoma"/>
            </a:endParaRPr>
          </a:p>
          <a:p>
            <a:pPr marL="12700">
              <a:lnSpc>
                <a:spcPct val="100000"/>
              </a:lnSpc>
              <a:tabLst>
                <a:tab pos="354965" algn="l"/>
              </a:tabLst>
            </a:pPr>
            <a:r>
              <a:rPr sz="1600" dirty="0">
                <a:solidFill>
                  <a:srgbClr val="974707"/>
                </a:solidFill>
                <a:latin typeface="Tahoma"/>
                <a:cs typeface="Tahoma"/>
              </a:rPr>
              <a:t>6.	</a:t>
            </a:r>
            <a:r>
              <a:rPr sz="1600" spc="-5" dirty="0">
                <a:solidFill>
                  <a:srgbClr val="1F487C"/>
                </a:solidFill>
                <a:latin typeface="Tahoma"/>
                <a:cs typeface="Tahoma"/>
              </a:rPr>
              <a:t>?&gt;</a:t>
            </a:r>
            <a:endParaRPr sz="1600" dirty="0">
              <a:latin typeface="Tahoma"/>
              <a:cs typeface="Tahoma"/>
            </a:endParaRPr>
          </a:p>
          <a:p>
            <a:pPr marL="469900" indent="-457200">
              <a:lnSpc>
                <a:spcPct val="100000"/>
              </a:lnSpc>
              <a:buClr>
                <a:srgbClr val="4F6128"/>
              </a:buClr>
              <a:buAutoNum type="alphaUcPeriod"/>
              <a:tabLst>
                <a:tab pos="469265" algn="l"/>
                <a:tab pos="469900" algn="l"/>
              </a:tabLst>
            </a:pPr>
            <a:r>
              <a:rPr sz="1400" spc="-5" dirty="0">
                <a:solidFill>
                  <a:srgbClr val="1F487C"/>
                </a:solidFill>
                <a:latin typeface="Tahoma"/>
                <a:cs typeface="Tahoma"/>
              </a:rPr>
              <a:t>k1 = "SELECT * FROM tblPRODUCT WHERE ProdID='p02'“ và k2 = “echo</a:t>
            </a:r>
            <a:r>
              <a:rPr sz="1400" spc="100" dirty="0">
                <a:solidFill>
                  <a:srgbClr val="1F487C"/>
                </a:solidFill>
                <a:latin typeface="Tahoma"/>
                <a:cs typeface="Tahoma"/>
              </a:rPr>
              <a:t> </a:t>
            </a:r>
            <a:r>
              <a:rPr sz="1400" spc="-5" dirty="0">
                <a:solidFill>
                  <a:srgbClr val="1F487C"/>
                </a:solidFill>
                <a:latin typeface="Tahoma"/>
                <a:cs typeface="Tahoma"/>
              </a:rPr>
              <a:t>$row[0];”</a:t>
            </a:r>
            <a:endParaRPr sz="1400" dirty="0">
              <a:latin typeface="Tahoma"/>
              <a:cs typeface="Tahoma"/>
            </a:endParaRPr>
          </a:p>
          <a:p>
            <a:pPr marL="469900" indent="-457200">
              <a:lnSpc>
                <a:spcPct val="100000"/>
              </a:lnSpc>
              <a:buClr>
                <a:srgbClr val="4F6128"/>
              </a:buClr>
              <a:buAutoNum type="alphaUcPeriod"/>
              <a:tabLst>
                <a:tab pos="469265" algn="l"/>
                <a:tab pos="469900" algn="l"/>
              </a:tabLst>
            </a:pPr>
            <a:r>
              <a:rPr sz="1400" spc="-5" dirty="0">
                <a:solidFill>
                  <a:srgbClr val="1F487C"/>
                </a:solidFill>
                <a:latin typeface="Tahoma"/>
                <a:cs typeface="Tahoma"/>
              </a:rPr>
              <a:t>k1 = "SELECT * FROM tblPRODUCT WHERE ProdID='p02'“ và k2 = “echo</a:t>
            </a:r>
            <a:r>
              <a:rPr sz="1400" spc="100" dirty="0">
                <a:solidFill>
                  <a:srgbClr val="1F487C"/>
                </a:solidFill>
                <a:latin typeface="Tahoma"/>
                <a:cs typeface="Tahoma"/>
              </a:rPr>
              <a:t> </a:t>
            </a:r>
            <a:r>
              <a:rPr sz="1400" spc="-5" dirty="0">
                <a:solidFill>
                  <a:srgbClr val="1F487C"/>
                </a:solidFill>
                <a:latin typeface="Tahoma"/>
                <a:cs typeface="Tahoma"/>
              </a:rPr>
              <a:t>$row[“Price”];”</a:t>
            </a:r>
            <a:endParaRPr sz="1400" dirty="0">
              <a:latin typeface="Tahoma"/>
              <a:cs typeface="Tahoma"/>
            </a:endParaRPr>
          </a:p>
          <a:p>
            <a:pPr marL="469900" indent="-457200">
              <a:lnSpc>
                <a:spcPct val="100000"/>
              </a:lnSpc>
              <a:buClr>
                <a:srgbClr val="4F6128"/>
              </a:buClr>
              <a:buAutoNum type="alphaUcPeriod"/>
              <a:tabLst>
                <a:tab pos="469265" algn="l"/>
                <a:tab pos="469900" algn="l"/>
              </a:tabLst>
            </a:pPr>
            <a:r>
              <a:rPr sz="1400" spc="-5" dirty="0">
                <a:solidFill>
                  <a:srgbClr val="1F487C"/>
                </a:solidFill>
                <a:latin typeface="Tahoma"/>
                <a:cs typeface="Tahoma"/>
              </a:rPr>
              <a:t>k1 = "SELECT * FROM tblPRODUCT“ và k2 = “echo</a:t>
            </a:r>
            <a:r>
              <a:rPr sz="1400" spc="45" dirty="0">
                <a:solidFill>
                  <a:srgbClr val="1F487C"/>
                </a:solidFill>
                <a:latin typeface="Tahoma"/>
                <a:cs typeface="Tahoma"/>
              </a:rPr>
              <a:t> </a:t>
            </a:r>
            <a:r>
              <a:rPr sz="1400" spc="-5" dirty="0">
                <a:solidFill>
                  <a:srgbClr val="1F487C"/>
                </a:solidFill>
                <a:latin typeface="Tahoma"/>
                <a:cs typeface="Tahoma"/>
              </a:rPr>
              <a:t>$row[2];”</a:t>
            </a:r>
            <a:endParaRPr sz="1400" dirty="0">
              <a:latin typeface="Tahoma"/>
              <a:cs typeface="Tahoma"/>
            </a:endParaRPr>
          </a:p>
          <a:p>
            <a:pPr marL="469900" indent="-457200">
              <a:lnSpc>
                <a:spcPct val="100000"/>
              </a:lnSpc>
              <a:buClr>
                <a:srgbClr val="4F6128"/>
              </a:buClr>
              <a:buAutoNum type="alphaUcPeriod"/>
              <a:tabLst>
                <a:tab pos="469265" algn="l"/>
                <a:tab pos="469900" algn="l"/>
              </a:tabLst>
            </a:pPr>
            <a:r>
              <a:rPr sz="1400" spc="-5" dirty="0">
                <a:solidFill>
                  <a:srgbClr val="1F487C"/>
                </a:solidFill>
                <a:latin typeface="Tahoma"/>
                <a:cs typeface="Tahoma"/>
              </a:rPr>
              <a:t>k1 = "SELECT * FROM tblPRODUCT WHERE ProdID='p02'“ và k2 = “echo</a:t>
            </a:r>
            <a:r>
              <a:rPr sz="1400" spc="100" dirty="0">
                <a:solidFill>
                  <a:srgbClr val="1F487C"/>
                </a:solidFill>
                <a:latin typeface="Tahoma"/>
                <a:cs typeface="Tahoma"/>
              </a:rPr>
              <a:t> </a:t>
            </a:r>
            <a:r>
              <a:rPr sz="1400" spc="-5" dirty="0">
                <a:solidFill>
                  <a:srgbClr val="1F487C"/>
                </a:solidFill>
                <a:latin typeface="Tahoma"/>
                <a:cs typeface="Tahoma"/>
              </a:rPr>
              <a:t>$row[2];”</a:t>
            </a:r>
            <a:endParaRPr sz="1400" dirty="0">
              <a:latin typeface="Tahoma"/>
              <a:cs typeface="Tahoma"/>
            </a:endParaRPr>
          </a:p>
        </p:txBody>
      </p:sp>
      <p:graphicFrame>
        <p:nvGraphicFramePr>
          <p:cNvPr id="22" name="object 22"/>
          <p:cNvGraphicFramePr>
            <a:graphicFrameLocks noGrp="1"/>
          </p:cNvGraphicFramePr>
          <p:nvPr/>
        </p:nvGraphicFramePr>
        <p:xfrm>
          <a:off x="4641850" y="1517650"/>
          <a:ext cx="3828414" cy="1005838"/>
        </p:xfrm>
        <a:graphic>
          <a:graphicData uri="http://schemas.openxmlformats.org/drawingml/2006/table">
            <a:tbl>
              <a:tblPr firstRow="1" bandRow="1">
                <a:tableStyleId>{2D5ABB26-0587-4C30-8999-92F81FD0307C}</a:tableStyleId>
              </a:tblPr>
              <a:tblGrid>
                <a:gridCol w="1301750">
                  <a:extLst>
                    <a:ext uri="{9D8B030D-6E8A-4147-A177-3AD203B41FA5}">
                      <a16:colId xmlns:a16="http://schemas.microsoft.com/office/drawing/2014/main" val="20000"/>
                    </a:ext>
                  </a:extLst>
                </a:gridCol>
                <a:gridCol w="1231900">
                  <a:extLst>
                    <a:ext uri="{9D8B030D-6E8A-4147-A177-3AD203B41FA5}">
                      <a16:colId xmlns:a16="http://schemas.microsoft.com/office/drawing/2014/main" val="20001"/>
                    </a:ext>
                  </a:extLst>
                </a:gridCol>
                <a:gridCol w="1294764">
                  <a:extLst>
                    <a:ext uri="{9D8B030D-6E8A-4147-A177-3AD203B41FA5}">
                      <a16:colId xmlns:a16="http://schemas.microsoft.com/office/drawing/2014/main" val="20002"/>
                    </a:ext>
                  </a:extLst>
                </a:gridCol>
              </a:tblGrid>
              <a:tr h="335279">
                <a:tc>
                  <a:txBody>
                    <a:bodyPr/>
                    <a:lstStyle/>
                    <a:p>
                      <a:pPr marL="287020">
                        <a:lnSpc>
                          <a:spcPct val="100000"/>
                        </a:lnSpc>
                        <a:spcBef>
                          <a:spcPts val="350"/>
                        </a:spcBef>
                      </a:pPr>
                      <a:r>
                        <a:rPr sz="1600" b="1" spc="-5" dirty="0">
                          <a:solidFill>
                            <a:srgbClr val="FFFFFF"/>
                          </a:solidFill>
                          <a:latin typeface="Tahoma"/>
                          <a:cs typeface="Tahoma"/>
                        </a:rPr>
                        <a:t>ProdID</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91440">
                        <a:lnSpc>
                          <a:spcPct val="100000"/>
                        </a:lnSpc>
                        <a:spcBef>
                          <a:spcPts val="350"/>
                        </a:spcBef>
                      </a:pPr>
                      <a:r>
                        <a:rPr sz="1600" b="1" spc="-5" dirty="0">
                          <a:solidFill>
                            <a:srgbClr val="FFFFFF"/>
                          </a:solidFill>
                          <a:latin typeface="Tahoma"/>
                          <a:cs typeface="Tahoma"/>
                        </a:rPr>
                        <a:t>ProcName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391795">
                        <a:lnSpc>
                          <a:spcPct val="100000"/>
                        </a:lnSpc>
                        <a:spcBef>
                          <a:spcPts val="350"/>
                        </a:spcBef>
                      </a:pPr>
                      <a:r>
                        <a:rPr sz="1600" b="1" spc="-5" dirty="0">
                          <a:solidFill>
                            <a:srgbClr val="FFFFFF"/>
                          </a:solidFill>
                          <a:latin typeface="Tahoma"/>
                          <a:cs typeface="Tahoma"/>
                        </a:rPr>
                        <a:t>Price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extLst>
                  <a:ext uri="{0D108BD9-81ED-4DB2-BD59-A6C34878D82A}">
                    <a16:rowId xmlns:a16="http://schemas.microsoft.com/office/drawing/2014/main" val="10000"/>
                  </a:ext>
                </a:extLst>
              </a:tr>
              <a:tr h="335280">
                <a:tc>
                  <a:txBody>
                    <a:bodyPr/>
                    <a:lstStyle/>
                    <a:p>
                      <a:pPr marL="91440">
                        <a:lnSpc>
                          <a:spcPct val="100000"/>
                        </a:lnSpc>
                        <a:spcBef>
                          <a:spcPts val="350"/>
                        </a:spcBef>
                      </a:pPr>
                      <a:r>
                        <a:rPr sz="1600" spc="-5" dirty="0">
                          <a:latin typeface="Tahoma"/>
                          <a:cs typeface="Tahoma"/>
                        </a:rPr>
                        <a:t>P01</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1440">
                        <a:lnSpc>
                          <a:spcPct val="100000"/>
                        </a:lnSpc>
                        <a:spcBef>
                          <a:spcPts val="350"/>
                        </a:spcBef>
                      </a:pPr>
                      <a:r>
                        <a:rPr sz="1600" spc="-5" dirty="0">
                          <a:latin typeface="Tahoma"/>
                          <a:cs typeface="Tahoma"/>
                        </a:rPr>
                        <a:t>Book</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2075">
                        <a:lnSpc>
                          <a:spcPct val="100000"/>
                        </a:lnSpc>
                        <a:spcBef>
                          <a:spcPts val="350"/>
                        </a:spcBef>
                      </a:pPr>
                      <a:r>
                        <a:rPr sz="1600" dirty="0">
                          <a:latin typeface="Tahoma"/>
                          <a:cs typeface="Tahoma"/>
                        </a:rPr>
                        <a:t>1500</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extLst>
                  <a:ext uri="{0D108BD9-81ED-4DB2-BD59-A6C34878D82A}">
                    <a16:rowId xmlns:a16="http://schemas.microsoft.com/office/drawing/2014/main" val="10001"/>
                  </a:ext>
                </a:extLst>
              </a:tr>
              <a:tr h="335279">
                <a:tc>
                  <a:txBody>
                    <a:bodyPr/>
                    <a:lstStyle/>
                    <a:p>
                      <a:pPr marL="91440">
                        <a:lnSpc>
                          <a:spcPct val="100000"/>
                        </a:lnSpc>
                        <a:spcBef>
                          <a:spcPts val="350"/>
                        </a:spcBef>
                      </a:pPr>
                      <a:r>
                        <a:rPr sz="1600" spc="-5" dirty="0">
                          <a:latin typeface="Tahoma"/>
                          <a:cs typeface="Tahoma"/>
                        </a:rPr>
                        <a:t>P02</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1440">
                        <a:lnSpc>
                          <a:spcPct val="100000"/>
                        </a:lnSpc>
                        <a:spcBef>
                          <a:spcPts val="350"/>
                        </a:spcBef>
                      </a:pPr>
                      <a:r>
                        <a:rPr sz="1600" spc="-20" dirty="0">
                          <a:latin typeface="Tahoma"/>
                          <a:cs typeface="Tahoma"/>
                        </a:rPr>
                        <a:t>Pen</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2075">
                        <a:lnSpc>
                          <a:spcPct val="100000"/>
                        </a:lnSpc>
                        <a:spcBef>
                          <a:spcPts val="350"/>
                        </a:spcBef>
                      </a:pPr>
                      <a:r>
                        <a:rPr sz="1600" dirty="0">
                          <a:latin typeface="Tahoma"/>
                          <a:cs typeface="Tahoma"/>
                        </a:rPr>
                        <a:t>500</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20455" cy="6024880"/>
            <a:chOff x="176021" y="188976"/>
            <a:chExt cx="8720455" cy="6024880"/>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2"/>
              <a:ext cx="8701278" cy="5145786"/>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679180" cy="516407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5017135"/>
            </a:xfrm>
            <a:custGeom>
              <a:avLst/>
              <a:gdLst/>
              <a:ahLst/>
              <a:cxnLst/>
              <a:rect l="l" t="t" r="r" b="b"/>
              <a:pathLst>
                <a:path w="8572500" h="5017135">
                  <a:moveTo>
                    <a:pt x="8572500" y="0"/>
                  </a:moveTo>
                  <a:lnTo>
                    <a:pt x="0" y="0"/>
                  </a:lnTo>
                  <a:lnTo>
                    <a:pt x="0" y="5017008"/>
                  </a:lnTo>
                  <a:lnTo>
                    <a:pt x="8572500" y="5017008"/>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5017135"/>
            </a:xfrm>
            <a:custGeom>
              <a:avLst/>
              <a:gdLst/>
              <a:ahLst/>
              <a:cxnLst/>
              <a:rect l="l" t="t" r="r" b="b"/>
              <a:pathLst>
                <a:path w="8572500" h="5017135">
                  <a:moveTo>
                    <a:pt x="0" y="5017008"/>
                  </a:moveTo>
                  <a:lnTo>
                    <a:pt x="8572500" y="5017008"/>
                  </a:lnTo>
                  <a:lnTo>
                    <a:pt x="8572500" y="0"/>
                  </a:lnTo>
                  <a:lnTo>
                    <a:pt x="0" y="0"/>
                  </a:lnTo>
                  <a:lnTo>
                    <a:pt x="0" y="5017008"/>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293734" cy="2464435"/>
          </a:xfrm>
          <a:prstGeom prst="rect">
            <a:avLst/>
          </a:prstGeom>
        </p:spPr>
        <p:txBody>
          <a:bodyPr vert="horz" wrap="square" lIns="0" tIns="12700" rIns="0" bIns="0" rtlCol="0">
            <a:spAutoFit/>
          </a:bodyPr>
          <a:lstStyle/>
          <a:p>
            <a:pPr marL="12700" marR="289560">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9</a:t>
            </a:r>
            <a:r>
              <a:rPr sz="1600" dirty="0">
                <a:solidFill>
                  <a:srgbClr val="1F487C"/>
                </a:solidFill>
                <a:latin typeface="Tahoma"/>
                <a:cs typeface="Tahoma"/>
              </a:rPr>
              <a:t>: </a:t>
            </a:r>
            <a:r>
              <a:rPr sz="1600" spc="-15" dirty="0">
                <a:solidFill>
                  <a:srgbClr val="1F487C"/>
                </a:solidFill>
                <a:latin typeface="Tahoma"/>
                <a:cs typeface="Tahoma"/>
              </a:rPr>
              <a:t>Cho cấu trúc và dữ liệu bảng tblAccount thuộc database 'db_php_mysql' như sau  </a:t>
            </a:r>
            <a:r>
              <a:rPr sz="1600" spc="-20" dirty="0">
                <a:solidFill>
                  <a:srgbClr val="1F487C"/>
                </a:solidFill>
                <a:latin typeface="Tahoma"/>
                <a:cs typeface="Tahoma"/>
              </a:rPr>
              <a:t>CREATE TABLE</a:t>
            </a:r>
            <a:r>
              <a:rPr sz="1600" spc="15" dirty="0">
                <a:solidFill>
                  <a:srgbClr val="1F487C"/>
                </a:solidFill>
                <a:latin typeface="Tahoma"/>
                <a:cs typeface="Tahoma"/>
              </a:rPr>
              <a:t> </a:t>
            </a:r>
            <a:r>
              <a:rPr sz="1600" spc="-5" dirty="0">
                <a:solidFill>
                  <a:srgbClr val="1F487C"/>
                </a:solidFill>
                <a:latin typeface="Tahoma"/>
                <a:cs typeface="Tahoma"/>
              </a:rPr>
              <a:t>tblACCOUNT(</a:t>
            </a:r>
            <a:endParaRPr sz="1600" dirty="0">
              <a:latin typeface="Tahoma"/>
              <a:cs typeface="Tahoma"/>
            </a:endParaRPr>
          </a:p>
          <a:p>
            <a:pPr marL="378460" marR="4715510">
              <a:lnSpc>
                <a:spcPct val="100000"/>
              </a:lnSpc>
            </a:pPr>
            <a:r>
              <a:rPr sz="1600" dirty="0">
                <a:solidFill>
                  <a:srgbClr val="1F487C"/>
                </a:solidFill>
                <a:latin typeface="Tahoma"/>
                <a:cs typeface="Tahoma"/>
              </a:rPr>
              <a:t>UserName </a:t>
            </a:r>
            <a:r>
              <a:rPr sz="1600" spc="-10" dirty="0">
                <a:solidFill>
                  <a:srgbClr val="1F487C"/>
                </a:solidFill>
                <a:latin typeface="Tahoma"/>
                <a:cs typeface="Tahoma"/>
              </a:rPr>
              <a:t>varchar(50) </a:t>
            </a:r>
            <a:r>
              <a:rPr sz="1600" dirty="0">
                <a:solidFill>
                  <a:srgbClr val="1F487C"/>
                </a:solidFill>
                <a:latin typeface="Tahoma"/>
                <a:cs typeface="Tahoma"/>
              </a:rPr>
              <a:t>primary </a:t>
            </a:r>
            <a:r>
              <a:rPr sz="1600" spc="-40" dirty="0">
                <a:solidFill>
                  <a:srgbClr val="1F487C"/>
                </a:solidFill>
                <a:latin typeface="Tahoma"/>
                <a:cs typeface="Tahoma"/>
              </a:rPr>
              <a:t>key,  </a:t>
            </a:r>
            <a:r>
              <a:rPr sz="1600" spc="-5" dirty="0">
                <a:solidFill>
                  <a:srgbClr val="1F487C"/>
                </a:solidFill>
                <a:latin typeface="Tahoma"/>
                <a:cs typeface="Tahoma"/>
              </a:rPr>
              <a:t>Password </a:t>
            </a:r>
            <a:r>
              <a:rPr sz="1600" spc="-10" dirty="0">
                <a:solidFill>
                  <a:srgbClr val="1F487C"/>
                </a:solidFill>
                <a:latin typeface="Tahoma"/>
                <a:cs typeface="Tahoma"/>
              </a:rPr>
              <a:t>varchar(50)</a:t>
            </a:r>
            <a:endParaRPr sz="1600" dirty="0">
              <a:latin typeface="Tahoma"/>
              <a:cs typeface="Tahoma"/>
            </a:endParaRPr>
          </a:p>
          <a:p>
            <a:pPr marL="12700">
              <a:lnSpc>
                <a:spcPct val="100000"/>
              </a:lnSpc>
            </a:pPr>
            <a:r>
              <a:rPr sz="1600" spc="-5" dirty="0">
                <a:solidFill>
                  <a:srgbClr val="1F487C"/>
                </a:solidFill>
                <a:latin typeface="Tahoma"/>
                <a:cs typeface="Tahoma"/>
              </a:rPr>
              <a:t>);</a:t>
            </a:r>
            <a:endParaRPr sz="1600" dirty="0">
              <a:latin typeface="Tahoma"/>
              <a:cs typeface="Tahoma"/>
            </a:endParaRPr>
          </a:p>
          <a:p>
            <a:pPr>
              <a:lnSpc>
                <a:spcPct val="100000"/>
              </a:lnSpc>
              <a:spcBef>
                <a:spcPts val="50"/>
              </a:spcBef>
            </a:pPr>
            <a:endParaRPr sz="1550" dirty="0">
              <a:latin typeface="Tahoma"/>
              <a:cs typeface="Tahoma"/>
            </a:endParaRPr>
          </a:p>
          <a:p>
            <a:pPr marL="12700" marR="5080"/>
            <a:r>
              <a:rPr sz="1600" spc="-15" dirty="0">
                <a:solidFill>
                  <a:srgbClr val="1F487C"/>
                </a:solidFill>
                <a:latin typeface="Tahoma"/>
                <a:cs typeface="Tahoma"/>
              </a:rPr>
              <a:t>Cho biết kết quả của đoạn lệnh sau (giả sử: server chạy cục bộ ở localhost, user của MySQL  là root và không đặt password):</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12700">
              <a:lnSpc>
                <a:spcPct val="100000"/>
              </a:lnSpc>
              <a:tabLst>
                <a:tab pos="354965" algn="l"/>
              </a:tabLst>
            </a:pPr>
            <a:r>
              <a:rPr sz="1600" dirty="0">
                <a:solidFill>
                  <a:srgbClr val="974707"/>
                </a:solidFill>
                <a:latin typeface="Tahoma"/>
                <a:cs typeface="Tahoma"/>
              </a:rPr>
              <a:t>1.	</a:t>
            </a:r>
            <a:r>
              <a:rPr sz="1600" dirty="0">
                <a:solidFill>
                  <a:srgbClr val="1F487C"/>
                </a:solidFill>
                <a:latin typeface="Tahoma"/>
                <a:cs typeface="Tahoma"/>
              </a:rPr>
              <a:t>$db = </a:t>
            </a:r>
            <a:r>
              <a:rPr sz="1600" spc="-5" dirty="0">
                <a:solidFill>
                  <a:srgbClr val="1F487C"/>
                </a:solidFill>
                <a:latin typeface="Tahoma"/>
                <a:cs typeface="Tahoma"/>
              </a:rPr>
              <a:t>mysql_connect('localhost','root','') </a:t>
            </a:r>
            <a:r>
              <a:rPr sz="1600" dirty="0">
                <a:solidFill>
                  <a:srgbClr val="1F487C"/>
                </a:solidFill>
                <a:latin typeface="Tahoma"/>
                <a:cs typeface="Tahoma"/>
              </a:rPr>
              <a:t>or die("Database </a:t>
            </a:r>
            <a:r>
              <a:rPr sz="1600" spc="-5" dirty="0">
                <a:solidFill>
                  <a:srgbClr val="1F487C"/>
                </a:solidFill>
                <a:latin typeface="Tahoma"/>
                <a:cs typeface="Tahoma"/>
              </a:rPr>
              <a:t>error");</a:t>
            </a:r>
            <a:endParaRPr sz="1600" dirty="0">
              <a:latin typeface="Tahoma"/>
              <a:cs typeface="Tahoma"/>
            </a:endParaRPr>
          </a:p>
        </p:txBody>
      </p:sp>
      <p:sp>
        <p:nvSpPr>
          <p:cNvPr id="22" name="object 22"/>
          <p:cNvSpPr txBox="1"/>
          <p:nvPr/>
        </p:nvSpPr>
        <p:spPr>
          <a:xfrm>
            <a:off x="364490" y="3613150"/>
            <a:ext cx="3929379" cy="2464435"/>
          </a:xfrm>
          <a:prstGeom prst="rect">
            <a:avLst/>
          </a:prstGeom>
        </p:spPr>
        <p:txBody>
          <a:bodyPr vert="horz" wrap="square" lIns="0" tIns="12700" rIns="0" bIns="0" rtlCol="0">
            <a:spAutoFit/>
          </a:bodyPr>
          <a:lstStyle/>
          <a:p>
            <a:pPr marL="355600" indent="-342900">
              <a:lnSpc>
                <a:spcPct val="100000"/>
              </a:lnSpc>
              <a:spcBef>
                <a:spcPts val="100"/>
              </a:spcBef>
              <a:buClr>
                <a:srgbClr val="974707"/>
              </a:buClr>
              <a:buAutoNum type="arabicPeriod" startAt="2"/>
              <a:tabLst>
                <a:tab pos="354965" algn="l"/>
                <a:tab pos="355600" algn="l"/>
              </a:tabLst>
            </a:pPr>
            <a:r>
              <a:rPr sz="1600" spc="-5" dirty="0">
                <a:solidFill>
                  <a:srgbClr val="1F487C"/>
                </a:solidFill>
                <a:latin typeface="Tahoma"/>
                <a:cs typeface="Tahoma"/>
              </a:rPr>
              <a:t>mysql_select_db('db_php_mysql',</a:t>
            </a:r>
            <a:r>
              <a:rPr sz="1600" spc="-25" dirty="0">
                <a:solidFill>
                  <a:srgbClr val="1F487C"/>
                </a:solidFill>
                <a:latin typeface="Tahoma"/>
                <a:cs typeface="Tahoma"/>
              </a:rPr>
              <a:t> </a:t>
            </a:r>
            <a:r>
              <a:rPr sz="1600" dirty="0">
                <a:solidFill>
                  <a:srgbClr val="1F487C"/>
                </a:solidFill>
                <a:latin typeface="Tahoma"/>
                <a:cs typeface="Tahoma"/>
              </a:rPr>
              <a:t>$db);</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$query </a:t>
            </a:r>
            <a:r>
              <a:rPr sz="1600" spc="-5" dirty="0">
                <a:solidFill>
                  <a:srgbClr val="1F487C"/>
                </a:solidFill>
                <a:latin typeface="Tahoma"/>
                <a:cs typeface="Tahoma"/>
              </a:rPr>
              <a:t>="DESCRIBE</a:t>
            </a:r>
            <a:r>
              <a:rPr sz="1600" spc="-45" dirty="0">
                <a:solidFill>
                  <a:srgbClr val="1F487C"/>
                </a:solidFill>
                <a:latin typeface="Tahoma"/>
                <a:cs typeface="Tahoma"/>
              </a:rPr>
              <a:t> </a:t>
            </a:r>
            <a:r>
              <a:rPr sz="1600" spc="-5" dirty="0">
                <a:solidFill>
                  <a:srgbClr val="1F487C"/>
                </a:solidFill>
                <a:latin typeface="Tahoma"/>
                <a:cs typeface="Tahoma"/>
              </a:rPr>
              <a:t>tblAccount";</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spc="-5" dirty="0">
                <a:solidFill>
                  <a:srgbClr val="1F487C"/>
                </a:solidFill>
                <a:latin typeface="Tahoma"/>
                <a:cs typeface="Tahoma"/>
              </a:rPr>
              <a:t>$result </a:t>
            </a:r>
            <a:r>
              <a:rPr sz="1600" dirty="0">
                <a:solidFill>
                  <a:srgbClr val="1F487C"/>
                </a:solidFill>
                <a:latin typeface="Tahoma"/>
                <a:cs typeface="Tahoma"/>
              </a:rPr>
              <a:t>=</a:t>
            </a:r>
            <a:r>
              <a:rPr sz="1600" spc="-30" dirty="0">
                <a:solidFill>
                  <a:srgbClr val="1F487C"/>
                </a:solidFill>
                <a:latin typeface="Tahoma"/>
                <a:cs typeface="Tahoma"/>
              </a:rPr>
              <a:t> </a:t>
            </a:r>
            <a:r>
              <a:rPr sz="1600" spc="-10" dirty="0">
                <a:solidFill>
                  <a:srgbClr val="1F487C"/>
                </a:solidFill>
                <a:latin typeface="Tahoma"/>
                <a:cs typeface="Tahoma"/>
              </a:rPr>
              <a:t>mysql_query($query,$db);</a:t>
            </a:r>
            <a:endParaRPr sz="1600">
              <a:latin typeface="Tahoma"/>
              <a:cs typeface="Tahoma"/>
            </a:endParaRPr>
          </a:p>
          <a:p>
            <a:pPr marL="355600" indent="-342900">
              <a:lnSpc>
                <a:spcPct val="100000"/>
              </a:lnSpc>
              <a:buClr>
                <a:srgbClr val="974707"/>
              </a:buClr>
              <a:buAutoNum type="arabicPeriod" startAt="2"/>
              <a:tabLst>
                <a:tab pos="354965" algn="l"/>
                <a:tab pos="355600" algn="l"/>
              </a:tabLst>
            </a:pPr>
            <a:r>
              <a:rPr sz="1600" spc="-5" dirty="0">
                <a:solidFill>
                  <a:srgbClr val="1F487C"/>
                </a:solidFill>
                <a:latin typeface="Tahoma"/>
                <a:cs typeface="Tahoma"/>
              </a:rPr>
              <a:t>while($i </a:t>
            </a:r>
            <a:r>
              <a:rPr sz="1600" dirty="0">
                <a:solidFill>
                  <a:srgbClr val="1F487C"/>
                </a:solidFill>
                <a:latin typeface="Tahoma"/>
                <a:cs typeface="Tahoma"/>
              </a:rPr>
              <a:t>=</a:t>
            </a:r>
            <a:r>
              <a:rPr sz="1600" spc="-65" dirty="0">
                <a:solidFill>
                  <a:srgbClr val="1F487C"/>
                </a:solidFill>
                <a:latin typeface="Tahoma"/>
                <a:cs typeface="Tahoma"/>
              </a:rPr>
              <a:t> </a:t>
            </a:r>
            <a:r>
              <a:rPr sz="1600" spc="-5" dirty="0">
                <a:solidFill>
                  <a:srgbClr val="1F487C"/>
                </a:solidFill>
                <a:latin typeface="Tahoma"/>
                <a:cs typeface="Tahoma"/>
              </a:rPr>
              <a:t>mysql_fetch_assoc($result))</a:t>
            </a:r>
            <a:endParaRPr sz="1600">
              <a:latin typeface="Tahoma"/>
              <a:cs typeface="Tahoma"/>
            </a:endParaRPr>
          </a:p>
          <a:p>
            <a:pPr marL="744220" indent="-731520">
              <a:lnSpc>
                <a:spcPct val="100000"/>
              </a:lnSpc>
              <a:buClr>
                <a:srgbClr val="974707"/>
              </a:buClr>
              <a:buAutoNum type="arabicPeriod" startAt="2"/>
              <a:tabLst>
                <a:tab pos="743585" algn="l"/>
                <a:tab pos="744220" algn="l"/>
              </a:tabLst>
            </a:pPr>
            <a:r>
              <a:rPr sz="1600" spc="-5" dirty="0">
                <a:solidFill>
                  <a:srgbClr val="1F487C"/>
                </a:solidFill>
                <a:latin typeface="Tahoma"/>
                <a:cs typeface="Tahoma"/>
              </a:rPr>
              <a:t>echo </a:t>
            </a:r>
            <a:r>
              <a:rPr sz="1600" dirty="0">
                <a:solidFill>
                  <a:srgbClr val="1F487C"/>
                </a:solidFill>
                <a:latin typeface="Tahoma"/>
                <a:cs typeface="Tahoma"/>
              </a:rPr>
              <a:t>$i['Field']."</a:t>
            </a:r>
            <a:r>
              <a:rPr sz="1600" spc="-35" dirty="0">
                <a:solidFill>
                  <a:srgbClr val="1F487C"/>
                </a:solidFill>
                <a:latin typeface="Tahoma"/>
                <a:cs typeface="Tahoma"/>
              </a:rPr>
              <a:t> </a:t>
            </a:r>
            <a:r>
              <a:rPr sz="1600" spc="-5" dirty="0">
                <a:solidFill>
                  <a:srgbClr val="1F487C"/>
                </a:solidFill>
                <a:latin typeface="Tahoma"/>
                <a:cs typeface="Tahoma"/>
              </a:rPr>
              <a:t>";</a:t>
            </a:r>
            <a:endParaRPr sz="1600">
              <a:latin typeface="Tahoma"/>
              <a:cs typeface="Tahoma"/>
            </a:endParaRPr>
          </a:p>
          <a:p>
            <a:pPr marL="12700">
              <a:lnSpc>
                <a:spcPct val="100000"/>
              </a:lnSpc>
            </a:pPr>
            <a:r>
              <a:rPr sz="1600" spc="-5" dirty="0">
                <a:solidFill>
                  <a:srgbClr val="1F487C"/>
                </a:solidFill>
                <a:latin typeface="Tahoma"/>
                <a:cs typeface="Tahoma"/>
              </a:rPr>
              <a:t>?&gt;</a:t>
            </a:r>
            <a:endParaRPr sz="1600">
              <a:latin typeface="Tahoma"/>
              <a:cs typeface="Tahoma"/>
            </a:endParaRPr>
          </a:p>
          <a:p>
            <a:pPr marL="12700">
              <a:lnSpc>
                <a:spcPct val="100000"/>
              </a:lnSpc>
            </a:pPr>
            <a:r>
              <a:rPr sz="1600" spc="-5" dirty="0">
                <a:solidFill>
                  <a:srgbClr val="4F6128"/>
                </a:solidFill>
                <a:latin typeface="Tahoma"/>
                <a:cs typeface="Tahoma"/>
              </a:rPr>
              <a:t>A.</a:t>
            </a:r>
            <a:endParaRPr sz="1600">
              <a:latin typeface="Tahoma"/>
              <a:cs typeface="Tahoma"/>
            </a:endParaRPr>
          </a:p>
          <a:p>
            <a:pPr marL="12700">
              <a:lnSpc>
                <a:spcPct val="100000"/>
              </a:lnSpc>
            </a:pPr>
            <a:r>
              <a:rPr sz="1600" spc="-5" dirty="0">
                <a:solidFill>
                  <a:srgbClr val="4F6128"/>
                </a:solidFill>
                <a:latin typeface="Tahoma"/>
                <a:cs typeface="Tahoma"/>
              </a:rPr>
              <a:t>B.</a:t>
            </a:r>
            <a:endParaRPr sz="1600">
              <a:latin typeface="Tahoma"/>
              <a:cs typeface="Tahoma"/>
            </a:endParaRPr>
          </a:p>
          <a:p>
            <a:pPr marL="12700">
              <a:lnSpc>
                <a:spcPct val="100000"/>
              </a:lnSpc>
            </a:pPr>
            <a:r>
              <a:rPr sz="1600" spc="-5" dirty="0">
                <a:solidFill>
                  <a:srgbClr val="4F6128"/>
                </a:solidFill>
                <a:latin typeface="Tahoma"/>
                <a:cs typeface="Tahoma"/>
              </a:rPr>
              <a:t>C.</a:t>
            </a:r>
            <a:endParaRPr sz="1600">
              <a:latin typeface="Tahoma"/>
              <a:cs typeface="Tahoma"/>
            </a:endParaRPr>
          </a:p>
          <a:p>
            <a:pPr marL="12700">
              <a:lnSpc>
                <a:spcPct val="100000"/>
              </a:lnSpc>
            </a:pPr>
            <a:r>
              <a:rPr sz="1600" spc="-5" dirty="0">
                <a:solidFill>
                  <a:srgbClr val="4F6128"/>
                </a:solidFill>
                <a:latin typeface="Tahoma"/>
                <a:cs typeface="Tahoma"/>
              </a:rPr>
              <a:t>D.</a:t>
            </a:r>
            <a:endParaRPr sz="1600">
              <a:latin typeface="Tahoma"/>
              <a:cs typeface="Tahoma"/>
            </a:endParaRPr>
          </a:p>
        </p:txBody>
      </p:sp>
      <p:sp>
        <p:nvSpPr>
          <p:cNvPr id="23" name="object 23"/>
          <p:cNvSpPr txBox="1"/>
          <p:nvPr/>
        </p:nvSpPr>
        <p:spPr>
          <a:xfrm>
            <a:off x="821689" y="5076444"/>
            <a:ext cx="4234815" cy="1001394"/>
          </a:xfrm>
          <a:prstGeom prst="rect">
            <a:avLst/>
          </a:prstGeom>
        </p:spPr>
        <p:txBody>
          <a:bodyPr vert="horz" wrap="square" lIns="0" tIns="12700" rIns="0" bIns="0" rtlCol="0">
            <a:spAutoFit/>
          </a:bodyPr>
          <a:lstStyle/>
          <a:p>
            <a:pPr marL="12700" marR="1731010">
              <a:spcBef>
                <a:spcPts val="100"/>
              </a:spcBef>
            </a:pPr>
            <a:r>
              <a:rPr sz="1600" spc="-15" dirty="0">
                <a:solidFill>
                  <a:srgbClr val="1F487C"/>
                </a:solidFill>
                <a:latin typeface="Tahoma"/>
                <a:cs typeface="Tahoma"/>
              </a:rPr>
              <a:t>Đoạn lệnh thông báo lỗi  Đoạn lệnh xuất kết quả null</a:t>
            </a:r>
          </a:p>
          <a:p>
            <a:pPr marL="12700"/>
            <a:r>
              <a:rPr sz="1600" spc="-15" dirty="0">
                <a:solidFill>
                  <a:srgbClr val="1F487C"/>
                </a:solidFill>
                <a:latin typeface="Tahoma"/>
                <a:cs typeface="Tahoma"/>
              </a:rPr>
              <a:t>Đoạn lệnh xuất kết quả là abc def</a:t>
            </a:r>
          </a:p>
          <a:p>
            <a:pPr marL="12700"/>
            <a:r>
              <a:rPr sz="1600" spc="-15" dirty="0">
                <a:solidFill>
                  <a:srgbClr val="1F487C"/>
                </a:solidFill>
                <a:latin typeface="Tahoma"/>
                <a:cs typeface="Tahoma"/>
              </a:rPr>
              <a:t>Đoạn lệnh xuất kết quả là UserName Password</a:t>
            </a:r>
          </a:p>
        </p:txBody>
      </p:sp>
      <p:graphicFrame>
        <p:nvGraphicFramePr>
          <p:cNvPr id="24" name="object 24"/>
          <p:cNvGraphicFramePr>
            <a:graphicFrameLocks noGrp="1"/>
          </p:cNvGraphicFramePr>
          <p:nvPr/>
        </p:nvGraphicFramePr>
        <p:xfrm>
          <a:off x="4641850" y="1517650"/>
          <a:ext cx="2514600" cy="1005838"/>
        </p:xfrm>
        <a:graphic>
          <a:graphicData uri="http://schemas.openxmlformats.org/drawingml/2006/table">
            <a:tbl>
              <a:tblPr firstRow="1" bandRow="1">
                <a:tableStyleId>{2D5ABB26-0587-4C30-8999-92F81FD0307C}</a:tableStyleId>
              </a:tblPr>
              <a:tblGrid>
                <a:gridCol w="1295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35279">
                <a:tc>
                  <a:txBody>
                    <a:bodyPr/>
                    <a:lstStyle/>
                    <a:p>
                      <a:pPr marL="91440">
                        <a:lnSpc>
                          <a:spcPct val="100000"/>
                        </a:lnSpc>
                        <a:spcBef>
                          <a:spcPts val="350"/>
                        </a:spcBef>
                      </a:pPr>
                      <a:r>
                        <a:rPr sz="1600" b="1" dirty="0">
                          <a:solidFill>
                            <a:srgbClr val="FFFFFF"/>
                          </a:solidFill>
                          <a:latin typeface="Tahoma"/>
                          <a:cs typeface="Tahoma"/>
                        </a:rPr>
                        <a:t>UserName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91440">
                        <a:lnSpc>
                          <a:spcPct val="100000"/>
                        </a:lnSpc>
                        <a:spcBef>
                          <a:spcPts val="350"/>
                        </a:spcBef>
                      </a:pPr>
                      <a:r>
                        <a:rPr sz="1600" b="1" spc="-5" dirty="0">
                          <a:solidFill>
                            <a:srgbClr val="FFFFFF"/>
                          </a:solidFill>
                          <a:latin typeface="Tahoma"/>
                          <a:cs typeface="Tahoma"/>
                        </a:rPr>
                        <a:t>Password</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extLst>
                  <a:ext uri="{0D108BD9-81ED-4DB2-BD59-A6C34878D82A}">
                    <a16:rowId xmlns:a16="http://schemas.microsoft.com/office/drawing/2014/main" val="10000"/>
                  </a:ext>
                </a:extLst>
              </a:tr>
              <a:tr h="335280">
                <a:tc>
                  <a:txBody>
                    <a:bodyPr/>
                    <a:lstStyle/>
                    <a:p>
                      <a:pPr marL="91440">
                        <a:lnSpc>
                          <a:spcPct val="100000"/>
                        </a:lnSpc>
                        <a:spcBef>
                          <a:spcPts val="350"/>
                        </a:spcBef>
                      </a:pPr>
                      <a:r>
                        <a:rPr sz="1600" dirty="0">
                          <a:latin typeface="Tahoma"/>
                          <a:cs typeface="Tahoma"/>
                        </a:rPr>
                        <a:t>abc</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1440">
                        <a:lnSpc>
                          <a:spcPct val="100000"/>
                        </a:lnSpc>
                        <a:spcBef>
                          <a:spcPts val="350"/>
                        </a:spcBef>
                      </a:pPr>
                      <a:r>
                        <a:rPr sz="1600" dirty="0">
                          <a:latin typeface="Tahoma"/>
                          <a:cs typeface="Tahoma"/>
                        </a:rPr>
                        <a:t>12</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extLst>
                  <a:ext uri="{0D108BD9-81ED-4DB2-BD59-A6C34878D82A}">
                    <a16:rowId xmlns:a16="http://schemas.microsoft.com/office/drawing/2014/main" val="10001"/>
                  </a:ext>
                </a:extLst>
              </a:tr>
              <a:tr h="335279">
                <a:tc>
                  <a:txBody>
                    <a:bodyPr/>
                    <a:lstStyle/>
                    <a:p>
                      <a:pPr marL="91440">
                        <a:lnSpc>
                          <a:spcPct val="100000"/>
                        </a:lnSpc>
                        <a:spcBef>
                          <a:spcPts val="350"/>
                        </a:spcBef>
                      </a:pPr>
                      <a:r>
                        <a:rPr sz="1600" dirty="0">
                          <a:latin typeface="Tahoma"/>
                          <a:cs typeface="Tahoma"/>
                        </a:rPr>
                        <a:t>def</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1440">
                        <a:lnSpc>
                          <a:spcPct val="100000"/>
                        </a:lnSpc>
                        <a:spcBef>
                          <a:spcPts val="350"/>
                        </a:spcBef>
                      </a:pPr>
                      <a:r>
                        <a:rPr sz="1600" dirty="0">
                          <a:latin typeface="Tahoma"/>
                          <a:cs typeface="Tahoma"/>
                        </a:rPr>
                        <a:t>34</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1052322" y="243077"/>
              <a:ext cx="371094" cy="2674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4435" y="285115"/>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5" name="object 5"/>
            <p:cNvSpPr/>
            <p:nvPr/>
          </p:nvSpPr>
          <p:spPr>
            <a:xfrm>
              <a:off x="1133843" y="320675"/>
              <a:ext cx="192925" cy="14859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4435" y="285115"/>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grpSp>
      <p:grpSp>
        <p:nvGrpSpPr>
          <p:cNvPr id="7" name="object 7"/>
          <p:cNvGrpSpPr/>
          <p:nvPr/>
        </p:nvGrpSpPr>
        <p:grpSpPr>
          <a:xfrm>
            <a:off x="1442466" y="121157"/>
            <a:ext cx="2403475" cy="447040"/>
            <a:chOff x="1442466" y="121157"/>
            <a:chExt cx="2403475" cy="447040"/>
          </a:xfrm>
        </p:grpSpPr>
        <p:sp>
          <p:nvSpPr>
            <p:cNvPr id="8" name="object 8"/>
            <p:cNvSpPr/>
            <p:nvPr/>
          </p:nvSpPr>
          <p:spPr>
            <a:xfrm>
              <a:off x="1442466" y="121157"/>
              <a:ext cx="2403348" cy="4465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10" name="object 10"/>
          <p:cNvGrpSpPr/>
          <p:nvPr/>
        </p:nvGrpSpPr>
        <p:grpSpPr>
          <a:xfrm>
            <a:off x="176021" y="188976"/>
            <a:ext cx="8720455" cy="6512559"/>
            <a:chOff x="176021" y="188976"/>
            <a:chExt cx="8720455" cy="6512559"/>
          </a:xfrm>
        </p:grpSpPr>
        <p:sp>
          <p:nvSpPr>
            <p:cNvPr id="11" name="object 11"/>
            <p:cNvSpPr/>
            <p:nvPr/>
          </p:nvSpPr>
          <p:spPr>
            <a:xfrm>
              <a:off x="7771638" y="188976"/>
              <a:ext cx="916686" cy="91668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146">
              <a:solidFill>
                <a:srgbClr val="F79546"/>
              </a:solidFill>
            </a:ln>
          </p:spPr>
          <p:txBody>
            <a:bodyPr wrap="square" lIns="0" tIns="0" rIns="0" bIns="0" rtlCol="0"/>
            <a:lstStyle/>
            <a:p>
              <a:endParaRPr/>
            </a:p>
          </p:txBody>
        </p:sp>
        <p:sp>
          <p:nvSpPr>
            <p:cNvPr id="14" name="object 14"/>
            <p:cNvSpPr/>
            <p:nvPr/>
          </p:nvSpPr>
          <p:spPr>
            <a:xfrm>
              <a:off x="7802879" y="243078"/>
              <a:ext cx="854201" cy="85420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848980" y="26631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980" y="266319"/>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906">
              <a:solidFill>
                <a:srgbClr val="BD4A47"/>
              </a:solidFill>
            </a:ln>
          </p:spPr>
          <p:txBody>
            <a:bodyPr wrap="square" lIns="0" tIns="0" rIns="0" bIns="0" rtlCol="0"/>
            <a:lstStyle/>
            <a:p>
              <a:endParaRPr/>
            </a:p>
          </p:txBody>
        </p:sp>
        <p:sp>
          <p:nvSpPr>
            <p:cNvPr id="17" name="object 17"/>
            <p:cNvSpPr/>
            <p:nvPr/>
          </p:nvSpPr>
          <p:spPr>
            <a:xfrm>
              <a:off x="195071" y="1052322"/>
              <a:ext cx="8701278" cy="5638038"/>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6021" y="1049273"/>
              <a:ext cx="8679180" cy="565175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86130" y="1143381"/>
              <a:ext cx="8572500" cy="5509260"/>
            </a:xfrm>
            <a:custGeom>
              <a:avLst/>
              <a:gdLst/>
              <a:ahLst/>
              <a:cxnLst/>
              <a:rect l="l" t="t" r="r" b="b"/>
              <a:pathLst>
                <a:path w="8572500" h="5509259">
                  <a:moveTo>
                    <a:pt x="8572500" y="0"/>
                  </a:moveTo>
                  <a:lnTo>
                    <a:pt x="0" y="0"/>
                  </a:lnTo>
                  <a:lnTo>
                    <a:pt x="0" y="5509260"/>
                  </a:lnTo>
                  <a:lnTo>
                    <a:pt x="8572500" y="5509260"/>
                  </a:lnTo>
                  <a:lnTo>
                    <a:pt x="8572500" y="0"/>
                  </a:lnTo>
                  <a:close/>
                </a:path>
              </a:pathLst>
            </a:custGeom>
            <a:solidFill>
              <a:srgbClr val="FFFFFF"/>
            </a:solidFill>
          </p:spPr>
          <p:txBody>
            <a:bodyPr wrap="square" lIns="0" tIns="0" rIns="0" bIns="0" rtlCol="0"/>
            <a:lstStyle/>
            <a:p>
              <a:endParaRPr/>
            </a:p>
          </p:txBody>
        </p:sp>
        <p:sp>
          <p:nvSpPr>
            <p:cNvPr id="20" name="object 20"/>
            <p:cNvSpPr/>
            <p:nvPr/>
          </p:nvSpPr>
          <p:spPr>
            <a:xfrm>
              <a:off x="286130" y="1143381"/>
              <a:ext cx="8572500" cy="5509260"/>
            </a:xfrm>
            <a:custGeom>
              <a:avLst/>
              <a:gdLst/>
              <a:ahLst/>
              <a:cxnLst/>
              <a:rect l="l" t="t" r="r" b="b"/>
              <a:pathLst>
                <a:path w="8572500" h="5509259">
                  <a:moveTo>
                    <a:pt x="0" y="5509260"/>
                  </a:moveTo>
                  <a:lnTo>
                    <a:pt x="8572500" y="5509260"/>
                  </a:lnTo>
                  <a:lnTo>
                    <a:pt x="8572500" y="0"/>
                  </a:lnTo>
                  <a:lnTo>
                    <a:pt x="0" y="0"/>
                  </a:lnTo>
                  <a:lnTo>
                    <a:pt x="0" y="5509260"/>
                  </a:lnTo>
                  <a:close/>
                </a:path>
              </a:pathLst>
            </a:custGeom>
            <a:ln w="25146">
              <a:solidFill>
                <a:srgbClr val="C0504D"/>
              </a:solidFill>
            </a:ln>
          </p:spPr>
          <p:txBody>
            <a:bodyPr wrap="square" lIns="0" tIns="0" rIns="0" bIns="0" rtlCol="0"/>
            <a:lstStyle/>
            <a:p>
              <a:endParaRPr/>
            </a:p>
          </p:txBody>
        </p:sp>
      </p:grpSp>
      <p:sp>
        <p:nvSpPr>
          <p:cNvPr id="21" name="object 21"/>
          <p:cNvSpPr txBox="1"/>
          <p:nvPr/>
        </p:nvSpPr>
        <p:spPr>
          <a:xfrm>
            <a:off x="364490" y="1174749"/>
            <a:ext cx="8293734" cy="2464435"/>
          </a:xfrm>
          <a:prstGeom prst="rect">
            <a:avLst/>
          </a:prstGeom>
        </p:spPr>
        <p:txBody>
          <a:bodyPr vert="horz" wrap="square" lIns="0" tIns="12700" rIns="0" bIns="0" rtlCol="0">
            <a:spAutoFit/>
          </a:bodyPr>
          <a:lstStyle/>
          <a:p>
            <a:pPr marL="12700" marR="159385">
              <a:lnSpc>
                <a:spcPct val="100000"/>
              </a:lnSpc>
              <a:spcBef>
                <a:spcPts val="100"/>
              </a:spcBef>
            </a:pPr>
            <a:r>
              <a:rPr sz="1600" b="1" u="heavy" spc="-5" dirty="0">
                <a:solidFill>
                  <a:srgbClr val="1F487C"/>
                </a:solidFill>
                <a:uFill>
                  <a:solidFill>
                    <a:srgbClr val="1F487C"/>
                  </a:solidFill>
                </a:uFill>
                <a:latin typeface="Tahoma"/>
                <a:cs typeface="Tahoma"/>
              </a:rPr>
              <a:t>Câu </a:t>
            </a:r>
            <a:r>
              <a:rPr sz="1600" b="1" u="heavy" dirty="0">
                <a:solidFill>
                  <a:srgbClr val="1F487C"/>
                </a:solidFill>
                <a:uFill>
                  <a:solidFill>
                    <a:srgbClr val="1F487C"/>
                  </a:solidFill>
                </a:uFill>
                <a:latin typeface="Tahoma"/>
                <a:cs typeface="Tahoma"/>
              </a:rPr>
              <a:t>10</a:t>
            </a:r>
            <a:r>
              <a:rPr sz="1600" dirty="0">
                <a:solidFill>
                  <a:srgbClr val="1F487C"/>
                </a:solidFill>
                <a:latin typeface="Tahoma"/>
                <a:cs typeface="Tahoma"/>
              </a:rPr>
              <a:t>: </a:t>
            </a:r>
            <a:r>
              <a:rPr sz="1600" spc="-15" dirty="0">
                <a:solidFill>
                  <a:srgbClr val="1F487C"/>
                </a:solidFill>
                <a:latin typeface="Tahoma"/>
                <a:cs typeface="Tahoma"/>
              </a:rPr>
              <a:t>Cho cấu trúc và dữ liệu bảng tblAccount thuộc database 'db_php_mysql' như sau  </a:t>
            </a:r>
            <a:r>
              <a:rPr sz="1600" spc="-20" dirty="0">
                <a:solidFill>
                  <a:srgbClr val="1F487C"/>
                </a:solidFill>
                <a:latin typeface="Tahoma"/>
                <a:cs typeface="Tahoma"/>
              </a:rPr>
              <a:t>CREATE TABLE</a:t>
            </a:r>
            <a:r>
              <a:rPr sz="1600" spc="15" dirty="0">
                <a:solidFill>
                  <a:srgbClr val="1F487C"/>
                </a:solidFill>
                <a:latin typeface="Tahoma"/>
                <a:cs typeface="Tahoma"/>
              </a:rPr>
              <a:t> </a:t>
            </a:r>
            <a:r>
              <a:rPr sz="1600" spc="-5" dirty="0">
                <a:solidFill>
                  <a:srgbClr val="1F487C"/>
                </a:solidFill>
                <a:latin typeface="Tahoma"/>
                <a:cs typeface="Tahoma"/>
              </a:rPr>
              <a:t>tblACCOUNT(</a:t>
            </a:r>
            <a:endParaRPr sz="1600" dirty="0">
              <a:latin typeface="Tahoma"/>
              <a:cs typeface="Tahoma"/>
            </a:endParaRPr>
          </a:p>
          <a:p>
            <a:pPr marL="378460" marR="4715510">
              <a:lnSpc>
                <a:spcPct val="100000"/>
              </a:lnSpc>
            </a:pPr>
            <a:r>
              <a:rPr sz="1600" dirty="0">
                <a:solidFill>
                  <a:srgbClr val="1F487C"/>
                </a:solidFill>
                <a:latin typeface="Tahoma"/>
                <a:cs typeface="Tahoma"/>
              </a:rPr>
              <a:t>UserName </a:t>
            </a:r>
            <a:r>
              <a:rPr sz="1600" spc="-10" dirty="0">
                <a:solidFill>
                  <a:srgbClr val="1F487C"/>
                </a:solidFill>
                <a:latin typeface="Tahoma"/>
                <a:cs typeface="Tahoma"/>
              </a:rPr>
              <a:t>varchar(50) </a:t>
            </a:r>
            <a:r>
              <a:rPr sz="1600" dirty="0">
                <a:solidFill>
                  <a:srgbClr val="1F487C"/>
                </a:solidFill>
                <a:latin typeface="Tahoma"/>
                <a:cs typeface="Tahoma"/>
              </a:rPr>
              <a:t>primary </a:t>
            </a:r>
            <a:r>
              <a:rPr sz="1600" spc="-40" dirty="0">
                <a:solidFill>
                  <a:srgbClr val="1F487C"/>
                </a:solidFill>
                <a:latin typeface="Tahoma"/>
                <a:cs typeface="Tahoma"/>
              </a:rPr>
              <a:t>key,  </a:t>
            </a:r>
            <a:r>
              <a:rPr sz="1600" spc="-5" dirty="0">
                <a:solidFill>
                  <a:srgbClr val="1F487C"/>
                </a:solidFill>
                <a:latin typeface="Tahoma"/>
                <a:cs typeface="Tahoma"/>
              </a:rPr>
              <a:t>Password </a:t>
            </a:r>
            <a:r>
              <a:rPr sz="1600" spc="-10" dirty="0">
                <a:solidFill>
                  <a:srgbClr val="1F487C"/>
                </a:solidFill>
                <a:latin typeface="Tahoma"/>
                <a:cs typeface="Tahoma"/>
              </a:rPr>
              <a:t>varchar(50)</a:t>
            </a:r>
            <a:endParaRPr sz="1600" dirty="0">
              <a:latin typeface="Tahoma"/>
              <a:cs typeface="Tahoma"/>
            </a:endParaRPr>
          </a:p>
          <a:p>
            <a:pPr marL="12700">
              <a:lnSpc>
                <a:spcPct val="100000"/>
              </a:lnSpc>
            </a:pPr>
            <a:r>
              <a:rPr sz="1600" spc="-5" dirty="0">
                <a:solidFill>
                  <a:srgbClr val="1F487C"/>
                </a:solidFill>
                <a:latin typeface="Tahoma"/>
                <a:cs typeface="Tahoma"/>
              </a:rPr>
              <a:t>);</a:t>
            </a:r>
            <a:endParaRPr sz="1600" dirty="0">
              <a:latin typeface="Tahoma"/>
              <a:cs typeface="Tahoma"/>
            </a:endParaRPr>
          </a:p>
          <a:p>
            <a:pPr>
              <a:spcBef>
                <a:spcPts val="50"/>
              </a:spcBef>
            </a:pPr>
            <a:endParaRPr sz="1600" spc="-15" dirty="0">
              <a:solidFill>
                <a:srgbClr val="1F487C"/>
              </a:solidFill>
              <a:latin typeface="Tahoma"/>
              <a:cs typeface="Tahoma"/>
            </a:endParaRPr>
          </a:p>
          <a:p>
            <a:pPr marL="12700" marR="5080"/>
            <a:r>
              <a:rPr sz="1600" spc="-15" dirty="0">
                <a:solidFill>
                  <a:srgbClr val="1F487C"/>
                </a:solidFill>
                <a:latin typeface="Tahoma"/>
                <a:cs typeface="Tahoma"/>
              </a:rPr>
              <a:t>Cho biết kết quả của đoạn lệnh sau (giả sử: server chạy cục bộ ở localhost, user của MySQL  là root và không đặt password):</a:t>
            </a:r>
          </a:p>
          <a:p>
            <a:pPr marL="12700">
              <a:lnSpc>
                <a:spcPct val="100000"/>
              </a:lnSpc>
            </a:pPr>
            <a:r>
              <a:rPr sz="1600" spc="-5" dirty="0">
                <a:solidFill>
                  <a:srgbClr val="1F487C"/>
                </a:solidFill>
                <a:latin typeface="Tahoma"/>
                <a:cs typeface="Tahoma"/>
              </a:rPr>
              <a:t>&lt;?php</a:t>
            </a:r>
            <a:endParaRPr sz="1600" dirty="0">
              <a:latin typeface="Tahoma"/>
              <a:cs typeface="Tahoma"/>
            </a:endParaRPr>
          </a:p>
          <a:p>
            <a:pPr marL="12700">
              <a:lnSpc>
                <a:spcPct val="100000"/>
              </a:lnSpc>
              <a:tabLst>
                <a:tab pos="354965" algn="l"/>
              </a:tabLst>
            </a:pPr>
            <a:r>
              <a:rPr sz="1600" dirty="0">
                <a:solidFill>
                  <a:srgbClr val="974707"/>
                </a:solidFill>
                <a:latin typeface="Tahoma"/>
                <a:cs typeface="Tahoma"/>
              </a:rPr>
              <a:t>1.	</a:t>
            </a:r>
            <a:r>
              <a:rPr sz="1600" dirty="0">
                <a:solidFill>
                  <a:srgbClr val="1F487C"/>
                </a:solidFill>
                <a:latin typeface="Tahoma"/>
                <a:cs typeface="Tahoma"/>
              </a:rPr>
              <a:t>$db = </a:t>
            </a:r>
            <a:r>
              <a:rPr sz="1600" spc="-5" dirty="0">
                <a:solidFill>
                  <a:srgbClr val="1F487C"/>
                </a:solidFill>
                <a:latin typeface="Tahoma"/>
                <a:cs typeface="Tahoma"/>
              </a:rPr>
              <a:t>mysql_connect('localhost','root','') </a:t>
            </a:r>
            <a:r>
              <a:rPr sz="1600" dirty="0">
                <a:solidFill>
                  <a:srgbClr val="1F487C"/>
                </a:solidFill>
                <a:latin typeface="Tahoma"/>
                <a:cs typeface="Tahoma"/>
              </a:rPr>
              <a:t>or die("Database </a:t>
            </a:r>
            <a:r>
              <a:rPr sz="1600" spc="-5" dirty="0">
                <a:solidFill>
                  <a:srgbClr val="1F487C"/>
                </a:solidFill>
                <a:latin typeface="Tahoma"/>
                <a:cs typeface="Tahoma"/>
              </a:rPr>
              <a:t>error");</a:t>
            </a:r>
            <a:endParaRPr sz="1600" dirty="0">
              <a:latin typeface="Tahoma"/>
              <a:cs typeface="Tahoma"/>
            </a:endParaRPr>
          </a:p>
        </p:txBody>
      </p:sp>
      <p:sp>
        <p:nvSpPr>
          <p:cNvPr id="22" name="object 22"/>
          <p:cNvSpPr txBox="1"/>
          <p:nvPr/>
        </p:nvSpPr>
        <p:spPr>
          <a:xfrm>
            <a:off x="364490" y="3613150"/>
            <a:ext cx="5972175" cy="2952115"/>
          </a:xfrm>
          <a:prstGeom prst="rect">
            <a:avLst/>
          </a:prstGeom>
        </p:spPr>
        <p:txBody>
          <a:bodyPr vert="horz" wrap="square" lIns="0" tIns="12700" rIns="0" bIns="0" rtlCol="0">
            <a:spAutoFit/>
          </a:bodyPr>
          <a:lstStyle/>
          <a:p>
            <a:pPr marL="355600" indent="-342900">
              <a:lnSpc>
                <a:spcPct val="100000"/>
              </a:lnSpc>
              <a:spcBef>
                <a:spcPts val="100"/>
              </a:spcBef>
              <a:buClr>
                <a:srgbClr val="974707"/>
              </a:buClr>
              <a:buAutoNum type="arabicPeriod" startAt="2"/>
              <a:tabLst>
                <a:tab pos="354965" algn="l"/>
                <a:tab pos="355600" algn="l"/>
              </a:tabLst>
            </a:pPr>
            <a:r>
              <a:rPr sz="1600" spc="-5" dirty="0">
                <a:solidFill>
                  <a:srgbClr val="1F487C"/>
                </a:solidFill>
                <a:latin typeface="Tahoma"/>
                <a:cs typeface="Tahoma"/>
              </a:rPr>
              <a:t>mysql_select_db('db_php_mysql',</a:t>
            </a:r>
            <a:r>
              <a:rPr sz="1600" spc="-20" dirty="0">
                <a:solidFill>
                  <a:srgbClr val="1F487C"/>
                </a:solidFill>
                <a:latin typeface="Tahoma"/>
                <a:cs typeface="Tahoma"/>
              </a:rPr>
              <a:t> </a:t>
            </a:r>
            <a:r>
              <a:rPr sz="1600" dirty="0">
                <a:solidFill>
                  <a:srgbClr val="1F487C"/>
                </a:solidFill>
                <a:latin typeface="Tahoma"/>
                <a:cs typeface="Tahoma"/>
              </a:rPr>
              <a:t>$db);</a:t>
            </a:r>
            <a:endParaRPr sz="1600" dirty="0">
              <a:latin typeface="Tahoma"/>
              <a:cs typeface="Tahoma"/>
            </a:endParaRPr>
          </a:p>
          <a:p>
            <a:pPr marL="355600" indent="-342900">
              <a:lnSpc>
                <a:spcPct val="100000"/>
              </a:lnSpc>
              <a:buClr>
                <a:srgbClr val="974707"/>
              </a:buClr>
              <a:buAutoNum type="arabicPeriod" startAt="2"/>
              <a:tabLst>
                <a:tab pos="354965" algn="l"/>
                <a:tab pos="355600" algn="l"/>
              </a:tabLst>
            </a:pPr>
            <a:r>
              <a:rPr sz="1600" spc="-5" dirty="0">
                <a:solidFill>
                  <a:srgbClr val="1F487C"/>
                </a:solidFill>
                <a:latin typeface="Tahoma"/>
                <a:cs typeface="Tahoma"/>
              </a:rPr>
              <a:t>$result </a:t>
            </a:r>
            <a:r>
              <a:rPr sz="1600" dirty="0">
                <a:solidFill>
                  <a:srgbClr val="1F487C"/>
                </a:solidFill>
                <a:latin typeface="Tahoma"/>
                <a:cs typeface="Tahoma"/>
              </a:rPr>
              <a:t>= </a:t>
            </a:r>
            <a:r>
              <a:rPr sz="1600" spc="-5" dirty="0">
                <a:solidFill>
                  <a:srgbClr val="1F487C"/>
                </a:solidFill>
                <a:latin typeface="Tahoma"/>
                <a:cs typeface="Tahoma"/>
              </a:rPr>
              <a:t>mysql_query('SELECT </a:t>
            </a:r>
            <a:r>
              <a:rPr sz="1600" dirty="0">
                <a:solidFill>
                  <a:srgbClr val="1F487C"/>
                </a:solidFill>
                <a:latin typeface="Tahoma"/>
                <a:cs typeface="Tahoma"/>
              </a:rPr>
              <a:t>UserName </a:t>
            </a:r>
            <a:r>
              <a:rPr sz="1600" spc="-5" dirty="0">
                <a:solidFill>
                  <a:srgbClr val="1F487C"/>
                </a:solidFill>
                <a:latin typeface="Tahoma"/>
                <a:cs typeface="Tahoma"/>
              </a:rPr>
              <a:t>FROM</a:t>
            </a:r>
            <a:r>
              <a:rPr sz="1600" spc="-65" dirty="0">
                <a:solidFill>
                  <a:srgbClr val="1F487C"/>
                </a:solidFill>
                <a:latin typeface="Tahoma"/>
                <a:cs typeface="Tahoma"/>
              </a:rPr>
              <a:t> </a:t>
            </a:r>
            <a:r>
              <a:rPr sz="1600" spc="-5" dirty="0">
                <a:solidFill>
                  <a:srgbClr val="1F487C"/>
                </a:solidFill>
                <a:latin typeface="Tahoma"/>
                <a:cs typeface="Tahoma"/>
              </a:rPr>
              <a:t>tblAccount');</a:t>
            </a:r>
            <a:endParaRPr sz="1600" dirty="0">
              <a:latin typeface="Tahoma"/>
              <a:cs typeface="Tahoma"/>
            </a:endParaRPr>
          </a:p>
          <a:p>
            <a:pPr marL="355600" indent="-342900">
              <a:lnSpc>
                <a:spcPct val="100000"/>
              </a:lnSpc>
              <a:buClr>
                <a:srgbClr val="974707"/>
              </a:buClr>
              <a:buAutoNum type="arabicPeriod" startAt="2"/>
              <a:tabLst>
                <a:tab pos="354965" algn="l"/>
                <a:tab pos="355600" algn="l"/>
              </a:tabLst>
            </a:pPr>
            <a:r>
              <a:rPr sz="1600" dirty="0">
                <a:solidFill>
                  <a:srgbClr val="1F487C"/>
                </a:solidFill>
                <a:latin typeface="Tahoma"/>
                <a:cs typeface="Tahoma"/>
              </a:rPr>
              <a:t>if </a:t>
            </a:r>
            <a:r>
              <a:rPr sz="1600" spc="-5" dirty="0">
                <a:solidFill>
                  <a:srgbClr val="1F487C"/>
                </a:solidFill>
                <a:latin typeface="Tahoma"/>
                <a:cs typeface="Tahoma"/>
              </a:rPr>
              <a:t>(!$result)</a:t>
            </a:r>
            <a:r>
              <a:rPr sz="1600" spc="-20" dirty="0">
                <a:solidFill>
                  <a:srgbClr val="1F487C"/>
                </a:solidFill>
                <a:latin typeface="Tahoma"/>
                <a:cs typeface="Tahoma"/>
              </a:rPr>
              <a:t> </a:t>
            </a:r>
            <a:r>
              <a:rPr sz="1600" dirty="0">
                <a:solidFill>
                  <a:srgbClr val="1F487C"/>
                </a:solidFill>
                <a:latin typeface="Tahoma"/>
                <a:cs typeface="Tahoma"/>
              </a:rPr>
              <a:t>{</a:t>
            </a:r>
            <a:endParaRPr sz="1600" dirty="0">
              <a:latin typeface="Tahoma"/>
              <a:cs typeface="Tahoma"/>
            </a:endParaRPr>
          </a:p>
          <a:p>
            <a:pPr marL="12700" marR="3343910">
              <a:lnSpc>
                <a:spcPct val="100000"/>
              </a:lnSpc>
              <a:buClr>
                <a:srgbClr val="974707"/>
              </a:buClr>
              <a:buAutoNum type="arabicPeriod" startAt="2"/>
              <a:tabLst>
                <a:tab pos="354965" algn="l"/>
                <a:tab pos="608965" algn="l"/>
                <a:tab pos="609600" algn="l"/>
              </a:tabLst>
            </a:pPr>
            <a:r>
              <a:rPr sz="1600" dirty="0">
                <a:solidFill>
                  <a:srgbClr val="1F487C"/>
                </a:solidFill>
                <a:latin typeface="Tahoma"/>
                <a:cs typeface="Tahoma"/>
              </a:rPr>
              <a:t>die('Could not</a:t>
            </a:r>
            <a:r>
              <a:rPr sz="1600" spc="-75" dirty="0">
                <a:solidFill>
                  <a:srgbClr val="1F487C"/>
                </a:solidFill>
                <a:latin typeface="Tahoma"/>
                <a:cs typeface="Tahoma"/>
              </a:rPr>
              <a:t> </a:t>
            </a:r>
            <a:r>
              <a:rPr sz="1600" spc="-5" dirty="0">
                <a:solidFill>
                  <a:srgbClr val="1F487C"/>
                </a:solidFill>
                <a:latin typeface="Tahoma"/>
                <a:cs typeface="Tahoma"/>
              </a:rPr>
              <a:t>query:‘) </a:t>
            </a:r>
            <a:r>
              <a:rPr sz="1600" spc="-5" dirty="0">
                <a:solidFill>
                  <a:srgbClr val="974707"/>
                </a:solidFill>
                <a:latin typeface="Tahoma"/>
                <a:cs typeface="Tahoma"/>
              </a:rPr>
              <a:t> </a:t>
            </a:r>
            <a:r>
              <a:rPr sz="1600" dirty="0">
                <a:solidFill>
                  <a:srgbClr val="974707"/>
                </a:solidFill>
                <a:latin typeface="Tahoma"/>
                <a:cs typeface="Tahoma"/>
              </a:rPr>
              <a:t>6.	</a:t>
            </a:r>
            <a:r>
              <a:rPr sz="1600" dirty="0">
                <a:solidFill>
                  <a:srgbClr val="1F487C"/>
                </a:solidFill>
                <a:latin typeface="Tahoma"/>
                <a:cs typeface="Tahoma"/>
              </a:rPr>
              <a:t>}</a:t>
            </a:r>
            <a:endParaRPr sz="1600" dirty="0">
              <a:latin typeface="Tahoma"/>
              <a:cs typeface="Tahoma"/>
            </a:endParaRPr>
          </a:p>
          <a:p>
            <a:pPr marL="355600" indent="-342900">
              <a:lnSpc>
                <a:spcPct val="100000"/>
              </a:lnSpc>
              <a:buClr>
                <a:srgbClr val="974707"/>
              </a:buClr>
              <a:buAutoNum type="arabicPeriod" startAt="7"/>
              <a:tabLst>
                <a:tab pos="354965" algn="l"/>
                <a:tab pos="355600" algn="l"/>
              </a:tabLst>
            </a:pPr>
            <a:r>
              <a:rPr sz="1600" spc="-5" dirty="0">
                <a:solidFill>
                  <a:srgbClr val="1F487C"/>
                </a:solidFill>
                <a:latin typeface="Tahoma"/>
                <a:cs typeface="Tahoma"/>
              </a:rPr>
              <a:t>echo mysql_result($result,</a:t>
            </a:r>
            <a:r>
              <a:rPr sz="1600" spc="-20" dirty="0">
                <a:solidFill>
                  <a:srgbClr val="1F487C"/>
                </a:solidFill>
                <a:latin typeface="Tahoma"/>
                <a:cs typeface="Tahoma"/>
              </a:rPr>
              <a:t> </a:t>
            </a:r>
            <a:r>
              <a:rPr sz="1600" dirty="0">
                <a:solidFill>
                  <a:srgbClr val="1F487C"/>
                </a:solidFill>
                <a:latin typeface="Tahoma"/>
                <a:cs typeface="Tahoma"/>
              </a:rPr>
              <a:t>1);</a:t>
            </a:r>
            <a:endParaRPr sz="1600" dirty="0">
              <a:latin typeface="Tahoma"/>
              <a:cs typeface="Tahoma"/>
            </a:endParaRPr>
          </a:p>
          <a:p>
            <a:pPr marL="355600" indent="-342900">
              <a:lnSpc>
                <a:spcPct val="100000"/>
              </a:lnSpc>
              <a:buClr>
                <a:srgbClr val="974707"/>
              </a:buClr>
              <a:buAutoNum type="arabicPeriod" startAt="7"/>
              <a:tabLst>
                <a:tab pos="354965" algn="l"/>
                <a:tab pos="355600" algn="l"/>
              </a:tabLst>
            </a:pPr>
            <a:r>
              <a:rPr sz="1600" spc="-5" dirty="0">
                <a:solidFill>
                  <a:srgbClr val="1F487C"/>
                </a:solidFill>
                <a:latin typeface="Tahoma"/>
                <a:cs typeface="Tahoma"/>
              </a:rPr>
              <a:t>mysql_close($db);</a:t>
            </a:r>
            <a:endParaRPr sz="1600" dirty="0">
              <a:latin typeface="Tahoma"/>
              <a:cs typeface="Tahoma"/>
            </a:endParaRPr>
          </a:p>
          <a:p>
            <a:pPr marL="12700">
              <a:lnSpc>
                <a:spcPct val="100000"/>
              </a:lnSpc>
            </a:pPr>
            <a:r>
              <a:rPr sz="1600" spc="-5" dirty="0">
                <a:solidFill>
                  <a:srgbClr val="1F487C"/>
                </a:solidFill>
                <a:latin typeface="Tahoma"/>
                <a:cs typeface="Tahoma"/>
              </a:rPr>
              <a:t>?&gt;</a:t>
            </a:r>
            <a:endParaRPr sz="1600" dirty="0">
              <a:latin typeface="Tahoma"/>
              <a:cs typeface="Tahoma"/>
            </a:endParaRPr>
          </a:p>
          <a:p>
            <a:pPr marL="12700">
              <a:lnSpc>
                <a:spcPct val="100000"/>
              </a:lnSpc>
            </a:pPr>
            <a:r>
              <a:rPr sz="1600" spc="-5" dirty="0">
                <a:solidFill>
                  <a:srgbClr val="4F6128"/>
                </a:solidFill>
                <a:latin typeface="Tahoma"/>
                <a:cs typeface="Tahoma"/>
              </a:rPr>
              <a:t>A.</a:t>
            </a:r>
            <a:endParaRPr sz="1600" dirty="0">
              <a:latin typeface="Tahoma"/>
              <a:cs typeface="Tahoma"/>
            </a:endParaRPr>
          </a:p>
          <a:p>
            <a:pPr marL="12700">
              <a:lnSpc>
                <a:spcPct val="100000"/>
              </a:lnSpc>
            </a:pPr>
            <a:r>
              <a:rPr sz="1600" spc="-5" dirty="0">
                <a:solidFill>
                  <a:srgbClr val="4F6128"/>
                </a:solidFill>
                <a:latin typeface="Tahoma"/>
                <a:cs typeface="Tahoma"/>
              </a:rPr>
              <a:t>B.</a:t>
            </a:r>
            <a:endParaRPr sz="1600" dirty="0">
              <a:latin typeface="Tahoma"/>
              <a:cs typeface="Tahoma"/>
            </a:endParaRPr>
          </a:p>
          <a:p>
            <a:pPr marL="12700">
              <a:lnSpc>
                <a:spcPct val="100000"/>
              </a:lnSpc>
            </a:pPr>
            <a:r>
              <a:rPr sz="1600" spc="-5" dirty="0">
                <a:solidFill>
                  <a:srgbClr val="4F6128"/>
                </a:solidFill>
                <a:latin typeface="Tahoma"/>
                <a:cs typeface="Tahoma"/>
              </a:rPr>
              <a:t>C.</a:t>
            </a:r>
            <a:endParaRPr sz="1600" dirty="0">
              <a:latin typeface="Tahoma"/>
              <a:cs typeface="Tahoma"/>
            </a:endParaRPr>
          </a:p>
          <a:p>
            <a:pPr marL="12700">
              <a:lnSpc>
                <a:spcPct val="100000"/>
              </a:lnSpc>
            </a:pPr>
            <a:r>
              <a:rPr sz="1600" spc="-5" dirty="0">
                <a:solidFill>
                  <a:srgbClr val="4F6128"/>
                </a:solidFill>
                <a:latin typeface="Tahoma"/>
                <a:cs typeface="Tahoma"/>
              </a:rPr>
              <a:t>D.</a:t>
            </a:r>
            <a:endParaRPr sz="1600" dirty="0">
              <a:latin typeface="Tahoma"/>
              <a:cs typeface="Tahoma"/>
            </a:endParaRPr>
          </a:p>
        </p:txBody>
      </p:sp>
      <p:sp>
        <p:nvSpPr>
          <p:cNvPr id="23" name="object 23"/>
          <p:cNvSpPr txBox="1"/>
          <p:nvPr/>
        </p:nvSpPr>
        <p:spPr>
          <a:xfrm>
            <a:off x="821688" y="5564123"/>
            <a:ext cx="5045712" cy="1036181"/>
          </a:xfrm>
          <a:prstGeom prst="rect">
            <a:avLst/>
          </a:prstGeom>
        </p:spPr>
        <p:txBody>
          <a:bodyPr vert="horz" wrap="square" lIns="0" tIns="12700" rIns="0" bIns="0" rtlCol="0">
            <a:spAutoFit/>
          </a:bodyPr>
          <a:lstStyle/>
          <a:p>
            <a:pPr marL="12700" marR="5080">
              <a:spcBef>
                <a:spcPts val="100"/>
              </a:spcBef>
            </a:pPr>
            <a:r>
              <a:rPr sz="1600" spc="-15" dirty="0">
                <a:solidFill>
                  <a:srgbClr val="1F487C"/>
                </a:solidFill>
                <a:latin typeface="Tahoma"/>
                <a:cs typeface="Tahoma"/>
              </a:rPr>
              <a:t>Đoạn lệnh xuất kết quả là </a:t>
            </a:r>
            <a:r>
              <a:rPr sz="1600" spc="-15" dirty="0" err="1">
                <a:solidFill>
                  <a:srgbClr val="1F487C"/>
                </a:solidFill>
                <a:latin typeface="Tahoma"/>
                <a:cs typeface="Tahoma"/>
              </a:rPr>
              <a:t>abc</a:t>
            </a:r>
            <a:r>
              <a:rPr sz="1600" spc="-15" dirty="0">
                <a:solidFill>
                  <a:srgbClr val="1F487C"/>
                </a:solidFill>
                <a:latin typeface="Tahoma"/>
                <a:cs typeface="Tahoma"/>
              </a:rPr>
              <a:t>  </a:t>
            </a:r>
            <a:endParaRPr lang="en-US" sz="1600" spc="-15" dirty="0">
              <a:solidFill>
                <a:srgbClr val="1F487C"/>
              </a:solidFill>
              <a:latin typeface="Tahoma"/>
              <a:cs typeface="Tahoma"/>
            </a:endParaRPr>
          </a:p>
          <a:p>
            <a:pPr marL="12700" marR="5080">
              <a:spcBef>
                <a:spcPts val="100"/>
              </a:spcBef>
            </a:pPr>
            <a:r>
              <a:rPr sz="1600" spc="-15" dirty="0" err="1">
                <a:solidFill>
                  <a:srgbClr val="1F487C"/>
                </a:solidFill>
                <a:latin typeface="Tahoma"/>
                <a:cs typeface="Tahoma"/>
              </a:rPr>
              <a:t>Đoạn</a:t>
            </a:r>
            <a:r>
              <a:rPr sz="1600" spc="-15" dirty="0">
                <a:solidFill>
                  <a:srgbClr val="1F487C"/>
                </a:solidFill>
                <a:latin typeface="Tahoma"/>
                <a:cs typeface="Tahoma"/>
              </a:rPr>
              <a:t> lệnh xuất kết quả là 12  </a:t>
            </a:r>
            <a:endParaRPr lang="en-US" sz="1600" spc="-15" dirty="0">
              <a:solidFill>
                <a:srgbClr val="1F487C"/>
              </a:solidFill>
              <a:latin typeface="Tahoma"/>
              <a:cs typeface="Tahoma"/>
            </a:endParaRPr>
          </a:p>
          <a:p>
            <a:pPr marL="12700" marR="5080">
              <a:spcBef>
                <a:spcPts val="100"/>
              </a:spcBef>
            </a:pPr>
            <a:r>
              <a:rPr sz="1600" spc="-15" dirty="0" err="1">
                <a:solidFill>
                  <a:srgbClr val="1F487C"/>
                </a:solidFill>
                <a:latin typeface="Tahoma"/>
                <a:cs typeface="Tahoma"/>
              </a:rPr>
              <a:t>Đoạn</a:t>
            </a:r>
            <a:r>
              <a:rPr sz="1600" spc="-15" dirty="0">
                <a:solidFill>
                  <a:srgbClr val="1F487C"/>
                </a:solidFill>
                <a:latin typeface="Tahoma"/>
                <a:cs typeface="Tahoma"/>
              </a:rPr>
              <a:t> lệnh xuất kết quả là def  </a:t>
            </a:r>
            <a:endParaRPr lang="en-US" sz="1600" spc="-15" dirty="0">
              <a:solidFill>
                <a:srgbClr val="1F487C"/>
              </a:solidFill>
              <a:latin typeface="Tahoma"/>
              <a:cs typeface="Tahoma"/>
            </a:endParaRPr>
          </a:p>
          <a:p>
            <a:pPr marL="12700" marR="5080">
              <a:spcBef>
                <a:spcPts val="100"/>
              </a:spcBef>
            </a:pPr>
            <a:r>
              <a:rPr sz="1600" spc="-15" dirty="0" err="1">
                <a:solidFill>
                  <a:srgbClr val="1F487C"/>
                </a:solidFill>
                <a:latin typeface="Tahoma"/>
                <a:cs typeface="Tahoma"/>
              </a:rPr>
              <a:t>Đoạn</a:t>
            </a:r>
            <a:r>
              <a:rPr sz="1600" spc="-15" dirty="0">
                <a:solidFill>
                  <a:srgbClr val="1F487C"/>
                </a:solidFill>
                <a:latin typeface="Tahoma"/>
                <a:cs typeface="Tahoma"/>
              </a:rPr>
              <a:t> lệnh xuất kết quả là 34</a:t>
            </a:r>
          </a:p>
        </p:txBody>
      </p:sp>
      <p:graphicFrame>
        <p:nvGraphicFramePr>
          <p:cNvPr id="24" name="object 24"/>
          <p:cNvGraphicFramePr>
            <a:graphicFrameLocks noGrp="1"/>
          </p:cNvGraphicFramePr>
          <p:nvPr/>
        </p:nvGraphicFramePr>
        <p:xfrm>
          <a:off x="4641850" y="1517650"/>
          <a:ext cx="2514600" cy="1005838"/>
        </p:xfrm>
        <a:graphic>
          <a:graphicData uri="http://schemas.openxmlformats.org/drawingml/2006/table">
            <a:tbl>
              <a:tblPr firstRow="1" bandRow="1">
                <a:tableStyleId>{2D5ABB26-0587-4C30-8999-92F81FD0307C}</a:tableStyleId>
              </a:tblPr>
              <a:tblGrid>
                <a:gridCol w="1295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35279">
                <a:tc>
                  <a:txBody>
                    <a:bodyPr/>
                    <a:lstStyle/>
                    <a:p>
                      <a:pPr marL="91440">
                        <a:lnSpc>
                          <a:spcPct val="100000"/>
                        </a:lnSpc>
                        <a:spcBef>
                          <a:spcPts val="350"/>
                        </a:spcBef>
                      </a:pPr>
                      <a:r>
                        <a:rPr sz="1600" b="1" dirty="0">
                          <a:solidFill>
                            <a:srgbClr val="FFFFFF"/>
                          </a:solidFill>
                          <a:latin typeface="Tahoma"/>
                          <a:cs typeface="Tahoma"/>
                        </a:rPr>
                        <a:t>UserName</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91440">
                        <a:lnSpc>
                          <a:spcPct val="100000"/>
                        </a:lnSpc>
                        <a:spcBef>
                          <a:spcPts val="350"/>
                        </a:spcBef>
                      </a:pPr>
                      <a:r>
                        <a:rPr sz="1600" b="1" spc="-5" dirty="0">
                          <a:solidFill>
                            <a:srgbClr val="FFFFFF"/>
                          </a:solidFill>
                          <a:latin typeface="Tahoma"/>
                          <a:cs typeface="Tahoma"/>
                        </a:rPr>
                        <a:t>Password</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extLst>
                  <a:ext uri="{0D108BD9-81ED-4DB2-BD59-A6C34878D82A}">
                    <a16:rowId xmlns:a16="http://schemas.microsoft.com/office/drawing/2014/main" val="10000"/>
                  </a:ext>
                </a:extLst>
              </a:tr>
              <a:tr h="335280">
                <a:tc>
                  <a:txBody>
                    <a:bodyPr/>
                    <a:lstStyle/>
                    <a:p>
                      <a:pPr marL="91440">
                        <a:lnSpc>
                          <a:spcPct val="100000"/>
                        </a:lnSpc>
                        <a:spcBef>
                          <a:spcPts val="350"/>
                        </a:spcBef>
                      </a:pPr>
                      <a:r>
                        <a:rPr sz="1600" dirty="0">
                          <a:latin typeface="Tahoma"/>
                          <a:cs typeface="Tahoma"/>
                        </a:rPr>
                        <a:t>abc</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tc>
                  <a:txBody>
                    <a:bodyPr/>
                    <a:lstStyle/>
                    <a:p>
                      <a:pPr marL="91440">
                        <a:lnSpc>
                          <a:spcPct val="100000"/>
                        </a:lnSpc>
                        <a:spcBef>
                          <a:spcPts val="350"/>
                        </a:spcBef>
                      </a:pPr>
                      <a:r>
                        <a:rPr sz="1600" dirty="0">
                          <a:latin typeface="Tahoma"/>
                          <a:cs typeface="Tahoma"/>
                        </a:rPr>
                        <a:t>12</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D7E8"/>
                    </a:solidFill>
                  </a:tcPr>
                </a:tc>
                <a:extLst>
                  <a:ext uri="{0D108BD9-81ED-4DB2-BD59-A6C34878D82A}">
                    <a16:rowId xmlns:a16="http://schemas.microsoft.com/office/drawing/2014/main" val="10001"/>
                  </a:ext>
                </a:extLst>
              </a:tr>
              <a:tr h="335279">
                <a:tc>
                  <a:txBody>
                    <a:bodyPr/>
                    <a:lstStyle/>
                    <a:p>
                      <a:pPr marL="91440">
                        <a:lnSpc>
                          <a:spcPct val="100000"/>
                        </a:lnSpc>
                        <a:spcBef>
                          <a:spcPts val="350"/>
                        </a:spcBef>
                      </a:pPr>
                      <a:r>
                        <a:rPr sz="1600" dirty="0">
                          <a:latin typeface="Tahoma"/>
                          <a:cs typeface="Tahoma"/>
                        </a:rPr>
                        <a:t>def</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tc>
                  <a:txBody>
                    <a:bodyPr/>
                    <a:lstStyle/>
                    <a:p>
                      <a:pPr marL="91440">
                        <a:lnSpc>
                          <a:spcPct val="100000"/>
                        </a:lnSpc>
                        <a:spcBef>
                          <a:spcPts val="350"/>
                        </a:spcBef>
                      </a:pPr>
                      <a:r>
                        <a:rPr sz="1600" dirty="0">
                          <a:latin typeface="Tahoma"/>
                          <a:cs typeface="Tahoma"/>
                        </a:rPr>
                        <a:t>34</a:t>
                      </a:r>
                      <a:endParaRPr sz="1600">
                        <a:latin typeface="Tahoma"/>
                        <a:cs typeface="Tahoma"/>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83540" y="685800"/>
            <a:ext cx="7042784" cy="899160"/>
          </a:xfrm>
          <a:prstGeom prst="rect">
            <a:avLst/>
          </a:prstGeom>
        </p:spPr>
        <p:txBody>
          <a:bodyPr vert="horz" wrap="square" lIns="0" tIns="83820" rIns="0" bIns="0" rtlCol="0">
            <a:spAutoFit/>
          </a:bodyPr>
          <a:lstStyle/>
          <a:p>
            <a:pPr marL="12700">
              <a:lnSpc>
                <a:spcPct val="100000"/>
              </a:lnSpc>
              <a:spcBef>
                <a:spcPts val="660"/>
              </a:spcBef>
            </a:pPr>
            <a:r>
              <a:rPr sz="2400" b="1" spc="-5" dirty="0">
                <a:solidFill>
                  <a:srgbClr val="FF0000"/>
                </a:solidFill>
                <a:latin typeface="Times New Roman"/>
                <a:cs typeface="Times New Roman"/>
              </a:rPr>
              <a:t>b. </a:t>
            </a:r>
            <a:r>
              <a:rPr sz="2400" b="1" dirty="0">
                <a:solidFill>
                  <a:srgbClr val="FF0000"/>
                </a:solidFill>
                <a:latin typeface="Times New Roman"/>
                <a:cs typeface="Times New Roman"/>
              </a:rPr>
              <a:t>Hàm </a:t>
            </a:r>
            <a:r>
              <a:rPr sz="2400" b="1" spc="-5" dirty="0">
                <a:solidFill>
                  <a:srgbClr val="FF0000"/>
                </a:solidFill>
                <a:latin typeface="Times New Roman"/>
                <a:cs typeface="Times New Roman"/>
              </a:rPr>
              <a:t>hàm </a:t>
            </a:r>
            <a:r>
              <a:rPr sz="2400" b="1" dirty="0">
                <a:solidFill>
                  <a:srgbClr val="FF0000"/>
                </a:solidFill>
                <a:latin typeface="Times New Roman"/>
                <a:cs typeface="Times New Roman"/>
              </a:rPr>
              <a:t>liên </a:t>
            </a:r>
            <a:r>
              <a:rPr sz="2400" b="1" spc="-5" dirty="0">
                <a:solidFill>
                  <a:srgbClr val="FF0000"/>
                </a:solidFill>
                <a:latin typeface="Times New Roman"/>
                <a:cs typeface="Times New Roman"/>
              </a:rPr>
              <a:t>quan đến kiểu dữ</a:t>
            </a:r>
            <a:r>
              <a:rPr sz="2400" b="1" spc="-10" dirty="0">
                <a:solidFill>
                  <a:srgbClr val="FF0000"/>
                </a:solidFill>
                <a:latin typeface="Times New Roman"/>
                <a:cs typeface="Times New Roman"/>
              </a:rPr>
              <a:t> </a:t>
            </a:r>
            <a:r>
              <a:rPr sz="2400" b="1" dirty="0">
                <a:solidFill>
                  <a:srgbClr val="FF0000"/>
                </a:solidFill>
                <a:latin typeface="Times New Roman"/>
                <a:cs typeface="Times New Roman"/>
              </a:rPr>
              <a:t>liệu</a:t>
            </a:r>
            <a:endParaRPr sz="2400">
              <a:latin typeface="Times New Roman"/>
              <a:cs typeface="Times New Roman"/>
            </a:endParaRPr>
          </a:p>
          <a:p>
            <a:pPr marL="584200" indent="-342900">
              <a:lnSpc>
                <a:spcPct val="100000"/>
              </a:lnSpc>
              <a:spcBef>
                <a:spcPts val="560"/>
              </a:spcBef>
              <a:buClr>
                <a:srgbClr val="00AF50"/>
              </a:buClr>
              <a:buFont typeface="Wingdings"/>
              <a:buChar char=""/>
              <a:tabLst>
                <a:tab pos="583565" algn="l"/>
                <a:tab pos="584200" algn="l"/>
              </a:tabLst>
            </a:pPr>
            <a:r>
              <a:rPr sz="2400" spc="-5" dirty="0">
                <a:latin typeface="Times New Roman"/>
                <a:cs typeface="Times New Roman"/>
              </a:rPr>
              <a:t>Sử </a:t>
            </a:r>
            <a:r>
              <a:rPr sz="2400" dirty="0">
                <a:latin typeface="Times New Roman"/>
                <a:cs typeface="Times New Roman"/>
              </a:rPr>
              <a:t>dụng các hàm cơ bản </a:t>
            </a:r>
            <a:r>
              <a:rPr sz="2400" spc="-5" dirty="0">
                <a:latin typeface="Times New Roman"/>
                <a:cs typeface="Times New Roman"/>
              </a:rPr>
              <a:t>sau </a:t>
            </a:r>
            <a:r>
              <a:rPr sz="2400" dirty="0">
                <a:latin typeface="Times New Roman"/>
                <a:cs typeface="Times New Roman"/>
              </a:rPr>
              <a:t>để kiểm </a:t>
            </a:r>
            <a:r>
              <a:rPr sz="2400" spc="-5" dirty="0">
                <a:latin typeface="Times New Roman"/>
                <a:cs typeface="Times New Roman"/>
              </a:rPr>
              <a:t>tra </a:t>
            </a:r>
            <a:r>
              <a:rPr sz="2400" dirty="0">
                <a:latin typeface="Times New Roman"/>
                <a:cs typeface="Times New Roman"/>
              </a:rPr>
              <a:t>kiểu dữ</a:t>
            </a:r>
            <a:r>
              <a:rPr sz="2400" spc="-125" dirty="0">
                <a:latin typeface="Times New Roman"/>
                <a:cs typeface="Times New Roman"/>
              </a:rPr>
              <a:t> </a:t>
            </a:r>
            <a:r>
              <a:rPr sz="2400" dirty="0">
                <a:latin typeface="Times New Roman"/>
                <a:cs typeface="Times New Roman"/>
              </a:rPr>
              <a:t>liệu</a:t>
            </a:r>
            <a:endParaRPr sz="2400">
              <a:latin typeface="Times New Roman"/>
              <a:cs typeface="Times New Roman"/>
            </a:endParaRPr>
          </a:p>
        </p:txBody>
      </p:sp>
      <p:graphicFrame>
        <p:nvGraphicFramePr>
          <p:cNvPr id="6" name="object 6"/>
          <p:cNvGraphicFramePr>
            <a:graphicFrameLocks noGrp="1"/>
          </p:cNvGraphicFramePr>
          <p:nvPr/>
        </p:nvGraphicFramePr>
        <p:xfrm>
          <a:off x="1708150" y="1822450"/>
          <a:ext cx="5715000" cy="1905000"/>
        </p:xfrm>
        <a:graphic>
          <a:graphicData uri="http://schemas.openxmlformats.org/drawingml/2006/table">
            <a:tbl>
              <a:tblPr firstRow="1" bandRow="1">
                <a:tableStyleId>{2D5ABB26-0587-4C30-8999-92F81FD0307C}</a:tableStyleId>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635000">
                <a:tc>
                  <a:txBody>
                    <a:bodyPr/>
                    <a:lstStyle/>
                    <a:p>
                      <a:pPr marL="91440">
                        <a:lnSpc>
                          <a:spcPct val="100000"/>
                        </a:lnSpc>
                        <a:spcBef>
                          <a:spcPts val="994"/>
                        </a:spcBef>
                      </a:pPr>
                      <a:r>
                        <a:rPr sz="2400" b="1" spc="-5" dirty="0">
                          <a:latin typeface="Arial"/>
                          <a:cs typeface="Arial"/>
                        </a:rPr>
                        <a:t>gettype</a:t>
                      </a:r>
                      <a:endParaRPr sz="240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994"/>
                        </a:spcBef>
                      </a:pPr>
                      <a:r>
                        <a:rPr sz="2400" b="1" spc="-5" dirty="0">
                          <a:latin typeface="Arial"/>
                          <a:cs typeface="Arial"/>
                        </a:rPr>
                        <a:t>is_string</a:t>
                      </a:r>
                      <a:endParaRPr sz="240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994"/>
                        </a:spcBef>
                      </a:pPr>
                      <a:r>
                        <a:rPr sz="2400" b="1" spc="-5" dirty="0">
                          <a:latin typeface="Arial"/>
                          <a:cs typeface="Arial"/>
                        </a:rPr>
                        <a:t>isset</a:t>
                      </a:r>
                      <a:endParaRPr sz="2400" dirty="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35000">
                <a:tc>
                  <a:txBody>
                    <a:bodyPr/>
                    <a:lstStyle/>
                    <a:p>
                      <a:pPr marL="91440">
                        <a:lnSpc>
                          <a:spcPct val="100000"/>
                        </a:lnSpc>
                        <a:spcBef>
                          <a:spcPts val="994"/>
                        </a:spcBef>
                      </a:pPr>
                      <a:r>
                        <a:rPr sz="2400" b="1" spc="-5" dirty="0">
                          <a:latin typeface="Arial"/>
                          <a:cs typeface="Arial"/>
                        </a:rPr>
                        <a:t>is_integer</a:t>
                      </a:r>
                      <a:endParaRPr sz="240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994"/>
                        </a:spcBef>
                      </a:pPr>
                      <a:r>
                        <a:rPr sz="2400" b="1" spc="-5" dirty="0">
                          <a:latin typeface="Arial"/>
                          <a:cs typeface="Arial"/>
                        </a:rPr>
                        <a:t>is_array</a:t>
                      </a:r>
                      <a:endParaRPr sz="240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994"/>
                        </a:spcBef>
                      </a:pPr>
                      <a:r>
                        <a:rPr sz="2400" b="1" spc="-10" dirty="0">
                          <a:latin typeface="Arial"/>
                          <a:cs typeface="Arial"/>
                        </a:rPr>
                        <a:t>unset</a:t>
                      </a:r>
                      <a:endParaRPr sz="240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35000">
                <a:tc>
                  <a:txBody>
                    <a:bodyPr/>
                    <a:lstStyle/>
                    <a:p>
                      <a:pPr marL="91440">
                        <a:lnSpc>
                          <a:spcPct val="100000"/>
                        </a:lnSpc>
                        <a:spcBef>
                          <a:spcPts val="994"/>
                        </a:spcBef>
                      </a:pPr>
                      <a:r>
                        <a:rPr sz="2400" b="1" spc="-5" dirty="0">
                          <a:latin typeface="Arial"/>
                          <a:cs typeface="Arial"/>
                        </a:rPr>
                        <a:t>is_double</a:t>
                      </a:r>
                      <a:endParaRPr sz="240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994"/>
                        </a:spcBef>
                      </a:pPr>
                      <a:r>
                        <a:rPr sz="2400" b="1" spc="-5" dirty="0">
                          <a:latin typeface="Arial"/>
                          <a:cs typeface="Arial"/>
                        </a:rPr>
                        <a:t>is_object</a:t>
                      </a:r>
                      <a:endParaRPr sz="240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994"/>
                        </a:spcBef>
                      </a:pPr>
                      <a:r>
                        <a:rPr sz="2400" b="1" spc="-5" dirty="0">
                          <a:latin typeface="Arial"/>
                          <a:cs typeface="Arial"/>
                        </a:rPr>
                        <a:t>empty</a:t>
                      </a:r>
                      <a:endParaRPr sz="2400" dirty="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grpSp>
        <p:nvGrpSpPr>
          <p:cNvPr id="7" name="object 7"/>
          <p:cNvGrpSpPr/>
          <p:nvPr/>
        </p:nvGrpSpPr>
        <p:grpSpPr>
          <a:xfrm>
            <a:off x="335279" y="3898391"/>
            <a:ext cx="8054340" cy="2185670"/>
            <a:chOff x="335279" y="3898391"/>
            <a:chExt cx="8054340" cy="2185670"/>
          </a:xfrm>
        </p:grpSpPr>
        <p:sp>
          <p:nvSpPr>
            <p:cNvPr id="8" name="object 8"/>
            <p:cNvSpPr/>
            <p:nvPr/>
          </p:nvSpPr>
          <p:spPr>
            <a:xfrm>
              <a:off x="335279" y="4012691"/>
              <a:ext cx="8054340" cy="1956816"/>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78535" y="3898391"/>
              <a:ext cx="3991355" cy="218541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80999" y="4038599"/>
              <a:ext cx="7962900" cy="1865122"/>
            </a:xfrm>
            <a:prstGeom prst="rect">
              <a:avLst/>
            </a:prstGeom>
            <a:blipFill>
              <a:blip r:embed="rId6" cstate="print"/>
              <a:stretch>
                <a:fillRect/>
              </a:stretch>
            </a:blipFill>
          </p:spPr>
          <p:txBody>
            <a:bodyPr wrap="square" lIns="0" tIns="0" rIns="0" bIns="0" rtlCol="0"/>
            <a:lstStyle/>
            <a:p>
              <a:endParaRPr/>
            </a:p>
          </p:txBody>
        </p:sp>
      </p:grpSp>
      <p:sp>
        <p:nvSpPr>
          <p:cNvPr id="11" name="object 11"/>
          <p:cNvSpPr txBox="1"/>
          <p:nvPr/>
        </p:nvSpPr>
        <p:spPr>
          <a:xfrm>
            <a:off x="381000" y="4038600"/>
            <a:ext cx="7962900" cy="1865630"/>
          </a:xfrm>
          <a:prstGeom prst="rect">
            <a:avLst/>
          </a:prstGeom>
          <a:ln w="9525">
            <a:solidFill>
              <a:srgbClr val="497DBA"/>
            </a:solidFill>
          </a:ln>
        </p:spPr>
        <p:txBody>
          <a:bodyPr vert="horz" wrap="square" lIns="0" tIns="0" rIns="0" bIns="0" rtlCol="0">
            <a:spAutoFit/>
          </a:bodyPr>
          <a:lstStyle/>
          <a:p>
            <a:pPr marL="321310">
              <a:lnSpc>
                <a:spcPts val="2295"/>
              </a:lnSpc>
            </a:pPr>
            <a:r>
              <a:rPr sz="2400" b="1" u="heavy" spc="-5" dirty="0">
                <a:uFill>
                  <a:solidFill>
                    <a:srgbClr val="000000"/>
                  </a:solidFill>
                </a:uFill>
                <a:latin typeface="Times New Roman"/>
                <a:cs typeface="Times New Roman"/>
              </a:rPr>
              <a:t>Ví</a:t>
            </a:r>
            <a:r>
              <a:rPr sz="2400" b="1" u="heavy" spc="-1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dụ</a:t>
            </a:r>
            <a:r>
              <a:rPr sz="2400" b="1" spc="-5" dirty="0">
                <a:latin typeface="Times New Roman"/>
                <a:cs typeface="Times New Roman"/>
              </a:rPr>
              <a:t>:</a:t>
            </a:r>
            <a:endParaRPr sz="2400">
              <a:latin typeface="Times New Roman"/>
              <a:cs typeface="Times New Roman"/>
            </a:endParaRPr>
          </a:p>
          <a:p>
            <a:pPr marL="321310" marR="5881370">
              <a:lnSpc>
                <a:spcPct val="80000"/>
              </a:lnSpc>
              <a:spcBef>
                <a:spcPts val="285"/>
              </a:spcBef>
            </a:pPr>
            <a:r>
              <a:rPr sz="2400" dirty="0">
                <a:latin typeface="Times New Roman"/>
                <a:cs typeface="Times New Roman"/>
              </a:rPr>
              <a:t>$var = </a:t>
            </a:r>
            <a:r>
              <a:rPr sz="2400" spc="-5" dirty="0">
                <a:latin typeface="Times New Roman"/>
                <a:cs typeface="Times New Roman"/>
              </a:rPr>
              <a:t>"test";  </a:t>
            </a:r>
            <a:r>
              <a:rPr sz="2400" dirty="0">
                <a:latin typeface="Times New Roman"/>
                <a:cs typeface="Times New Roman"/>
              </a:rPr>
              <a:t>if</a:t>
            </a:r>
            <a:r>
              <a:rPr sz="2400" spc="-100" dirty="0">
                <a:latin typeface="Times New Roman"/>
                <a:cs typeface="Times New Roman"/>
              </a:rPr>
              <a:t> </a:t>
            </a:r>
            <a:r>
              <a:rPr sz="2400" dirty="0">
                <a:latin typeface="Times New Roman"/>
                <a:cs typeface="Times New Roman"/>
              </a:rPr>
              <a:t>(isset($var))</a:t>
            </a:r>
            <a:endParaRPr sz="2400">
              <a:latin typeface="Times New Roman"/>
              <a:cs typeface="Times New Roman"/>
            </a:endParaRPr>
          </a:p>
          <a:p>
            <a:pPr marL="321310" marR="4663440" indent="226695">
              <a:lnSpc>
                <a:spcPct val="80000"/>
              </a:lnSpc>
            </a:pPr>
            <a:r>
              <a:rPr sz="2400" dirty="0">
                <a:latin typeface="Times New Roman"/>
                <a:cs typeface="Times New Roman"/>
              </a:rPr>
              <a:t>echo </a:t>
            </a:r>
            <a:r>
              <a:rPr sz="2400" spc="-35" dirty="0">
                <a:latin typeface="Times New Roman"/>
                <a:cs typeface="Times New Roman"/>
              </a:rPr>
              <a:t>"Variable </a:t>
            </a:r>
            <a:r>
              <a:rPr sz="2400" spc="-5" dirty="0">
                <a:latin typeface="Times New Roman"/>
                <a:cs typeface="Times New Roman"/>
              </a:rPr>
              <a:t>is Set";  </a:t>
            </a:r>
            <a:r>
              <a:rPr sz="2400" dirty="0">
                <a:latin typeface="Times New Roman"/>
                <a:cs typeface="Times New Roman"/>
              </a:rPr>
              <a:t>if</a:t>
            </a:r>
            <a:r>
              <a:rPr sz="2400" spc="-10" dirty="0">
                <a:latin typeface="Times New Roman"/>
                <a:cs typeface="Times New Roman"/>
              </a:rPr>
              <a:t> </a:t>
            </a:r>
            <a:r>
              <a:rPr sz="2400" dirty="0">
                <a:latin typeface="Times New Roman"/>
                <a:cs typeface="Times New Roman"/>
              </a:rPr>
              <a:t>(empty($var))</a:t>
            </a:r>
            <a:endParaRPr sz="2400">
              <a:latin typeface="Times New Roman"/>
              <a:cs typeface="Times New Roman"/>
            </a:endParaRPr>
          </a:p>
          <a:p>
            <a:pPr marL="548640">
              <a:lnSpc>
                <a:spcPts val="2305"/>
              </a:lnSpc>
            </a:pPr>
            <a:r>
              <a:rPr sz="2400" dirty="0">
                <a:latin typeface="Times New Roman"/>
                <a:cs typeface="Times New Roman"/>
              </a:rPr>
              <a:t>echo </a:t>
            </a:r>
            <a:r>
              <a:rPr sz="2400" spc="-35" dirty="0">
                <a:latin typeface="Times New Roman"/>
                <a:cs typeface="Times New Roman"/>
              </a:rPr>
              <a:t>"Variable </a:t>
            </a:r>
            <a:r>
              <a:rPr sz="2400" spc="-5" dirty="0">
                <a:latin typeface="Times New Roman"/>
                <a:cs typeface="Times New Roman"/>
              </a:rPr>
              <a:t>is</a:t>
            </a:r>
            <a:r>
              <a:rPr sz="2400" spc="5" dirty="0">
                <a:latin typeface="Times New Roman"/>
                <a:cs typeface="Times New Roman"/>
              </a:rPr>
              <a:t> </a:t>
            </a:r>
            <a:r>
              <a:rPr sz="2400" dirty="0">
                <a:latin typeface="Times New Roman"/>
                <a:cs typeface="Times New Roman"/>
              </a:rPr>
              <a:t>Empty";</a:t>
            </a:r>
            <a:endParaRPr sz="240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44576" y="604843"/>
            <a:ext cx="716026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c. Khai </a:t>
            </a:r>
            <a:r>
              <a:rPr spc="-5" dirty="0">
                <a:solidFill>
                  <a:schemeClr val="tx1"/>
                </a:solidFill>
              </a:rPr>
              <a:t>báo hằng </a:t>
            </a:r>
            <a:r>
              <a:rPr dirty="0">
                <a:solidFill>
                  <a:schemeClr val="tx1"/>
                </a:solidFill>
              </a:rPr>
              <a:t>và</a:t>
            </a:r>
            <a:r>
              <a:rPr spc="-90" dirty="0">
                <a:solidFill>
                  <a:schemeClr val="tx1"/>
                </a:solidFill>
              </a:rPr>
              <a:t> </a:t>
            </a:r>
            <a:r>
              <a:rPr spc="-5" dirty="0">
                <a:solidFill>
                  <a:schemeClr val="tx1"/>
                </a:solidFill>
              </a:rPr>
              <a:t>biến</a:t>
            </a:r>
          </a:p>
        </p:txBody>
      </p:sp>
      <p:grpSp>
        <p:nvGrpSpPr>
          <p:cNvPr id="6" name="object 6"/>
          <p:cNvGrpSpPr/>
          <p:nvPr/>
        </p:nvGrpSpPr>
        <p:grpSpPr>
          <a:xfrm>
            <a:off x="-76200" y="5291073"/>
            <a:ext cx="9211691" cy="1413004"/>
            <a:chOff x="256031" y="5366003"/>
            <a:chExt cx="8590915" cy="1385570"/>
          </a:xfrm>
        </p:grpSpPr>
        <p:sp>
          <p:nvSpPr>
            <p:cNvPr id="7" name="object 7"/>
            <p:cNvSpPr/>
            <p:nvPr/>
          </p:nvSpPr>
          <p:spPr>
            <a:xfrm>
              <a:off x="297179" y="5384291"/>
              <a:ext cx="8549640" cy="129235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56031" y="5366003"/>
              <a:ext cx="4877562" cy="1385316"/>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42900" y="5410199"/>
              <a:ext cx="8458200" cy="120032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42900" y="5410199"/>
              <a:ext cx="8458200" cy="1200785"/>
            </a:xfrm>
            <a:custGeom>
              <a:avLst/>
              <a:gdLst/>
              <a:ahLst/>
              <a:cxnLst/>
              <a:rect l="l" t="t" r="r" b="b"/>
              <a:pathLst>
                <a:path w="8458200" h="1200784">
                  <a:moveTo>
                    <a:pt x="0" y="1200327"/>
                  </a:moveTo>
                  <a:lnTo>
                    <a:pt x="8458200" y="1200327"/>
                  </a:lnTo>
                  <a:lnTo>
                    <a:pt x="8458200" y="0"/>
                  </a:lnTo>
                  <a:lnTo>
                    <a:pt x="0" y="0"/>
                  </a:lnTo>
                  <a:lnTo>
                    <a:pt x="0" y="1200327"/>
                  </a:lnTo>
                  <a:close/>
                </a:path>
              </a:pathLst>
            </a:custGeom>
            <a:ln w="9525">
              <a:solidFill>
                <a:srgbClr val="497DBA"/>
              </a:solidFill>
            </a:ln>
          </p:spPr>
          <p:txBody>
            <a:bodyPr wrap="square" lIns="0" tIns="0" rIns="0" bIns="0" rtlCol="0"/>
            <a:lstStyle/>
            <a:p>
              <a:endParaRPr/>
            </a:p>
          </p:txBody>
        </p:sp>
      </p:grpSp>
      <p:sp>
        <p:nvSpPr>
          <p:cNvPr id="11" name="object 11"/>
          <p:cNvSpPr txBox="1"/>
          <p:nvPr/>
        </p:nvSpPr>
        <p:spPr>
          <a:xfrm>
            <a:off x="0" y="1154175"/>
            <a:ext cx="9144000" cy="4582160"/>
          </a:xfrm>
          <a:prstGeom prst="rect">
            <a:avLst/>
          </a:prstGeom>
        </p:spPr>
        <p:txBody>
          <a:bodyPr vert="horz" wrap="square" lIns="0" tIns="90805" rIns="0" bIns="0" rtlCol="0">
            <a:spAutoFit/>
          </a:bodyPr>
          <a:lstStyle/>
          <a:p>
            <a:pPr marL="546100" indent="-342900">
              <a:lnSpc>
                <a:spcPct val="100000"/>
              </a:lnSpc>
              <a:spcBef>
                <a:spcPts val="715"/>
              </a:spcBef>
              <a:buClr>
                <a:srgbClr val="00AF50"/>
              </a:buClr>
              <a:buFont typeface="Wingdings"/>
              <a:buChar char=""/>
              <a:tabLst>
                <a:tab pos="545465" algn="l"/>
                <a:tab pos="546100" algn="l"/>
              </a:tabLst>
            </a:pPr>
            <a:r>
              <a:rPr sz="2400" b="1" spc="-5" dirty="0">
                <a:latin typeface="Times New Roman"/>
                <a:cs typeface="Times New Roman"/>
              </a:rPr>
              <a:t>Cú pháp khai </a:t>
            </a:r>
            <a:r>
              <a:rPr sz="2400" b="1" dirty="0">
                <a:latin typeface="Times New Roman"/>
                <a:cs typeface="Times New Roman"/>
              </a:rPr>
              <a:t>báo</a:t>
            </a:r>
            <a:r>
              <a:rPr sz="2400" b="1" spc="20" dirty="0">
                <a:latin typeface="Times New Roman"/>
                <a:cs typeface="Times New Roman"/>
              </a:rPr>
              <a:t> </a:t>
            </a:r>
            <a:r>
              <a:rPr sz="2400" b="1" spc="-5" dirty="0">
                <a:latin typeface="Times New Roman"/>
                <a:cs typeface="Times New Roman"/>
              </a:rPr>
              <a:t>hằng</a:t>
            </a:r>
            <a:r>
              <a:rPr sz="2400" spc="-5" dirty="0">
                <a:latin typeface="Times New Roman"/>
                <a:cs typeface="Times New Roman"/>
              </a:rPr>
              <a:t>:</a:t>
            </a:r>
            <a:endParaRPr sz="2400" dirty="0">
              <a:latin typeface="Times New Roman"/>
              <a:cs typeface="Times New Roman"/>
            </a:endParaRPr>
          </a:p>
          <a:p>
            <a:pPr marL="1117600">
              <a:lnSpc>
                <a:spcPct val="100000"/>
              </a:lnSpc>
              <a:spcBef>
                <a:spcPts val="620"/>
              </a:spcBef>
            </a:pPr>
            <a:r>
              <a:rPr sz="2400" b="1" spc="-5" dirty="0">
                <a:solidFill>
                  <a:srgbClr val="974707"/>
                </a:solidFill>
                <a:latin typeface="Arial"/>
                <a:cs typeface="Arial"/>
              </a:rPr>
              <a:t>define</a:t>
            </a:r>
            <a:r>
              <a:rPr sz="2400" spc="-5" dirty="0">
                <a:latin typeface="Arial"/>
                <a:cs typeface="Arial"/>
              </a:rPr>
              <a:t>('Tên_hằng',</a:t>
            </a:r>
            <a:r>
              <a:rPr sz="2400" spc="10" dirty="0">
                <a:latin typeface="Arial"/>
                <a:cs typeface="Arial"/>
              </a:rPr>
              <a:t> </a:t>
            </a:r>
            <a:r>
              <a:rPr sz="2400" spc="-5" dirty="0">
                <a:latin typeface="Arial"/>
                <a:cs typeface="Arial"/>
              </a:rPr>
              <a:t>Giá_trị);</a:t>
            </a:r>
            <a:endParaRPr sz="2400" dirty="0">
              <a:latin typeface="Arial"/>
              <a:cs typeface="Arial"/>
            </a:endParaRPr>
          </a:p>
          <a:p>
            <a:pPr marL="546100" indent="-342900">
              <a:lnSpc>
                <a:spcPct val="100000"/>
              </a:lnSpc>
              <a:spcBef>
                <a:spcPts val="620"/>
              </a:spcBef>
              <a:buClr>
                <a:srgbClr val="00AF50"/>
              </a:buClr>
              <a:buFont typeface="Wingdings"/>
              <a:buChar char=""/>
              <a:tabLst>
                <a:tab pos="545465" algn="l"/>
                <a:tab pos="546100" algn="l"/>
              </a:tabLst>
            </a:pPr>
            <a:r>
              <a:rPr sz="2400" b="1" spc="-5" dirty="0">
                <a:latin typeface="Times New Roman"/>
                <a:cs typeface="Times New Roman"/>
              </a:rPr>
              <a:t>Cú pháp khai </a:t>
            </a:r>
            <a:r>
              <a:rPr sz="2400" b="1" dirty="0">
                <a:latin typeface="Times New Roman"/>
                <a:cs typeface="Times New Roman"/>
              </a:rPr>
              <a:t>báo</a:t>
            </a:r>
            <a:r>
              <a:rPr sz="2400" b="1" spc="20" dirty="0">
                <a:latin typeface="Times New Roman"/>
                <a:cs typeface="Times New Roman"/>
              </a:rPr>
              <a:t> </a:t>
            </a:r>
            <a:r>
              <a:rPr sz="2400" b="1" spc="-5" dirty="0">
                <a:latin typeface="Times New Roman"/>
                <a:cs typeface="Times New Roman"/>
              </a:rPr>
              <a:t>biến</a:t>
            </a:r>
            <a:r>
              <a:rPr sz="2400" spc="-5" dirty="0">
                <a:latin typeface="Times New Roman"/>
                <a:cs typeface="Times New Roman"/>
              </a:rPr>
              <a:t>:</a:t>
            </a:r>
            <a:endParaRPr sz="2400" dirty="0">
              <a:latin typeface="Times New Roman"/>
              <a:cs typeface="Times New Roman"/>
            </a:endParaRPr>
          </a:p>
          <a:p>
            <a:pPr marL="1117600">
              <a:lnSpc>
                <a:spcPct val="100000"/>
              </a:lnSpc>
              <a:spcBef>
                <a:spcPts val="625"/>
              </a:spcBef>
            </a:pPr>
            <a:r>
              <a:rPr sz="2400" b="1" spc="-5" dirty="0">
                <a:solidFill>
                  <a:srgbClr val="974707"/>
                </a:solidFill>
                <a:latin typeface="Arial"/>
                <a:cs typeface="Arial"/>
              </a:rPr>
              <a:t>$Tên_biến </a:t>
            </a:r>
            <a:r>
              <a:rPr sz="2400" dirty="0">
                <a:latin typeface="Arial"/>
                <a:cs typeface="Arial"/>
              </a:rPr>
              <a:t>=</a:t>
            </a:r>
            <a:r>
              <a:rPr sz="2400" spc="-15" dirty="0">
                <a:latin typeface="Arial"/>
                <a:cs typeface="Arial"/>
              </a:rPr>
              <a:t> </a:t>
            </a:r>
            <a:r>
              <a:rPr sz="2400" spc="-5" dirty="0">
                <a:latin typeface="Arial"/>
                <a:cs typeface="Arial"/>
              </a:rPr>
              <a:t>Giá_trị;</a:t>
            </a:r>
            <a:endParaRPr sz="2400" dirty="0">
              <a:latin typeface="Arial"/>
              <a:cs typeface="Arial"/>
            </a:endParaRPr>
          </a:p>
          <a:p>
            <a:pPr marL="367665">
              <a:lnSpc>
                <a:spcPct val="100000"/>
              </a:lnSpc>
              <a:spcBef>
                <a:spcPts val="615"/>
              </a:spcBef>
            </a:pPr>
            <a:r>
              <a:rPr sz="2400" spc="1935" dirty="0">
                <a:solidFill>
                  <a:srgbClr val="00AF50"/>
                </a:solidFill>
                <a:latin typeface="Wingdings"/>
                <a:cs typeface="Wingdings"/>
              </a:rPr>
              <a:t></a:t>
            </a:r>
            <a:r>
              <a:rPr sz="2400" spc="105" dirty="0">
                <a:solidFill>
                  <a:srgbClr val="00AF50"/>
                </a:solidFill>
                <a:latin typeface="Times New Roman"/>
                <a:cs typeface="Times New Roman"/>
              </a:rPr>
              <a:t> </a:t>
            </a:r>
            <a:r>
              <a:rPr sz="2400" b="1" u="heavy" dirty="0">
                <a:solidFill>
                  <a:srgbClr val="FF0000"/>
                </a:solidFill>
                <a:uFill>
                  <a:solidFill>
                    <a:srgbClr val="FF0000"/>
                  </a:solidFill>
                </a:uFill>
                <a:latin typeface="Times New Roman"/>
                <a:cs typeface="Times New Roman"/>
              </a:rPr>
              <a:t>Lưu ý</a:t>
            </a:r>
            <a:r>
              <a:rPr sz="2400" dirty="0">
                <a:solidFill>
                  <a:srgbClr val="FF0000"/>
                </a:solidFill>
                <a:latin typeface="Times New Roman"/>
                <a:cs typeface="Times New Roman"/>
              </a:rPr>
              <a:t>:</a:t>
            </a:r>
            <a:endParaRPr sz="2400" dirty="0">
              <a:latin typeface="Times New Roman"/>
              <a:cs typeface="Times New Roman"/>
            </a:endParaRPr>
          </a:p>
          <a:p>
            <a:pPr marL="842644" marR="222885" lvl="1" indent="-347980">
              <a:lnSpc>
                <a:spcPct val="100000"/>
              </a:lnSpc>
              <a:spcBef>
                <a:spcPts val="315"/>
              </a:spcBef>
              <a:buFont typeface="Wingdings"/>
              <a:buChar char=""/>
              <a:tabLst>
                <a:tab pos="806450" algn="l"/>
              </a:tabLst>
            </a:pPr>
            <a:r>
              <a:rPr sz="2400" dirty="0">
                <a:latin typeface="Times New Roman"/>
                <a:cs typeface="Times New Roman"/>
              </a:rPr>
              <a:t>Tên </a:t>
            </a:r>
            <a:r>
              <a:rPr sz="2400" spc="-5" dirty="0">
                <a:latin typeface="Times New Roman"/>
                <a:cs typeface="Times New Roman"/>
              </a:rPr>
              <a:t>biến </a:t>
            </a:r>
            <a:r>
              <a:rPr sz="2400" dirty="0">
                <a:latin typeface="Times New Roman"/>
                <a:cs typeface="Times New Roman"/>
              </a:rPr>
              <a:t>có thể bao gồm các </a:t>
            </a:r>
            <a:r>
              <a:rPr sz="2400" spc="-5" dirty="0">
                <a:latin typeface="Times New Roman"/>
                <a:cs typeface="Times New Roman"/>
              </a:rPr>
              <a:t>Ký </a:t>
            </a:r>
            <a:r>
              <a:rPr sz="2400" dirty="0">
                <a:latin typeface="Times New Roman"/>
                <a:cs typeface="Times New Roman"/>
              </a:rPr>
              <a:t>tự </a:t>
            </a:r>
            <a:r>
              <a:rPr sz="2400" spc="-5" dirty="0">
                <a:latin typeface="Times New Roman"/>
                <a:cs typeface="Times New Roman"/>
              </a:rPr>
              <a:t>(</a:t>
            </a:r>
            <a:r>
              <a:rPr sz="2400" b="1" spc="-5" dirty="0">
                <a:latin typeface="Times New Roman"/>
                <a:cs typeface="Times New Roman"/>
              </a:rPr>
              <a:t>A..Z, </a:t>
            </a:r>
            <a:r>
              <a:rPr sz="2400" b="1" dirty="0">
                <a:latin typeface="Times New Roman"/>
                <a:cs typeface="Times New Roman"/>
              </a:rPr>
              <a:t>a..z</a:t>
            </a:r>
            <a:r>
              <a:rPr sz="2400" dirty="0">
                <a:latin typeface="Times New Roman"/>
                <a:cs typeface="Times New Roman"/>
              </a:rPr>
              <a:t>), </a:t>
            </a:r>
            <a:r>
              <a:rPr sz="2400" spc="-5" dirty="0">
                <a:latin typeface="Times New Roman"/>
                <a:cs typeface="Times New Roman"/>
              </a:rPr>
              <a:t>Ký</a:t>
            </a:r>
            <a:r>
              <a:rPr sz="2400" spc="-80" dirty="0">
                <a:latin typeface="Times New Roman"/>
                <a:cs typeface="Times New Roman"/>
              </a:rPr>
              <a:t> </a:t>
            </a:r>
            <a:r>
              <a:rPr sz="2400" spc="-5" dirty="0">
                <a:latin typeface="Times New Roman"/>
                <a:cs typeface="Times New Roman"/>
              </a:rPr>
              <a:t>số  (</a:t>
            </a:r>
            <a:r>
              <a:rPr sz="2400" b="1" spc="-5" dirty="0">
                <a:latin typeface="Times New Roman"/>
                <a:cs typeface="Times New Roman"/>
              </a:rPr>
              <a:t>0..9</a:t>
            </a:r>
            <a:r>
              <a:rPr sz="2400" spc="-5" dirty="0">
                <a:latin typeface="Times New Roman"/>
                <a:cs typeface="Times New Roman"/>
              </a:rPr>
              <a:t>), </a:t>
            </a:r>
            <a:r>
              <a:rPr sz="2400" b="1" dirty="0">
                <a:latin typeface="Times New Roman"/>
                <a:cs typeface="Times New Roman"/>
              </a:rPr>
              <a:t>_</a:t>
            </a:r>
            <a:r>
              <a:rPr sz="2400" dirty="0">
                <a:latin typeface="Times New Roman"/>
                <a:cs typeface="Times New Roman"/>
              </a:rPr>
              <a:t>, </a:t>
            </a:r>
            <a:r>
              <a:rPr sz="2400" b="1" dirty="0">
                <a:latin typeface="Times New Roman"/>
                <a:cs typeface="Times New Roman"/>
              </a:rPr>
              <a:t>$</a:t>
            </a:r>
            <a:r>
              <a:rPr sz="2400" dirty="0">
                <a:latin typeface="Times New Roman"/>
                <a:cs typeface="Times New Roman"/>
              </a:rPr>
              <a:t>. (phân biệt chữ hoa, chữ</a:t>
            </a:r>
            <a:r>
              <a:rPr sz="2400" spc="-50" dirty="0">
                <a:latin typeface="Times New Roman"/>
                <a:cs typeface="Times New Roman"/>
              </a:rPr>
              <a:t> </a:t>
            </a:r>
            <a:r>
              <a:rPr sz="2400" dirty="0">
                <a:latin typeface="Times New Roman"/>
                <a:cs typeface="Times New Roman"/>
              </a:rPr>
              <a:t>thường)</a:t>
            </a:r>
          </a:p>
          <a:p>
            <a:pPr marL="842644" marR="5080" indent="-347980">
              <a:lnSpc>
                <a:spcPct val="100000"/>
              </a:lnSpc>
            </a:pPr>
            <a:r>
              <a:rPr sz="2400" spc="1770" dirty="0">
                <a:latin typeface="Wingdings"/>
                <a:cs typeface="Wingdings"/>
              </a:rPr>
              <a:t></a:t>
            </a:r>
            <a:r>
              <a:rPr sz="2400" spc="-130" dirty="0">
                <a:latin typeface="Times New Roman"/>
                <a:cs typeface="Times New Roman"/>
              </a:rPr>
              <a:t> </a:t>
            </a:r>
            <a:r>
              <a:rPr sz="2400" b="1" u="heavy" spc="-5" dirty="0">
                <a:uFill>
                  <a:solidFill>
                    <a:srgbClr val="000000"/>
                  </a:solidFill>
                </a:uFill>
                <a:latin typeface="Times New Roman"/>
                <a:cs typeface="Times New Roman"/>
              </a:rPr>
              <a:t>Không</a:t>
            </a:r>
            <a:r>
              <a:rPr sz="2400" b="1" spc="-5" dirty="0">
                <a:latin typeface="Times New Roman"/>
                <a:cs typeface="Times New Roman"/>
              </a:rPr>
              <a:t> </a:t>
            </a:r>
            <a:r>
              <a:rPr sz="2400" dirty="0">
                <a:latin typeface="Times New Roman"/>
                <a:cs typeface="Times New Roman"/>
              </a:rPr>
              <a:t>khai báo kiểu dữ liệu (kiểu dữ liệu tự </a:t>
            </a:r>
            <a:r>
              <a:rPr sz="2400" dirty="0" err="1">
                <a:latin typeface="Times New Roman"/>
                <a:cs typeface="Times New Roman"/>
              </a:rPr>
              <a:t>động</a:t>
            </a:r>
            <a:r>
              <a:rPr sz="2400" dirty="0">
                <a:latin typeface="Times New Roman"/>
                <a:cs typeface="Times New Roman"/>
              </a:rPr>
              <a:t> </a:t>
            </a:r>
            <a:r>
              <a:rPr sz="2400" dirty="0" err="1">
                <a:latin typeface="Times New Roman"/>
                <a:cs typeface="Times New Roman"/>
              </a:rPr>
              <a:t>khởi</a:t>
            </a:r>
            <a:r>
              <a:rPr sz="2400" dirty="0">
                <a:latin typeface="Times New Roman"/>
                <a:cs typeface="Times New Roman"/>
              </a:rPr>
              <a:t> tạo ở lần đầu tiên khi gán giá trị cho</a:t>
            </a:r>
            <a:r>
              <a:rPr sz="2400" spc="-114" dirty="0">
                <a:latin typeface="Times New Roman"/>
                <a:cs typeface="Times New Roman"/>
              </a:rPr>
              <a:t> </a:t>
            </a:r>
            <a:r>
              <a:rPr sz="2400" dirty="0">
                <a:latin typeface="Times New Roman"/>
                <a:cs typeface="Times New Roman"/>
              </a:rPr>
              <a:t>biến).</a:t>
            </a:r>
          </a:p>
          <a:p>
            <a:pPr marL="495300">
              <a:lnSpc>
                <a:spcPct val="100000"/>
              </a:lnSpc>
            </a:pPr>
            <a:r>
              <a:rPr sz="2400" spc="1770" dirty="0">
                <a:latin typeface="Wingdings"/>
                <a:cs typeface="Wingdings"/>
              </a:rPr>
              <a:t></a:t>
            </a:r>
            <a:r>
              <a:rPr sz="2400" spc="-75" dirty="0">
                <a:latin typeface="Times New Roman"/>
                <a:cs typeface="Times New Roman"/>
              </a:rPr>
              <a:t> </a:t>
            </a:r>
            <a:r>
              <a:rPr sz="2400" dirty="0">
                <a:latin typeface="Times New Roman"/>
                <a:cs typeface="Times New Roman"/>
              </a:rPr>
              <a:t>Tên </a:t>
            </a:r>
            <a:r>
              <a:rPr sz="2400" spc="-5" dirty="0">
                <a:latin typeface="Times New Roman"/>
                <a:cs typeface="Times New Roman"/>
              </a:rPr>
              <a:t>biến </a:t>
            </a:r>
            <a:r>
              <a:rPr sz="2400" b="1" u="heavy" spc="-5" dirty="0">
                <a:uFill>
                  <a:solidFill>
                    <a:srgbClr val="000000"/>
                  </a:solidFill>
                </a:uFill>
                <a:latin typeface="Times New Roman"/>
                <a:cs typeface="Times New Roman"/>
              </a:rPr>
              <a:t>không</a:t>
            </a:r>
            <a:r>
              <a:rPr sz="2400" b="1" spc="-5" dirty="0">
                <a:latin typeface="Times New Roman"/>
                <a:cs typeface="Times New Roman"/>
              </a:rPr>
              <a:t> </a:t>
            </a:r>
            <a:r>
              <a:rPr sz="2400" dirty="0">
                <a:latin typeface="Times New Roman"/>
                <a:cs typeface="Times New Roman"/>
              </a:rPr>
              <a:t>được bắt dầu bằng ký </a:t>
            </a:r>
            <a:r>
              <a:rPr sz="2400" spc="-5" dirty="0">
                <a:latin typeface="Times New Roman"/>
                <a:cs typeface="Times New Roman"/>
              </a:rPr>
              <a:t>số </a:t>
            </a:r>
            <a:r>
              <a:rPr sz="2400" dirty="0">
                <a:latin typeface="Times New Roman"/>
                <a:cs typeface="Times New Roman"/>
              </a:rPr>
              <a:t>(0..9).</a:t>
            </a:r>
          </a:p>
          <a:p>
            <a:pPr marL="12700">
              <a:lnSpc>
                <a:spcPct val="100000"/>
              </a:lnSpc>
              <a:spcBef>
                <a:spcPts val="1505"/>
              </a:spcBef>
            </a:pPr>
            <a:r>
              <a:rPr sz="1800" b="1" u="heavy" spc="-5" dirty="0">
                <a:uFill>
                  <a:solidFill>
                    <a:srgbClr val="000000"/>
                  </a:solidFill>
                </a:uFill>
                <a:latin typeface="Times New Roman"/>
                <a:cs typeface="Times New Roman"/>
              </a:rPr>
              <a:t>Ví dụ</a:t>
            </a:r>
            <a:r>
              <a:rPr sz="1800" spc="-5" dirty="0">
                <a:latin typeface="Times New Roman"/>
                <a:cs typeface="Times New Roman"/>
              </a:rPr>
              <a:t>: </a:t>
            </a:r>
            <a:r>
              <a:rPr sz="1800" dirty="0">
                <a:latin typeface="Times New Roman"/>
                <a:cs typeface="Times New Roman"/>
              </a:rPr>
              <a:t>cho </a:t>
            </a:r>
            <a:r>
              <a:rPr sz="1800" spc="-5" dirty="0">
                <a:latin typeface="Times New Roman"/>
                <a:cs typeface="Times New Roman"/>
              </a:rPr>
              <a:t>biết </a:t>
            </a:r>
            <a:r>
              <a:rPr sz="1800" dirty="0">
                <a:latin typeface="Times New Roman"/>
                <a:cs typeface="Times New Roman"/>
              </a:rPr>
              <a:t>các khai báo nào </a:t>
            </a:r>
            <a:r>
              <a:rPr sz="1800" spc="-5" dirty="0">
                <a:latin typeface="Times New Roman"/>
                <a:cs typeface="Times New Roman"/>
              </a:rPr>
              <a:t>sau </a:t>
            </a:r>
            <a:r>
              <a:rPr sz="1800" dirty="0">
                <a:latin typeface="Times New Roman"/>
                <a:cs typeface="Times New Roman"/>
              </a:rPr>
              <a:t>đây là đúng</a:t>
            </a:r>
          </a:p>
        </p:txBody>
      </p:sp>
      <p:sp>
        <p:nvSpPr>
          <p:cNvPr id="18" name="object 18"/>
          <p:cNvSpPr txBox="1"/>
          <p:nvPr/>
        </p:nvSpPr>
        <p:spPr>
          <a:xfrm>
            <a:off x="6818883" y="5789676"/>
            <a:ext cx="10795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$drink4you</a:t>
            </a:r>
            <a:endParaRPr sz="1800">
              <a:latin typeface="Times New Roman"/>
              <a:cs typeface="Times New Roman"/>
            </a:endParaRPr>
          </a:p>
        </p:txBody>
      </p:sp>
      <p:sp>
        <p:nvSpPr>
          <p:cNvPr id="19" name="object 19"/>
          <p:cNvSpPr/>
          <p:nvPr/>
        </p:nvSpPr>
        <p:spPr>
          <a:xfrm>
            <a:off x="2799588" y="5730240"/>
            <a:ext cx="1277112" cy="562356"/>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755141" y="5677153"/>
            <a:ext cx="3263900" cy="821055"/>
          </a:xfrm>
          <a:prstGeom prst="rect">
            <a:avLst/>
          </a:prstGeom>
        </p:spPr>
        <p:txBody>
          <a:bodyPr vert="horz" wrap="square" lIns="0" tIns="135890" rIns="0" bIns="0" rtlCol="0">
            <a:spAutoFit/>
          </a:bodyPr>
          <a:lstStyle/>
          <a:p>
            <a:pPr marL="12700">
              <a:lnSpc>
                <a:spcPct val="100000"/>
              </a:lnSpc>
              <a:spcBef>
                <a:spcPts val="1070"/>
              </a:spcBef>
              <a:tabLst>
                <a:tab pos="2222500" algn="l"/>
              </a:tabLst>
            </a:pPr>
            <a:r>
              <a:rPr sz="2700" spc="-7" baseline="3086" dirty="0">
                <a:latin typeface="Times New Roman"/>
                <a:cs typeface="Times New Roman"/>
              </a:rPr>
              <a:t>$size	</a:t>
            </a:r>
            <a:r>
              <a:rPr sz="1800" dirty="0">
                <a:latin typeface="Times New Roman"/>
                <a:cs typeface="Times New Roman"/>
              </a:rPr>
              <a:t>$$2hot4u</a:t>
            </a:r>
          </a:p>
          <a:p>
            <a:pPr marL="12700">
              <a:lnSpc>
                <a:spcPct val="100000"/>
              </a:lnSpc>
              <a:spcBef>
                <a:spcPts val="975"/>
              </a:spcBef>
              <a:tabLst>
                <a:tab pos="2222500" algn="l"/>
              </a:tabLst>
            </a:pPr>
            <a:r>
              <a:rPr sz="1800" spc="-5" dirty="0">
                <a:latin typeface="Times New Roman"/>
                <a:cs typeface="Times New Roman"/>
              </a:rPr>
              <a:t>$my_drink_size	$drink-size</a:t>
            </a:r>
            <a:endParaRPr sz="1800" dirty="0">
              <a:latin typeface="Times New Roman"/>
              <a:cs typeface="Times New Roman"/>
            </a:endParaRPr>
          </a:p>
        </p:txBody>
      </p:sp>
      <p:grpSp>
        <p:nvGrpSpPr>
          <p:cNvPr id="21" name="object 21"/>
          <p:cNvGrpSpPr/>
          <p:nvPr/>
        </p:nvGrpSpPr>
        <p:grpSpPr>
          <a:xfrm>
            <a:off x="2716276" y="5929147"/>
            <a:ext cx="3411220" cy="748030"/>
            <a:chOff x="2716276" y="5929147"/>
            <a:chExt cx="3411220" cy="748030"/>
          </a:xfrm>
        </p:grpSpPr>
        <p:sp>
          <p:nvSpPr>
            <p:cNvPr id="22" name="object 22"/>
            <p:cNvSpPr/>
            <p:nvPr/>
          </p:nvSpPr>
          <p:spPr>
            <a:xfrm>
              <a:off x="2725801" y="5938672"/>
              <a:ext cx="1611630" cy="418465"/>
            </a:xfrm>
            <a:custGeom>
              <a:avLst/>
              <a:gdLst/>
              <a:ahLst/>
              <a:cxnLst/>
              <a:rect l="l" t="t" r="r" b="b"/>
              <a:pathLst>
                <a:path w="1611629" h="418464">
                  <a:moveTo>
                    <a:pt x="0" y="404342"/>
                  </a:moveTo>
                  <a:lnTo>
                    <a:pt x="1611122" y="418198"/>
                  </a:lnTo>
                </a:path>
                <a:path w="1611629" h="418464">
                  <a:moveTo>
                    <a:pt x="0" y="0"/>
                  </a:moveTo>
                  <a:lnTo>
                    <a:pt x="1611122" y="13843"/>
                  </a:lnTo>
                </a:path>
              </a:pathLst>
            </a:custGeom>
            <a:ln w="19050">
              <a:solidFill>
                <a:srgbClr val="FF0000"/>
              </a:solidFill>
            </a:ln>
          </p:spPr>
          <p:txBody>
            <a:bodyPr wrap="square" lIns="0" tIns="0" rIns="0" bIns="0" rtlCol="0"/>
            <a:lstStyle/>
            <a:p>
              <a:endParaRPr/>
            </a:p>
          </p:txBody>
        </p:sp>
        <p:sp>
          <p:nvSpPr>
            <p:cNvPr id="23" name="object 23"/>
            <p:cNvSpPr/>
            <p:nvPr/>
          </p:nvSpPr>
          <p:spPr>
            <a:xfrm>
              <a:off x="4850130" y="6114287"/>
              <a:ext cx="1277112" cy="562356"/>
            </a:xfrm>
            <a:prstGeom prst="rect">
              <a:avLst/>
            </a:prstGeom>
            <a:blipFill>
              <a:blip r:embed="rId8" cstate="print"/>
              <a:stretch>
                <a:fillRect/>
              </a:stretch>
            </a:blipFill>
          </p:spPr>
          <p:txBody>
            <a:bodyPr wrap="square" lIns="0" tIns="0" rIns="0" bIns="0" rtlCol="0"/>
            <a:lstStyle/>
            <a:p>
              <a:endParaRPr/>
            </a:p>
          </p:txBody>
        </p:sp>
      </p:grpSp>
      <p:sp>
        <p:nvSpPr>
          <p:cNvPr id="24" name="object 24"/>
          <p:cNvSpPr txBox="1"/>
          <p:nvPr/>
        </p:nvSpPr>
        <p:spPr>
          <a:xfrm>
            <a:off x="5016246" y="5650992"/>
            <a:ext cx="889635" cy="833119"/>
          </a:xfrm>
          <a:prstGeom prst="rect">
            <a:avLst/>
          </a:prstGeom>
        </p:spPr>
        <p:txBody>
          <a:bodyPr vert="horz" wrap="square" lIns="0" tIns="142240" rIns="0" bIns="0" rtlCol="0">
            <a:spAutoFit/>
          </a:bodyPr>
          <a:lstStyle/>
          <a:p>
            <a:pPr marL="12700">
              <a:lnSpc>
                <a:spcPct val="100000"/>
              </a:lnSpc>
              <a:spcBef>
                <a:spcPts val="1120"/>
              </a:spcBef>
            </a:pPr>
            <a:r>
              <a:rPr sz="1800" dirty="0">
                <a:latin typeface="Times New Roman"/>
                <a:cs typeface="Times New Roman"/>
              </a:rPr>
              <a:t>$_drinks</a:t>
            </a:r>
            <a:endParaRPr sz="1800">
              <a:latin typeface="Times New Roman"/>
              <a:cs typeface="Times New Roman"/>
            </a:endParaRPr>
          </a:p>
          <a:p>
            <a:pPr marL="12700">
              <a:lnSpc>
                <a:spcPct val="100000"/>
              </a:lnSpc>
              <a:spcBef>
                <a:spcPts val="1020"/>
              </a:spcBef>
            </a:pPr>
            <a:r>
              <a:rPr sz="1800" dirty="0">
                <a:latin typeface="Times New Roman"/>
                <a:cs typeface="Times New Roman"/>
              </a:rPr>
              <a:t>$$hot4u2</a:t>
            </a:r>
            <a:endParaRPr sz="180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4463034"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6789" y="153923"/>
            <a:ext cx="3988892" cy="39789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44957" y="573330"/>
            <a:ext cx="594106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c. Khai </a:t>
            </a:r>
            <a:r>
              <a:rPr spc="-5" dirty="0">
                <a:solidFill>
                  <a:schemeClr val="tx1"/>
                </a:solidFill>
              </a:rPr>
              <a:t>báo hằng </a:t>
            </a:r>
            <a:r>
              <a:rPr dirty="0">
                <a:solidFill>
                  <a:schemeClr val="tx1"/>
                </a:solidFill>
              </a:rPr>
              <a:t>và</a:t>
            </a:r>
            <a:r>
              <a:rPr spc="-90" dirty="0">
                <a:solidFill>
                  <a:schemeClr val="tx1"/>
                </a:solidFill>
              </a:rPr>
              <a:t> </a:t>
            </a:r>
            <a:r>
              <a:rPr spc="-5" dirty="0">
                <a:solidFill>
                  <a:schemeClr val="tx1"/>
                </a:solidFill>
              </a:rPr>
              <a:t>biến</a:t>
            </a:r>
          </a:p>
        </p:txBody>
      </p:sp>
      <p:grpSp>
        <p:nvGrpSpPr>
          <p:cNvPr id="6" name="object 6"/>
          <p:cNvGrpSpPr/>
          <p:nvPr/>
        </p:nvGrpSpPr>
        <p:grpSpPr>
          <a:xfrm>
            <a:off x="256031" y="3017819"/>
            <a:ext cx="8549641" cy="2618060"/>
            <a:chOff x="256031" y="2851404"/>
            <a:chExt cx="8590915" cy="2784475"/>
          </a:xfrm>
        </p:grpSpPr>
        <p:sp>
          <p:nvSpPr>
            <p:cNvPr id="7" name="object 7"/>
            <p:cNvSpPr/>
            <p:nvPr/>
          </p:nvSpPr>
          <p:spPr>
            <a:xfrm>
              <a:off x="297179" y="2869692"/>
              <a:ext cx="8549640" cy="27051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56031" y="2851404"/>
              <a:ext cx="4388358" cy="2784348"/>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42900" y="2895600"/>
              <a:ext cx="8458200" cy="261302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42900" y="2895600"/>
              <a:ext cx="8458200" cy="2613025"/>
            </a:xfrm>
            <a:custGeom>
              <a:avLst/>
              <a:gdLst/>
              <a:ahLst/>
              <a:cxnLst/>
              <a:rect l="l" t="t" r="r" b="b"/>
              <a:pathLst>
                <a:path w="8458200" h="2613025">
                  <a:moveTo>
                    <a:pt x="0" y="2613025"/>
                  </a:moveTo>
                  <a:lnTo>
                    <a:pt x="8458200" y="2613025"/>
                  </a:lnTo>
                  <a:lnTo>
                    <a:pt x="8458200" y="0"/>
                  </a:lnTo>
                  <a:lnTo>
                    <a:pt x="0" y="0"/>
                  </a:lnTo>
                  <a:lnTo>
                    <a:pt x="0" y="2613025"/>
                  </a:lnTo>
                  <a:close/>
                </a:path>
              </a:pathLst>
            </a:custGeom>
            <a:ln w="9525">
              <a:solidFill>
                <a:srgbClr val="497DBA"/>
              </a:solidFill>
            </a:ln>
          </p:spPr>
          <p:txBody>
            <a:bodyPr wrap="square" lIns="0" tIns="0" rIns="0" bIns="0" rtlCol="0"/>
            <a:lstStyle/>
            <a:p>
              <a:endParaRPr/>
            </a:p>
          </p:txBody>
        </p:sp>
      </p:grpSp>
      <p:sp>
        <p:nvSpPr>
          <p:cNvPr id="11" name="object 11"/>
          <p:cNvSpPr txBox="1"/>
          <p:nvPr/>
        </p:nvSpPr>
        <p:spPr>
          <a:xfrm>
            <a:off x="421640" y="1163319"/>
            <a:ext cx="8261350" cy="2443874"/>
          </a:xfrm>
          <a:prstGeom prst="rect">
            <a:avLst/>
          </a:prstGeom>
        </p:spPr>
        <p:txBody>
          <a:bodyPr vert="horz" wrap="square" lIns="0" tIns="12700" rIns="0" bIns="0" rtlCol="0">
            <a:spAutoFit/>
          </a:bodyPr>
          <a:lstStyle/>
          <a:p>
            <a:pPr marL="355600" marR="5080" indent="-342900">
              <a:lnSpc>
                <a:spcPct val="111000"/>
              </a:lnSpc>
              <a:spcBef>
                <a:spcPts val="100"/>
              </a:spcBef>
              <a:buClr>
                <a:srgbClr val="00AF50"/>
              </a:buClr>
              <a:buFont typeface="Wingdings"/>
              <a:buChar char=""/>
              <a:tabLst>
                <a:tab pos="354965" algn="l"/>
                <a:tab pos="355600" algn="l"/>
              </a:tabLst>
            </a:pPr>
            <a:r>
              <a:rPr sz="2400" b="1" spc="-30" dirty="0">
                <a:latin typeface="Times New Roman"/>
                <a:cs typeface="Times New Roman"/>
              </a:rPr>
              <a:t>Variable </a:t>
            </a:r>
            <a:r>
              <a:rPr sz="2400" b="1" spc="-25" dirty="0">
                <a:latin typeface="Times New Roman"/>
                <a:cs typeface="Times New Roman"/>
              </a:rPr>
              <a:t>Variables</a:t>
            </a:r>
            <a:r>
              <a:rPr sz="2400" spc="-25" dirty="0">
                <a:latin typeface="Times New Roman"/>
                <a:cs typeface="Times New Roman"/>
              </a:rPr>
              <a:t>: </a:t>
            </a:r>
            <a:r>
              <a:rPr lang="en-US" sz="2400" spc="-5" dirty="0" err="1">
                <a:latin typeface="Times New Roman"/>
                <a:cs typeface="Times New Roman"/>
              </a:rPr>
              <a:t>sử</a:t>
            </a:r>
            <a:r>
              <a:rPr lang="en-US" sz="2400" spc="-5" dirty="0">
                <a:latin typeface="Times New Roman"/>
                <a:cs typeface="Times New Roman"/>
              </a:rPr>
              <a:t> </a:t>
            </a:r>
            <a:r>
              <a:rPr lang="en-US" sz="2400" spc="-5" dirty="0" err="1">
                <a:latin typeface="Times New Roman"/>
                <a:cs typeface="Times New Roman"/>
              </a:rPr>
              <a:t>dụng</a:t>
            </a:r>
            <a:r>
              <a:rPr lang="en-US" sz="2400" spc="-5" dirty="0">
                <a:latin typeface="Times New Roman"/>
                <a:cs typeface="Times New Roman"/>
              </a:rPr>
              <a:t> </a:t>
            </a:r>
            <a:r>
              <a:rPr lang="en-US" sz="2400" spc="-5" dirty="0" err="1">
                <a:latin typeface="Times New Roman"/>
                <a:cs typeface="Times New Roman"/>
              </a:rPr>
              <a:t>giá</a:t>
            </a:r>
            <a:r>
              <a:rPr lang="en-US" sz="2400" spc="-5" dirty="0">
                <a:latin typeface="Times New Roman"/>
                <a:cs typeface="Times New Roman"/>
              </a:rPr>
              <a:t> </a:t>
            </a:r>
            <a:r>
              <a:rPr lang="en-US" sz="2400" spc="-5" dirty="0" err="1">
                <a:latin typeface="Times New Roman"/>
                <a:cs typeface="Times New Roman"/>
              </a:rPr>
              <a:t>trị</a:t>
            </a:r>
            <a:r>
              <a:rPr lang="en-US" sz="2400" spc="-5" dirty="0">
                <a:latin typeface="Times New Roman"/>
                <a:cs typeface="Times New Roman"/>
              </a:rPr>
              <a:t> </a:t>
            </a:r>
            <a:r>
              <a:rPr lang="en-US" sz="2400" spc="-5" dirty="0" err="1">
                <a:latin typeface="Times New Roman"/>
                <a:cs typeface="Times New Roman"/>
              </a:rPr>
              <a:t>của</a:t>
            </a:r>
            <a:r>
              <a:rPr lang="en-US" sz="2400" spc="-5" dirty="0">
                <a:latin typeface="Times New Roman"/>
                <a:cs typeface="Times New Roman"/>
              </a:rPr>
              <a:t> </a:t>
            </a:r>
            <a:r>
              <a:rPr lang="en-US" sz="2400" spc="-5" dirty="0" err="1">
                <a:latin typeface="Times New Roman"/>
                <a:cs typeface="Times New Roman"/>
              </a:rPr>
              <a:t>biến</a:t>
            </a:r>
            <a:r>
              <a:rPr lang="en-US" sz="2400" spc="-5" dirty="0">
                <a:latin typeface="Times New Roman"/>
                <a:cs typeface="Times New Roman"/>
              </a:rPr>
              <a:t> </a:t>
            </a:r>
            <a:r>
              <a:rPr lang="en-US" sz="2400" spc="-5" dirty="0" err="1">
                <a:latin typeface="Times New Roman"/>
                <a:cs typeface="Times New Roman"/>
              </a:rPr>
              <a:t>làm</a:t>
            </a:r>
            <a:r>
              <a:rPr lang="en-US" sz="2400" spc="-5" dirty="0">
                <a:latin typeface="Times New Roman"/>
                <a:cs typeface="Times New Roman"/>
              </a:rPr>
              <a:t> </a:t>
            </a:r>
            <a:r>
              <a:rPr lang="en-US" sz="2400" spc="-5" dirty="0" err="1">
                <a:latin typeface="Times New Roman"/>
                <a:cs typeface="Times New Roman"/>
              </a:rPr>
              <a:t>tên</a:t>
            </a:r>
            <a:r>
              <a:rPr lang="en-US" sz="2400" spc="-5" dirty="0">
                <a:latin typeface="Times New Roman"/>
                <a:cs typeface="Times New Roman"/>
              </a:rPr>
              <a:t> </a:t>
            </a:r>
            <a:r>
              <a:rPr lang="en-US" sz="2400" spc="-5" dirty="0" err="1">
                <a:latin typeface="Times New Roman"/>
                <a:cs typeface="Times New Roman"/>
              </a:rPr>
              <a:t>biến</a:t>
            </a:r>
            <a:r>
              <a:rPr lang="en-US" sz="2400" spc="-5" dirty="0">
                <a:latin typeface="Times New Roman"/>
                <a:cs typeface="Times New Roman"/>
              </a:rPr>
              <a:t> </a:t>
            </a:r>
            <a:r>
              <a:rPr lang="en-US" sz="2400" spc="-5" dirty="0" err="1">
                <a:latin typeface="Times New Roman"/>
                <a:cs typeface="Times New Roman"/>
              </a:rPr>
              <a:t>khác</a:t>
            </a:r>
            <a:endParaRPr sz="2400" dirty="0">
              <a:latin typeface="Times New Roman"/>
              <a:cs typeface="Times New Roman"/>
            </a:endParaRPr>
          </a:p>
          <a:p>
            <a:pPr marL="927100">
              <a:lnSpc>
                <a:spcPct val="100000"/>
              </a:lnSpc>
              <a:spcBef>
                <a:spcPts val="325"/>
              </a:spcBef>
            </a:pPr>
            <a:r>
              <a:rPr sz="2400" b="1" spc="-5" dirty="0">
                <a:solidFill>
                  <a:srgbClr val="974707"/>
                </a:solidFill>
                <a:latin typeface="Arial"/>
                <a:cs typeface="Arial"/>
              </a:rPr>
              <a:t>$Tên_biến </a:t>
            </a:r>
            <a:r>
              <a:rPr sz="2400" dirty="0">
                <a:latin typeface="Arial"/>
                <a:cs typeface="Arial"/>
              </a:rPr>
              <a:t>=</a:t>
            </a:r>
            <a:r>
              <a:rPr sz="2400" spc="-10" dirty="0">
                <a:latin typeface="Arial"/>
                <a:cs typeface="Arial"/>
              </a:rPr>
              <a:t> </a:t>
            </a:r>
            <a:r>
              <a:rPr sz="2400" spc="-5" dirty="0">
                <a:latin typeface="Arial"/>
                <a:cs typeface="Arial"/>
              </a:rPr>
              <a:t>"my_variable";</a:t>
            </a:r>
            <a:endParaRPr sz="2400" dirty="0">
              <a:latin typeface="Arial"/>
              <a:cs typeface="Arial"/>
            </a:endParaRPr>
          </a:p>
          <a:p>
            <a:pPr marL="927100">
              <a:lnSpc>
                <a:spcPct val="100000"/>
              </a:lnSpc>
              <a:spcBef>
                <a:spcPts val="315"/>
              </a:spcBef>
            </a:pPr>
            <a:r>
              <a:rPr sz="2400" b="1" spc="-5" dirty="0">
                <a:solidFill>
                  <a:srgbClr val="FF0000"/>
                </a:solidFill>
                <a:latin typeface="Arial"/>
                <a:cs typeface="Arial"/>
              </a:rPr>
              <a:t>$</a:t>
            </a:r>
            <a:r>
              <a:rPr sz="2400" b="1" spc="-5" dirty="0">
                <a:solidFill>
                  <a:srgbClr val="974707"/>
                </a:solidFill>
                <a:latin typeface="Arial"/>
                <a:cs typeface="Arial"/>
              </a:rPr>
              <a:t>$Tên_biến </a:t>
            </a:r>
            <a:r>
              <a:rPr sz="2400" dirty="0">
                <a:latin typeface="Arial"/>
                <a:cs typeface="Arial"/>
              </a:rPr>
              <a:t>= </a:t>
            </a:r>
            <a:r>
              <a:rPr sz="2400" spc="-5" dirty="0">
                <a:latin typeface="Arial"/>
                <a:cs typeface="Arial"/>
              </a:rPr>
              <a:t>Giá_trị; </a:t>
            </a:r>
            <a:r>
              <a:rPr sz="2400" dirty="0">
                <a:latin typeface="Arial"/>
                <a:cs typeface="Arial"/>
              </a:rPr>
              <a:t>// tạo </a:t>
            </a:r>
            <a:r>
              <a:rPr sz="2400" spc="-5" dirty="0">
                <a:latin typeface="Arial"/>
                <a:cs typeface="Arial"/>
              </a:rPr>
              <a:t>biến </a:t>
            </a:r>
            <a:r>
              <a:rPr sz="2400" dirty="0">
                <a:latin typeface="Arial"/>
                <a:cs typeface="Arial"/>
              </a:rPr>
              <a:t>có </a:t>
            </a:r>
            <a:r>
              <a:rPr sz="2400" spc="-5" dirty="0">
                <a:latin typeface="Arial"/>
                <a:cs typeface="Arial"/>
              </a:rPr>
              <a:t>tên</a:t>
            </a:r>
            <a:r>
              <a:rPr sz="2400" spc="-15" dirty="0">
                <a:latin typeface="Arial"/>
                <a:cs typeface="Arial"/>
              </a:rPr>
              <a:t> </a:t>
            </a:r>
            <a:r>
              <a:rPr sz="2400" spc="-5" dirty="0">
                <a:latin typeface="Arial"/>
                <a:cs typeface="Arial"/>
              </a:rPr>
              <a:t>my_variable</a:t>
            </a:r>
            <a:endParaRPr sz="2400" dirty="0">
              <a:latin typeface="Arial"/>
              <a:cs typeface="Arial"/>
            </a:endParaRPr>
          </a:p>
          <a:p>
            <a:pPr marL="12700">
              <a:lnSpc>
                <a:spcPts val="2050"/>
              </a:lnSpc>
              <a:spcBef>
                <a:spcPts val="1045"/>
              </a:spcBef>
            </a:pPr>
            <a:r>
              <a:rPr sz="1800" b="1" u="heavy" spc="-5" dirty="0">
                <a:uFill>
                  <a:solidFill>
                    <a:srgbClr val="000000"/>
                  </a:solidFill>
                </a:uFill>
                <a:latin typeface="Times New Roman"/>
                <a:cs typeface="Times New Roman"/>
              </a:rPr>
              <a:t>Ví dụ</a:t>
            </a:r>
            <a:r>
              <a:rPr sz="1800" spc="-5" dirty="0">
                <a:latin typeface="Times New Roman"/>
                <a:cs typeface="Times New Roman"/>
              </a:rPr>
              <a:t>: </a:t>
            </a:r>
            <a:r>
              <a:rPr sz="1800" dirty="0">
                <a:latin typeface="Times New Roman"/>
                <a:cs typeface="Times New Roman"/>
              </a:rPr>
              <a:t>cho </a:t>
            </a:r>
            <a:r>
              <a:rPr sz="1800" spc="-5" dirty="0">
                <a:latin typeface="Times New Roman"/>
                <a:cs typeface="Times New Roman"/>
              </a:rPr>
              <a:t>biết </a:t>
            </a:r>
            <a:r>
              <a:rPr sz="1800" dirty="0">
                <a:latin typeface="Times New Roman"/>
                <a:cs typeface="Times New Roman"/>
              </a:rPr>
              <a:t>giá trị của các câu lệnh</a:t>
            </a:r>
            <a:r>
              <a:rPr sz="1800" spc="5" dirty="0">
                <a:latin typeface="Times New Roman"/>
                <a:cs typeface="Times New Roman"/>
              </a:rPr>
              <a:t> </a:t>
            </a:r>
            <a:r>
              <a:rPr sz="1800" spc="-5" dirty="0">
                <a:latin typeface="Times New Roman"/>
                <a:cs typeface="Times New Roman"/>
              </a:rPr>
              <a:t>sau:</a:t>
            </a:r>
            <a:endParaRPr sz="1800" dirty="0">
              <a:latin typeface="Times New Roman"/>
              <a:cs typeface="Times New Roman"/>
            </a:endParaRPr>
          </a:p>
          <a:p>
            <a:pPr marL="469900">
              <a:lnSpc>
                <a:spcPts val="2050"/>
              </a:lnSpc>
            </a:pPr>
            <a:endParaRPr lang="en-US" sz="1800" dirty="0">
              <a:latin typeface="Times New Roman"/>
              <a:cs typeface="Times New Roman"/>
            </a:endParaRPr>
          </a:p>
          <a:p>
            <a:pPr marL="469900">
              <a:lnSpc>
                <a:spcPts val="2050"/>
              </a:lnSpc>
            </a:pPr>
            <a:endParaRPr lang="en-US" dirty="0">
              <a:latin typeface="Times New Roman"/>
              <a:cs typeface="Times New Roman"/>
            </a:endParaRPr>
          </a:p>
          <a:p>
            <a:pPr marL="469900">
              <a:lnSpc>
                <a:spcPts val="2050"/>
              </a:lnSpc>
            </a:pPr>
            <a:r>
              <a:rPr sz="1800" dirty="0">
                <a:latin typeface="Times New Roman"/>
                <a:cs typeface="Times New Roman"/>
              </a:rPr>
              <a:t>$varname =</a:t>
            </a:r>
            <a:r>
              <a:rPr sz="1800" spc="-10" dirty="0">
                <a:latin typeface="Times New Roman"/>
                <a:cs typeface="Times New Roman"/>
              </a:rPr>
              <a:t> </a:t>
            </a:r>
            <a:r>
              <a:rPr sz="1800" spc="-5" dirty="0">
                <a:latin typeface="Times New Roman"/>
                <a:cs typeface="Times New Roman"/>
              </a:rPr>
              <a:t>"my_variable";</a:t>
            </a:r>
            <a:endParaRPr sz="1800" dirty="0">
              <a:latin typeface="Times New Roman"/>
              <a:cs typeface="Times New Roman"/>
            </a:endParaRPr>
          </a:p>
        </p:txBody>
      </p:sp>
      <p:sp>
        <p:nvSpPr>
          <p:cNvPr id="12" name="object 12"/>
          <p:cNvSpPr txBox="1"/>
          <p:nvPr/>
        </p:nvSpPr>
        <p:spPr>
          <a:xfrm>
            <a:off x="878839" y="3661917"/>
            <a:ext cx="2538095" cy="793750"/>
          </a:xfrm>
          <a:prstGeom prst="rect">
            <a:avLst/>
          </a:prstGeom>
        </p:spPr>
        <p:txBody>
          <a:bodyPr vert="horz" wrap="square" lIns="0" tIns="12700" rIns="0" bIns="0" rtlCol="0">
            <a:spAutoFit/>
          </a:bodyPr>
          <a:lstStyle/>
          <a:p>
            <a:pPr marL="12700">
              <a:lnSpc>
                <a:spcPts val="2055"/>
              </a:lnSpc>
              <a:spcBef>
                <a:spcPts val="100"/>
              </a:spcBef>
            </a:pPr>
            <a:r>
              <a:rPr sz="1800" dirty="0">
                <a:latin typeface="Times New Roman"/>
                <a:cs typeface="Times New Roman"/>
              </a:rPr>
              <a:t>$$varname =</a:t>
            </a:r>
            <a:r>
              <a:rPr sz="1800" spc="-15" dirty="0">
                <a:latin typeface="Times New Roman"/>
                <a:cs typeface="Times New Roman"/>
              </a:rPr>
              <a:t> </a:t>
            </a:r>
            <a:r>
              <a:rPr sz="1800" spc="-5" dirty="0">
                <a:latin typeface="Times New Roman"/>
                <a:cs typeface="Times New Roman"/>
              </a:rPr>
              <a:t>"xyz";</a:t>
            </a:r>
            <a:endParaRPr sz="1800">
              <a:latin typeface="Times New Roman"/>
              <a:cs typeface="Times New Roman"/>
            </a:endParaRPr>
          </a:p>
          <a:p>
            <a:pPr marL="12700">
              <a:lnSpc>
                <a:spcPts val="1945"/>
              </a:lnSpc>
            </a:pPr>
            <a:r>
              <a:rPr sz="1800" b="1" dirty="0">
                <a:latin typeface="Times New Roman"/>
                <a:cs typeface="Times New Roman"/>
              </a:rPr>
              <a:t>echo</a:t>
            </a:r>
            <a:r>
              <a:rPr sz="1800" b="1" spc="-15" dirty="0">
                <a:latin typeface="Times New Roman"/>
                <a:cs typeface="Times New Roman"/>
              </a:rPr>
              <a:t> </a:t>
            </a:r>
            <a:r>
              <a:rPr sz="1800" spc="-5" dirty="0">
                <a:latin typeface="Times New Roman"/>
                <a:cs typeface="Times New Roman"/>
              </a:rPr>
              <a:t>$varname."&lt;br&gt;";</a:t>
            </a:r>
            <a:endParaRPr sz="1800">
              <a:latin typeface="Times New Roman"/>
              <a:cs typeface="Times New Roman"/>
            </a:endParaRPr>
          </a:p>
          <a:p>
            <a:pPr marL="12700">
              <a:lnSpc>
                <a:spcPts val="2050"/>
              </a:lnSpc>
            </a:pPr>
            <a:r>
              <a:rPr sz="1800" b="1" spc="-5" dirty="0">
                <a:latin typeface="Times New Roman"/>
                <a:cs typeface="Times New Roman"/>
              </a:rPr>
              <a:t>echo</a:t>
            </a:r>
            <a:r>
              <a:rPr sz="1800" b="1" spc="-10" dirty="0">
                <a:latin typeface="Times New Roman"/>
                <a:cs typeface="Times New Roman"/>
              </a:rPr>
              <a:t> </a:t>
            </a:r>
            <a:r>
              <a:rPr sz="1800" spc="-5" dirty="0">
                <a:latin typeface="Times New Roman"/>
                <a:cs typeface="Times New Roman"/>
              </a:rPr>
              <a:t>$my_variable."&lt;br&gt;";</a:t>
            </a:r>
            <a:endParaRPr sz="1800">
              <a:latin typeface="Times New Roman"/>
              <a:cs typeface="Times New Roman"/>
            </a:endParaRPr>
          </a:p>
        </p:txBody>
      </p:sp>
      <p:sp>
        <p:nvSpPr>
          <p:cNvPr id="13" name="object 13"/>
          <p:cNvSpPr txBox="1"/>
          <p:nvPr/>
        </p:nvSpPr>
        <p:spPr>
          <a:xfrm>
            <a:off x="878839" y="4649723"/>
            <a:ext cx="2169160" cy="793750"/>
          </a:xfrm>
          <a:prstGeom prst="rect">
            <a:avLst/>
          </a:prstGeom>
        </p:spPr>
        <p:txBody>
          <a:bodyPr vert="horz" wrap="square" lIns="0" tIns="12700" rIns="0" bIns="0" rtlCol="0">
            <a:spAutoFit/>
          </a:bodyPr>
          <a:lstStyle/>
          <a:p>
            <a:pPr marL="12700">
              <a:lnSpc>
                <a:spcPts val="2050"/>
              </a:lnSpc>
              <a:spcBef>
                <a:spcPts val="100"/>
              </a:spcBef>
            </a:pPr>
            <a:r>
              <a:rPr sz="1800" spc="-5" dirty="0">
                <a:latin typeface="Times New Roman"/>
                <a:cs typeface="Times New Roman"/>
              </a:rPr>
              <a:t>$myvarname </a:t>
            </a:r>
            <a:r>
              <a:rPr sz="1800" dirty="0">
                <a:latin typeface="Times New Roman"/>
                <a:cs typeface="Times New Roman"/>
              </a:rPr>
              <a:t>=</a:t>
            </a:r>
            <a:r>
              <a:rPr sz="1800" spc="-15" dirty="0">
                <a:latin typeface="Times New Roman"/>
                <a:cs typeface="Times New Roman"/>
              </a:rPr>
              <a:t> </a:t>
            </a:r>
            <a:r>
              <a:rPr sz="1800" spc="-5" dirty="0">
                <a:latin typeface="Times New Roman"/>
                <a:cs typeface="Times New Roman"/>
              </a:rPr>
              <a:t>"123";</a:t>
            </a:r>
            <a:endParaRPr sz="1800">
              <a:latin typeface="Times New Roman"/>
              <a:cs typeface="Times New Roman"/>
            </a:endParaRPr>
          </a:p>
          <a:p>
            <a:pPr marL="12700">
              <a:lnSpc>
                <a:spcPts val="1945"/>
              </a:lnSpc>
            </a:pPr>
            <a:r>
              <a:rPr sz="1800" spc="-5" dirty="0">
                <a:latin typeface="Times New Roman"/>
                <a:cs typeface="Times New Roman"/>
              </a:rPr>
              <a:t>$$myvarname </a:t>
            </a:r>
            <a:r>
              <a:rPr sz="1800" dirty="0">
                <a:latin typeface="Times New Roman"/>
                <a:cs typeface="Times New Roman"/>
              </a:rPr>
              <a:t>=</a:t>
            </a:r>
            <a:r>
              <a:rPr sz="1800" spc="-25" dirty="0">
                <a:latin typeface="Times New Roman"/>
                <a:cs typeface="Times New Roman"/>
              </a:rPr>
              <a:t> </a:t>
            </a:r>
            <a:r>
              <a:rPr sz="1800" spc="-5" dirty="0">
                <a:latin typeface="Times New Roman"/>
                <a:cs typeface="Times New Roman"/>
              </a:rPr>
              <a:t>"456";</a:t>
            </a:r>
            <a:endParaRPr sz="1800">
              <a:latin typeface="Times New Roman"/>
              <a:cs typeface="Times New Roman"/>
            </a:endParaRPr>
          </a:p>
          <a:p>
            <a:pPr marL="12700">
              <a:lnSpc>
                <a:spcPts val="2050"/>
              </a:lnSpc>
            </a:pPr>
            <a:r>
              <a:rPr sz="1800" b="1" spc="-5" dirty="0">
                <a:latin typeface="Times New Roman"/>
                <a:cs typeface="Times New Roman"/>
              </a:rPr>
              <a:t>echo</a:t>
            </a:r>
            <a:r>
              <a:rPr sz="1800" b="1" spc="-10" dirty="0">
                <a:latin typeface="Times New Roman"/>
                <a:cs typeface="Times New Roman"/>
              </a:rPr>
              <a:t> </a:t>
            </a:r>
            <a:r>
              <a:rPr sz="1800" spc="-5" dirty="0">
                <a:latin typeface="Times New Roman"/>
                <a:cs typeface="Times New Roman"/>
              </a:rPr>
              <a:t>${'123'}."&lt;br&gt;";</a:t>
            </a:r>
            <a:endParaRPr sz="1800">
              <a:latin typeface="Times New Roman"/>
              <a:cs typeface="Times New Roman"/>
            </a:endParaRPr>
          </a:p>
        </p:txBody>
      </p:sp>
      <p:grpSp>
        <p:nvGrpSpPr>
          <p:cNvPr id="14" name="object 14"/>
          <p:cNvGrpSpPr/>
          <p:nvPr/>
        </p:nvGrpSpPr>
        <p:grpSpPr>
          <a:xfrm>
            <a:off x="3418332" y="3586734"/>
            <a:ext cx="3473450" cy="1056640"/>
            <a:chOff x="3418332" y="3586734"/>
            <a:chExt cx="3473450" cy="1056640"/>
          </a:xfrm>
        </p:grpSpPr>
        <p:sp>
          <p:nvSpPr>
            <p:cNvPr id="15" name="object 15"/>
            <p:cNvSpPr/>
            <p:nvPr/>
          </p:nvSpPr>
          <p:spPr>
            <a:xfrm>
              <a:off x="3418332" y="3586734"/>
              <a:ext cx="3473196" cy="562356"/>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3418332" y="4080510"/>
              <a:ext cx="1947672" cy="56235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3418332" y="3851910"/>
              <a:ext cx="2759202" cy="562356"/>
            </a:xfrm>
            <a:prstGeom prst="rect">
              <a:avLst/>
            </a:prstGeom>
            <a:blipFill>
              <a:blip r:embed="rId9" cstate="print"/>
              <a:stretch>
                <a:fillRect/>
              </a:stretch>
            </a:blipFill>
          </p:spPr>
          <p:txBody>
            <a:bodyPr wrap="square" lIns="0" tIns="0" rIns="0" bIns="0" rtlCol="0"/>
            <a:lstStyle/>
            <a:p>
              <a:endParaRPr/>
            </a:p>
          </p:txBody>
        </p:sp>
      </p:grpSp>
      <p:sp>
        <p:nvSpPr>
          <p:cNvPr id="18" name="object 18"/>
          <p:cNvSpPr txBox="1"/>
          <p:nvPr/>
        </p:nvSpPr>
        <p:spPr>
          <a:xfrm>
            <a:off x="3584194" y="3656329"/>
            <a:ext cx="3085465" cy="794385"/>
          </a:xfrm>
          <a:prstGeom prst="rect">
            <a:avLst/>
          </a:prstGeom>
        </p:spPr>
        <p:txBody>
          <a:bodyPr vert="horz" wrap="square" lIns="0" tIns="12700" rIns="0" bIns="0" rtlCol="0">
            <a:spAutoFit/>
          </a:bodyPr>
          <a:lstStyle/>
          <a:p>
            <a:pPr marL="12700">
              <a:lnSpc>
                <a:spcPts val="2125"/>
              </a:lnSpc>
              <a:spcBef>
                <a:spcPts val="100"/>
              </a:spcBef>
            </a:pPr>
            <a:r>
              <a:rPr sz="1800" spc="-5" dirty="0">
                <a:solidFill>
                  <a:srgbClr val="974707"/>
                </a:solidFill>
                <a:latin typeface="Times New Roman"/>
                <a:cs typeface="Times New Roman"/>
              </a:rPr>
              <a:t>// </a:t>
            </a:r>
            <a:r>
              <a:rPr sz="1800" dirty="0">
                <a:solidFill>
                  <a:srgbClr val="974707"/>
                </a:solidFill>
                <a:latin typeface="Times New Roman"/>
                <a:cs typeface="Times New Roman"/>
              </a:rPr>
              <a:t>tạo </a:t>
            </a:r>
            <a:r>
              <a:rPr sz="1800" spc="-5" dirty="0">
                <a:solidFill>
                  <a:srgbClr val="974707"/>
                </a:solidFill>
                <a:latin typeface="Times New Roman"/>
                <a:cs typeface="Times New Roman"/>
              </a:rPr>
              <a:t>biến: $my_variable </a:t>
            </a:r>
            <a:r>
              <a:rPr sz="1800" dirty="0">
                <a:solidFill>
                  <a:srgbClr val="974707"/>
                </a:solidFill>
                <a:latin typeface="Times New Roman"/>
                <a:cs typeface="Times New Roman"/>
              </a:rPr>
              <a:t>=</a:t>
            </a:r>
            <a:r>
              <a:rPr sz="1800" spc="15" dirty="0">
                <a:solidFill>
                  <a:srgbClr val="974707"/>
                </a:solidFill>
                <a:latin typeface="Times New Roman"/>
                <a:cs typeface="Times New Roman"/>
              </a:rPr>
              <a:t> </a:t>
            </a:r>
            <a:r>
              <a:rPr sz="1800" spc="-5" dirty="0">
                <a:solidFill>
                  <a:srgbClr val="974707"/>
                </a:solidFill>
                <a:latin typeface="Times New Roman"/>
                <a:cs typeface="Times New Roman"/>
              </a:rPr>
              <a:t>"xyz“</a:t>
            </a:r>
            <a:endParaRPr sz="1800">
              <a:latin typeface="Times New Roman"/>
              <a:cs typeface="Times New Roman"/>
            </a:endParaRPr>
          </a:p>
          <a:p>
            <a:pPr marL="12700">
              <a:lnSpc>
                <a:spcPts val="1945"/>
              </a:lnSpc>
            </a:pPr>
            <a:r>
              <a:rPr sz="1800" spc="-5" dirty="0">
                <a:solidFill>
                  <a:srgbClr val="974707"/>
                </a:solidFill>
                <a:latin typeface="Times New Roman"/>
                <a:cs typeface="Times New Roman"/>
              </a:rPr>
              <a:t>// </a:t>
            </a:r>
            <a:r>
              <a:rPr sz="1800" b="1" dirty="0">
                <a:solidFill>
                  <a:srgbClr val="974707"/>
                </a:solidFill>
                <a:latin typeface="Times New Roman"/>
                <a:cs typeface="Times New Roman"/>
              </a:rPr>
              <a:t>output</a:t>
            </a:r>
            <a:r>
              <a:rPr sz="1800" dirty="0">
                <a:solidFill>
                  <a:srgbClr val="974707"/>
                </a:solidFill>
                <a:latin typeface="Times New Roman"/>
                <a:cs typeface="Times New Roman"/>
              </a:rPr>
              <a:t>:</a:t>
            </a:r>
            <a:r>
              <a:rPr sz="1800" spc="434" dirty="0">
                <a:solidFill>
                  <a:srgbClr val="974707"/>
                </a:solidFill>
                <a:latin typeface="Times New Roman"/>
                <a:cs typeface="Times New Roman"/>
              </a:rPr>
              <a:t> </a:t>
            </a:r>
            <a:r>
              <a:rPr sz="1800" spc="-5" dirty="0">
                <a:solidFill>
                  <a:srgbClr val="974707"/>
                </a:solidFill>
                <a:latin typeface="Times New Roman"/>
                <a:cs typeface="Times New Roman"/>
              </a:rPr>
              <a:t>"my_variable“</a:t>
            </a:r>
            <a:endParaRPr sz="1800">
              <a:latin typeface="Times New Roman"/>
              <a:cs typeface="Times New Roman"/>
            </a:endParaRPr>
          </a:p>
          <a:p>
            <a:pPr marL="12700">
              <a:lnSpc>
                <a:spcPts val="1980"/>
              </a:lnSpc>
            </a:pPr>
            <a:r>
              <a:rPr sz="1800" spc="-5" dirty="0">
                <a:solidFill>
                  <a:srgbClr val="974707"/>
                </a:solidFill>
                <a:latin typeface="Times New Roman"/>
                <a:cs typeface="Times New Roman"/>
              </a:rPr>
              <a:t>// </a:t>
            </a:r>
            <a:r>
              <a:rPr sz="1800" b="1" spc="-5" dirty="0">
                <a:solidFill>
                  <a:srgbClr val="974707"/>
                </a:solidFill>
                <a:latin typeface="Times New Roman"/>
                <a:cs typeface="Times New Roman"/>
              </a:rPr>
              <a:t>output</a:t>
            </a:r>
            <a:r>
              <a:rPr sz="1800" spc="-5" dirty="0">
                <a:solidFill>
                  <a:srgbClr val="974707"/>
                </a:solidFill>
                <a:latin typeface="Times New Roman"/>
                <a:cs typeface="Times New Roman"/>
              </a:rPr>
              <a:t>: "xyz“</a:t>
            </a:r>
            <a:endParaRPr sz="1800">
              <a:latin typeface="Times New Roman"/>
              <a:cs typeface="Times New Roman"/>
            </a:endParaRPr>
          </a:p>
        </p:txBody>
      </p:sp>
      <p:grpSp>
        <p:nvGrpSpPr>
          <p:cNvPr id="19" name="object 19"/>
          <p:cNvGrpSpPr/>
          <p:nvPr/>
        </p:nvGrpSpPr>
        <p:grpSpPr>
          <a:xfrm>
            <a:off x="3418332" y="4805934"/>
            <a:ext cx="3431540" cy="812800"/>
            <a:chOff x="3418332" y="4805934"/>
            <a:chExt cx="3431540" cy="812800"/>
          </a:xfrm>
        </p:grpSpPr>
        <p:sp>
          <p:nvSpPr>
            <p:cNvPr id="20" name="object 20"/>
            <p:cNvSpPr/>
            <p:nvPr/>
          </p:nvSpPr>
          <p:spPr>
            <a:xfrm>
              <a:off x="3418332" y="4805934"/>
              <a:ext cx="3431286" cy="562355"/>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3418332" y="5055870"/>
              <a:ext cx="1969008" cy="562356"/>
            </a:xfrm>
            <a:prstGeom prst="rect">
              <a:avLst/>
            </a:prstGeom>
            <a:blipFill>
              <a:blip r:embed="rId11" cstate="print"/>
              <a:stretch>
                <a:fillRect/>
              </a:stretch>
            </a:blipFill>
          </p:spPr>
          <p:txBody>
            <a:bodyPr wrap="square" lIns="0" tIns="0" rIns="0" bIns="0" rtlCol="0"/>
            <a:lstStyle/>
            <a:p>
              <a:endParaRPr/>
            </a:p>
          </p:txBody>
        </p:sp>
      </p:grpSp>
      <p:sp>
        <p:nvSpPr>
          <p:cNvPr id="22" name="object 22"/>
          <p:cNvSpPr txBox="1"/>
          <p:nvPr/>
        </p:nvSpPr>
        <p:spPr>
          <a:xfrm>
            <a:off x="3584194" y="4875783"/>
            <a:ext cx="3044190" cy="549910"/>
          </a:xfrm>
          <a:prstGeom prst="rect">
            <a:avLst/>
          </a:prstGeom>
        </p:spPr>
        <p:txBody>
          <a:bodyPr vert="horz" wrap="square" lIns="0" tIns="12700" rIns="0" bIns="0" rtlCol="0">
            <a:spAutoFit/>
          </a:bodyPr>
          <a:lstStyle/>
          <a:p>
            <a:pPr marL="12700">
              <a:lnSpc>
                <a:spcPts val="2065"/>
              </a:lnSpc>
              <a:spcBef>
                <a:spcPts val="100"/>
              </a:spcBef>
            </a:pPr>
            <a:r>
              <a:rPr sz="1800" spc="-5" dirty="0">
                <a:solidFill>
                  <a:srgbClr val="974707"/>
                </a:solidFill>
                <a:latin typeface="Times New Roman"/>
                <a:cs typeface="Times New Roman"/>
              </a:rPr>
              <a:t>// </a:t>
            </a:r>
            <a:r>
              <a:rPr sz="1800" dirty="0">
                <a:solidFill>
                  <a:srgbClr val="974707"/>
                </a:solidFill>
                <a:latin typeface="Times New Roman"/>
                <a:cs typeface="Times New Roman"/>
              </a:rPr>
              <a:t>tạo </a:t>
            </a:r>
            <a:r>
              <a:rPr sz="1800" spc="-5" dirty="0">
                <a:solidFill>
                  <a:srgbClr val="974707"/>
                </a:solidFill>
                <a:latin typeface="Times New Roman"/>
                <a:cs typeface="Times New Roman"/>
              </a:rPr>
              <a:t>biến: </a:t>
            </a:r>
            <a:r>
              <a:rPr sz="1800" dirty="0">
                <a:solidFill>
                  <a:srgbClr val="974707"/>
                </a:solidFill>
                <a:latin typeface="Times New Roman"/>
                <a:cs typeface="Times New Roman"/>
              </a:rPr>
              <a:t>$myvarname =</a:t>
            </a:r>
            <a:r>
              <a:rPr sz="1800" spc="-70" dirty="0">
                <a:solidFill>
                  <a:srgbClr val="974707"/>
                </a:solidFill>
                <a:latin typeface="Times New Roman"/>
                <a:cs typeface="Times New Roman"/>
              </a:rPr>
              <a:t> </a:t>
            </a:r>
            <a:r>
              <a:rPr sz="1800" dirty="0">
                <a:solidFill>
                  <a:srgbClr val="974707"/>
                </a:solidFill>
                <a:latin typeface="Times New Roman"/>
                <a:cs typeface="Times New Roman"/>
              </a:rPr>
              <a:t>“456“</a:t>
            </a:r>
            <a:endParaRPr sz="1800">
              <a:latin typeface="Times New Roman"/>
              <a:cs typeface="Times New Roman"/>
            </a:endParaRPr>
          </a:p>
          <a:p>
            <a:pPr marL="12700">
              <a:lnSpc>
                <a:spcPts val="2065"/>
              </a:lnSpc>
            </a:pPr>
            <a:r>
              <a:rPr sz="1800" spc="-5" dirty="0">
                <a:solidFill>
                  <a:srgbClr val="974707"/>
                </a:solidFill>
                <a:latin typeface="Times New Roman"/>
                <a:cs typeface="Times New Roman"/>
              </a:rPr>
              <a:t>// </a:t>
            </a:r>
            <a:r>
              <a:rPr sz="1800" b="1" spc="-5" dirty="0">
                <a:solidFill>
                  <a:srgbClr val="974707"/>
                </a:solidFill>
                <a:latin typeface="Times New Roman"/>
                <a:cs typeface="Times New Roman"/>
              </a:rPr>
              <a:t>output</a:t>
            </a:r>
            <a:r>
              <a:rPr sz="1800" spc="-5" dirty="0">
                <a:solidFill>
                  <a:srgbClr val="974707"/>
                </a:solidFill>
                <a:latin typeface="Times New Roman"/>
                <a:cs typeface="Times New Roman"/>
              </a:rPr>
              <a:t>:</a:t>
            </a:r>
            <a:r>
              <a:rPr sz="1800" spc="434" dirty="0">
                <a:solidFill>
                  <a:srgbClr val="974707"/>
                </a:solidFill>
                <a:latin typeface="Times New Roman"/>
                <a:cs typeface="Times New Roman"/>
              </a:rPr>
              <a:t> </a:t>
            </a:r>
            <a:r>
              <a:rPr sz="1800" dirty="0">
                <a:solidFill>
                  <a:srgbClr val="974707"/>
                </a:solidFill>
                <a:latin typeface="Times New Roman"/>
                <a:cs typeface="Times New Roman"/>
              </a:rPr>
              <a:t>“456“</a:t>
            </a:r>
            <a:endParaRPr sz="1800">
              <a:latin typeface="Times New Roman"/>
              <a:cs typeface="Times New Roman"/>
            </a:endParaRPr>
          </a:p>
        </p:txBody>
      </p:sp>
      <p:grpSp>
        <p:nvGrpSpPr>
          <p:cNvPr id="23" name="object 23"/>
          <p:cNvGrpSpPr/>
          <p:nvPr/>
        </p:nvGrpSpPr>
        <p:grpSpPr>
          <a:xfrm>
            <a:off x="1150620" y="5791199"/>
            <a:ext cx="7655052" cy="832866"/>
            <a:chOff x="1150620" y="5791199"/>
            <a:chExt cx="7655052" cy="832866"/>
          </a:xfrm>
        </p:grpSpPr>
        <p:sp>
          <p:nvSpPr>
            <p:cNvPr id="29" name="object 29"/>
            <p:cNvSpPr/>
            <p:nvPr/>
          </p:nvSpPr>
          <p:spPr>
            <a:xfrm>
              <a:off x="1150620" y="6294881"/>
              <a:ext cx="7655052" cy="329184"/>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1470025" y="5791199"/>
              <a:ext cx="7292975" cy="751205"/>
            </a:xfrm>
            <a:custGeom>
              <a:avLst/>
              <a:gdLst/>
              <a:ahLst/>
              <a:cxnLst/>
              <a:rect l="l" t="t" r="r" b="b"/>
              <a:pathLst>
                <a:path w="7292975" h="751204">
                  <a:moveTo>
                    <a:pt x="7167753" y="0"/>
                  </a:moveTo>
                  <a:lnTo>
                    <a:pt x="125222" y="0"/>
                  </a:lnTo>
                  <a:lnTo>
                    <a:pt x="76455" y="9837"/>
                  </a:lnTo>
                  <a:lnTo>
                    <a:pt x="36655" y="36664"/>
                  </a:lnTo>
                  <a:lnTo>
                    <a:pt x="9832" y="76455"/>
                  </a:lnTo>
                  <a:lnTo>
                    <a:pt x="0" y="125183"/>
                  </a:lnTo>
                  <a:lnTo>
                    <a:pt x="0" y="625932"/>
                  </a:lnTo>
                  <a:lnTo>
                    <a:pt x="9832" y="674660"/>
                  </a:lnTo>
                  <a:lnTo>
                    <a:pt x="36655" y="714451"/>
                  </a:lnTo>
                  <a:lnTo>
                    <a:pt x="76455" y="741278"/>
                  </a:lnTo>
                  <a:lnTo>
                    <a:pt x="125222" y="751116"/>
                  </a:lnTo>
                  <a:lnTo>
                    <a:pt x="7167753" y="751116"/>
                  </a:lnTo>
                  <a:lnTo>
                    <a:pt x="7216519" y="741278"/>
                  </a:lnTo>
                  <a:lnTo>
                    <a:pt x="7256319" y="714451"/>
                  </a:lnTo>
                  <a:lnTo>
                    <a:pt x="7283142" y="674660"/>
                  </a:lnTo>
                  <a:lnTo>
                    <a:pt x="7292975" y="625932"/>
                  </a:lnTo>
                  <a:lnTo>
                    <a:pt x="7292975" y="125183"/>
                  </a:lnTo>
                  <a:lnTo>
                    <a:pt x="7283142" y="76455"/>
                  </a:lnTo>
                  <a:lnTo>
                    <a:pt x="7256319" y="36664"/>
                  </a:lnTo>
                  <a:lnTo>
                    <a:pt x="7216519" y="9837"/>
                  </a:lnTo>
                  <a:lnTo>
                    <a:pt x="7167753" y="0"/>
                  </a:lnTo>
                  <a:close/>
                </a:path>
              </a:pathLst>
            </a:custGeom>
            <a:solidFill>
              <a:srgbClr val="C3D59B"/>
            </a:solidFill>
          </p:spPr>
          <p:txBody>
            <a:bodyPr wrap="square" lIns="0" tIns="0" rIns="0" bIns="0" rtlCol="0"/>
            <a:lstStyle/>
            <a:p>
              <a:endParaRPr/>
            </a:p>
          </p:txBody>
        </p:sp>
        <p:sp>
          <p:nvSpPr>
            <p:cNvPr id="31" name="object 31"/>
            <p:cNvSpPr/>
            <p:nvPr/>
          </p:nvSpPr>
          <p:spPr>
            <a:xfrm>
              <a:off x="1470025" y="5791199"/>
              <a:ext cx="7292975" cy="751205"/>
            </a:xfrm>
            <a:custGeom>
              <a:avLst/>
              <a:gdLst/>
              <a:ahLst/>
              <a:cxnLst/>
              <a:rect l="l" t="t" r="r" b="b"/>
              <a:pathLst>
                <a:path w="7292975" h="751204">
                  <a:moveTo>
                    <a:pt x="0" y="125183"/>
                  </a:moveTo>
                  <a:lnTo>
                    <a:pt x="9832" y="76455"/>
                  </a:lnTo>
                  <a:lnTo>
                    <a:pt x="36655" y="36664"/>
                  </a:lnTo>
                  <a:lnTo>
                    <a:pt x="76455" y="9837"/>
                  </a:lnTo>
                  <a:lnTo>
                    <a:pt x="125222" y="0"/>
                  </a:lnTo>
                  <a:lnTo>
                    <a:pt x="7167753" y="0"/>
                  </a:lnTo>
                  <a:lnTo>
                    <a:pt x="7216519" y="9837"/>
                  </a:lnTo>
                  <a:lnTo>
                    <a:pt x="7256319" y="36664"/>
                  </a:lnTo>
                  <a:lnTo>
                    <a:pt x="7283142" y="76455"/>
                  </a:lnTo>
                  <a:lnTo>
                    <a:pt x="7292975" y="125183"/>
                  </a:lnTo>
                  <a:lnTo>
                    <a:pt x="7292975" y="625932"/>
                  </a:lnTo>
                  <a:lnTo>
                    <a:pt x="7283142" y="674660"/>
                  </a:lnTo>
                  <a:lnTo>
                    <a:pt x="7256319" y="714451"/>
                  </a:lnTo>
                  <a:lnTo>
                    <a:pt x="7216519" y="741278"/>
                  </a:lnTo>
                  <a:lnTo>
                    <a:pt x="7167753" y="751116"/>
                  </a:lnTo>
                  <a:lnTo>
                    <a:pt x="125222" y="751116"/>
                  </a:lnTo>
                  <a:lnTo>
                    <a:pt x="76455" y="741278"/>
                  </a:lnTo>
                  <a:lnTo>
                    <a:pt x="36655" y="714451"/>
                  </a:lnTo>
                  <a:lnTo>
                    <a:pt x="9832" y="674660"/>
                  </a:lnTo>
                  <a:lnTo>
                    <a:pt x="0" y="625932"/>
                  </a:lnTo>
                  <a:lnTo>
                    <a:pt x="0" y="125183"/>
                  </a:lnTo>
                  <a:close/>
                </a:path>
              </a:pathLst>
            </a:custGeom>
            <a:ln w="9524">
              <a:solidFill>
                <a:srgbClr val="BD4A47"/>
              </a:solidFill>
            </a:ln>
          </p:spPr>
          <p:txBody>
            <a:bodyPr wrap="square" lIns="0" tIns="0" rIns="0" bIns="0" rtlCol="0"/>
            <a:lstStyle/>
            <a:p>
              <a:endParaRPr/>
            </a:p>
          </p:txBody>
        </p:sp>
      </p:grpSp>
      <p:sp>
        <p:nvSpPr>
          <p:cNvPr id="32" name="object 32"/>
          <p:cNvSpPr txBox="1"/>
          <p:nvPr/>
        </p:nvSpPr>
        <p:spPr>
          <a:xfrm>
            <a:off x="1585467" y="5778246"/>
            <a:ext cx="6934834"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Times New Roman"/>
                <a:cs typeface="Times New Roman"/>
              </a:rPr>
              <a:t>Sử </a:t>
            </a:r>
            <a:r>
              <a:rPr sz="2400" dirty="0">
                <a:latin typeface="Times New Roman"/>
                <a:cs typeface="Times New Roman"/>
              </a:rPr>
              <a:t>dụng hàm </a:t>
            </a:r>
            <a:r>
              <a:rPr sz="2400" b="1" spc="-5" dirty="0">
                <a:solidFill>
                  <a:srgbClr val="974707"/>
                </a:solidFill>
                <a:latin typeface="Times New Roman"/>
                <a:cs typeface="Times New Roman"/>
              </a:rPr>
              <a:t>isset </a:t>
            </a:r>
            <a:r>
              <a:rPr sz="2400" b="1" dirty="0">
                <a:solidFill>
                  <a:srgbClr val="974707"/>
                </a:solidFill>
                <a:latin typeface="Times New Roman"/>
                <a:cs typeface="Times New Roman"/>
              </a:rPr>
              <a:t>($tên_biến) </a:t>
            </a:r>
            <a:r>
              <a:rPr sz="2400" dirty="0">
                <a:latin typeface="Times New Roman"/>
                <a:cs typeface="Times New Roman"/>
              </a:rPr>
              <a:t>để kiểm tra 1 </a:t>
            </a:r>
            <a:r>
              <a:rPr sz="2400" spc="-5" dirty="0">
                <a:latin typeface="Times New Roman"/>
                <a:cs typeface="Times New Roman"/>
              </a:rPr>
              <a:t>biến </a:t>
            </a:r>
            <a:r>
              <a:rPr sz="2400" dirty="0">
                <a:latin typeface="Times New Roman"/>
                <a:cs typeface="Times New Roman"/>
              </a:rPr>
              <a:t>có</a:t>
            </a:r>
            <a:r>
              <a:rPr sz="2400" spc="-90" dirty="0">
                <a:latin typeface="Times New Roman"/>
                <a:cs typeface="Times New Roman"/>
              </a:rPr>
              <a:t> </a:t>
            </a:r>
            <a:r>
              <a:rPr sz="2400" dirty="0">
                <a:latin typeface="Times New Roman"/>
                <a:cs typeface="Times New Roman"/>
              </a:rPr>
              <a:t>tồn  tại hay</a:t>
            </a:r>
            <a:r>
              <a:rPr sz="2400" spc="-20" dirty="0">
                <a:latin typeface="Times New Roman"/>
                <a:cs typeface="Times New Roman"/>
              </a:rPr>
              <a:t> </a:t>
            </a:r>
            <a:r>
              <a:rPr sz="2400" dirty="0">
                <a:latin typeface="Times New Roman"/>
                <a:cs typeface="Times New Roman"/>
              </a:rPr>
              <a:t>không?</a:t>
            </a:r>
            <a:endParaRPr sz="24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4144645" cy="786130"/>
            <a:chOff x="1014983" y="1523"/>
            <a:chExt cx="4144645" cy="786130"/>
          </a:xfrm>
        </p:grpSpPr>
        <p:sp>
          <p:nvSpPr>
            <p:cNvPr id="4" name="object 4"/>
            <p:cNvSpPr/>
            <p:nvPr/>
          </p:nvSpPr>
          <p:spPr>
            <a:xfrm>
              <a:off x="1014983" y="1523"/>
              <a:ext cx="41445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0"/>
              <a:ext cx="3840073" cy="330454"/>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383540" y="756920"/>
            <a:ext cx="6398260" cy="566822"/>
          </a:xfrm>
          <a:prstGeom prst="rect">
            <a:avLst/>
          </a:prstGeom>
        </p:spPr>
        <p:txBody>
          <a:bodyPr vert="horz" wrap="square" lIns="0" tIns="12700" rIns="0" bIns="0" rtlCol="0">
            <a:spAutoFit/>
          </a:bodyPr>
          <a:lstStyle/>
          <a:p>
            <a:pPr marL="12700">
              <a:lnSpc>
                <a:spcPct val="100000"/>
              </a:lnSpc>
              <a:spcBef>
                <a:spcPts val="100"/>
              </a:spcBef>
            </a:pPr>
            <a:r>
              <a:rPr dirty="0"/>
              <a:t>a. </a:t>
            </a:r>
            <a:r>
              <a:rPr spc="-60" dirty="0"/>
              <a:t>Toán </a:t>
            </a:r>
            <a:r>
              <a:rPr dirty="0"/>
              <a:t>tử cơ</a:t>
            </a:r>
            <a:r>
              <a:rPr spc="-85" dirty="0"/>
              <a:t> </a:t>
            </a:r>
            <a:r>
              <a:rPr spc="-5" dirty="0"/>
              <a:t>bản</a:t>
            </a:r>
          </a:p>
        </p:txBody>
      </p:sp>
      <p:grpSp>
        <p:nvGrpSpPr>
          <p:cNvPr id="8" name="object 8"/>
          <p:cNvGrpSpPr/>
          <p:nvPr/>
        </p:nvGrpSpPr>
        <p:grpSpPr>
          <a:xfrm>
            <a:off x="894549" y="1319783"/>
            <a:ext cx="7355205" cy="676910"/>
            <a:chOff x="894549" y="1319783"/>
            <a:chExt cx="7355205" cy="676910"/>
          </a:xfrm>
        </p:grpSpPr>
        <p:sp>
          <p:nvSpPr>
            <p:cNvPr id="9" name="object 9"/>
            <p:cNvSpPr/>
            <p:nvPr/>
          </p:nvSpPr>
          <p:spPr>
            <a:xfrm>
              <a:off x="894549" y="1371599"/>
              <a:ext cx="7355205" cy="457200"/>
            </a:xfrm>
            <a:custGeom>
              <a:avLst/>
              <a:gdLst/>
              <a:ahLst/>
              <a:cxnLst/>
              <a:rect l="l" t="t" r="r" b="b"/>
              <a:pathLst>
                <a:path w="7355205" h="457200">
                  <a:moveTo>
                    <a:pt x="1600200" y="0"/>
                  </a:moveTo>
                  <a:lnTo>
                    <a:pt x="0" y="0"/>
                  </a:lnTo>
                  <a:lnTo>
                    <a:pt x="0" y="457200"/>
                  </a:lnTo>
                  <a:lnTo>
                    <a:pt x="1600200" y="457200"/>
                  </a:lnTo>
                  <a:lnTo>
                    <a:pt x="1600200" y="0"/>
                  </a:lnTo>
                  <a:close/>
                </a:path>
                <a:path w="7355205" h="457200">
                  <a:moveTo>
                    <a:pt x="7354976" y="0"/>
                  </a:moveTo>
                  <a:lnTo>
                    <a:pt x="1600238" y="0"/>
                  </a:lnTo>
                  <a:lnTo>
                    <a:pt x="1600238" y="457200"/>
                  </a:lnTo>
                  <a:lnTo>
                    <a:pt x="7354976" y="457200"/>
                  </a:lnTo>
                  <a:lnTo>
                    <a:pt x="7354976" y="0"/>
                  </a:lnTo>
                  <a:close/>
                </a:path>
              </a:pathLst>
            </a:custGeom>
            <a:solidFill>
              <a:srgbClr val="B8CDE4"/>
            </a:solidFill>
          </p:spPr>
          <p:txBody>
            <a:bodyPr wrap="square" lIns="0" tIns="0" rIns="0" bIns="0" rtlCol="0"/>
            <a:lstStyle/>
            <a:p>
              <a:endParaRPr/>
            </a:p>
          </p:txBody>
        </p:sp>
        <p:sp>
          <p:nvSpPr>
            <p:cNvPr id="10" name="object 10"/>
            <p:cNvSpPr/>
            <p:nvPr/>
          </p:nvSpPr>
          <p:spPr>
            <a:xfrm>
              <a:off x="1226057" y="1319783"/>
              <a:ext cx="960881" cy="67665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4718304" y="1319783"/>
              <a:ext cx="1332738" cy="676656"/>
            </a:xfrm>
            <a:prstGeom prst="rect">
              <a:avLst/>
            </a:prstGeom>
            <a:blipFill>
              <a:blip r:embed="rId6" cstate="print"/>
              <a:stretch>
                <a:fillRect/>
              </a:stretch>
            </a:blipFill>
          </p:spPr>
          <p:txBody>
            <a:bodyPr wrap="square" lIns="0" tIns="0" rIns="0" bIns="0" rtlCol="0"/>
            <a:lstStyle/>
            <a:p>
              <a:endParaRPr/>
            </a:p>
          </p:txBody>
        </p:sp>
      </p:grpSp>
      <p:grpSp>
        <p:nvGrpSpPr>
          <p:cNvPr id="12" name="object 12"/>
          <p:cNvGrpSpPr/>
          <p:nvPr/>
        </p:nvGrpSpPr>
        <p:grpSpPr>
          <a:xfrm>
            <a:off x="797051" y="2691383"/>
            <a:ext cx="1523365" cy="2200910"/>
            <a:chOff x="797051" y="2691383"/>
            <a:chExt cx="1523365" cy="2200910"/>
          </a:xfrm>
        </p:grpSpPr>
        <p:sp>
          <p:nvSpPr>
            <p:cNvPr id="13" name="object 13"/>
            <p:cNvSpPr/>
            <p:nvPr/>
          </p:nvSpPr>
          <p:spPr>
            <a:xfrm>
              <a:off x="797051" y="2691383"/>
              <a:ext cx="1523238" cy="676656"/>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97051" y="3234689"/>
              <a:ext cx="1360170" cy="676656"/>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97051" y="3758183"/>
              <a:ext cx="1341120" cy="676656"/>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797051" y="4215383"/>
              <a:ext cx="1498854" cy="676656"/>
            </a:xfrm>
            <a:prstGeom prst="rect">
              <a:avLst/>
            </a:prstGeom>
            <a:blipFill>
              <a:blip r:embed="rId10" cstate="print"/>
              <a:stretch>
                <a:fillRect/>
              </a:stretch>
            </a:blipFill>
          </p:spPr>
          <p:txBody>
            <a:bodyPr wrap="square" lIns="0" tIns="0" rIns="0" bIns="0" rtlCol="0"/>
            <a:lstStyle/>
            <a:p>
              <a:endParaRPr/>
            </a:p>
          </p:txBody>
        </p:sp>
      </p:grpSp>
      <p:sp>
        <p:nvSpPr>
          <p:cNvPr id="17" name="object 17"/>
          <p:cNvSpPr/>
          <p:nvPr/>
        </p:nvSpPr>
        <p:spPr>
          <a:xfrm>
            <a:off x="797051" y="5038344"/>
            <a:ext cx="910590" cy="676656"/>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797051" y="5861303"/>
            <a:ext cx="1341882" cy="676656"/>
          </a:xfrm>
          <a:prstGeom prst="rect">
            <a:avLst/>
          </a:prstGeom>
          <a:blipFill>
            <a:blip r:embed="rId12" cstate="print"/>
            <a:stretch>
              <a:fillRect/>
            </a:stretch>
          </a:blipFill>
        </p:spPr>
        <p:txBody>
          <a:bodyPr wrap="square" lIns="0" tIns="0" rIns="0" bIns="0" rtlCol="0"/>
          <a:lstStyle/>
          <a:p>
            <a:endParaRPr/>
          </a:p>
        </p:txBody>
      </p:sp>
      <p:grpSp>
        <p:nvGrpSpPr>
          <p:cNvPr id="19" name="object 19"/>
          <p:cNvGrpSpPr/>
          <p:nvPr/>
        </p:nvGrpSpPr>
        <p:grpSpPr>
          <a:xfrm>
            <a:off x="2397251" y="1776983"/>
            <a:ext cx="4683760" cy="4761230"/>
            <a:chOff x="2397251" y="1776983"/>
            <a:chExt cx="4683760" cy="4761230"/>
          </a:xfrm>
        </p:grpSpPr>
        <p:sp>
          <p:nvSpPr>
            <p:cNvPr id="20" name="object 20"/>
            <p:cNvSpPr/>
            <p:nvPr/>
          </p:nvSpPr>
          <p:spPr>
            <a:xfrm>
              <a:off x="2397251" y="1776983"/>
              <a:ext cx="1367789" cy="676656"/>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2397251" y="2234183"/>
              <a:ext cx="1494281" cy="676656"/>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2397251" y="2691383"/>
              <a:ext cx="802386" cy="676656"/>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2797301" y="2691383"/>
              <a:ext cx="503681" cy="676656"/>
            </a:xfrm>
            <a:prstGeom prst="rect">
              <a:avLst/>
            </a:prstGeom>
            <a:blipFill>
              <a:blip r:embed="rId16" cstate="print"/>
              <a:stretch>
                <a:fillRect/>
              </a:stretch>
            </a:blipFill>
          </p:spPr>
          <p:txBody>
            <a:bodyPr wrap="square" lIns="0" tIns="0" rIns="0" bIns="0" rtlCol="0"/>
            <a:lstStyle/>
            <a:p>
              <a:endParaRPr/>
            </a:p>
          </p:txBody>
        </p:sp>
        <p:sp>
          <p:nvSpPr>
            <p:cNvPr id="24" name="object 24"/>
            <p:cNvSpPr/>
            <p:nvPr/>
          </p:nvSpPr>
          <p:spPr>
            <a:xfrm>
              <a:off x="3127247" y="2691383"/>
              <a:ext cx="2150364" cy="676656"/>
            </a:xfrm>
            <a:prstGeom prst="rect">
              <a:avLst/>
            </a:prstGeom>
            <a:blipFill>
              <a:blip r:embed="rId17" cstate="print"/>
              <a:stretch>
                <a:fillRect/>
              </a:stretch>
            </a:blipFill>
          </p:spPr>
          <p:txBody>
            <a:bodyPr wrap="square" lIns="0" tIns="0" rIns="0" bIns="0" rtlCol="0"/>
            <a:lstStyle/>
            <a:p>
              <a:endParaRPr/>
            </a:p>
          </p:txBody>
        </p:sp>
        <p:sp>
          <p:nvSpPr>
            <p:cNvPr id="25" name="object 25"/>
            <p:cNvSpPr/>
            <p:nvPr/>
          </p:nvSpPr>
          <p:spPr>
            <a:xfrm>
              <a:off x="4875275" y="2691383"/>
              <a:ext cx="605027" cy="676656"/>
            </a:xfrm>
            <a:prstGeom prst="rect">
              <a:avLst/>
            </a:prstGeom>
            <a:blipFill>
              <a:blip r:embed="rId18" cstate="print"/>
              <a:stretch>
                <a:fillRect/>
              </a:stretch>
            </a:blipFill>
          </p:spPr>
          <p:txBody>
            <a:bodyPr wrap="square" lIns="0" tIns="0" rIns="0" bIns="0" rtlCol="0"/>
            <a:lstStyle/>
            <a:p>
              <a:endParaRPr/>
            </a:p>
          </p:txBody>
        </p:sp>
        <p:sp>
          <p:nvSpPr>
            <p:cNvPr id="26" name="object 26"/>
            <p:cNvSpPr/>
            <p:nvPr/>
          </p:nvSpPr>
          <p:spPr>
            <a:xfrm>
              <a:off x="2397251" y="3234689"/>
              <a:ext cx="4683252" cy="676656"/>
            </a:xfrm>
            <a:prstGeom prst="rect">
              <a:avLst/>
            </a:prstGeom>
            <a:blipFill>
              <a:blip r:embed="rId19" cstate="print"/>
              <a:stretch>
                <a:fillRect/>
              </a:stretch>
            </a:blipFill>
          </p:spPr>
          <p:txBody>
            <a:bodyPr wrap="square" lIns="0" tIns="0" rIns="0" bIns="0" rtlCol="0"/>
            <a:lstStyle/>
            <a:p>
              <a:endParaRPr/>
            </a:p>
          </p:txBody>
        </p:sp>
        <p:sp>
          <p:nvSpPr>
            <p:cNvPr id="27" name="object 27"/>
            <p:cNvSpPr/>
            <p:nvPr/>
          </p:nvSpPr>
          <p:spPr>
            <a:xfrm>
              <a:off x="2397251" y="3758183"/>
              <a:ext cx="2129790" cy="676656"/>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2397251" y="4215383"/>
              <a:ext cx="3774186" cy="676656"/>
            </a:xfrm>
            <a:prstGeom prst="rect">
              <a:avLst/>
            </a:prstGeom>
            <a:blipFill>
              <a:blip r:embed="rId21" cstate="print"/>
              <a:stretch>
                <a:fillRect/>
              </a:stretch>
            </a:blipFill>
          </p:spPr>
          <p:txBody>
            <a:bodyPr wrap="square" lIns="0" tIns="0" rIns="0" bIns="0" rtlCol="0"/>
            <a:lstStyle/>
            <a:p>
              <a:endParaRPr/>
            </a:p>
          </p:txBody>
        </p:sp>
        <p:sp>
          <p:nvSpPr>
            <p:cNvPr id="29" name="object 29"/>
            <p:cNvSpPr/>
            <p:nvPr/>
          </p:nvSpPr>
          <p:spPr>
            <a:xfrm>
              <a:off x="2397251" y="4581144"/>
              <a:ext cx="2741676" cy="676656"/>
            </a:xfrm>
            <a:prstGeom prst="rect">
              <a:avLst/>
            </a:prstGeom>
            <a:blipFill>
              <a:blip r:embed="rId22" cstate="print"/>
              <a:stretch>
                <a:fillRect/>
              </a:stretch>
            </a:blipFill>
          </p:spPr>
          <p:txBody>
            <a:bodyPr wrap="square" lIns="0" tIns="0" rIns="0" bIns="0" rtlCol="0"/>
            <a:lstStyle/>
            <a:p>
              <a:endParaRPr/>
            </a:p>
          </p:txBody>
        </p:sp>
        <p:sp>
          <p:nvSpPr>
            <p:cNvPr id="30" name="object 30"/>
            <p:cNvSpPr/>
            <p:nvPr/>
          </p:nvSpPr>
          <p:spPr>
            <a:xfrm>
              <a:off x="2397251" y="5038343"/>
              <a:ext cx="1450086" cy="676656"/>
            </a:xfrm>
            <a:prstGeom prst="rect">
              <a:avLst/>
            </a:prstGeom>
            <a:blipFill>
              <a:blip r:embed="rId23" cstate="print"/>
              <a:stretch>
                <a:fillRect/>
              </a:stretch>
            </a:blipFill>
          </p:spPr>
          <p:txBody>
            <a:bodyPr wrap="square" lIns="0" tIns="0" rIns="0" bIns="0" rtlCol="0"/>
            <a:lstStyle/>
            <a:p>
              <a:endParaRPr/>
            </a:p>
          </p:txBody>
        </p:sp>
        <p:sp>
          <p:nvSpPr>
            <p:cNvPr id="31" name="object 31"/>
            <p:cNvSpPr/>
            <p:nvPr/>
          </p:nvSpPr>
          <p:spPr>
            <a:xfrm>
              <a:off x="3445001" y="5038343"/>
              <a:ext cx="503681" cy="676656"/>
            </a:xfrm>
            <a:prstGeom prst="rect">
              <a:avLst/>
            </a:prstGeom>
            <a:blipFill>
              <a:blip r:embed="rId16" cstate="print"/>
              <a:stretch>
                <a:fillRect/>
              </a:stretch>
            </a:blipFill>
          </p:spPr>
          <p:txBody>
            <a:bodyPr wrap="square" lIns="0" tIns="0" rIns="0" bIns="0" rtlCol="0"/>
            <a:lstStyle/>
            <a:p>
              <a:endParaRPr/>
            </a:p>
          </p:txBody>
        </p:sp>
        <p:sp>
          <p:nvSpPr>
            <p:cNvPr id="32" name="object 32"/>
            <p:cNvSpPr/>
            <p:nvPr/>
          </p:nvSpPr>
          <p:spPr>
            <a:xfrm>
              <a:off x="3546347" y="5038343"/>
              <a:ext cx="2417064" cy="676656"/>
            </a:xfrm>
            <a:prstGeom prst="rect">
              <a:avLst/>
            </a:prstGeom>
            <a:blipFill>
              <a:blip r:embed="rId24" cstate="print"/>
              <a:stretch>
                <a:fillRect/>
              </a:stretch>
            </a:blipFill>
          </p:spPr>
          <p:txBody>
            <a:bodyPr wrap="square" lIns="0" tIns="0" rIns="0" bIns="0" rtlCol="0"/>
            <a:lstStyle/>
            <a:p>
              <a:endParaRPr/>
            </a:p>
          </p:txBody>
        </p:sp>
        <p:sp>
          <p:nvSpPr>
            <p:cNvPr id="33" name="object 33"/>
            <p:cNvSpPr/>
            <p:nvPr/>
          </p:nvSpPr>
          <p:spPr>
            <a:xfrm>
              <a:off x="2397251" y="5404104"/>
              <a:ext cx="3547872" cy="676656"/>
            </a:xfrm>
            <a:prstGeom prst="rect">
              <a:avLst/>
            </a:prstGeom>
            <a:blipFill>
              <a:blip r:embed="rId25" cstate="print"/>
              <a:stretch>
                <a:fillRect/>
              </a:stretch>
            </a:blipFill>
          </p:spPr>
          <p:txBody>
            <a:bodyPr wrap="square" lIns="0" tIns="0" rIns="0" bIns="0" rtlCol="0"/>
            <a:lstStyle/>
            <a:p>
              <a:endParaRPr/>
            </a:p>
          </p:txBody>
        </p:sp>
        <p:sp>
          <p:nvSpPr>
            <p:cNvPr id="34" name="object 34"/>
            <p:cNvSpPr/>
            <p:nvPr/>
          </p:nvSpPr>
          <p:spPr>
            <a:xfrm>
              <a:off x="2397251" y="5861304"/>
              <a:ext cx="2056638" cy="676656"/>
            </a:xfrm>
            <a:prstGeom prst="rect">
              <a:avLst/>
            </a:prstGeom>
            <a:blipFill>
              <a:blip r:embed="rId26" cstate="print"/>
              <a:stretch>
                <a:fillRect/>
              </a:stretch>
            </a:blipFill>
          </p:spPr>
          <p:txBody>
            <a:bodyPr wrap="square" lIns="0" tIns="0" rIns="0" bIns="0" rtlCol="0"/>
            <a:lstStyle/>
            <a:p>
              <a:endParaRPr/>
            </a:p>
          </p:txBody>
        </p:sp>
      </p:grpSp>
      <p:graphicFrame>
        <p:nvGraphicFramePr>
          <p:cNvPr id="35" name="object 35"/>
          <p:cNvGraphicFramePr>
            <a:graphicFrameLocks noGrp="1"/>
          </p:cNvGraphicFramePr>
          <p:nvPr/>
        </p:nvGraphicFramePr>
        <p:xfrm>
          <a:off x="888199" y="1365250"/>
          <a:ext cx="7354570" cy="4998719"/>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20000"/>
                    </a:ext>
                  </a:extLst>
                </a:gridCol>
                <a:gridCol w="5754370">
                  <a:extLst>
                    <a:ext uri="{9D8B030D-6E8A-4147-A177-3AD203B41FA5}">
                      <a16:colId xmlns:a16="http://schemas.microsoft.com/office/drawing/2014/main" val="20001"/>
                    </a:ext>
                  </a:extLst>
                </a:gridCol>
              </a:tblGrid>
              <a:tr h="457200">
                <a:tc>
                  <a:txBody>
                    <a:bodyPr/>
                    <a:lstStyle/>
                    <a:p>
                      <a:pPr marL="520065">
                        <a:lnSpc>
                          <a:spcPct val="100000"/>
                        </a:lnSpc>
                        <a:spcBef>
                          <a:spcPts val="275"/>
                        </a:spcBef>
                      </a:pPr>
                      <a:r>
                        <a:rPr sz="2400" dirty="0">
                          <a:latin typeface="Times New Roman"/>
                          <a:cs typeface="Times New Roman"/>
                        </a:rPr>
                        <a:t>Loại</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75"/>
                        </a:spcBef>
                      </a:pPr>
                      <a:r>
                        <a:rPr sz="2400" spc="-45" dirty="0">
                          <a:latin typeface="Times New Roman"/>
                          <a:cs typeface="Times New Roman"/>
                        </a:rPr>
                        <a:t>Toán</a:t>
                      </a:r>
                      <a:r>
                        <a:rPr sz="2400" spc="-5" dirty="0">
                          <a:latin typeface="Times New Roman"/>
                          <a:cs typeface="Times New Roman"/>
                        </a:rPr>
                        <a:t> </a:t>
                      </a:r>
                      <a:r>
                        <a:rPr sz="2400" dirty="0">
                          <a:latin typeface="Times New Roman"/>
                          <a:cs typeface="Times New Roman"/>
                        </a:rPr>
                        <a:t>tử</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57200">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75"/>
                        </a:spcBef>
                        <a:tabLst>
                          <a:tab pos="903605" algn="l"/>
                        </a:tabLst>
                      </a:pPr>
                      <a:r>
                        <a:rPr sz="2400" spc="-5" dirty="0">
                          <a:latin typeface="Times New Roman"/>
                          <a:cs typeface="Times New Roman"/>
                        </a:rPr>
                        <a:t>new	</a:t>
                      </a:r>
                      <a:r>
                        <a:rPr sz="2400" dirty="0">
                          <a:latin typeface="Times New Roman"/>
                          <a:cs typeface="Times New Roman"/>
                        </a:rPr>
                        <a:t>.</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57200">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75"/>
                        </a:spcBef>
                        <a:tabLst>
                          <a:tab pos="396240" algn="l"/>
                          <a:tab pos="903605" algn="l"/>
                        </a:tabLst>
                      </a:pPr>
                      <a:r>
                        <a:rPr sz="2400" dirty="0">
                          <a:latin typeface="Times New Roman"/>
                          <a:cs typeface="Times New Roman"/>
                        </a:rPr>
                        <a:t>.	[ ]	(</a:t>
                      </a:r>
                      <a:r>
                        <a:rPr sz="2400" spc="-5" dirty="0">
                          <a:latin typeface="Times New Roman"/>
                          <a:cs typeface="Times New Roman"/>
                        </a:rPr>
                        <a:t> </a:t>
                      </a:r>
                      <a:r>
                        <a:rPr sz="2400" dirty="0">
                          <a:latin typeface="Times New Roman"/>
                          <a:cs typeface="Times New Roman"/>
                        </a:rPr>
                        <a:t>)</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42925">
                <a:tc>
                  <a:txBody>
                    <a:bodyPr/>
                    <a:lstStyle/>
                    <a:p>
                      <a:pPr marL="91440">
                        <a:lnSpc>
                          <a:spcPct val="100000"/>
                        </a:lnSpc>
                        <a:spcBef>
                          <a:spcPts val="275"/>
                        </a:spcBef>
                      </a:pPr>
                      <a:r>
                        <a:rPr sz="2400" spc="-45" dirty="0">
                          <a:latin typeface="Times New Roman"/>
                          <a:cs typeface="Times New Roman"/>
                        </a:rPr>
                        <a:t>Toán</a:t>
                      </a:r>
                      <a:r>
                        <a:rPr sz="2400" spc="-15" dirty="0">
                          <a:latin typeface="Times New Roman"/>
                          <a:cs typeface="Times New Roman"/>
                        </a:rPr>
                        <a:t> </a:t>
                      </a:r>
                      <a:r>
                        <a:rPr sz="2400" dirty="0">
                          <a:latin typeface="Times New Roman"/>
                          <a:cs typeface="Times New Roman"/>
                        </a:rPr>
                        <a:t>học</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75"/>
                        </a:spcBef>
                        <a:tabLst>
                          <a:tab pos="491490" algn="l"/>
                          <a:tab pos="821055" algn="l"/>
                          <a:tab pos="1278255" algn="l"/>
                          <a:tab pos="1591945" algn="l"/>
                          <a:tab pos="1998345" algn="l"/>
                          <a:tab pos="2569210" algn="l"/>
                        </a:tabLst>
                      </a:pPr>
                      <a:r>
                        <a:rPr sz="2400" dirty="0">
                          <a:latin typeface="Times New Roman"/>
                          <a:cs typeface="Times New Roman"/>
                        </a:rPr>
                        <a:t>+	-	*	/	%	++	</a:t>
                      </a:r>
                      <a:r>
                        <a:rPr sz="2400" spc="-5" dirty="0">
                          <a:latin typeface="Times New Roman"/>
                          <a:cs typeface="Times New Roman"/>
                        </a:rPr>
                        <a:t>--</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23875">
                <a:tc>
                  <a:txBody>
                    <a:bodyPr/>
                    <a:lstStyle/>
                    <a:p>
                      <a:pPr marL="91440">
                        <a:lnSpc>
                          <a:spcPct val="100000"/>
                        </a:lnSpc>
                        <a:spcBef>
                          <a:spcPts val="275"/>
                        </a:spcBef>
                      </a:pPr>
                      <a:r>
                        <a:rPr sz="2400" spc="-5" dirty="0">
                          <a:latin typeface="Times New Roman"/>
                          <a:cs typeface="Times New Roman"/>
                        </a:rPr>
                        <a:t>So</a:t>
                      </a:r>
                      <a:r>
                        <a:rPr sz="2400" spc="-15" dirty="0">
                          <a:latin typeface="Times New Roman"/>
                          <a:cs typeface="Times New Roman"/>
                        </a:rPr>
                        <a:t> </a:t>
                      </a:r>
                      <a:r>
                        <a:rPr sz="2400" dirty="0">
                          <a:latin typeface="Times New Roman"/>
                          <a:cs typeface="Times New Roman"/>
                        </a:rPr>
                        <a:t>sánh</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75"/>
                        </a:spcBef>
                        <a:tabLst>
                          <a:tab pos="568325" algn="l"/>
                          <a:tab pos="1043940" algn="l"/>
                          <a:tab pos="1767839" algn="l"/>
                          <a:tab pos="2339340" algn="l"/>
                          <a:tab pos="2840990" algn="l"/>
                          <a:tab pos="3335654" algn="l"/>
                        </a:tabLst>
                      </a:pPr>
                      <a:r>
                        <a:rPr sz="2400" dirty="0">
                          <a:latin typeface="Times New Roman"/>
                          <a:cs typeface="Times New Roman"/>
                        </a:rPr>
                        <a:t>&lt;	&gt;	&lt;=	&gt;=	!=	==	===</a:t>
                      </a:r>
                      <a:r>
                        <a:rPr sz="2400" spc="-25" dirty="0">
                          <a:latin typeface="Times New Roman"/>
                          <a:cs typeface="Times New Roman"/>
                        </a:rPr>
                        <a:t> </a:t>
                      </a:r>
                      <a:r>
                        <a:rPr sz="2400" dirty="0">
                          <a:latin typeface="Times New Roman"/>
                          <a:cs typeface="Times New Roman"/>
                        </a:rPr>
                        <a:t>!==</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57200">
                <a:tc>
                  <a:txBody>
                    <a:bodyPr/>
                    <a:lstStyle/>
                    <a:p>
                      <a:pPr marL="91440">
                        <a:lnSpc>
                          <a:spcPct val="100000"/>
                        </a:lnSpc>
                        <a:spcBef>
                          <a:spcPts val="275"/>
                        </a:spcBef>
                      </a:pPr>
                      <a:r>
                        <a:rPr sz="2400" dirty="0">
                          <a:latin typeface="Times New Roman"/>
                          <a:cs typeface="Times New Roman"/>
                        </a:rPr>
                        <a:t>Luận</a:t>
                      </a:r>
                      <a:r>
                        <a:rPr sz="2400" spc="-15" dirty="0">
                          <a:latin typeface="Times New Roman"/>
                          <a:cs typeface="Times New Roman"/>
                        </a:rPr>
                        <a:t> </a:t>
                      </a:r>
                      <a:r>
                        <a:rPr sz="2400" spc="-5" dirty="0">
                          <a:latin typeface="Times New Roman"/>
                          <a:cs typeface="Times New Roman"/>
                        </a:rPr>
                        <a:t>lý</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75"/>
                        </a:spcBef>
                        <a:tabLst>
                          <a:tab pos="869315" algn="l"/>
                          <a:tab pos="1218565" algn="l"/>
                          <a:tab pos="1743075" algn="l"/>
                        </a:tabLst>
                      </a:pPr>
                      <a:r>
                        <a:rPr sz="2400" dirty="0">
                          <a:latin typeface="Times New Roman"/>
                          <a:cs typeface="Times New Roman"/>
                        </a:rPr>
                        <a:t>&amp;&amp;	</a:t>
                      </a:r>
                      <a:r>
                        <a:rPr sz="2400" spc="-5" dirty="0">
                          <a:latin typeface="Times New Roman"/>
                          <a:cs typeface="Times New Roman"/>
                        </a:rPr>
                        <a:t>||	</a:t>
                      </a:r>
                      <a:r>
                        <a:rPr sz="2400" dirty="0">
                          <a:latin typeface="Times New Roman"/>
                          <a:cs typeface="Times New Roman"/>
                        </a:rPr>
                        <a:t>?:	,</a:t>
                      </a:r>
                      <a:endParaRPr sz="2400">
                        <a:latin typeface="Times New Roman"/>
                        <a:cs typeface="Times New Roman"/>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822960">
                <a:tc>
                  <a:txBody>
                    <a:bodyPr/>
                    <a:lstStyle/>
                    <a:p>
                      <a:pPr marL="91440">
                        <a:lnSpc>
                          <a:spcPct val="100000"/>
                        </a:lnSpc>
                        <a:spcBef>
                          <a:spcPts val="280"/>
                        </a:spcBef>
                      </a:pPr>
                      <a:r>
                        <a:rPr sz="2400" spc="-5" dirty="0">
                          <a:latin typeface="Times New Roman"/>
                          <a:cs typeface="Times New Roman"/>
                        </a:rPr>
                        <a:t>Xử </a:t>
                      </a:r>
                      <a:r>
                        <a:rPr sz="2400" dirty="0">
                          <a:latin typeface="Times New Roman"/>
                          <a:cs typeface="Times New Roman"/>
                        </a:rPr>
                        <a:t>lý</a:t>
                      </a:r>
                      <a:r>
                        <a:rPr sz="2400" spc="-30" dirty="0">
                          <a:latin typeface="Times New Roman"/>
                          <a:cs typeface="Times New Roman"/>
                        </a:rPr>
                        <a:t> </a:t>
                      </a:r>
                      <a:r>
                        <a:rPr sz="2400" dirty="0">
                          <a:latin typeface="Times New Roman"/>
                          <a:cs typeface="Times New Roman"/>
                        </a:rPr>
                        <a:t>bit</a:t>
                      </a:r>
                      <a:endParaRPr sz="2400">
                        <a:latin typeface="Times New Roman"/>
                        <a:cs typeface="Times New Roman"/>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2510155">
                        <a:lnSpc>
                          <a:spcPct val="100000"/>
                        </a:lnSpc>
                        <a:spcBef>
                          <a:spcPts val="280"/>
                        </a:spcBef>
                        <a:tabLst>
                          <a:tab pos="650240" algn="l"/>
                          <a:tab pos="981710" algn="l"/>
                          <a:tab pos="1195705" algn="l"/>
                          <a:tab pos="1786255" algn="l"/>
                          <a:tab pos="1920875" algn="l"/>
                          <a:tab pos="2720340" algn="l"/>
                        </a:tabLst>
                      </a:pPr>
                      <a:r>
                        <a:rPr sz="2400" dirty="0">
                          <a:latin typeface="Times New Roman"/>
                          <a:cs typeface="Times New Roman"/>
                        </a:rPr>
                        <a:t>!	~		&lt;&lt;		&gt;&gt;	&gt;&gt;&gt;  </a:t>
                      </a:r>
                      <a:r>
                        <a:rPr sz="2400" spc="-5" dirty="0">
                          <a:latin typeface="Times New Roman"/>
                          <a:cs typeface="Times New Roman"/>
                        </a:rPr>
                        <a:t>AND	OR	XOR</a:t>
                      </a:r>
                      <a:endParaRPr sz="2400">
                        <a:latin typeface="Times New Roman"/>
                        <a:cs typeface="Times New Roman"/>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822959">
                <a:tc>
                  <a:txBody>
                    <a:bodyPr/>
                    <a:lstStyle/>
                    <a:p>
                      <a:pPr marL="91440">
                        <a:lnSpc>
                          <a:spcPct val="100000"/>
                        </a:lnSpc>
                        <a:spcBef>
                          <a:spcPts val="280"/>
                        </a:spcBef>
                      </a:pPr>
                      <a:r>
                        <a:rPr sz="2400" spc="-5" dirty="0">
                          <a:latin typeface="Times New Roman"/>
                          <a:cs typeface="Times New Roman"/>
                        </a:rPr>
                        <a:t>Gán</a:t>
                      </a:r>
                      <a:endParaRPr sz="2400">
                        <a:latin typeface="Times New Roman"/>
                        <a:cs typeface="Times New Roman"/>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80"/>
                        </a:spcBef>
                        <a:tabLst>
                          <a:tab pos="568325" algn="l"/>
                          <a:tab pos="1139190" algn="l"/>
                          <a:tab pos="1717039" algn="l"/>
                          <a:tab pos="2268855" algn="l"/>
                          <a:tab pos="2754630" algn="l"/>
                        </a:tabLst>
                      </a:pPr>
                      <a:r>
                        <a:rPr sz="2400" dirty="0">
                          <a:latin typeface="Times New Roman"/>
                          <a:cs typeface="Times New Roman"/>
                        </a:rPr>
                        <a:t>=	+=	</a:t>
                      </a:r>
                      <a:r>
                        <a:rPr sz="2400" spc="-5" dirty="0">
                          <a:latin typeface="Times New Roman"/>
                          <a:cs typeface="Times New Roman"/>
                        </a:rPr>
                        <a:t>-=	</a:t>
                      </a:r>
                      <a:r>
                        <a:rPr sz="2400" dirty="0">
                          <a:latin typeface="Times New Roman"/>
                          <a:cs typeface="Times New Roman"/>
                        </a:rPr>
                        <a:t>*=	/=	%=</a:t>
                      </a:r>
                      <a:endParaRPr sz="2400">
                        <a:latin typeface="Times New Roman"/>
                        <a:cs typeface="Times New Roman"/>
                      </a:endParaRPr>
                    </a:p>
                    <a:p>
                      <a:pPr marL="91440">
                        <a:lnSpc>
                          <a:spcPct val="100000"/>
                        </a:lnSpc>
                        <a:tabLst>
                          <a:tab pos="834390" algn="l"/>
                          <a:tab pos="1500505" algn="l"/>
                          <a:tab pos="2061210" algn="l"/>
                          <a:tab pos="2446020" algn="l"/>
                          <a:tab pos="2988310" algn="l"/>
                        </a:tabLst>
                      </a:pPr>
                      <a:r>
                        <a:rPr sz="2400" dirty="0">
                          <a:latin typeface="Times New Roman"/>
                          <a:cs typeface="Times New Roman"/>
                        </a:rPr>
                        <a:t>&gt;&gt;=	&lt;&lt;=	&amp;=	</a:t>
                      </a:r>
                      <a:r>
                        <a:rPr sz="2400" spc="-5" dirty="0">
                          <a:latin typeface="Times New Roman"/>
                          <a:cs typeface="Times New Roman"/>
                        </a:rPr>
                        <a:t>|=	^=	</a:t>
                      </a:r>
                      <a:r>
                        <a:rPr sz="2400" dirty="0">
                          <a:latin typeface="Times New Roman"/>
                          <a:cs typeface="Times New Roman"/>
                        </a:rPr>
                        <a:t>.=</a:t>
                      </a:r>
                      <a:endParaRPr sz="2400">
                        <a:latin typeface="Times New Roman"/>
                        <a:cs typeface="Times New Roman"/>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457200">
                <a:tc>
                  <a:txBody>
                    <a:bodyPr/>
                    <a:lstStyle/>
                    <a:p>
                      <a:pPr marL="91440">
                        <a:lnSpc>
                          <a:spcPct val="100000"/>
                        </a:lnSpc>
                        <a:spcBef>
                          <a:spcPts val="280"/>
                        </a:spcBef>
                      </a:pPr>
                      <a:r>
                        <a:rPr sz="2400" dirty="0">
                          <a:latin typeface="Times New Roman"/>
                          <a:cs typeface="Times New Roman"/>
                        </a:rPr>
                        <a:t>Ép</a:t>
                      </a:r>
                      <a:r>
                        <a:rPr sz="2400" spc="-15" dirty="0">
                          <a:latin typeface="Times New Roman"/>
                          <a:cs typeface="Times New Roman"/>
                        </a:rPr>
                        <a:t> </a:t>
                      </a:r>
                      <a:r>
                        <a:rPr sz="2400" dirty="0">
                          <a:latin typeface="Times New Roman"/>
                          <a:cs typeface="Times New Roman"/>
                        </a:rPr>
                        <a:t>kiểu</a:t>
                      </a:r>
                      <a:endParaRPr sz="2400">
                        <a:latin typeface="Times New Roman"/>
                        <a:cs typeface="Times New Roman"/>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80"/>
                        </a:spcBef>
                      </a:pPr>
                      <a:r>
                        <a:rPr sz="2400" dirty="0">
                          <a:latin typeface="Times New Roman"/>
                          <a:cs typeface="Times New Roman"/>
                        </a:rPr>
                        <a:t>(kiểu dữ</a:t>
                      </a:r>
                      <a:r>
                        <a:rPr sz="2400" spc="-5" dirty="0">
                          <a:latin typeface="Times New Roman"/>
                          <a:cs typeface="Times New Roman"/>
                        </a:rPr>
                        <a:t> </a:t>
                      </a:r>
                      <a:r>
                        <a:rPr sz="2400" dirty="0">
                          <a:latin typeface="Times New Roman"/>
                          <a:cs typeface="Times New Roman"/>
                        </a:rPr>
                        <a:t>liệu)</a:t>
                      </a:r>
                      <a:endParaRPr sz="2400">
                        <a:latin typeface="Times New Roman"/>
                        <a:cs typeface="Times New Roman"/>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4144645" cy="786130"/>
            <a:chOff x="1014983" y="1523"/>
            <a:chExt cx="4144645" cy="786130"/>
          </a:xfrm>
        </p:grpSpPr>
        <p:sp>
          <p:nvSpPr>
            <p:cNvPr id="4" name="object 4"/>
            <p:cNvSpPr/>
            <p:nvPr/>
          </p:nvSpPr>
          <p:spPr>
            <a:xfrm>
              <a:off x="1014983" y="1523"/>
              <a:ext cx="41445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0"/>
              <a:ext cx="3840073" cy="330454"/>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411479" y="550129"/>
            <a:ext cx="7465060" cy="566822"/>
          </a:xfrm>
          <a:prstGeom prst="rect">
            <a:avLst/>
          </a:prstGeom>
        </p:spPr>
        <p:txBody>
          <a:bodyPr vert="horz" wrap="square" lIns="0" tIns="12700" rIns="0" bIns="0" rtlCol="0">
            <a:spAutoFit/>
          </a:bodyPr>
          <a:lstStyle/>
          <a:p>
            <a:pPr marL="12700">
              <a:lnSpc>
                <a:spcPct val="100000"/>
              </a:lnSpc>
              <a:spcBef>
                <a:spcPts val="100"/>
              </a:spcBef>
            </a:pPr>
            <a:r>
              <a:rPr spc="-5" dirty="0">
                <a:solidFill>
                  <a:schemeClr val="tx1"/>
                </a:solidFill>
              </a:rPr>
              <a:t>b. </a:t>
            </a:r>
            <a:r>
              <a:rPr dirty="0">
                <a:solidFill>
                  <a:schemeClr val="tx1"/>
                </a:solidFill>
              </a:rPr>
              <a:t>Các </a:t>
            </a:r>
            <a:r>
              <a:rPr spc="-5" dirty="0">
                <a:solidFill>
                  <a:schemeClr val="tx1"/>
                </a:solidFill>
              </a:rPr>
              <a:t>hàm </a:t>
            </a:r>
            <a:r>
              <a:rPr dirty="0">
                <a:solidFill>
                  <a:schemeClr val="tx1"/>
                </a:solidFill>
              </a:rPr>
              <a:t>liên </a:t>
            </a:r>
            <a:r>
              <a:rPr spc="-5" dirty="0">
                <a:solidFill>
                  <a:schemeClr val="tx1"/>
                </a:solidFill>
              </a:rPr>
              <a:t>quan đến</a:t>
            </a:r>
            <a:r>
              <a:rPr spc="-70" dirty="0">
                <a:solidFill>
                  <a:schemeClr val="tx1"/>
                </a:solidFill>
              </a:rPr>
              <a:t> </a:t>
            </a:r>
            <a:r>
              <a:rPr spc="-5" dirty="0">
                <a:solidFill>
                  <a:schemeClr val="tx1"/>
                </a:solidFill>
              </a:rPr>
              <a:t>số</a:t>
            </a:r>
          </a:p>
        </p:txBody>
      </p:sp>
      <p:graphicFrame>
        <p:nvGraphicFramePr>
          <p:cNvPr id="8" name="object 8"/>
          <p:cNvGraphicFramePr>
            <a:graphicFrameLocks noGrp="1"/>
          </p:cNvGraphicFramePr>
          <p:nvPr/>
        </p:nvGraphicFramePr>
        <p:xfrm>
          <a:off x="823213" y="1221400"/>
          <a:ext cx="7369809" cy="1442440"/>
        </p:xfrm>
        <a:graphic>
          <a:graphicData uri="http://schemas.openxmlformats.org/drawingml/2006/table">
            <a:tbl>
              <a:tblPr firstRow="1" bandRow="1">
                <a:tableStyleId>{2D5ABB26-0587-4C30-8999-92F81FD0307C}</a:tableStyleId>
              </a:tblPr>
              <a:tblGrid>
                <a:gridCol w="1226820">
                  <a:extLst>
                    <a:ext uri="{9D8B030D-6E8A-4147-A177-3AD203B41FA5}">
                      <a16:colId xmlns:a16="http://schemas.microsoft.com/office/drawing/2014/main" val="20000"/>
                    </a:ext>
                  </a:extLst>
                </a:gridCol>
                <a:gridCol w="1665605">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gridCol w="2546984">
                  <a:extLst>
                    <a:ext uri="{9D8B030D-6E8A-4147-A177-3AD203B41FA5}">
                      <a16:colId xmlns:a16="http://schemas.microsoft.com/office/drawing/2014/main" val="20003"/>
                    </a:ext>
                  </a:extLst>
                </a:gridCol>
              </a:tblGrid>
              <a:tr h="352794">
                <a:tc>
                  <a:txBody>
                    <a:bodyPr/>
                    <a:lstStyle/>
                    <a:p>
                      <a:pPr marL="31750">
                        <a:lnSpc>
                          <a:spcPts val="2620"/>
                        </a:lnSpc>
                      </a:pPr>
                      <a:r>
                        <a:rPr sz="2400" b="1" spc="-5" dirty="0">
                          <a:latin typeface="Times New Roman"/>
                          <a:cs typeface="Times New Roman"/>
                        </a:rPr>
                        <a:t>abs</a:t>
                      </a:r>
                      <a:endParaRPr sz="2400">
                        <a:latin typeface="Times New Roman"/>
                        <a:cs typeface="Times New Roman"/>
                      </a:endParaRPr>
                    </a:p>
                  </a:txBody>
                  <a:tcPr marL="0" marR="0" marT="0" marB="0"/>
                </a:tc>
                <a:tc>
                  <a:txBody>
                    <a:bodyPr/>
                    <a:lstStyle/>
                    <a:p>
                      <a:pPr marL="403225">
                        <a:lnSpc>
                          <a:spcPts val="2620"/>
                        </a:lnSpc>
                      </a:pPr>
                      <a:r>
                        <a:rPr sz="2400" b="1" spc="-5" dirty="0">
                          <a:latin typeface="Times New Roman"/>
                          <a:cs typeface="Times New Roman"/>
                        </a:rPr>
                        <a:t>pow</a:t>
                      </a:r>
                      <a:endParaRPr sz="2400">
                        <a:latin typeface="Times New Roman"/>
                        <a:cs typeface="Times New Roman"/>
                      </a:endParaRPr>
                    </a:p>
                  </a:txBody>
                  <a:tcPr marL="0" marR="0" marT="0" marB="0"/>
                </a:tc>
                <a:tc>
                  <a:txBody>
                    <a:bodyPr/>
                    <a:lstStyle/>
                    <a:p>
                      <a:pPr marR="491490" algn="r">
                        <a:lnSpc>
                          <a:spcPts val="2620"/>
                        </a:lnSpc>
                      </a:pPr>
                      <a:r>
                        <a:rPr sz="2400" b="1" dirty="0">
                          <a:latin typeface="Times New Roman"/>
                          <a:cs typeface="Times New Roman"/>
                        </a:rPr>
                        <a:t>decbin</a:t>
                      </a:r>
                      <a:endParaRPr sz="2400">
                        <a:latin typeface="Times New Roman"/>
                        <a:cs typeface="Times New Roman"/>
                      </a:endParaRPr>
                    </a:p>
                  </a:txBody>
                  <a:tcPr marL="0" marR="0" marT="0" marB="0"/>
                </a:tc>
                <a:tc>
                  <a:txBody>
                    <a:bodyPr/>
                    <a:lstStyle/>
                    <a:p>
                      <a:pPr marL="465455">
                        <a:lnSpc>
                          <a:spcPts val="2620"/>
                        </a:lnSpc>
                      </a:pPr>
                      <a:r>
                        <a:rPr sz="2400" b="1" spc="-5" dirty="0">
                          <a:latin typeface="Times New Roman"/>
                          <a:cs typeface="Times New Roman"/>
                        </a:rPr>
                        <a:t>srand(seed)</a:t>
                      </a:r>
                      <a:endParaRPr sz="2400">
                        <a:latin typeface="Times New Roman"/>
                        <a:cs typeface="Times New Roman"/>
                      </a:endParaRPr>
                    </a:p>
                  </a:txBody>
                  <a:tcPr marL="0" marR="0" marT="0" marB="0"/>
                </a:tc>
                <a:extLst>
                  <a:ext uri="{0D108BD9-81ED-4DB2-BD59-A6C34878D82A}">
                    <a16:rowId xmlns:a16="http://schemas.microsoft.com/office/drawing/2014/main" val="10000"/>
                  </a:ext>
                </a:extLst>
              </a:tr>
              <a:tr h="368045">
                <a:tc>
                  <a:txBody>
                    <a:bodyPr/>
                    <a:lstStyle/>
                    <a:p>
                      <a:pPr marL="31750">
                        <a:lnSpc>
                          <a:spcPts val="2740"/>
                        </a:lnSpc>
                      </a:pPr>
                      <a:r>
                        <a:rPr sz="2400" b="1" dirty="0">
                          <a:latin typeface="Times New Roman"/>
                          <a:cs typeface="Times New Roman"/>
                        </a:rPr>
                        <a:t>ceil</a:t>
                      </a:r>
                      <a:endParaRPr sz="2400">
                        <a:latin typeface="Times New Roman"/>
                        <a:cs typeface="Times New Roman"/>
                      </a:endParaRPr>
                    </a:p>
                  </a:txBody>
                  <a:tcPr marL="0" marR="0" marT="0" marB="0"/>
                </a:tc>
                <a:tc>
                  <a:txBody>
                    <a:bodyPr/>
                    <a:lstStyle/>
                    <a:p>
                      <a:pPr marL="403225">
                        <a:lnSpc>
                          <a:spcPts val="2740"/>
                        </a:lnSpc>
                      </a:pPr>
                      <a:r>
                        <a:rPr sz="2400" b="1" spc="-5" dirty="0">
                          <a:latin typeface="Times New Roman"/>
                          <a:cs typeface="Times New Roman"/>
                        </a:rPr>
                        <a:t>sqrt</a:t>
                      </a:r>
                      <a:endParaRPr sz="2400">
                        <a:latin typeface="Times New Roman"/>
                        <a:cs typeface="Times New Roman"/>
                      </a:endParaRPr>
                    </a:p>
                  </a:txBody>
                  <a:tcPr marL="0" marR="0" marT="0" marB="0"/>
                </a:tc>
                <a:tc>
                  <a:txBody>
                    <a:bodyPr/>
                    <a:lstStyle/>
                    <a:p>
                      <a:pPr marR="492759" algn="r">
                        <a:lnSpc>
                          <a:spcPts val="2740"/>
                        </a:lnSpc>
                      </a:pPr>
                      <a:r>
                        <a:rPr sz="2400" b="1" dirty="0">
                          <a:latin typeface="Times New Roman"/>
                          <a:cs typeface="Times New Roman"/>
                        </a:rPr>
                        <a:t>bin</a:t>
                      </a:r>
                      <a:r>
                        <a:rPr sz="2400" b="1" spc="-10" dirty="0">
                          <a:latin typeface="Times New Roman"/>
                          <a:cs typeface="Times New Roman"/>
                        </a:rPr>
                        <a:t>d</a:t>
                      </a:r>
                      <a:r>
                        <a:rPr sz="2400" b="1" dirty="0">
                          <a:latin typeface="Times New Roman"/>
                          <a:cs typeface="Times New Roman"/>
                        </a:rPr>
                        <a:t>ec</a:t>
                      </a:r>
                      <a:endParaRPr sz="2400">
                        <a:latin typeface="Times New Roman"/>
                        <a:cs typeface="Times New Roman"/>
                      </a:endParaRPr>
                    </a:p>
                  </a:txBody>
                  <a:tcPr marL="0" marR="0" marT="0" marB="0"/>
                </a:tc>
                <a:tc>
                  <a:txBody>
                    <a:bodyPr/>
                    <a:lstStyle/>
                    <a:p>
                      <a:pPr marL="465455">
                        <a:lnSpc>
                          <a:spcPts val="2740"/>
                        </a:lnSpc>
                      </a:pPr>
                      <a:r>
                        <a:rPr sz="2400" b="1" spc="-5" dirty="0">
                          <a:latin typeface="Times New Roman"/>
                          <a:cs typeface="Times New Roman"/>
                        </a:rPr>
                        <a:t>rand</a:t>
                      </a:r>
                      <a:endParaRPr sz="2400">
                        <a:latin typeface="Times New Roman"/>
                        <a:cs typeface="Times New Roman"/>
                      </a:endParaRPr>
                    </a:p>
                  </a:txBody>
                  <a:tcPr marL="0" marR="0" marT="0" marB="0"/>
                </a:tc>
                <a:extLst>
                  <a:ext uri="{0D108BD9-81ED-4DB2-BD59-A6C34878D82A}">
                    <a16:rowId xmlns:a16="http://schemas.microsoft.com/office/drawing/2014/main" val="10001"/>
                  </a:ext>
                </a:extLst>
              </a:tr>
              <a:tr h="368426">
                <a:tc>
                  <a:txBody>
                    <a:bodyPr/>
                    <a:lstStyle/>
                    <a:p>
                      <a:pPr marL="31750">
                        <a:lnSpc>
                          <a:spcPts val="2740"/>
                        </a:lnSpc>
                      </a:pPr>
                      <a:r>
                        <a:rPr sz="2400" b="1" spc="-5" dirty="0">
                          <a:latin typeface="Times New Roman"/>
                          <a:cs typeface="Times New Roman"/>
                        </a:rPr>
                        <a:t>floor</a:t>
                      </a:r>
                      <a:endParaRPr sz="2400">
                        <a:latin typeface="Times New Roman"/>
                        <a:cs typeface="Times New Roman"/>
                      </a:endParaRPr>
                    </a:p>
                  </a:txBody>
                  <a:tcPr marL="0" marR="0" marT="0" marB="0"/>
                </a:tc>
                <a:tc>
                  <a:txBody>
                    <a:bodyPr/>
                    <a:lstStyle/>
                    <a:p>
                      <a:pPr marL="403225">
                        <a:lnSpc>
                          <a:spcPts val="2740"/>
                        </a:lnSpc>
                      </a:pPr>
                      <a:r>
                        <a:rPr sz="2400" b="1" dirty="0">
                          <a:latin typeface="Times New Roman"/>
                          <a:cs typeface="Times New Roman"/>
                        </a:rPr>
                        <a:t>log</a:t>
                      </a:r>
                      <a:endParaRPr sz="2400">
                        <a:latin typeface="Times New Roman"/>
                        <a:cs typeface="Times New Roman"/>
                      </a:endParaRPr>
                    </a:p>
                  </a:txBody>
                  <a:tcPr marL="0" marR="0" marT="0" marB="0"/>
                </a:tc>
                <a:tc>
                  <a:txBody>
                    <a:bodyPr/>
                    <a:lstStyle/>
                    <a:p>
                      <a:pPr marR="457834" algn="r">
                        <a:lnSpc>
                          <a:spcPts val="2740"/>
                        </a:lnSpc>
                      </a:pPr>
                      <a:r>
                        <a:rPr sz="2400" b="1" dirty="0">
                          <a:latin typeface="Times New Roman"/>
                          <a:cs typeface="Times New Roman"/>
                        </a:rPr>
                        <a:t>dechex</a:t>
                      </a:r>
                      <a:endParaRPr sz="2400">
                        <a:latin typeface="Times New Roman"/>
                        <a:cs typeface="Times New Roman"/>
                      </a:endParaRPr>
                    </a:p>
                  </a:txBody>
                  <a:tcPr marL="0" marR="0" marT="0" marB="0"/>
                </a:tc>
                <a:tc>
                  <a:txBody>
                    <a:bodyPr/>
                    <a:lstStyle/>
                    <a:p>
                      <a:pPr marL="465455">
                        <a:lnSpc>
                          <a:spcPts val="2740"/>
                        </a:lnSpc>
                      </a:pPr>
                      <a:r>
                        <a:rPr sz="2400" b="1" spc="-5" dirty="0">
                          <a:latin typeface="Times New Roman"/>
                          <a:cs typeface="Times New Roman"/>
                        </a:rPr>
                        <a:t>rand(min,</a:t>
                      </a:r>
                      <a:r>
                        <a:rPr sz="2400" b="1" spc="-45" dirty="0">
                          <a:latin typeface="Times New Roman"/>
                          <a:cs typeface="Times New Roman"/>
                        </a:rPr>
                        <a:t> </a:t>
                      </a:r>
                      <a:r>
                        <a:rPr sz="2400" b="1" dirty="0">
                          <a:latin typeface="Times New Roman"/>
                          <a:cs typeface="Times New Roman"/>
                        </a:rPr>
                        <a:t>max)</a:t>
                      </a:r>
                      <a:endParaRPr sz="2400">
                        <a:latin typeface="Times New Roman"/>
                        <a:cs typeface="Times New Roman"/>
                      </a:endParaRPr>
                    </a:p>
                  </a:txBody>
                  <a:tcPr marL="0" marR="0" marT="0" marB="0"/>
                </a:tc>
                <a:extLst>
                  <a:ext uri="{0D108BD9-81ED-4DB2-BD59-A6C34878D82A}">
                    <a16:rowId xmlns:a16="http://schemas.microsoft.com/office/drawing/2014/main" val="10002"/>
                  </a:ext>
                </a:extLst>
              </a:tr>
              <a:tr h="353175">
                <a:tc>
                  <a:txBody>
                    <a:bodyPr/>
                    <a:lstStyle/>
                    <a:p>
                      <a:pPr marL="31750">
                        <a:lnSpc>
                          <a:spcPts val="2680"/>
                        </a:lnSpc>
                      </a:pPr>
                      <a:r>
                        <a:rPr sz="2400" b="1" spc="-10" dirty="0">
                          <a:latin typeface="Times New Roman"/>
                          <a:cs typeface="Times New Roman"/>
                        </a:rPr>
                        <a:t>round</a:t>
                      </a:r>
                      <a:endParaRPr sz="2400">
                        <a:latin typeface="Times New Roman"/>
                        <a:cs typeface="Times New Roman"/>
                      </a:endParaRPr>
                    </a:p>
                  </a:txBody>
                  <a:tcPr marL="0" marR="0" marT="0" marB="0"/>
                </a:tc>
                <a:tc>
                  <a:txBody>
                    <a:bodyPr/>
                    <a:lstStyle/>
                    <a:p>
                      <a:pPr marL="403225">
                        <a:lnSpc>
                          <a:spcPts val="2680"/>
                        </a:lnSpc>
                      </a:pPr>
                      <a:r>
                        <a:rPr sz="2400" b="1" dirty="0">
                          <a:latin typeface="Times New Roman"/>
                          <a:cs typeface="Times New Roman"/>
                        </a:rPr>
                        <a:t>log10</a:t>
                      </a:r>
                      <a:endParaRPr sz="2400" dirty="0">
                        <a:latin typeface="Times New Roman"/>
                        <a:cs typeface="Times New Roman"/>
                      </a:endParaRPr>
                    </a:p>
                  </a:txBody>
                  <a:tcPr marL="0" marR="0" marT="0" marB="0"/>
                </a:tc>
                <a:tc>
                  <a:txBody>
                    <a:bodyPr/>
                    <a:lstStyle/>
                    <a:p>
                      <a:pPr marR="457834" algn="r">
                        <a:lnSpc>
                          <a:spcPts val="2680"/>
                        </a:lnSpc>
                      </a:pPr>
                      <a:r>
                        <a:rPr sz="2400" b="1" dirty="0">
                          <a:latin typeface="Times New Roman"/>
                          <a:cs typeface="Times New Roman"/>
                        </a:rPr>
                        <a:t>hexdec</a:t>
                      </a:r>
                      <a:endParaRPr sz="2400">
                        <a:latin typeface="Times New Roman"/>
                        <a:cs typeface="Times New Roman"/>
                      </a:endParaRPr>
                    </a:p>
                  </a:txBody>
                  <a:tcPr marL="0" marR="0" marT="0" marB="0"/>
                </a:tc>
                <a:tc>
                  <a:txBody>
                    <a:bodyPr/>
                    <a:lstStyle/>
                    <a:p>
                      <a:pPr marL="465455">
                        <a:lnSpc>
                          <a:spcPts val="2680"/>
                        </a:lnSpc>
                      </a:pPr>
                      <a:r>
                        <a:rPr sz="2400" b="1" dirty="0">
                          <a:latin typeface="Times New Roman"/>
                          <a:cs typeface="Times New Roman"/>
                        </a:rPr>
                        <a:t>…</a:t>
                      </a:r>
                      <a:endParaRPr sz="2400" dirty="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grpSp>
        <p:nvGrpSpPr>
          <p:cNvPr id="9" name="object 9"/>
          <p:cNvGrpSpPr/>
          <p:nvPr/>
        </p:nvGrpSpPr>
        <p:grpSpPr>
          <a:xfrm>
            <a:off x="338327" y="2872739"/>
            <a:ext cx="8394700" cy="3479800"/>
            <a:chOff x="338327" y="2872739"/>
            <a:chExt cx="8394700" cy="3479800"/>
          </a:xfrm>
        </p:grpSpPr>
        <p:sp>
          <p:nvSpPr>
            <p:cNvPr id="10" name="object 10"/>
            <p:cNvSpPr/>
            <p:nvPr/>
          </p:nvSpPr>
          <p:spPr>
            <a:xfrm>
              <a:off x="411479" y="2872739"/>
              <a:ext cx="8321040" cy="344119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8327" y="2899409"/>
              <a:ext cx="5900166" cy="3452622"/>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57199" y="2898774"/>
              <a:ext cx="8229600" cy="3349625"/>
            </a:xfrm>
            <a:prstGeom prst="rect">
              <a:avLst/>
            </a:prstGeom>
            <a:blipFill>
              <a:blip r:embed="rId7" cstate="print"/>
              <a:stretch>
                <a:fillRect/>
              </a:stretch>
            </a:blipFill>
          </p:spPr>
          <p:txBody>
            <a:bodyPr wrap="square" lIns="0" tIns="0" rIns="0" bIns="0" rtlCol="0"/>
            <a:lstStyle/>
            <a:p>
              <a:endParaRPr/>
            </a:p>
          </p:txBody>
        </p:sp>
      </p:grpSp>
      <p:sp>
        <p:nvSpPr>
          <p:cNvPr id="13" name="object 13"/>
          <p:cNvSpPr txBox="1"/>
          <p:nvPr/>
        </p:nvSpPr>
        <p:spPr>
          <a:xfrm>
            <a:off x="457200" y="2898775"/>
            <a:ext cx="8229600" cy="3349625"/>
          </a:xfrm>
          <a:prstGeom prst="rect">
            <a:avLst/>
          </a:prstGeom>
          <a:ln w="9525">
            <a:solidFill>
              <a:srgbClr val="497DBA"/>
            </a:solidFill>
          </a:ln>
        </p:spPr>
        <p:txBody>
          <a:bodyPr vert="horz" wrap="square" lIns="0" tIns="102870" rIns="0" bIns="0" rtlCol="0">
            <a:spAutoFit/>
          </a:bodyPr>
          <a:lstStyle/>
          <a:p>
            <a:pPr marL="434340" indent="-342900">
              <a:lnSpc>
                <a:spcPct val="100000"/>
              </a:lnSpc>
              <a:spcBef>
                <a:spcPts val="810"/>
              </a:spcBef>
              <a:buFont typeface="Wingdings"/>
              <a:buChar char=""/>
              <a:tabLst>
                <a:tab pos="434340" algn="l"/>
              </a:tabLst>
            </a:pPr>
            <a:r>
              <a:rPr sz="2400" b="1" u="heavy" spc="-5" dirty="0">
                <a:uFill>
                  <a:solidFill>
                    <a:srgbClr val="000000"/>
                  </a:solidFill>
                </a:uFill>
                <a:latin typeface="Times New Roman"/>
                <a:cs typeface="Times New Roman"/>
              </a:rPr>
              <a:t>Ví</a:t>
            </a:r>
            <a:r>
              <a:rPr sz="2400" b="1" u="heavy" spc="-1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dụ</a:t>
            </a:r>
            <a:r>
              <a:rPr sz="2400" spc="-5" dirty="0">
                <a:latin typeface="Times New Roman"/>
                <a:cs typeface="Times New Roman"/>
              </a:rPr>
              <a:t>:</a:t>
            </a:r>
            <a:endParaRPr sz="2400" dirty="0">
              <a:latin typeface="Times New Roman"/>
              <a:cs typeface="Times New Roman"/>
            </a:endParaRPr>
          </a:p>
          <a:p>
            <a:pPr marL="91440">
              <a:lnSpc>
                <a:spcPct val="100000"/>
              </a:lnSpc>
              <a:spcBef>
                <a:spcPts val="470"/>
              </a:spcBef>
            </a:pPr>
            <a:r>
              <a:rPr sz="1800" spc="-5" dirty="0">
                <a:solidFill>
                  <a:srgbClr val="FF0000"/>
                </a:solidFill>
                <a:latin typeface="Times New Roman"/>
                <a:cs typeface="Times New Roman"/>
              </a:rPr>
              <a:t>&lt;?php</a:t>
            </a:r>
            <a:endParaRPr sz="1800" dirty="0">
              <a:latin typeface="Times New Roman"/>
              <a:cs typeface="Times New Roman"/>
            </a:endParaRPr>
          </a:p>
          <a:p>
            <a:pPr marL="548640">
              <a:lnSpc>
                <a:spcPct val="100000"/>
              </a:lnSpc>
              <a:spcBef>
                <a:spcPts val="240"/>
              </a:spcBef>
            </a:pPr>
            <a:r>
              <a:rPr sz="1800" dirty="0">
                <a:solidFill>
                  <a:srgbClr val="974707"/>
                </a:solidFill>
                <a:latin typeface="Times New Roman"/>
                <a:cs typeface="Times New Roman"/>
              </a:rPr>
              <a:t>// Generate a</a:t>
            </a:r>
            <a:r>
              <a:rPr sz="1800" spc="-5" dirty="0">
                <a:solidFill>
                  <a:srgbClr val="974707"/>
                </a:solidFill>
                <a:latin typeface="Times New Roman"/>
                <a:cs typeface="Times New Roman"/>
              </a:rPr>
              <a:t> </a:t>
            </a:r>
            <a:r>
              <a:rPr sz="1800" dirty="0">
                <a:solidFill>
                  <a:srgbClr val="974707"/>
                </a:solidFill>
                <a:latin typeface="Times New Roman"/>
                <a:cs typeface="Times New Roman"/>
              </a:rPr>
              <a:t>seed</a:t>
            </a:r>
            <a:endParaRPr sz="1800" dirty="0">
              <a:latin typeface="Times New Roman"/>
              <a:cs typeface="Times New Roman"/>
            </a:endParaRPr>
          </a:p>
          <a:p>
            <a:pPr marL="548640">
              <a:lnSpc>
                <a:spcPct val="100000"/>
              </a:lnSpc>
              <a:spcBef>
                <a:spcPts val="240"/>
              </a:spcBef>
            </a:pPr>
            <a:r>
              <a:rPr sz="1800" spc="-5" dirty="0">
                <a:latin typeface="Times New Roman"/>
                <a:cs typeface="Times New Roman"/>
              </a:rPr>
              <a:t>$seed = (float) microtime( </a:t>
            </a:r>
            <a:r>
              <a:rPr sz="1800" dirty="0">
                <a:latin typeface="Times New Roman"/>
                <a:cs typeface="Times New Roman"/>
              </a:rPr>
              <a:t>) </a:t>
            </a:r>
            <a:r>
              <a:rPr sz="1800" spc="-5" dirty="0">
                <a:latin typeface="Times New Roman"/>
                <a:cs typeface="Times New Roman"/>
              </a:rPr>
              <a:t>*</a:t>
            </a:r>
            <a:r>
              <a:rPr sz="1800" spc="35" dirty="0">
                <a:latin typeface="Times New Roman"/>
                <a:cs typeface="Times New Roman"/>
              </a:rPr>
              <a:t> </a:t>
            </a:r>
            <a:r>
              <a:rPr sz="1800" spc="-5" dirty="0">
                <a:latin typeface="Times New Roman"/>
                <a:cs typeface="Times New Roman"/>
              </a:rPr>
              <a:t>100000000;</a:t>
            </a:r>
            <a:endParaRPr sz="1800" dirty="0">
              <a:latin typeface="Times New Roman"/>
              <a:cs typeface="Times New Roman"/>
            </a:endParaRPr>
          </a:p>
          <a:p>
            <a:pPr marL="548640" marR="3552825">
              <a:lnSpc>
                <a:spcPct val="111100"/>
              </a:lnSpc>
            </a:pPr>
            <a:r>
              <a:rPr sz="1800" dirty="0">
                <a:solidFill>
                  <a:srgbClr val="974707"/>
                </a:solidFill>
                <a:latin typeface="Times New Roman"/>
                <a:cs typeface="Times New Roman"/>
              </a:rPr>
              <a:t>// Seed the pseudo-random </a:t>
            </a:r>
            <a:r>
              <a:rPr sz="1800" spc="-5" dirty="0">
                <a:solidFill>
                  <a:srgbClr val="974707"/>
                </a:solidFill>
                <a:latin typeface="Times New Roman"/>
                <a:cs typeface="Times New Roman"/>
              </a:rPr>
              <a:t>number</a:t>
            </a:r>
            <a:r>
              <a:rPr sz="1800" spc="-70" dirty="0">
                <a:solidFill>
                  <a:srgbClr val="974707"/>
                </a:solidFill>
                <a:latin typeface="Times New Roman"/>
                <a:cs typeface="Times New Roman"/>
              </a:rPr>
              <a:t> </a:t>
            </a:r>
            <a:r>
              <a:rPr sz="1800" dirty="0">
                <a:solidFill>
                  <a:srgbClr val="974707"/>
                </a:solidFill>
                <a:latin typeface="Times New Roman"/>
                <a:cs typeface="Times New Roman"/>
              </a:rPr>
              <a:t>generator  </a:t>
            </a:r>
            <a:r>
              <a:rPr sz="1800" dirty="0">
                <a:latin typeface="Times New Roman"/>
                <a:cs typeface="Times New Roman"/>
              </a:rPr>
              <a:t>srand($seed);</a:t>
            </a:r>
          </a:p>
          <a:p>
            <a:pPr marL="548640">
              <a:lnSpc>
                <a:spcPct val="100000"/>
              </a:lnSpc>
              <a:spcBef>
                <a:spcPts val="240"/>
              </a:spcBef>
            </a:pPr>
            <a:r>
              <a:rPr sz="1800" dirty="0">
                <a:solidFill>
                  <a:srgbClr val="974707"/>
                </a:solidFill>
                <a:latin typeface="Times New Roman"/>
                <a:cs typeface="Times New Roman"/>
              </a:rPr>
              <a:t>// Generate some random</a:t>
            </a:r>
            <a:r>
              <a:rPr sz="1800" spc="-5" dirty="0">
                <a:solidFill>
                  <a:srgbClr val="974707"/>
                </a:solidFill>
                <a:latin typeface="Times New Roman"/>
                <a:cs typeface="Times New Roman"/>
              </a:rPr>
              <a:t> </a:t>
            </a:r>
            <a:r>
              <a:rPr sz="1800" dirty="0">
                <a:solidFill>
                  <a:srgbClr val="974707"/>
                </a:solidFill>
                <a:latin typeface="Times New Roman"/>
                <a:cs typeface="Times New Roman"/>
              </a:rPr>
              <a:t>numbers</a:t>
            </a:r>
            <a:endParaRPr sz="1800" dirty="0">
              <a:latin typeface="Times New Roman"/>
              <a:cs typeface="Times New Roman"/>
            </a:endParaRPr>
          </a:p>
          <a:p>
            <a:pPr marL="548640">
              <a:lnSpc>
                <a:spcPct val="100000"/>
              </a:lnSpc>
              <a:spcBef>
                <a:spcPts val="240"/>
              </a:spcBef>
              <a:tabLst>
                <a:tab pos="2694305" algn="l"/>
              </a:tabLst>
            </a:pPr>
            <a:r>
              <a:rPr sz="1800" dirty="0">
                <a:latin typeface="Times New Roman"/>
                <a:cs typeface="Times New Roman"/>
              </a:rPr>
              <a:t>print rand()."&lt;br&gt;";	// </a:t>
            </a:r>
            <a:r>
              <a:rPr sz="1800" spc="-5" dirty="0">
                <a:latin typeface="Times New Roman"/>
                <a:cs typeface="Times New Roman"/>
              </a:rPr>
              <a:t>between </a:t>
            </a:r>
            <a:r>
              <a:rPr sz="1800" dirty="0">
                <a:latin typeface="Times New Roman"/>
                <a:cs typeface="Times New Roman"/>
              </a:rPr>
              <a:t>0 and </a:t>
            </a:r>
            <a:r>
              <a:rPr sz="1800" spc="-5" dirty="0">
                <a:latin typeface="Times New Roman"/>
                <a:cs typeface="Times New Roman"/>
              </a:rPr>
              <a:t>getmaxrand(</a:t>
            </a:r>
            <a:r>
              <a:rPr sz="1800" spc="5" dirty="0">
                <a:latin typeface="Times New Roman"/>
                <a:cs typeface="Times New Roman"/>
              </a:rPr>
              <a:t> </a:t>
            </a:r>
            <a:r>
              <a:rPr sz="1800" dirty="0">
                <a:latin typeface="Times New Roman"/>
                <a:cs typeface="Times New Roman"/>
              </a:rPr>
              <a:t>)</a:t>
            </a:r>
          </a:p>
          <a:p>
            <a:pPr marL="548640">
              <a:lnSpc>
                <a:spcPct val="100000"/>
              </a:lnSpc>
              <a:spcBef>
                <a:spcPts val="240"/>
              </a:spcBef>
            </a:pPr>
            <a:r>
              <a:rPr sz="1800" dirty="0">
                <a:latin typeface="Times New Roman"/>
                <a:cs typeface="Times New Roman"/>
              </a:rPr>
              <a:t>print rand(1, </a:t>
            </a:r>
            <a:r>
              <a:rPr sz="1800" spc="-5" dirty="0">
                <a:latin typeface="Times New Roman"/>
                <a:cs typeface="Times New Roman"/>
              </a:rPr>
              <a:t>6)."&lt;br&gt;"; </a:t>
            </a:r>
            <a:r>
              <a:rPr sz="1800" dirty="0">
                <a:latin typeface="Times New Roman"/>
                <a:cs typeface="Times New Roman"/>
              </a:rPr>
              <a:t>// </a:t>
            </a:r>
            <a:r>
              <a:rPr sz="1800" spc="-5" dirty="0">
                <a:latin typeface="Times New Roman"/>
                <a:cs typeface="Times New Roman"/>
              </a:rPr>
              <a:t>between </a:t>
            </a:r>
            <a:r>
              <a:rPr sz="1800" dirty="0">
                <a:latin typeface="Times New Roman"/>
                <a:cs typeface="Times New Roman"/>
              </a:rPr>
              <a:t>1 and 6 </a:t>
            </a:r>
            <a:r>
              <a:rPr sz="1800" spc="-5" dirty="0">
                <a:latin typeface="Times New Roman"/>
                <a:cs typeface="Times New Roman"/>
              </a:rPr>
              <a:t>(inclusive)</a:t>
            </a:r>
            <a:endParaRPr sz="1800" dirty="0">
              <a:latin typeface="Times New Roman"/>
              <a:cs typeface="Times New Roman"/>
            </a:endParaRPr>
          </a:p>
          <a:p>
            <a:pPr marL="91440">
              <a:lnSpc>
                <a:spcPct val="100000"/>
              </a:lnSpc>
              <a:spcBef>
                <a:spcPts val="240"/>
              </a:spcBef>
            </a:pPr>
            <a:r>
              <a:rPr sz="1800" spc="-5" dirty="0">
                <a:solidFill>
                  <a:srgbClr val="FF0000"/>
                </a:solidFill>
                <a:latin typeface="Times New Roman"/>
                <a:cs typeface="Times New Roman"/>
              </a:rPr>
              <a:t>?&gt;</a:t>
            </a:r>
            <a:endParaRPr sz="1800" dirty="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4144645" cy="786130"/>
            <a:chOff x="1014983" y="1523"/>
            <a:chExt cx="4144645" cy="786130"/>
          </a:xfrm>
        </p:grpSpPr>
        <p:sp>
          <p:nvSpPr>
            <p:cNvPr id="4" name="object 4"/>
            <p:cNvSpPr/>
            <p:nvPr/>
          </p:nvSpPr>
          <p:spPr>
            <a:xfrm>
              <a:off x="1014983" y="1523"/>
              <a:ext cx="41445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0"/>
              <a:ext cx="3840073" cy="330454"/>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411479" y="602667"/>
            <a:ext cx="639826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c. </a:t>
            </a:r>
            <a:r>
              <a:rPr spc="-5" dirty="0">
                <a:solidFill>
                  <a:schemeClr val="tx1"/>
                </a:solidFill>
              </a:rPr>
              <a:t>Ví dụ </a:t>
            </a:r>
            <a:r>
              <a:rPr dirty="0">
                <a:solidFill>
                  <a:schemeClr val="tx1"/>
                </a:solidFill>
              </a:rPr>
              <a:t>toán tử </a:t>
            </a:r>
            <a:r>
              <a:rPr spc="-5" dirty="0">
                <a:solidFill>
                  <a:schemeClr val="tx1"/>
                </a:solidFill>
              </a:rPr>
              <a:t>số</a:t>
            </a:r>
            <a:r>
              <a:rPr spc="-130" dirty="0">
                <a:solidFill>
                  <a:schemeClr val="tx1"/>
                </a:solidFill>
              </a:rPr>
              <a:t> </a:t>
            </a:r>
            <a:r>
              <a:rPr spc="-5" dirty="0">
                <a:solidFill>
                  <a:schemeClr val="tx1"/>
                </a:solidFill>
              </a:rPr>
              <a:t>học</a:t>
            </a:r>
          </a:p>
        </p:txBody>
      </p:sp>
      <p:sp>
        <p:nvSpPr>
          <p:cNvPr id="8" name="object 8"/>
          <p:cNvSpPr txBox="1"/>
          <p:nvPr/>
        </p:nvSpPr>
        <p:spPr>
          <a:xfrm>
            <a:off x="612140" y="1193038"/>
            <a:ext cx="4613275" cy="39116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400" dirty="0">
                <a:latin typeface="Times New Roman"/>
                <a:cs typeface="Times New Roman"/>
              </a:rPr>
              <a:t>Cho biết kết quả của các ví dụ</a:t>
            </a:r>
            <a:r>
              <a:rPr sz="2400" spc="-135"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9" name="object 9"/>
          <p:cNvGrpSpPr/>
          <p:nvPr/>
        </p:nvGrpSpPr>
        <p:grpSpPr>
          <a:xfrm>
            <a:off x="338327" y="1650492"/>
            <a:ext cx="8394700" cy="3479800"/>
            <a:chOff x="338327" y="1650492"/>
            <a:chExt cx="8394700" cy="3479800"/>
          </a:xfrm>
        </p:grpSpPr>
        <p:sp>
          <p:nvSpPr>
            <p:cNvPr id="10" name="object 10"/>
            <p:cNvSpPr/>
            <p:nvPr/>
          </p:nvSpPr>
          <p:spPr>
            <a:xfrm>
              <a:off x="411479" y="1650492"/>
              <a:ext cx="8321040" cy="344119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8327" y="1677162"/>
              <a:ext cx="5691378" cy="3452622"/>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57199" y="1676400"/>
              <a:ext cx="8229600" cy="3349625"/>
            </a:xfrm>
            <a:prstGeom prst="rect">
              <a:avLst/>
            </a:prstGeom>
            <a:blipFill>
              <a:blip r:embed="rId7" cstate="print"/>
              <a:stretch>
                <a:fillRect/>
              </a:stretch>
            </a:blipFill>
          </p:spPr>
          <p:txBody>
            <a:bodyPr wrap="square" lIns="0" tIns="0" rIns="0" bIns="0" rtlCol="0"/>
            <a:lstStyle/>
            <a:p>
              <a:endParaRPr/>
            </a:p>
          </p:txBody>
        </p:sp>
      </p:grpSp>
      <p:sp>
        <p:nvSpPr>
          <p:cNvPr id="13" name="object 13"/>
          <p:cNvSpPr txBox="1"/>
          <p:nvPr/>
        </p:nvSpPr>
        <p:spPr>
          <a:xfrm>
            <a:off x="457200" y="1676400"/>
            <a:ext cx="8229600" cy="3349625"/>
          </a:xfrm>
          <a:prstGeom prst="rect">
            <a:avLst/>
          </a:prstGeom>
          <a:ln w="9525">
            <a:solidFill>
              <a:srgbClr val="497DBA"/>
            </a:solidFill>
          </a:ln>
        </p:spPr>
        <p:txBody>
          <a:bodyPr vert="horz" wrap="square" lIns="0" tIns="102870" rIns="0" bIns="0" rtlCol="0">
            <a:spAutoFit/>
          </a:bodyPr>
          <a:lstStyle/>
          <a:p>
            <a:pPr marL="434340" indent="-342900">
              <a:lnSpc>
                <a:spcPct val="100000"/>
              </a:lnSpc>
              <a:spcBef>
                <a:spcPts val="810"/>
              </a:spcBef>
              <a:buFont typeface="Wingdings"/>
              <a:buChar char=""/>
              <a:tabLst>
                <a:tab pos="434340" algn="l"/>
              </a:tabLst>
            </a:pPr>
            <a:r>
              <a:rPr sz="2400" b="1" u="heavy" spc="-5" dirty="0">
                <a:uFill>
                  <a:solidFill>
                    <a:srgbClr val="000000"/>
                  </a:solidFill>
                </a:uFill>
                <a:latin typeface="Times New Roman"/>
                <a:cs typeface="Times New Roman"/>
              </a:rPr>
              <a:t>Ví dụ</a:t>
            </a:r>
            <a:r>
              <a:rPr sz="2400" b="1" u="heavy" spc="-1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1</a:t>
            </a:r>
            <a:r>
              <a:rPr sz="2400" dirty="0">
                <a:latin typeface="Times New Roman"/>
                <a:cs typeface="Times New Roman"/>
              </a:rPr>
              <a:t>:</a:t>
            </a:r>
            <a:endParaRPr sz="2400">
              <a:latin typeface="Times New Roman"/>
              <a:cs typeface="Times New Roman"/>
            </a:endParaRPr>
          </a:p>
          <a:p>
            <a:pPr marL="91440">
              <a:lnSpc>
                <a:spcPct val="100000"/>
              </a:lnSpc>
              <a:spcBef>
                <a:spcPts val="470"/>
              </a:spcBef>
            </a:pPr>
            <a:r>
              <a:rPr sz="1800" spc="-5" dirty="0">
                <a:solidFill>
                  <a:srgbClr val="FF0000"/>
                </a:solidFill>
                <a:latin typeface="Times New Roman"/>
                <a:cs typeface="Times New Roman"/>
              </a:rPr>
              <a:t>&lt;?php</a:t>
            </a:r>
            <a:endParaRPr sz="1800">
              <a:latin typeface="Times New Roman"/>
              <a:cs typeface="Times New Roman"/>
            </a:endParaRPr>
          </a:p>
          <a:p>
            <a:pPr marL="548640">
              <a:lnSpc>
                <a:spcPct val="100000"/>
              </a:lnSpc>
              <a:spcBef>
                <a:spcPts val="240"/>
              </a:spcBef>
            </a:pPr>
            <a:r>
              <a:rPr sz="1800" dirty="0">
                <a:latin typeface="Times New Roman"/>
                <a:cs typeface="Times New Roman"/>
              </a:rPr>
              <a:t>$num =</a:t>
            </a:r>
            <a:r>
              <a:rPr sz="1800" spc="-5" dirty="0">
                <a:latin typeface="Times New Roman"/>
                <a:cs typeface="Times New Roman"/>
              </a:rPr>
              <a:t> </a:t>
            </a:r>
            <a:r>
              <a:rPr sz="1800" dirty="0">
                <a:latin typeface="Times New Roman"/>
                <a:cs typeface="Times New Roman"/>
              </a:rPr>
              <a:t>5;</a:t>
            </a:r>
            <a:endParaRPr sz="1800">
              <a:latin typeface="Times New Roman"/>
              <a:cs typeface="Times New Roman"/>
            </a:endParaRPr>
          </a:p>
          <a:p>
            <a:pPr marL="548640">
              <a:lnSpc>
                <a:spcPct val="100000"/>
              </a:lnSpc>
              <a:spcBef>
                <a:spcPts val="240"/>
              </a:spcBef>
            </a:pPr>
            <a:r>
              <a:rPr sz="1800" dirty="0">
                <a:latin typeface="Times New Roman"/>
                <a:cs typeface="Times New Roman"/>
              </a:rPr>
              <a:t>$result </a:t>
            </a:r>
            <a:r>
              <a:rPr sz="1800" spc="-5" dirty="0">
                <a:latin typeface="Times New Roman"/>
                <a:cs typeface="Times New Roman"/>
              </a:rPr>
              <a:t>= $num++;</a:t>
            </a:r>
            <a:endParaRPr sz="1800">
              <a:latin typeface="Times New Roman"/>
              <a:cs typeface="Times New Roman"/>
            </a:endParaRPr>
          </a:p>
          <a:p>
            <a:pPr marL="548640">
              <a:lnSpc>
                <a:spcPct val="100000"/>
              </a:lnSpc>
              <a:spcBef>
                <a:spcPts val="240"/>
              </a:spcBef>
            </a:pPr>
            <a:r>
              <a:rPr sz="1800" b="1" spc="-5" dirty="0">
                <a:latin typeface="Times New Roman"/>
                <a:cs typeface="Times New Roman"/>
              </a:rPr>
              <a:t>echo </a:t>
            </a:r>
            <a:r>
              <a:rPr sz="1800" spc="-5" dirty="0">
                <a:latin typeface="Times New Roman"/>
                <a:cs typeface="Times New Roman"/>
              </a:rPr>
              <a:t>"num = ".$num." and result =</a:t>
            </a:r>
            <a:r>
              <a:rPr sz="1800" spc="25" dirty="0">
                <a:latin typeface="Times New Roman"/>
                <a:cs typeface="Times New Roman"/>
              </a:rPr>
              <a:t> </a:t>
            </a:r>
            <a:r>
              <a:rPr sz="1800" spc="-5" dirty="0">
                <a:latin typeface="Times New Roman"/>
                <a:cs typeface="Times New Roman"/>
              </a:rPr>
              <a:t>".$result."&lt;br&gt;";</a:t>
            </a:r>
            <a:endParaRPr sz="1800">
              <a:latin typeface="Times New Roman"/>
              <a:cs typeface="Times New Roman"/>
            </a:endParaRPr>
          </a:p>
          <a:p>
            <a:pPr marL="548640">
              <a:lnSpc>
                <a:spcPct val="100000"/>
              </a:lnSpc>
              <a:spcBef>
                <a:spcPts val="240"/>
              </a:spcBef>
            </a:pPr>
            <a:r>
              <a:rPr sz="1800" dirty="0">
                <a:latin typeface="Times New Roman"/>
                <a:cs typeface="Times New Roman"/>
              </a:rPr>
              <a:t>$num =</a:t>
            </a:r>
            <a:r>
              <a:rPr sz="1800" spc="-100" dirty="0">
                <a:latin typeface="Times New Roman"/>
                <a:cs typeface="Times New Roman"/>
              </a:rPr>
              <a:t> </a:t>
            </a:r>
            <a:r>
              <a:rPr sz="1800" dirty="0">
                <a:latin typeface="Times New Roman"/>
                <a:cs typeface="Times New Roman"/>
              </a:rPr>
              <a:t>5;</a:t>
            </a:r>
            <a:endParaRPr sz="1800">
              <a:latin typeface="Times New Roman"/>
              <a:cs typeface="Times New Roman"/>
            </a:endParaRPr>
          </a:p>
          <a:p>
            <a:pPr marL="548640">
              <a:lnSpc>
                <a:spcPct val="100000"/>
              </a:lnSpc>
              <a:spcBef>
                <a:spcPts val="240"/>
              </a:spcBef>
            </a:pPr>
            <a:r>
              <a:rPr sz="1800" dirty="0">
                <a:latin typeface="Times New Roman"/>
                <a:cs typeface="Times New Roman"/>
              </a:rPr>
              <a:t>$result </a:t>
            </a:r>
            <a:r>
              <a:rPr sz="1800" spc="-5" dirty="0">
                <a:latin typeface="Times New Roman"/>
                <a:cs typeface="Times New Roman"/>
              </a:rPr>
              <a:t>=</a:t>
            </a:r>
            <a:r>
              <a:rPr sz="1800" spc="-100" dirty="0">
                <a:latin typeface="Times New Roman"/>
                <a:cs typeface="Times New Roman"/>
              </a:rPr>
              <a:t> </a:t>
            </a:r>
            <a:r>
              <a:rPr sz="1800" dirty="0">
                <a:latin typeface="Times New Roman"/>
                <a:cs typeface="Times New Roman"/>
              </a:rPr>
              <a:t>0;</a:t>
            </a:r>
            <a:endParaRPr sz="1800">
              <a:latin typeface="Times New Roman"/>
              <a:cs typeface="Times New Roman"/>
            </a:endParaRPr>
          </a:p>
          <a:p>
            <a:pPr marL="548640">
              <a:lnSpc>
                <a:spcPct val="100000"/>
              </a:lnSpc>
              <a:spcBef>
                <a:spcPts val="240"/>
              </a:spcBef>
            </a:pPr>
            <a:r>
              <a:rPr sz="1800" spc="-5" dirty="0">
                <a:latin typeface="Times New Roman"/>
                <a:cs typeface="Times New Roman"/>
              </a:rPr>
              <a:t>$result </a:t>
            </a:r>
            <a:r>
              <a:rPr sz="1800" dirty="0">
                <a:latin typeface="Times New Roman"/>
                <a:cs typeface="Times New Roman"/>
              </a:rPr>
              <a:t>=</a:t>
            </a:r>
            <a:r>
              <a:rPr sz="1800" spc="-5" dirty="0">
                <a:latin typeface="Times New Roman"/>
                <a:cs typeface="Times New Roman"/>
              </a:rPr>
              <a:t> ++$num;</a:t>
            </a:r>
            <a:endParaRPr sz="1800">
              <a:latin typeface="Times New Roman"/>
              <a:cs typeface="Times New Roman"/>
            </a:endParaRPr>
          </a:p>
          <a:p>
            <a:pPr marL="548640">
              <a:lnSpc>
                <a:spcPct val="100000"/>
              </a:lnSpc>
              <a:spcBef>
                <a:spcPts val="240"/>
              </a:spcBef>
            </a:pPr>
            <a:r>
              <a:rPr sz="1800" b="1" spc="-5" dirty="0">
                <a:latin typeface="Times New Roman"/>
                <a:cs typeface="Times New Roman"/>
              </a:rPr>
              <a:t>echo </a:t>
            </a:r>
            <a:r>
              <a:rPr sz="1800" spc="-5" dirty="0">
                <a:latin typeface="Times New Roman"/>
                <a:cs typeface="Times New Roman"/>
              </a:rPr>
              <a:t>"num = ".$num." and result =</a:t>
            </a:r>
            <a:r>
              <a:rPr sz="1800" spc="25" dirty="0">
                <a:latin typeface="Times New Roman"/>
                <a:cs typeface="Times New Roman"/>
              </a:rPr>
              <a:t> </a:t>
            </a:r>
            <a:r>
              <a:rPr sz="1800" spc="-5" dirty="0">
                <a:latin typeface="Times New Roman"/>
                <a:cs typeface="Times New Roman"/>
              </a:rPr>
              <a:t>".$result."&lt;br&gt;";</a:t>
            </a:r>
            <a:endParaRPr sz="1800">
              <a:latin typeface="Times New Roman"/>
              <a:cs typeface="Times New Roman"/>
            </a:endParaRPr>
          </a:p>
          <a:p>
            <a:pPr marL="91440">
              <a:lnSpc>
                <a:spcPct val="100000"/>
              </a:lnSpc>
              <a:spcBef>
                <a:spcPts val="240"/>
              </a:spcBef>
            </a:pPr>
            <a:r>
              <a:rPr sz="1800" spc="-5" dirty="0">
                <a:solidFill>
                  <a:srgbClr val="FF0000"/>
                </a:solidFill>
                <a:latin typeface="Times New Roman"/>
                <a:cs typeface="Times New Roman"/>
              </a:rPr>
              <a:t>?&gt;</a:t>
            </a:r>
            <a:endParaRPr sz="1800">
              <a:latin typeface="Times New Roman"/>
              <a:cs typeface="Times New Roman"/>
            </a:endParaRPr>
          </a:p>
        </p:txBody>
      </p:sp>
      <p:grpSp>
        <p:nvGrpSpPr>
          <p:cNvPr id="14" name="object 14"/>
          <p:cNvGrpSpPr/>
          <p:nvPr/>
        </p:nvGrpSpPr>
        <p:grpSpPr>
          <a:xfrm>
            <a:off x="4210811" y="1788414"/>
            <a:ext cx="4307840" cy="1245870"/>
            <a:chOff x="4210811" y="1788414"/>
            <a:chExt cx="4307840" cy="1245870"/>
          </a:xfrm>
        </p:grpSpPr>
        <p:sp>
          <p:nvSpPr>
            <p:cNvPr id="15" name="object 15"/>
            <p:cNvSpPr/>
            <p:nvPr/>
          </p:nvSpPr>
          <p:spPr>
            <a:xfrm>
              <a:off x="4283201" y="1788414"/>
              <a:ext cx="4235196" cy="1137665"/>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4210811" y="1829562"/>
              <a:ext cx="3286505" cy="1204722"/>
            </a:xfrm>
            <a:prstGeom prst="rect">
              <a:avLst/>
            </a:prstGeom>
            <a:blipFill>
              <a:blip r:embed="rId9" cstate="print"/>
              <a:stretch>
                <a:fillRect/>
              </a:stretch>
            </a:blipFill>
          </p:spPr>
          <p:txBody>
            <a:bodyPr wrap="square" lIns="0" tIns="0" rIns="0" bIns="0" rtlCol="0"/>
            <a:lstStyle/>
            <a:p>
              <a:endParaRPr/>
            </a:p>
          </p:txBody>
        </p:sp>
      </p:grpSp>
      <p:sp>
        <p:nvSpPr>
          <p:cNvPr id="17" name="object 17"/>
          <p:cNvSpPr txBox="1"/>
          <p:nvPr/>
        </p:nvSpPr>
        <p:spPr>
          <a:xfrm>
            <a:off x="4343400" y="1828800"/>
            <a:ext cx="4114800" cy="1017269"/>
          </a:xfrm>
          <a:prstGeom prst="rect">
            <a:avLst/>
          </a:prstGeom>
          <a:solidFill>
            <a:srgbClr val="000000"/>
          </a:solidFill>
          <a:ln w="38100">
            <a:solidFill>
              <a:srgbClr val="FFFFFF"/>
            </a:solidFill>
          </a:ln>
        </p:spPr>
        <p:txBody>
          <a:bodyPr vert="horz" wrap="square" lIns="0" tIns="21590" rIns="0" bIns="0" rtlCol="0">
            <a:spAutoFit/>
          </a:bodyPr>
          <a:lstStyle/>
          <a:p>
            <a:pPr marL="91440" marR="1252220">
              <a:lnSpc>
                <a:spcPts val="3800"/>
              </a:lnSpc>
              <a:spcBef>
                <a:spcPts val="170"/>
              </a:spcBef>
            </a:pPr>
            <a:r>
              <a:rPr sz="2400" dirty="0">
                <a:solidFill>
                  <a:srgbClr val="FFFFFF"/>
                </a:solidFill>
                <a:latin typeface="Times New Roman"/>
                <a:cs typeface="Times New Roman"/>
              </a:rPr>
              <a:t>num = 6 and result =</a:t>
            </a:r>
            <a:r>
              <a:rPr sz="2400" spc="-120" dirty="0">
                <a:solidFill>
                  <a:srgbClr val="FFFFFF"/>
                </a:solidFill>
                <a:latin typeface="Times New Roman"/>
                <a:cs typeface="Times New Roman"/>
              </a:rPr>
              <a:t> </a:t>
            </a:r>
            <a:r>
              <a:rPr sz="2400" dirty="0">
                <a:solidFill>
                  <a:srgbClr val="FFFFFF"/>
                </a:solidFill>
                <a:latin typeface="Times New Roman"/>
                <a:cs typeface="Times New Roman"/>
              </a:rPr>
              <a:t>5  num = 6 and result =</a:t>
            </a:r>
            <a:r>
              <a:rPr sz="2400" spc="-125" dirty="0">
                <a:solidFill>
                  <a:srgbClr val="FFFFFF"/>
                </a:solidFill>
                <a:latin typeface="Times New Roman"/>
                <a:cs typeface="Times New Roman"/>
              </a:rPr>
              <a:t> </a:t>
            </a:r>
            <a:r>
              <a:rPr sz="2400" dirty="0">
                <a:solidFill>
                  <a:srgbClr val="FFFFFF"/>
                </a:solidFill>
                <a:latin typeface="Times New Roman"/>
                <a:cs typeface="Times New Roman"/>
              </a:rPr>
              <a:t>6</a:t>
            </a:r>
            <a:endParaRPr sz="2400" dirty="0">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4144645" cy="786130"/>
            <a:chOff x="1014983" y="1523"/>
            <a:chExt cx="4144645" cy="786130"/>
          </a:xfrm>
        </p:grpSpPr>
        <p:sp>
          <p:nvSpPr>
            <p:cNvPr id="4" name="object 4"/>
            <p:cNvSpPr/>
            <p:nvPr/>
          </p:nvSpPr>
          <p:spPr>
            <a:xfrm>
              <a:off x="1014983" y="1523"/>
              <a:ext cx="41445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0"/>
              <a:ext cx="3840073"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383540" y="686562"/>
            <a:ext cx="4841875" cy="897890"/>
          </a:xfrm>
          <a:prstGeom prst="rect">
            <a:avLst/>
          </a:prstGeom>
        </p:spPr>
        <p:txBody>
          <a:bodyPr vert="horz" wrap="square" lIns="0" tIns="82550" rIns="0" bIns="0" rtlCol="0">
            <a:spAutoFit/>
          </a:bodyPr>
          <a:lstStyle/>
          <a:p>
            <a:pPr marL="12700">
              <a:lnSpc>
                <a:spcPct val="100000"/>
              </a:lnSpc>
              <a:spcBef>
                <a:spcPts val="650"/>
              </a:spcBef>
            </a:pPr>
            <a:r>
              <a:rPr sz="2400" b="1" dirty="0">
                <a:solidFill>
                  <a:srgbClr val="FF0000"/>
                </a:solidFill>
                <a:latin typeface="Times New Roman"/>
                <a:cs typeface="Times New Roman"/>
              </a:rPr>
              <a:t>c. </a:t>
            </a:r>
            <a:r>
              <a:rPr sz="2400" b="1" spc="-5" dirty="0">
                <a:solidFill>
                  <a:srgbClr val="FF0000"/>
                </a:solidFill>
                <a:latin typeface="Times New Roman"/>
                <a:cs typeface="Times New Roman"/>
              </a:rPr>
              <a:t>Ví dụ </a:t>
            </a:r>
            <a:r>
              <a:rPr sz="2400" b="1" dirty="0">
                <a:solidFill>
                  <a:srgbClr val="FF0000"/>
                </a:solidFill>
                <a:latin typeface="Times New Roman"/>
                <a:cs typeface="Times New Roman"/>
              </a:rPr>
              <a:t>toán tử </a:t>
            </a:r>
            <a:r>
              <a:rPr sz="2400" b="1" spc="-5" dirty="0">
                <a:solidFill>
                  <a:srgbClr val="FF0000"/>
                </a:solidFill>
                <a:latin typeface="Times New Roman"/>
                <a:cs typeface="Times New Roman"/>
              </a:rPr>
              <a:t>số</a:t>
            </a:r>
            <a:r>
              <a:rPr sz="2400" b="1" spc="-65" dirty="0">
                <a:solidFill>
                  <a:srgbClr val="FF0000"/>
                </a:solidFill>
                <a:latin typeface="Times New Roman"/>
                <a:cs typeface="Times New Roman"/>
              </a:rPr>
              <a:t> </a:t>
            </a:r>
            <a:r>
              <a:rPr sz="2400" b="1" spc="-5" dirty="0">
                <a:solidFill>
                  <a:srgbClr val="FF0000"/>
                </a:solidFill>
                <a:latin typeface="Times New Roman"/>
                <a:cs typeface="Times New Roman"/>
              </a:rPr>
              <a:t>học</a:t>
            </a:r>
            <a:endParaRPr sz="2400">
              <a:latin typeface="Times New Roman"/>
              <a:cs typeface="Times New Roman"/>
            </a:endParaRPr>
          </a:p>
          <a:p>
            <a:pPr marL="584200" indent="-342900">
              <a:lnSpc>
                <a:spcPct val="100000"/>
              </a:lnSpc>
              <a:spcBef>
                <a:spcPts val="555"/>
              </a:spcBef>
              <a:buClr>
                <a:srgbClr val="00AF50"/>
              </a:buClr>
              <a:buFont typeface="Wingdings"/>
              <a:buChar char=""/>
              <a:tabLst>
                <a:tab pos="583565" algn="l"/>
                <a:tab pos="584200" algn="l"/>
              </a:tabLst>
            </a:pPr>
            <a:r>
              <a:rPr sz="2400" dirty="0">
                <a:latin typeface="Times New Roman"/>
                <a:cs typeface="Times New Roman"/>
              </a:rPr>
              <a:t>Cho biết kết quả của các ví dụ</a:t>
            </a:r>
            <a:r>
              <a:rPr sz="2400" spc="-135"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8" name="object 8"/>
          <p:cNvGrpSpPr/>
          <p:nvPr/>
        </p:nvGrpSpPr>
        <p:grpSpPr>
          <a:xfrm>
            <a:off x="248411" y="1650492"/>
            <a:ext cx="8408035" cy="2687955"/>
            <a:chOff x="248411" y="1650492"/>
            <a:chExt cx="8408035" cy="2687955"/>
          </a:xfrm>
        </p:grpSpPr>
        <p:sp>
          <p:nvSpPr>
            <p:cNvPr id="9" name="object 9"/>
            <p:cNvSpPr/>
            <p:nvPr/>
          </p:nvSpPr>
          <p:spPr>
            <a:xfrm>
              <a:off x="335279" y="1650492"/>
              <a:ext cx="8321040" cy="262051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48411" y="1677162"/>
              <a:ext cx="2755392" cy="266090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80999" y="1676400"/>
              <a:ext cx="8229600" cy="2528951"/>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381000" y="1676400"/>
            <a:ext cx="8229600" cy="2529205"/>
          </a:xfrm>
          <a:prstGeom prst="rect">
            <a:avLst/>
          </a:prstGeom>
          <a:ln w="9525">
            <a:solidFill>
              <a:srgbClr val="497DBA"/>
            </a:solidFill>
          </a:ln>
        </p:spPr>
        <p:txBody>
          <a:bodyPr vert="horz" wrap="square" lIns="0" tIns="102870" rIns="0" bIns="0" rtlCol="0">
            <a:spAutoFit/>
          </a:bodyPr>
          <a:lstStyle/>
          <a:p>
            <a:pPr marL="434340" indent="-342900">
              <a:lnSpc>
                <a:spcPct val="100000"/>
              </a:lnSpc>
              <a:spcBef>
                <a:spcPts val="810"/>
              </a:spcBef>
              <a:buFont typeface="Wingdings"/>
              <a:buChar char=""/>
              <a:tabLst>
                <a:tab pos="434340" algn="l"/>
              </a:tabLst>
            </a:pPr>
            <a:r>
              <a:rPr sz="2400" b="1" u="heavy" spc="-5" dirty="0">
                <a:uFill>
                  <a:solidFill>
                    <a:srgbClr val="000000"/>
                  </a:solidFill>
                </a:uFill>
                <a:latin typeface="Times New Roman"/>
                <a:cs typeface="Times New Roman"/>
              </a:rPr>
              <a:t>Ví dụ</a:t>
            </a:r>
            <a:r>
              <a:rPr sz="2400" b="1" u="heavy" spc="-1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2</a:t>
            </a:r>
            <a:r>
              <a:rPr sz="2400" dirty="0">
                <a:latin typeface="Times New Roman"/>
                <a:cs typeface="Times New Roman"/>
              </a:rPr>
              <a:t>:</a:t>
            </a:r>
          </a:p>
          <a:p>
            <a:pPr marL="91440">
              <a:lnSpc>
                <a:spcPct val="100000"/>
              </a:lnSpc>
              <a:spcBef>
                <a:spcPts val="919"/>
              </a:spcBef>
            </a:pPr>
            <a:r>
              <a:rPr sz="2400" dirty="0">
                <a:solidFill>
                  <a:srgbClr val="FF0000"/>
                </a:solidFill>
                <a:latin typeface="Times New Roman"/>
                <a:cs typeface="Times New Roman"/>
              </a:rPr>
              <a:t>&lt;?php</a:t>
            </a:r>
            <a:endParaRPr sz="2400" dirty="0">
              <a:latin typeface="Times New Roman"/>
              <a:cs typeface="Times New Roman"/>
            </a:endParaRPr>
          </a:p>
          <a:p>
            <a:pPr marL="548640" marR="5898515">
              <a:lnSpc>
                <a:spcPct val="131900"/>
              </a:lnSpc>
              <a:spcBef>
                <a:spcPts val="5"/>
              </a:spcBef>
            </a:pPr>
            <a:r>
              <a:rPr sz="2400" dirty="0">
                <a:latin typeface="Times New Roman"/>
                <a:cs typeface="Times New Roman"/>
              </a:rPr>
              <a:t>$num = </a:t>
            </a:r>
            <a:r>
              <a:rPr sz="2400" spc="-5" dirty="0">
                <a:latin typeface="Times New Roman"/>
                <a:cs typeface="Times New Roman"/>
              </a:rPr>
              <a:t>'abc';  </a:t>
            </a:r>
            <a:r>
              <a:rPr sz="2400" dirty="0">
                <a:latin typeface="Times New Roman"/>
                <a:cs typeface="Times New Roman"/>
              </a:rPr>
              <a:t>echo</a:t>
            </a:r>
            <a:r>
              <a:rPr sz="2400" spc="-100" dirty="0">
                <a:latin typeface="Times New Roman"/>
                <a:cs typeface="Times New Roman"/>
              </a:rPr>
              <a:t> </a:t>
            </a:r>
            <a:r>
              <a:rPr sz="2400" dirty="0">
                <a:latin typeface="Times New Roman"/>
                <a:cs typeface="Times New Roman"/>
              </a:rPr>
              <a:t>++$num;</a:t>
            </a:r>
          </a:p>
          <a:p>
            <a:pPr marL="91440">
              <a:lnSpc>
                <a:spcPct val="100000"/>
              </a:lnSpc>
              <a:spcBef>
                <a:spcPts val="915"/>
              </a:spcBef>
            </a:pPr>
            <a:r>
              <a:rPr sz="2400" dirty="0">
                <a:solidFill>
                  <a:srgbClr val="FF0000"/>
                </a:solidFill>
                <a:latin typeface="Times New Roman"/>
                <a:cs typeface="Times New Roman"/>
              </a:rPr>
              <a:t>?&gt;</a:t>
            </a:r>
            <a:endParaRPr sz="2400" dirty="0">
              <a:latin typeface="Times New Roman"/>
              <a:cs typeface="Times New Roman"/>
            </a:endParaRPr>
          </a:p>
        </p:txBody>
      </p:sp>
      <p:grpSp>
        <p:nvGrpSpPr>
          <p:cNvPr id="13" name="object 13"/>
          <p:cNvGrpSpPr/>
          <p:nvPr/>
        </p:nvGrpSpPr>
        <p:grpSpPr>
          <a:xfrm>
            <a:off x="4085844" y="1788414"/>
            <a:ext cx="4307840" cy="763905"/>
            <a:chOff x="4085844" y="1788414"/>
            <a:chExt cx="4307840" cy="763905"/>
          </a:xfrm>
        </p:grpSpPr>
        <p:sp>
          <p:nvSpPr>
            <p:cNvPr id="14" name="object 14"/>
            <p:cNvSpPr/>
            <p:nvPr/>
          </p:nvSpPr>
          <p:spPr>
            <a:xfrm>
              <a:off x="4158234" y="1788414"/>
              <a:ext cx="4235196" cy="650748"/>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4085844" y="1829562"/>
              <a:ext cx="964691" cy="722376"/>
            </a:xfrm>
            <a:prstGeom prst="rect">
              <a:avLst/>
            </a:prstGeom>
            <a:blipFill>
              <a:blip r:embed="rId9" cstate="print"/>
              <a:stretch>
                <a:fillRect/>
              </a:stretch>
            </a:blipFill>
          </p:spPr>
          <p:txBody>
            <a:bodyPr wrap="square" lIns="0" tIns="0" rIns="0" bIns="0" rtlCol="0"/>
            <a:lstStyle/>
            <a:p>
              <a:endParaRPr/>
            </a:p>
          </p:txBody>
        </p:sp>
      </p:grpSp>
      <p:sp>
        <p:nvSpPr>
          <p:cNvPr id="16" name="object 16"/>
          <p:cNvSpPr txBox="1"/>
          <p:nvPr/>
        </p:nvSpPr>
        <p:spPr>
          <a:xfrm>
            <a:off x="4218178" y="1828812"/>
            <a:ext cx="4114800" cy="473206"/>
          </a:xfrm>
          <a:prstGeom prst="rect">
            <a:avLst/>
          </a:prstGeom>
          <a:solidFill>
            <a:srgbClr val="000000"/>
          </a:solidFill>
          <a:ln w="38100">
            <a:solidFill>
              <a:srgbClr val="FFFFFF"/>
            </a:solidFill>
          </a:ln>
        </p:spPr>
        <p:txBody>
          <a:bodyPr vert="horz" wrap="square" lIns="0" tIns="102870" rIns="0" bIns="0" rtlCol="0">
            <a:spAutoFit/>
          </a:bodyPr>
          <a:lstStyle/>
          <a:p>
            <a:pPr marL="91440">
              <a:lnSpc>
                <a:spcPct val="100000"/>
              </a:lnSpc>
              <a:spcBef>
                <a:spcPts val="810"/>
              </a:spcBef>
            </a:pPr>
            <a:r>
              <a:rPr sz="2400" dirty="0" err="1">
                <a:solidFill>
                  <a:srgbClr val="FFFFFF"/>
                </a:solidFill>
                <a:latin typeface="Times New Roman"/>
                <a:cs typeface="Times New Roman"/>
              </a:rPr>
              <a:t>abd</a:t>
            </a:r>
            <a:endParaRPr sz="2400" dirty="0">
              <a:latin typeface="Times New Roman"/>
              <a:cs typeface="Times New Roman"/>
            </a:endParaRPr>
          </a:p>
        </p:txBody>
      </p:sp>
      <p:sp>
        <p:nvSpPr>
          <p:cNvPr id="26" name="object 26"/>
          <p:cNvSpPr txBox="1"/>
          <p:nvPr/>
        </p:nvSpPr>
        <p:spPr>
          <a:xfrm>
            <a:off x="1449069" y="4515357"/>
            <a:ext cx="6975475" cy="756920"/>
          </a:xfrm>
          <a:prstGeom prst="rect">
            <a:avLst/>
          </a:prstGeom>
        </p:spPr>
        <p:txBody>
          <a:bodyPr vert="horz" wrap="square" lIns="0" tIns="12700" rIns="0" bIns="0" rtlCol="0">
            <a:spAutoFit/>
          </a:bodyPr>
          <a:lstStyle/>
          <a:p>
            <a:pPr marL="12700" marR="5080">
              <a:lnSpc>
                <a:spcPct val="100000"/>
              </a:lnSpc>
              <a:spcBef>
                <a:spcPts val="100"/>
              </a:spcBef>
            </a:pPr>
            <a:r>
              <a:rPr sz="2400" spc="-20" dirty="0">
                <a:latin typeface="Times New Roman"/>
                <a:cs typeface="Times New Roman"/>
              </a:rPr>
              <a:t>Trong </a:t>
            </a:r>
            <a:r>
              <a:rPr sz="2400" spc="-70" dirty="0">
                <a:latin typeface="Times New Roman"/>
                <a:cs typeface="Times New Roman"/>
              </a:rPr>
              <a:t>PHP, </a:t>
            </a:r>
            <a:r>
              <a:rPr sz="2400" dirty="0">
                <a:latin typeface="Times New Roman"/>
                <a:cs typeface="Times New Roman"/>
              </a:rPr>
              <a:t>toán tử ++, </a:t>
            </a:r>
            <a:r>
              <a:rPr sz="2400" spc="-5" dirty="0">
                <a:latin typeface="Times New Roman"/>
                <a:cs typeface="Times New Roman"/>
              </a:rPr>
              <a:t>-- </a:t>
            </a:r>
            <a:r>
              <a:rPr sz="2400" dirty="0">
                <a:latin typeface="Times New Roman"/>
                <a:cs typeface="Times New Roman"/>
              </a:rPr>
              <a:t>có thể áp dụng lên kiểu dữ liệu  là</a:t>
            </a:r>
            <a:r>
              <a:rPr sz="2400" spc="-5" dirty="0">
                <a:latin typeface="Times New Roman"/>
                <a:cs typeface="Times New Roman"/>
              </a:rPr>
              <a:t> </a:t>
            </a:r>
            <a:r>
              <a:rPr sz="2400" dirty="0">
                <a:latin typeface="Times New Roman"/>
                <a:cs typeface="Times New Roman"/>
              </a:rPr>
              <a:t>chuỗi.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113078" y="221361"/>
            <a:ext cx="1721053" cy="31369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83540" y="558965"/>
            <a:ext cx="8301355" cy="5108575"/>
          </a:xfrm>
          <a:prstGeom prst="rect">
            <a:avLst/>
          </a:prstGeom>
        </p:spPr>
        <p:txBody>
          <a:bodyPr vert="horz" wrap="square" lIns="0" tIns="210185" rIns="0" bIns="0" rtlCol="0">
            <a:spAutoFit/>
          </a:bodyPr>
          <a:lstStyle/>
          <a:p>
            <a:pPr marL="12700" algn="just">
              <a:lnSpc>
                <a:spcPct val="100000"/>
              </a:lnSpc>
              <a:spcBef>
                <a:spcPts val="1655"/>
              </a:spcBef>
            </a:pPr>
            <a:r>
              <a:rPr sz="2400" b="1" dirty="0">
                <a:solidFill>
                  <a:srgbClr val="FF0000"/>
                </a:solidFill>
                <a:latin typeface="Times New Roman"/>
                <a:cs typeface="Times New Roman"/>
              </a:rPr>
              <a:t>a. PHP </a:t>
            </a:r>
            <a:r>
              <a:rPr sz="2400" b="1" spc="-5" dirty="0">
                <a:solidFill>
                  <a:srgbClr val="FF0000"/>
                </a:solidFill>
                <a:latin typeface="Times New Roman"/>
                <a:cs typeface="Times New Roman"/>
              </a:rPr>
              <a:t>là</a:t>
            </a:r>
            <a:r>
              <a:rPr sz="2400" b="1" spc="-145" dirty="0">
                <a:solidFill>
                  <a:srgbClr val="FF0000"/>
                </a:solidFill>
                <a:latin typeface="Times New Roman"/>
                <a:cs typeface="Times New Roman"/>
              </a:rPr>
              <a:t> </a:t>
            </a:r>
            <a:r>
              <a:rPr sz="2400" b="1" spc="-5" dirty="0">
                <a:solidFill>
                  <a:srgbClr val="FF0000"/>
                </a:solidFill>
                <a:latin typeface="Times New Roman"/>
                <a:cs typeface="Times New Roman"/>
              </a:rPr>
              <a:t>gì?</a:t>
            </a:r>
            <a:endParaRPr sz="2400" dirty="0">
              <a:latin typeface="Times New Roman"/>
              <a:cs typeface="Times New Roman"/>
            </a:endParaRPr>
          </a:p>
          <a:p>
            <a:pPr marL="355600" marR="5080" indent="-342900" algn="just">
              <a:lnSpc>
                <a:spcPct val="150000"/>
              </a:lnSpc>
              <a:spcBef>
                <a:spcPts val="125"/>
              </a:spcBef>
              <a:buClr>
                <a:srgbClr val="00AF50"/>
              </a:buClr>
              <a:buFont typeface="Wingdings"/>
              <a:buChar char=""/>
              <a:tabLst>
                <a:tab pos="355600" algn="l"/>
              </a:tabLst>
            </a:pPr>
            <a:r>
              <a:rPr sz="2400" dirty="0">
                <a:latin typeface="Times New Roman"/>
                <a:cs typeface="Times New Roman"/>
              </a:rPr>
              <a:t>PHP (recursive </a:t>
            </a:r>
            <a:r>
              <a:rPr sz="2400" spc="-5" dirty="0">
                <a:latin typeface="Times New Roman"/>
                <a:cs typeface="Times New Roman"/>
              </a:rPr>
              <a:t>acronym for </a:t>
            </a:r>
            <a:r>
              <a:rPr sz="2400" i="1" spc="-5" dirty="0">
                <a:latin typeface="Times New Roman"/>
                <a:cs typeface="Times New Roman"/>
              </a:rPr>
              <a:t>PHP: </a:t>
            </a:r>
            <a:r>
              <a:rPr sz="2400" b="1" i="1" spc="-5" dirty="0">
                <a:latin typeface="Times New Roman"/>
                <a:cs typeface="Times New Roman"/>
              </a:rPr>
              <a:t>Hypertext </a:t>
            </a:r>
            <a:r>
              <a:rPr sz="2400" b="1" i="1" dirty="0">
                <a:latin typeface="Times New Roman"/>
                <a:cs typeface="Times New Roman"/>
              </a:rPr>
              <a:t>Preprocessor</a:t>
            </a:r>
            <a:r>
              <a:rPr sz="2400" dirty="0">
                <a:latin typeface="Times New Roman"/>
                <a:cs typeface="Times New Roman"/>
              </a:rPr>
              <a:t>) </a:t>
            </a:r>
            <a:r>
              <a:rPr sz="2400" spc="-5" dirty="0">
                <a:latin typeface="Times New Roman"/>
                <a:cs typeface="Times New Roman"/>
              </a:rPr>
              <a:t>is </a:t>
            </a:r>
            <a:r>
              <a:rPr sz="2400" dirty="0">
                <a:latin typeface="Times New Roman"/>
                <a:cs typeface="Times New Roman"/>
              </a:rPr>
              <a:t>a  </a:t>
            </a:r>
            <a:r>
              <a:rPr sz="2400" spc="-5" dirty="0">
                <a:latin typeface="Times New Roman"/>
                <a:cs typeface="Times New Roman"/>
              </a:rPr>
              <a:t>widely-used open source general-purpose scripting language that  is especially </a:t>
            </a:r>
            <a:r>
              <a:rPr sz="2400" dirty="0">
                <a:latin typeface="Times New Roman"/>
                <a:cs typeface="Times New Roman"/>
              </a:rPr>
              <a:t>suited for </a:t>
            </a:r>
            <a:r>
              <a:rPr sz="2400" spc="-5" dirty="0">
                <a:latin typeface="Times New Roman"/>
                <a:cs typeface="Times New Roman"/>
              </a:rPr>
              <a:t>web development </a:t>
            </a:r>
            <a:r>
              <a:rPr sz="2400" dirty="0">
                <a:latin typeface="Times New Roman"/>
                <a:cs typeface="Times New Roman"/>
              </a:rPr>
              <a:t>and can be </a:t>
            </a:r>
            <a:r>
              <a:rPr sz="2400" spc="-5" dirty="0">
                <a:latin typeface="Times New Roman"/>
                <a:cs typeface="Times New Roman"/>
              </a:rPr>
              <a:t>embedded  </a:t>
            </a:r>
            <a:r>
              <a:rPr sz="2400" dirty="0">
                <a:latin typeface="Times New Roman"/>
                <a:cs typeface="Times New Roman"/>
              </a:rPr>
              <a:t>into </a:t>
            </a:r>
            <a:r>
              <a:rPr sz="2400" spc="-5" dirty="0">
                <a:latin typeface="Times New Roman"/>
                <a:cs typeface="Times New Roman"/>
              </a:rPr>
              <a:t>HTML (ref:</a:t>
            </a:r>
            <a:r>
              <a:rPr sz="2400" spc="-85" dirty="0">
                <a:solidFill>
                  <a:srgbClr val="0000FF"/>
                </a:solidFill>
                <a:latin typeface="Times New Roman"/>
                <a:cs typeface="Times New Roman"/>
              </a:rPr>
              <a:t> </a:t>
            </a:r>
            <a:r>
              <a:rPr sz="2400" u="heavy" spc="-5" dirty="0">
                <a:solidFill>
                  <a:srgbClr val="0000FF"/>
                </a:solidFill>
                <a:uFill>
                  <a:solidFill>
                    <a:srgbClr val="0000FF"/>
                  </a:solidFill>
                </a:uFill>
                <a:latin typeface="Times New Roman"/>
                <a:cs typeface="Times New Roman"/>
                <a:hlinkClick r:id="rId3"/>
              </a:rPr>
              <a:t>http://php.net/manual/en/intro-whatis.php</a:t>
            </a:r>
            <a:r>
              <a:rPr sz="2400" spc="-5" dirty="0">
                <a:latin typeface="Times New Roman"/>
                <a:cs typeface="Times New Roman"/>
              </a:rPr>
              <a:t>)</a:t>
            </a:r>
            <a:endParaRPr sz="2400" dirty="0">
              <a:latin typeface="Times New Roman"/>
              <a:cs typeface="Times New Roman"/>
            </a:endParaRPr>
          </a:p>
          <a:p>
            <a:pPr marL="355600" indent="-342900" algn="just">
              <a:lnSpc>
                <a:spcPct val="100000"/>
              </a:lnSpc>
              <a:spcBef>
                <a:spcPts val="1739"/>
              </a:spcBef>
              <a:buClr>
                <a:srgbClr val="00AF50"/>
              </a:buClr>
              <a:buFont typeface="Wingdings"/>
              <a:buChar char=""/>
              <a:tabLst>
                <a:tab pos="355600" algn="l"/>
              </a:tabLst>
            </a:pPr>
            <a:r>
              <a:rPr sz="2400" spc="-5" dirty="0">
                <a:latin typeface="Times New Roman"/>
                <a:cs typeface="Times New Roman"/>
              </a:rPr>
              <a:t>PHP </a:t>
            </a:r>
            <a:r>
              <a:rPr sz="2400" dirty="0">
                <a:latin typeface="Times New Roman"/>
                <a:cs typeface="Times New Roman"/>
              </a:rPr>
              <a:t>có cú pháp ngôn ngữ tương </a:t>
            </a:r>
            <a:r>
              <a:rPr sz="2400" spc="-5" dirty="0">
                <a:latin typeface="Times New Roman"/>
                <a:cs typeface="Times New Roman"/>
              </a:rPr>
              <a:t>tự </a:t>
            </a:r>
            <a:r>
              <a:rPr sz="2400" dirty="0">
                <a:latin typeface="Times New Roman"/>
                <a:cs typeface="Times New Roman"/>
              </a:rPr>
              <a:t>ngôn ngữ </a:t>
            </a:r>
            <a:r>
              <a:rPr sz="2400" b="1" spc="-5" dirty="0">
                <a:latin typeface="Times New Roman"/>
                <a:cs typeface="Times New Roman"/>
              </a:rPr>
              <a:t>C </a:t>
            </a:r>
            <a:r>
              <a:rPr sz="2400" b="1" dirty="0">
                <a:latin typeface="Times New Roman"/>
                <a:cs typeface="Times New Roman"/>
              </a:rPr>
              <a:t>&amp;</a:t>
            </a:r>
            <a:r>
              <a:rPr sz="2400" b="1" spc="-130" dirty="0">
                <a:latin typeface="Times New Roman"/>
                <a:cs typeface="Times New Roman"/>
              </a:rPr>
              <a:t> </a:t>
            </a:r>
            <a:r>
              <a:rPr sz="2400" b="1" dirty="0">
                <a:latin typeface="Times New Roman"/>
                <a:cs typeface="Times New Roman"/>
              </a:rPr>
              <a:t>Perl</a:t>
            </a:r>
            <a:endParaRPr sz="2400" dirty="0">
              <a:latin typeface="Times New Roman"/>
              <a:cs typeface="Times New Roman"/>
            </a:endParaRPr>
          </a:p>
          <a:p>
            <a:pPr marL="355600" indent="-342900" algn="just">
              <a:lnSpc>
                <a:spcPct val="100000"/>
              </a:lnSpc>
              <a:spcBef>
                <a:spcPts val="1739"/>
              </a:spcBef>
              <a:buClr>
                <a:srgbClr val="00AF50"/>
              </a:buClr>
              <a:buFont typeface="Wingdings"/>
              <a:buChar char=""/>
              <a:tabLst>
                <a:tab pos="355600" algn="l"/>
              </a:tabLst>
            </a:pPr>
            <a:r>
              <a:rPr sz="2400" dirty="0">
                <a:latin typeface="Times New Roman"/>
                <a:cs typeface="Times New Roman"/>
              </a:rPr>
              <a:t>Tập </a:t>
            </a:r>
            <a:r>
              <a:rPr sz="2400" spc="-5" dirty="0">
                <a:latin typeface="Times New Roman"/>
                <a:cs typeface="Times New Roman"/>
              </a:rPr>
              <a:t>tin </a:t>
            </a:r>
            <a:r>
              <a:rPr sz="2400" dirty="0">
                <a:latin typeface="Times New Roman"/>
                <a:cs typeface="Times New Roman"/>
              </a:rPr>
              <a:t>PHP có phần </a:t>
            </a:r>
            <a:r>
              <a:rPr sz="2400" spc="-5" dirty="0">
                <a:latin typeface="Times New Roman"/>
                <a:cs typeface="Times New Roman"/>
              </a:rPr>
              <a:t>mở rộng là</a:t>
            </a:r>
            <a:r>
              <a:rPr sz="2400" spc="-125" dirty="0">
                <a:latin typeface="Times New Roman"/>
                <a:cs typeface="Times New Roman"/>
              </a:rPr>
              <a:t> </a:t>
            </a:r>
            <a:r>
              <a:rPr sz="2400" b="1" spc="-5" dirty="0">
                <a:latin typeface="Times New Roman"/>
                <a:cs typeface="Times New Roman"/>
              </a:rPr>
              <a:t>.php</a:t>
            </a:r>
            <a:endParaRPr sz="2400" dirty="0">
              <a:latin typeface="Times New Roman"/>
              <a:cs typeface="Times New Roman"/>
            </a:endParaRPr>
          </a:p>
          <a:p>
            <a:pPr marL="355600" marR="5080" indent="-342900" algn="just">
              <a:lnSpc>
                <a:spcPct val="150000"/>
              </a:lnSpc>
              <a:spcBef>
                <a:spcPts val="300"/>
              </a:spcBef>
              <a:buClr>
                <a:srgbClr val="00AF50"/>
              </a:buClr>
              <a:buFont typeface="Wingdings"/>
              <a:buChar char=""/>
              <a:tabLst>
                <a:tab pos="355600" algn="l"/>
              </a:tabLst>
            </a:pPr>
            <a:r>
              <a:rPr sz="2400" spc="-5" dirty="0">
                <a:latin typeface="Times New Roman"/>
                <a:cs typeface="Times New Roman"/>
              </a:rPr>
              <a:t>Là </a:t>
            </a:r>
            <a:r>
              <a:rPr sz="2400" dirty="0">
                <a:latin typeface="Times New Roman"/>
                <a:cs typeface="Times New Roman"/>
              </a:rPr>
              <a:t>ngôn ngữ </a:t>
            </a:r>
            <a:r>
              <a:rPr sz="2400" b="1" spc="-15" dirty="0">
                <a:latin typeface="Times New Roman"/>
                <a:cs typeface="Times New Roman"/>
              </a:rPr>
              <a:t>server-side </a:t>
            </a:r>
            <a:r>
              <a:rPr sz="2400" b="1" spc="-5" dirty="0">
                <a:latin typeface="Times New Roman"/>
                <a:cs typeface="Times New Roman"/>
              </a:rPr>
              <a:t>script</a:t>
            </a:r>
            <a:r>
              <a:rPr sz="2400" spc="-5" dirty="0">
                <a:latin typeface="Times New Roman"/>
                <a:cs typeface="Times New Roman"/>
              </a:rPr>
              <a:t>, </a:t>
            </a:r>
            <a:r>
              <a:rPr sz="2400" dirty="0">
                <a:latin typeface="Times New Roman"/>
                <a:cs typeface="Times New Roman"/>
              </a:rPr>
              <a:t>tương </a:t>
            </a:r>
            <a:r>
              <a:rPr sz="2400" spc="-5" dirty="0">
                <a:latin typeface="Times New Roman"/>
                <a:cs typeface="Times New Roman"/>
              </a:rPr>
              <a:t>tự </a:t>
            </a:r>
            <a:r>
              <a:rPr sz="2400" dirty="0">
                <a:latin typeface="Times New Roman"/>
                <a:cs typeface="Times New Roman"/>
              </a:rPr>
              <a:t>như </a:t>
            </a:r>
            <a:r>
              <a:rPr sz="2400" spc="-70" dirty="0">
                <a:latin typeface="Times New Roman"/>
                <a:cs typeface="Times New Roman"/>
              </a:rPr>
              <a:t>JSP, </a:t>
            </a:r>
            <a:r>
              <a:rPr sz="2400" spc="-35" dirty="0">
                <a:latin typeface="Times New Roman"/>
                <a:cs typeface="Times New Roman"/>
              </a:rPr>
              <a:t>ASP.Net…  </a:t>
            </a:r>
            <a:r>
              <a:rPr sz="2400" dirty="0">
                <a:latin typeface="Times New Roman"/>
                <a:cs typeface="Times New Roman"/>
              </a:rPr>
              <a:t>thực thi ở phía</a:t>
            </a:r>
            <a:r>
              <a:rPr sz="2400" spc="-70" dirty="0">
                <a:latin typeface="Times New Roman"/>
                <a:cs typeface="Times New Roman"/>
              </a:rPr>
              <a:t> </a:t>
            </a:r>
            <a:r>
              <a:rPr sz="2400" spc="-35" dirty="0">
                <a:latin typeface="Times New Roman"/>
                <a:cs typeface="Times New Roman"/>
              </a:rPr>
              <a:t>WebServer.</a:t>
            </a:r>
            <a:endParaRPr sz="2400" dirty="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4144645" cy="786130"/>
            <a:chOff x="1014983" y="1523"/>
            <a:chExt cx="4144645" cy="786130"/>
          </a:xfrm>
        </p:grpSpPr>
        <p:sp>
          <p:nvSpPr>
            <p:cNvPr id="4" name="object 4"/>
            <p:cNvSpPr/>
            <p:nvPr/>
          </p:nvSpPr>
          <p:spPr>
            <a:xfrm>
              <a:off x="1014983" y="1523"/>
              <a:ext cx="41445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0"/>
              <a:ext cx="3840073"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383540" y="686562"/>
            <a:ext cx="4841875" cy="897890"/>
          </a:xfrm>
          <a:prstGeom prst="rect">
            <a:avLst/>
          </a:prstGeom>
        </p:spPr>
        <p:txBody>
          <a:bodyPr vert="horz" wrap="square" lIns="0" tIns="82550" rIns="0" bIns="0" rtlCol="0">
            <a:spAutoFit/>
          </a:bodyPr>
          <a:lstStyle/>
          <a:p>
            <a:pPr marL="12700">
              <a:lnSpc>
                <a:spcPct val="100000"/>
              </a:lnSpc>
              <a:spcBef>
                <a:spcPts val="650"/>
              </a:spcBef>
            </a:pPr>
            <a:r>
              <a:rPr sz="2400" b="1" dirty="0">
                <a:solidFill>
                  <a:srgbClr val="FF0000"/>
                </a:solidFill>
                <a:latin typeface="Times New Roman"/>
                <a:cs typeface="Times New Roman"/>
              </a:rPr>
              <a:t>c. </a:t>
            </a:r>
            <a:r>
              <a:rPr sz="2400" b="1" spc="-5" dirty="0">
                <a:solidFill>
                  <a:srgbClr val="FF0000"/>
                </a:solidFill>
                <a:latin typeface="Times New Roman"/>
                <a:cs typeface="Times New Roman"/>
              </a:rPr>
              <a:t>Ví dụ </a:t>
            </a:r>
            <a:r>
              <a:rPr sz="2400" b="1" dirty="0">
                <a:solidFill>
                  <a:srgbClr val="FF0000"/>
                </a:solidFill>
                <a:latin typeface="Times New Roman"/>
                <a:cs typeface="Times New Roman"/>
              </a:rPr>
              <a:t>toán tử </a:t>
            </a:r>
            <a:r>
              <a:rPr sz="2400" b="1" spc="-5" dirty="0">
                <a:solidFill>
                  <a:srgbClr val="FF0000"/>
                </a:solidFill>
                <a:latin typeface="Times New Roman"/>
                <a:cs typeface="Times New Roman"/>
              </a:rPr>
              <a:t>số</a:t>
            </a:r>
            <a:r>
              <a:rPr sz="2400" b="1" spc="-65" dirty="0">
                <a:solidFill>
                  <a:srgbClr val="FF0000"/>
                </a:solidFill>
                <a:latin typeface="Times New Roman"/>
                <a:cs typeface="Times New Roman"/>
              </a:rPr>
              <a:t> </a:t>
            </a:r>
            <a:r>
              <a:rPr sz="2400" b="1" spc="-5" dirty="0">
                <a:solidFill>
                  <a:srgbClr val="FF0000"/>
                </a:solidFill>
                <a:latin typeface="Times New Roman"/>
                <a:cs typeface="Times New Roman"/>
              </a:rPr>
              <a:t>học</a:t>
            </a:r>
            <a:endParaRPr sz="2400">
              <a:latin typeface="Times New Roman"/>
              <a:cs typeface="Times New Roman"/>
            </a:endParaRPr>
          </a:p>
          <a:p>
            <a:pPr marL="584200" indent="-342900">
              <a:lnSpc>
                <a:spcPct val="100000"/>
              </a:lnSpc>
              <a:spcBef>
                <a:spcPts val="555"/>
              </a:spcBef>
              <a:buClr>
                <a:srgbClr val="00AF50"/>
              </a:buClr>
              <a:buFont typeface="Wingdings"/>
              <a:buChar char=""/>
              <a:tabLst>
                <a:tab pos="583565" algn="l"/>
                <a:tab pos="584200" algn="l"/>
              </a:tabLst>
            </a:pPr>
            <a:r>
              <a:rPr sz="2400" dirty="0">
                <a:latin typeface="Times New Roman"/>
                <a:cs typeface="Times New Roman"/>
              </a:rPr>
              <a:t>Cho biết kết quả của các ví dụ</a:t>
            </a:r>
            <a:r>
              <a:rPr sz="2400" spc="-135"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8" name="object 8"/>
          <p:cNvGrpSpPr/>
          <p:nvPr/>
        </p:nvGrpSpPr>
        <p:grpSpPr>
          <a:xfrm>
            <a:off x="248411" y="1599438"/>
            <a:ext cx="8408035" cy="3568700"/>
            <a:chOff x="248411" y="1599438"/>
            <a:chExt cx="8408035" cy="3568700"/>
          </a:xfrm>
        </p:grpSpPr>
        <p:sp>
          <p:nvSpPr>
            <p:cNvPr id="9" name="object 9"/>
            <p:cNvSpPr/>
            <p:nvPr/>
          </p:nvSpPr>
          <p:spPr>
            <a:xfrm>
              <a:off x="335279" y="1650492"/>
              <a:ext cx="8321040" cy="341604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48411" y="1599438"/>
              <a:ext cx="5572506" cy="356844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80999" y="1676400"/>
              <a:ext cx="8229600" cy="3323971"/>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381000" y="1676400"/>
            <a:ext cx="8229600" cy="3324225"/>
          </a:xfrm>
          <a:prstGeom prst="rect">
            <a:avLst/>
          </a:prstGeom>
          <a:ln w="9525">
            <a:solidFill>
              <a:srgbClr val="497DBA"/>
            </a:solidFill>
          </a:ln>
        </p:spPr>
        <p:txBody>
          <a:bodyPr vert="horz" wrap="square" lIns="0" tIns="25400" rIns="0" bIns="0" rtlCol="0">
            <a:spAutoFit/>
          </a:bodyPr>
          <a:lstStyle/>
          <a:p>
            <a:pPr marL="434340" indent="-342900">
              <a:lnSpc>
                <a:spcPts val="2840"/>
              </a:lnSpc>
              <a:spcBef>
                <a:spcPts val="200"/>
              </a:spcBef>
              <a:buFont typeface="Wingdings"/>
              <a:buChar char=""/>
              <a:tabLst>
                <a:tab pos="434340" algn="l"/>
              </a:tabLst>
            </a:pPr>
            <a:r>
              <a:rPr sz="2400" b="1" u="heavy" spc="-5" dirty="0">
                <a:uFill>
                  <a:solidFill>
                    <a:srgbClr val="000000"/>
                  </a:solidFill>
                </a:uFill>
                <a:latin typeface="Times New Roman"/>
                <a:cs typeface="Times New Roman"/>
              </a:rPr>
              <a:t>Ví dụ</a:t>
            </a:r>
            <a:r>
              <a:rPr sz="2400" b="1" u="heavy" spc="-1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3</a:t>
            </a:r>
            <a:r>
              <a:rPr sz="2400" dirty="0">
                <a:latin typeface="Times New Roman"/>
                <a:cs typeface="Times New Roman"/>
              </a:rPr>
              <a:t>:</a:t>
            </a:r>
            <a:endParaRPr sz="2400">
              <a:latin typeface="Times New Roman"/>
              <a:cs typeface="Times New Roman"/>
            </a:endParaRPr>
          </a:p>
          <a:p>
            <a:pPr marL="91440">
              <a:lnSpc>
                <a:spcPts val="2800"/>
              </a:lnSpc>
            </a:pPr>
            <a:r>
              <a:rPr sz="2400" dirty="0">
                <a:solidFill>
                  <a:srgbClr val="FF0000"/>
                </a:solidFill>
                <a:latin typeface="Times New Roman"/>
                <a:cs typeface="Times New Roman"/>
              </a:rPr>
              <a:t>&lt;?php</a:t>
            </a:r>
            <a:endParaRPr sz="2400">
              <a:latin typeface="Times New Roman"/>
              <a:cs typeface="Times New Roman"/>
            </a:endParaRPr>
          </a:p>
          <a:p>
            <a:pPr marL="548640">
              <a:lnSpc>
                <a:spcPts val="2800"/>
              </a:lnSpc>
            </a:pPr>
            <a:r>
              <a:rPr sz="2400" dirty="0">
                <a:latin typeface="Times New Roman"/>
                <a:cs typeface="Times New Roman"/>
              </a:rPr>
              <a:t>$a =</a:t>
            </a:r>
            <a:r>
              <a:rPr sz="2400" spc="-100" dirty="0">
                <a:latin typeface="Times New Roman"/>
                <a:cs typeface="Times New Roman"/>
              </a:rPr>
              <a:t> </a:t>
            </a:r>
            <a:r>
              <a:rPr sz="2400" dirty="0">
                <a:latin typeface="Times New Roman"/>
                <a:cs typeface="Times New Roman"/>
              </a:rPr>
              <a:t>10;</a:t>
            </a:r>
            <a:endParaRPr sz="2400">
              <a:latin typeface="Times New Roman"/>
              <a:cs typeface="Times New Roman"/>
            </a:endParaRPr>
          </a:p>
          <a:p>
            <a:pPr marL="548640">
              <a:lnSpc>
                <a:spcPts val="2800"/>
              </a:lnSpc>
            </a:pPr>
            <a:r>
              <a:rPr sz="2400" dirty="0">
                <a:latin typeface="Times New Roman"/>
                <a:cs typeface="Times New Roman"/>
              </a:rPr>
              <a:t>$b =</a:t>
            </a:r>
            <a:r>
              <a:rPr sz="2400" spc="-100" dirty="0">
                <a:latin typeface="Times New Roman"/>
                <a:cs typeface="Times New Roman"/>
              </a:rPr>
              <a:t> </a:t>
            </a:r>
            <a:r>
              <a:rPr sz="2400" dirty="0">
                <a:latin typeface="Times New Roman"/>
                <a:cs typeface="Times New Roman"/>
              </a:rPr>
              <a:t>$a;</a:t>
            </a:r>
            <a:endParaRPr sz="2400">
              <a:latin typeface="Times New Roman"/>
              <a:cs typeface="Times New Roman"/>
            </a:endParaRPr>
          </a:p>
          <a:p>
            <a:pPr marL="548640">
              <a:lnSpc>
                <a:spcPts val="2800"/>
              </a:lnSpc>
            </a:pPr>
            <a:r>
              <a:rPr sz="2400" dirty="0">
                <a:latin typeface="Times New Roman"/>
                <a:cs typeface="Times New Roman"/>
              </a:rPr>
              <a:t>$c =</a:t>
            </a:r>
            <a:r>
              <a:rPr sz="2400" spc="-5" dirty="0">
                <a:latin typeface="Times New Roman"/>
                <a:cs typeface="Times New Roman"/>
              </a:rPr>
              <a:t> &amp;$a;</a:t>
            </a:r>
            <a:endParaRPr sz="2400">
              <a:latin typeface="Times New Roman"/>
              <a:cs typeface="Times New Roman"/>
            </a:endParaRPr>
          </a:p>
          <a:p>
            <a:pPr marL="548640">
              <a:lnSpc>
                <a:spcPts val="2800"/>
              </a:lnSpc>
            </a:pPr>
            <a:r>
              <a:rPr sz="2400" dirty="0">
                <a:latin typeface="Times New Roman"/>
                <a:cs typeface="Times New Roman"/>
              </a:rPr>
              <a:t>$b =</a:t>
            </a:r>
            <a:r>
              <a:rPr sz="2400" spc="-100" dirty="0">
                <a:latin typeface="Times New Roman"/>
                <a:cs typeface="Times New Roman"/>
              </a:rPr>
              <a:t> </a:t>
            </a:r>
            <a:r>
              <a:rPr sz="2400" dirty="0">
                <a:latin typeface="Times New Roman"/>
                <a:cs typeface="Times New Roman"/>
              </a:rPr>
              <a:t>15;</a:t>
            </a:r>
            <a:endParaRPr sz="2400">
              <a:latin typeface="Times New Roman"/>
              <a:cs typeface="Times New Roman"/>
            </a:endParaRPr>
          </a:p>
          <a:p>
            <a:pPr marL="548640">
              <a:lnSpc>
                <a:spcPts val="2805"/>
              </a:lnSpc>
            </a:pPr>
            <a:r>
              <a:rPr sz="2400" dirty="0">
                <a:latin typeface="Times New Roman"/>
                <a:cs typeface="Times New Roman"/>
              </a:rPr>
              <a:t>$c =</a:t>
            </a:r>
            <a:r>
              <a:rPr sz="2400" spc="-100" dirty="0">
                <a:latin typeface="Times New Roman"/>
                <a:cs typeface="Times New Roman"/>
              </a:rPr>
              <a:t> </a:t>
            </a:r>
            <a:r>
              <a:rPr sz="2400" dirty="0">
                <a:latin typeface="Times New Roman"/>
                <a:cs typeface="Times New Roman"/>
              </a:rPr>
              <a:t>20;</a:t>
            </a:r>
            <a:endParaRPr sz="2400">
              <a:latin typeface="Times New Roman"/>
              <a:cs typeface="Times New Roman"/>
            </a:endParaRPr>
          </a:p>
          <a:p>
            <a:pPr marL="548640">
              <a:lnSpc>
                <a:spcPts val="2775"/>
              </a:lnSpc>
            </a:pPr>
            <a:r>
              <a:rPr sz="2400" dirty="0">
                <a:latin typeface="Times New Roman"/>
                <a:cs typeface="Times New Roman"/>
              </a:rPr>
              <a:t>echo </a:t>
            </a:r>
            <a:r>
              <a:rPr sz="2400" spc="-10" dirty="0">
                <a:latin typeface="Times New Roman"/>
                <a:cs typeface="Times New Roman"/>
              </a:rPr>
              <a:t>"a </a:t>
            </a:r>
            <a:r>
              <a:rPr sz="2400" dirty="0">
                <a:latin typeface="Times New Roman"/>
                <a:cs typeface="Times New Roman"/>
              </a:rPr>
              <a:t>= </a:t>
            </a:r>
            <a:r>
              <a:rPr sz="2400" spc="-5" dirty="0">
                <a:latin typeface="Times New Roman"/>
                <a:cs typeface="Times New Roman"/>
              </a:rPr>
              <a:t>".$a." </a:t>
            </a:r>
            <a:r>
              <a:rPr sz="2400" dirty="0">
                <a:latin typeface="Times New Roman"/>
                <a:cs typeface="Times New Roman"/>
              </a:rPr>
              <a:t>, b = </a:t>
            </a:r>
            <a:r>
              <a:rPr sz="2400" spc="-5" dirty="0">
                <a:latin typeface="Times New Roman"/>
                <a:cs typeface="Times New Roman"/>
              </a:rPr>
              <a:t>".$b." </a:t>
            </a:r>
            <a:r>
              <a:rPr sz="2400" dirty="0">
                <a:latin typeface="Times New Roman"/>
                <a:cs typeface="Times New Roman"/>
              </a:rPr>
              <a:t>, c =</a:t>
            </a:r>
            <a:r>
              <a:rPr sz="2400" spc="-15" dirty="0">
                <a:latin typeface="Times New Roman"/>
                <a:cs typeface="Times New Roman"/>
              </a:rPr>
              <a:t> </a:t>
            </a:r>
            <a:r>
              <a:rPr sz="2400" spc="-5" dirty="0">
                <a:latin typeface="Times New Roman"/>
                <a:cs typeface="Times New Roman"/>
              </a:rPr>
              <a:t>".$c;</a:t>
            </a:r>
            <a:endParaRPr sz="2400">
              <a:latin typeface="Times New Roman"/>
              <a:cs typeface="Times New Roman"/>
            </a:endParaRPr>
          </a:p>
          <a:p>
            <a:pPr marL="91440">
              <a:lnSpc>
                <a:spcPts val="2810"/>
              </a:lnSpc>
            </a:pPr>
            <a:r>
              <a:rPr sz="2400" dirty="0">
                <a:solidFill>
                  <a:srgbClr val="FF0000"/>
                </a:solidFill>
                <a:latin typeface="Times New Roman"/>
                <a:cs typeface="Times New Roman"/>
              </a:rPr>
              <a:t>?&gt;</a:t>
            </a:r>
            <a:endParaRPr sz="2400">
              <a:latin typeface="Times New Roman"/>
              <a:cs typeface="Times New Roman"/>
            </a:endParaRPr>
          </a:p>
        </p:txBody>
      </p:sp>
      <p:sp>
        <p:nvSpPr>
          <p:cNvPr id="26" name="object 26"/>
          <p:cNvSpPr txBox="1"/>
          <p:nvPr/>
        </p:nvSpPr>
        <p:spPr>
          <a:xfrm>
            <a:off x="1449069" y="5449316"/>
            <a:ext cx="44634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Sử </a:t>
            </a:r>
            <a:r>
              <a:rPr sz="2400" dirty="0">
                <a:latin typeface="Times New Roman"/>
                <a:cs typeface="Times New Roman"/>
              </a:rPr>
              <a:t>dụng biến tham chiếu trong</a:t>
            </a:r>
            <a:r>
              <a:rPr sz="2400" spc="-135" dirty="0">
                <a:latin typeface="Times New Roman"/>
                <a:cs typeface="Times New Roman"/>
              </a:rPr>
              <a:t> </a:t>
            </a:r>
            <a:r>
              <a:rPr sz="2400" spc="-70" dirty="0">
                <a:latin typeface="Times New Roman"/>
                <a:cs typeface="Times New Roman"/>
              </a:rPr>
              <a:t>PHP.</a:t>
            </a:r>
            <a:endParaRPr sz="24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4144645" cy="786130"/>
            <a:chOff x="1014983" y="1523"/>
            <a:chExt cx="4144645" cy="786130"/>
          </a:xfrm>
        </p:grpSpPr>
        <p:sp>
          <p:nvSpPr>
            <p:cNvPr id="4" name="object 4"/>
            <p:cNvSpPr/>
            <p:nvPr/>
          </p:nvSpPr>
          <p:spPr>
            <a:xfrm>
              <a:off x="1014983" y="1523"/>
              <a:ext cx="41445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0"/>
              <a:ext cx="3840073" cy="330454"/>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377824" y="671574"/>
            <a:ext cx="7007860" cy="566822"/>
          </a:xfrm>
          <a:prstGeom prst="rect">
            <a:avLst/>
          </a:prstGeom>
        </p:spPr>
        <p:txBody>
          <a:bodyPr vert="horz" wrap="square" lIns="0" tIns="12700" rIns="0" bIns="0" rtlCol="0">
            <a:spAutoFit/>
          </a:bodyPr>
          <a:lstStyle/>
          <a:p>
            <a:pPr marL="12700">
              <a:lnSpc>
                <a:spcPct val="100000"/>
              </a:lnSpc>
              <a:spcBef>
                <a:spcPts val="100"/>
              </a:spcBef>
            </a:pPr>
            <a:r>
              <a:rPr spc="-5" dirty="0">
                <a:solidFill>
                  <a:schemeClr val="tx1"/>
                </a:solidFill>
              </a:rPr>
              <a:t>d. Các hàm </a:t>
            </a:r>
            <a:r>
              <a:rPr dirty="0">
                <a:solidFill>
                  <a:schemeClr val="tx1"/>
                </a:solidFill>
              </a:rPr>
              <a:t>liên </a:t>
            </a:r>
            <a:r>
              <a:rPr spc="-5" dirty="0">
                <a:solidFill>
                  <a:schemeClr val="tx1"/>
                </a:solidFill>
              </a:rPr>
              <a:t>quan đến</a:t>
            </a:r>
            <a:r>
              <a:rPr spc="-75" dirty="0">
                <a:solidFill>
                  <a:schemeClr val="tx1"/>
                </a:solidFill>
              </a:rPr>
              <a:t> </a:t>
            </a:r>
            <a:r>
              <a:rPr dirty="0">
                <a:solidFill>
                  <a:schemeClr val="tx1"/>
                </a:solidFill>
              </a:rPr>
              <a:t>chuỗi</a:t>
            </a:r>
          </a:p>
        </p:txBody>
      </p:sp>
      <p:sp>
        <p:nvSpPr>
          <p:cNvPr id="8" name="object 8"/>
          <p:cNvSpPr txBox="1"/>
          <p:nvPr/>
        </p:nvSpPr>
        <p:spPr>
          <a:xfrm>
            <a:off x="612140" y="1163319"/>
            <a:ext cx="6480810" cy="1244600"/>
          </a:xfrm>
          <a:prstGeom prst="rect">
            <a:avLst/>
          </a:prstGeom>
        </p:spPr>
        <p:txBody>
          <a:bodyPr vert="horz" wrap="square" lIns="0" tIns="52705" rIns="0" bIns="0" rtlCol="0">
            <a:spAutoFit/>
          </a:bodyPr>
          <a:lstStyle/>
          <a:p>
            <a:pPr marL="355600" indent="-342900">
              <a:lnSpc>
                <a:spcPct val="100000"/>
              </a:lnSpc>
              <a:spcBef>
                <a:spcPts val="415"/>
              </a:spcBef>
              <a:buClr>
                <a:srgbClr val="00AF50"/>
              </a:buClr>
              <a:buFont typeface="Wingdings"/>
              <a:buChar char=""/>
              <a:tabLst>
                <a:tab pos="354965" algn="l"/>
                <a:tab pos="355600" algn="l"/>
              </a:tabLst>
            </a:pPr>
            <a:r>
              <a:rPr sz="2400" b="1" spc="-60" dirty="0">
                <a:latin typeface="Times New Roman"/>
                <a:cs typeface="Times New Roman"/>
              </a:rPr>
              <a:t>Toán </a:t>
            </a:r>
            <a:r>
              <a:rPr sz="2400" b="1" spc="-5" dirty="0">
                <a:latin typeface="Times New Roman"/>
                <a:cs typeface="Times New Roman"/>
              </a:rPr>
              <a:t>tử nối chuỗi</a:t>
            </a:r>
            <a:r>
              <a:rPr sz="2400" spc="-5" dirty="0">
                <a:latin typeface="Times New Roman"/>
                <a:cs typeface="Times New Roman"/>
              </a:rPr>
              <a:t>: </a:t>
            </a:r>
            <a:r>
              <a:rPr sz="2400" dirty="0">
                <a:latin typeface="Times New Roman"/>
                <a:cs typeface="Times New Roman"/>
              </a:rPr>
              <a:t>dùng dấu chấm</a:t>
            </a:r>
            <a:r>
              <a:rPr sz="2400" spc="35"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469900">
              <a:lnSpc>
                <a:spcPct val="100000"/>
              </a:lnSpc>
              <a:spcBef>
                <a:spcPts val="320"/>
              </a:spcBef>
              <a:tabLst>
                <a:tab pos="3670300" algn="l"/>
              </a:tabLst>
            </a:pPr>
            <a:r>
              <a:rPr sz="2400" spc="-5" dirty="0">
                <a:latin typeface="Times New Roman"/>
                <a:cs typeface="Times New Roman"/>
              </a:rPr>
              <a:t>$str </a:t>
            </a:r>
            <a:r>
              <a:rPr sz="2400" dirty="0">
                <a:latin typeface="Times New Roman"/>
                <a:cs typeface="Times New Roman"/>
              </a:rPr>
              <a:t>=</a:t>
            </a:r>
            <a:r>
              <a:rPr sz="2400" spc="25" dirty="0">
                <a:latin typeface="Times New Roman"/>
                <a:cs typeface="Times New Roman"/>
              </a:rPr>
              <a:t> </a:t>
            </a:r>
            <a:r>
              <a:rPr sz="2400" spc="-5" dirty="0">
                <a:latin typeface="Times New Roman"/>
                <a:cs typeface="Times New Roman"/>
              </a:rPr>
              <a:t>"Hello"</a:t>
            </a:r>
            <a:r>
              <a:rPr sz="2400" b="1" spc="-5" dirty="0">
                <a:latin typeface="Times New Roman"/>
                <a:cs typeface="Times New Roman"/>
              </a:rPr>
              <a:t>.</a:t>
            </a:r>
            <a:r>
              <a:rPr sz="2400" spc="-5" dirty="0">
                <a:latin typeface="Times New Roman"/>
                <a:cs typeface="Times New Roman"/>
              </a:rPr>
              <a:t>"</a:t>
            </a:r>
            <a:r>
              <a:rPr sz="2400" spc="-50" dirty="0">
                <a:latin typeface="Times New Roman"/>
                <a:cs typeface="Times New Roman"/>
              </a:rPr>
              <a:t> </a:t>
            </a:r>
            <a:r>
              <a:rPr sz="2400" spc="-30" dirty="0">
                <a:latin typeface="Times New Roman"/>
                <a:cs typeface="Times New Roman"/>
              </a:rPr>
              <a:t>World";	</a:t>
            </a:r>
            <a:r>
              <a:rPr sz="2400" spc="-5" dirty="0">
                <a:latin typeface="Times New Roman"/>
                <a:cs typeface="Times New Roman"/>
              </a:rPr>
              <a:t>// $str </a:t>
            </a:r>
            <a:r>
              <a:rPr sz="2400" dirty="0">
                <a:latin typeface="Times New Roman"/>
                <a:cs typeface="Times New Roman"/>
              </a:rPr>
              <a:t>= “Hello</a:t>
            </a:r>
            <a:r>
              <a:rPr sz="2400" spc="-125" dirty="0">
                <a:latin typeface="Times New Roman"/>
                <a:cs typeface="Times New Roman"/>
              </a:rPr>
              <a:t> </a:t>
            </a:r>
            <a:r>
              <a:rPr sz="2400" spc="-35" dirty="0">
                <a:latin typeface="Times New Roman"/>
                <a:cs typeface="Times New Roman"/>
              </a:rPr>
              <a:t>World”</a:t>
            </a:r>
            <a:endParaRPr sz="2400">
              <a:latin typeface="Times New Roman"/>
              <a:cs typeface="Times New Roman"/>
            </a:endParaRPr>
          </a:p>
          <a:p>
            <a:pPr marL="355600" indent="-342900">
              <a:lnSpc>
                <a:spcPct val="100000"/>
              </a:lnSpc>
              <a:spcBef>
                <a:spcPts val="325"/>
              </a:spcBef>
              <a:buClr>
                <a:srgbClr val="00AF50"/>
              </a:buClr>
              <a:buFont typeface="Wingdings"/>
              <a:buChar char=""/>
              <a:tabLst>
                <a:tab pos="354965" algn="l"/>
                <a:tab pos="355600" algn="l"/>
              </a:tabLst>
            </a:pPr>
            <a:r>
              <a:rPr sz="2400" b="1" spc="-5" dirty="0">
                <a:latin typeface="Times New Roman"/>
                <a:cs typeface="Times New Roman"/>
              </a:rPr>
              <a:t>Phân biệt dấu nháy đơn </a:t>
            </a:r>
            <a:r>
              <a:rPr sz="2400" b="1" dirty="0">
                <a:latin typeface="Times New Roman"/>
                <a:cs typeface="Times New Roman"/>
              </a:rPr>
              <a:t>và </a:t>
            </a:r>
            <a:r>
              <a:rPr sz="2400" b="1" spc="-5" dirty="0">
                <a:latin typeface="Times New Roman"/>
                <a:cs typeface="Times New Roman"/>
              </a:rPr>
              <a:t>nháy</a:t>
            </a:r>
            <a:r>
              <a:rPr sz="2400" b="1" spc="30" dirty="0">
                <a:latin typeface="Times New Roman"/>
                <a:cs typeface="Times New Roman"/>
              </a:rPr>
              <a:t> </a:t>
            </a:r>
            <a:r>
              <a:rPr sz="2400" b="1" spc="-5" dirty="0">
                <a:latin typeface="Times New Roman"/>
                <a:cs typeface="Times New Roman"/>
              </a:rPr>
              <a:t>kép</a:t>
            </a:r>
            <a:endParaRPr sz="2400">
              <a:latin typeface="Times New Roman"/>
              <a:cs typeface="Times New Roman"/>
            </a:endParaRPr>
          </a:p>
        </p:txBody>
      </p:sp>
      <p:sp>
        <p:nvSpPr>
          <p:cNvPr id="9" name="object 9"/>
          <p:cNvSpPr txBox="1"/>
          <p:nvPr/>
        </p:nvSpPr>
        <p:spPr>
          <a:xfrm>
            <a:off x="612140" y="4861559"/>
            <a:ext cx="4081145" cy="39116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400" b="1" dirty="0">
                <a:latin typeface="Times New Roman"/>
                <a:cs typeface="Times New Roman"/>
              </a:rPr>
              <a:t>Hàm xử </a:t>
            </a:r>
            <a:r>
              <a:rPr sz="2400" b="1" spc="-5" dirty="0">
                <a:latin typeface="Times New Roman"/>
                <a:cs typeface="Times New Roman"/>
              </a:rPr>
              <a:t>lý </a:t>
            </a:r>
            <a:r>
              <a:rPr sz="2400" b="1" dirty="0">
                <a:latin typeface="Times New Roman"/>
                <a:cs typeface="Times New Roman"/>
              </a:rPr>
              <a:t>chuỗi </a:t>
            </a:r>
            <a:r>
              <a:rPr sz="2400" b="1" spc="-5" dirty="0">
                <a:latin typeface="Times New Roman"/>
                <a:cs typeface="Times New Roman"/>
              </a:rPr>
              <a:t>thông</a:t>
            </a:r>
            <a:r>
              <a:rPr sz="2400" b="1" spc="-75" dirty="0">
                <a:latin typeface="Times New Roman"/>
                <a:cs typeface="Times New Roman"/>
              </a:rPr>
              <a:t> </a:t>
            </a:r>
            <a:r>
              <a:rPr sz="2400" b="1" spc="-5" dirty="0">
                <a:latin typeface="Times New Roman"/>
                <a:cs typeface="Times New Roman"/>
              </a:rPr>
              <a:t>dụng</a:t>
            </a:r>
            <a:endParaRPr sz="2400">
              <a:latin typeface="Times New Roman"/>
              <a:cs typeface="Times New Roman"/>
            </a:endParaRPr>
          </a:p>
        </p:txBody>
      </p:sp>
      <p:graphicFrame>
        <p:nvGraphicFramePr>
          <p:cNvPr id="10" name="object 10"/>
          <p:cNvGraphicFramePr>
            <a:graphicFrameLocks noGrp="1"/>
          </p:cNvGraphicFramePr>
          <p:nvPr/>
        </p:nvGraphicFramePr>
        <p:xfrm>
          <a:off x="823213" y="5313594"/>
          <a:ext cx="7452994" cy="1150849"/>
        </p:xfrm>
        <a:graphic>
          <a:graphicData uri="http://schemas.openxmlformats.org/drawingml/2006/table">
            <a:tbl>
              <a:tblPr firstRow="1" bandRow="1">
                <a:tableStyleId>{2D5ABB26-0587-4C30-8999-92F81FD0307C}</a:tableStyleId>
              </a:tblPr>
              <a:tblGrid>
                <a:gridCol w="1736725">
                  <a:extLst>
                    <a:ext uri="{9D8B030D-6E8A-4147-A177-3AD203B41FA5}">
                      <a16:colId xmlns:a16="http://schemas.microsoft.com/office/drawing/2014/main" val="20000"/>
                    </a:ext>
                  </a:extLst>
                </a:gridCol>
                <a:gridCol w="2847975">
                  <a:extLst>
                    <a:ext uri="{9D8B030D-6E8A-4147-A177-3AD203B41FA5}">
                      <a16:colId xmlns:a16="http://schemas.microsoft.com/office/drawing/2014/main" val="20001"/>
                    </a:ext>
                  </a:extLst>
                </a:gridCol>
                <a:gridCol w="2294890">
                  <a:extLst>
                    <a:ext uri="{9D8B030D-6E8A-4147-A177-3AD203B41FA5}">
                      <a16:colId xmlns:a16="http://schemas.microsoft.com/office/drawing/2014/main" val="20002"/>
                    </a:ext>
                  </a:extLst>
                </a:gridCol>
                <a:gridCol w="573404">
                  <a:extLst>
                    <a:ext uri="{9D8B030D-6E8A-4147-A177-3AD203B41FA5}">
                      <a16:colId xmlns:a16="http://schemas.microsoft.com/office/drawing/2014/main" val="20003"/>
                    </a:ext>
                  </a:extLst>
                </a:gridCol>
              </a:tblGrid>
              <a:tr h="372352">
                <a:tc>
                  <a:txBody>
                    <a:bodyPr/>
                    <a:lstStyle/>
                    <a:p>
                      <a:pPr marL="31750">
                        <a:lnSpc>
                          <a:spcPts val="2620"/>
                        </a:lnSpc>
                      </a:pPr>
                      <a:r>
                        <a:rPr sz="2400" dirty="0">
                          <a:latin typeface="Times New Roman"/>
                          <a:cs typeface="Times New Roman"/>
                        </a:rPr>
                        <a:t>printf</a:t>
                      </a:r>
                      <a:endParaRPr sz="2400">
                        <a:latin typeface="Times New Roman"/>
                        <a:cs typeface="Times New Roman"/>
                      </a:endParaRPr>
                    </a:p>
                  </a:txBody>
                  <a:tcPr marL="0" marR="0" marT="0" marB="0"/>
                </a:tc>
                <a:tc>
                  <a:txBody>
                    <a:bodyPr/>
                    <a:lstStyle/>
                    <a:p>
                      <a:pPr marL="807720">
                        <a:lnSpc>
                          <a:spcPts val="2620"/>
                        </a:lnSpc>
                      </a:pPr>
                      <a:r>
                        <a:rPr sz="2400" spc="-5" dirty="0">
                          <a:latin typeface="Times New Roman"/>
                          <a:cs typeface="Times New Roman"/>
                        </a:rPr>
                        <a:t>trim</a:t>
                      </a:r>
                      <a:endParaRPr sz="2400">
                        <a:latin typeface="Times New Roman"/>
                        <a:cs typeface="Times New Roman"/>
                      </a:endParaRPr>
                    </a:p>
                  </a:txBody>
                  <a:tcPr marL="0" marR="0" marT="0" marB="0"/>
                </a:tc>
                <a:tc>
                  <a:txBody>
                    <a:bodyPr/>
                    <a:lstStyle/>
                    <a:p>
                      <a:pPr marL="702945">
                        <a:lnSpc>
                          <a:spcPts val="2620"/>
                        </a:lnSpc>
                      </a:pPr>
                      <a:r>
                        <a:rPr sz="2400" spc="-5" dirty="0">
                          <a:latin typeface="Times New Roman"/>
                          <a:cs typeface="Times New Roman"/>
                        </a:rPr>
                        <a:t>strtolower</a:t>
                      </a:r>
                      <a:endParaRPr sz="24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extLst>
                  <a:ext uri="{0D108BD9-81ED-4DB2-BD59-A6C34878D82A}">
                    <a16:rowId xmlns:a16="http://schemas.microsoft.com/office/drawing/2014/main" val="10000"/>
                  </a:ext>
                </a:extLst>
              </a:tr>
              <a:tr h="406653">
                <a:tc>
                  <a:txBody>
                    <a:bodyPr/>
                    <a:lstStyle/>
                    <a:p>
                      <a:pPr marL="31750">
                        <a:lnSpc>
                          <a:spcPct val="100000"/>
                        </a:lnSpc>
                        <a:spcBef>
                          <a:spcPts val="10"/>
                        </a:spcBef>
                      </a:pPr>
                      <a:r>
                        <a:rPr sz="2400" spc="-5" dirty="0">
                          <a:latin typeface="Times New Roman"/>
                          <a:cs typeface="Times New Roman"/>
                        </a:rPr>
                        <a:t>str_pad</a:t>
                      </a:r>
                      <a:endParaRPr sz="2400">
                        <a:latin typeface="Times New Roman"/>
                        <a:cs typeface="Times New Roman"/>
                      </a:endParaRPr>
                    </a:p>
                  </a:txBody>
                  <a:tcPr marL="0" marR="0" marT="1270" marB="0"/>
                </a:tc>
                <a:tc>
                  <a:txBody>
                    <a:bodyPr/>
                    <a:lstStyle/>
                    <a:p>
                      <a:pPr marL="807720">
                        <a:lnSpc>
                          <a:spcPct val="100000"/>
                        </a:lnSpc>
                        <a:spcBef>
                          <a:spcPts val="10"/>
                        </a:spcBef>
                      </a:pPr>
                      <a:r>
                        <a:rPr sz="2400" dirty="0">
                          <a:latin typeface="Times New Roman"/>
                          <a:cs typeface="Times New Roman"/>
                        </a:rPr>
                        <a:t>str_replace</a:t>
                      </a:r>
                      <a:endParaRPr sz="2400">
                        <a:latin typeface="Times New Roman"/>
                        <a:cs typeface="Times New Roman"/>
                      </a:endParaRPr>
                    </a:p>
                  </a:txBody>
                  <a:tcPr marL="0" marR="0" marT="1270" marB="0"/>
                </a:tc>
                <a:tc>
                  <a:txBody>
                    <a:bodyPr/>
                    <a:lstStyle/>
                    <a:p>
                      <a:pPr marL="702945">
                        <a:lnSpc>
                          <a:spcPct val="100000"/>
                        </a:lnSpc>
                        <a:spcBef>
                          <a:spcPts val="10"/>
                        </a:spcBef>
                      </a:pPr>
                      <a:r>
                        <a:rPr sz="2400" dirty="0">
                          <a:latin typeface="Times New Roman"/>
                          <a:cs typeface="Times New Roman"/>
                        </a:rPr>
                        <a:t>strtoupper</a:t>
                      </a:r>
                      <a:endParaRPr sz="2400">
                        <a:latin typeface="Times New Roman"/>
                        <a:cs typeface="Times New Roman"/>
                      </a:endParaRPr>
                    </a:p>
                  </a:txBody>
                  <a:tcPr marL="0" marR="0" marT="1270" marB="0"/>
                </a:tc>
                <a:tc>
                  <a:txBody>
                    <a:bodyPr/>
                    <a:lstStyle/>
                    <a:p>
                      <a:pPr>
                        <a:lnSpc>
                          <a:spcPct val="100000"/>
                        </a:lnSpc>
                      </a:pPr>
                      <a:endParaRPr sz="2100">
                        <a:latin typeface="Times New Roman"/>
                        <a:cs typeface="Times New Roman"/>
                      </a:endParaRPr>
                    </a:p>
                  </a:txBody>
                  <a:tcPr marL="0" marR="0" marT="0" marB="0"/>
                </a:tc>
                <a:extLst>
                  <a:ext uri="{0D108BD9-81ED-4DB2-BD59-A6C34878D82A}">
                    <a16:rowId xmlns:a16="http://schemas.microsoft.com/office/drawing/2014/main" val="10001"/>
                  </a:ext>
                </a:extLst>
              </a:tr>
              <a:tr h="371844">
                <a:tc>
                  <a:txBody>
                    <a:bodyPr/>
                    <a:lstStyle/>
                    <a:p>
                      <a:pPr marL="31750">
                        <a:lnSpc>
                          <a:spcPts val="2820"/>
                        </a:lnSpc>
                        <a:spcBef>
                          <a:spcPts val="5"/>
                        </a:spcBef>
                      </a:pPr>
                      <a:r>
                        <a:rPr sz="2400" spc="-5" dirty="0">
                          <a:latin typeface="Times New Roman"/>
                          <a:cs typeface="Times New Roman"/>
                        </a:rPr>
                        <a:t>strlen</a:t>
                      </a:r>
                      <a:endParaRPr sz="2400">
                        <a:latin typeface="Times New Roman"/>
                        <a:cs typeface="Times New Roman"/>
                      </a:endParaRPr>
                    </a:p>
                  </a:txBody>
                  <a:tcPr marL="0" marR="0" marT="635" marB="0"/>
                </a:tc>
                <a:tc>
                  <a:txBody>
                    <a:bodyPr/>
                    <a:lstStyle/>
                    <a:p>
                      <a:pPr marL="807720">
                        <a:lnSpc>
                          <a:spcPts val="2820"/>
                        </a:lnSpc>
                        <a:spcBef>
                          <a:spcPts val="5"/>
                        </a:spcBef>
                      </a:pPr>
                      <a:r>
                        <a:rPr sz="2400" spc="-5" dirty="0">
                          <a:latin typeface="Times New Roman"/>
                          <a:cs typeface="Times New Roman"/>
                        </a:rPr>
                        <a:t>substr</a:t>
                      </a:r>
                      <a:endParaRPr sz="2400">
                        <a:latin typeface="Times New Roman"/>
                        <a:cs typeface="Times New Roman"/>
                      </a:endParaRPr>
                    </a:p>
                  </a:txBody>
                  <a:tcPr marL="0" marR="0" marT="635" marB="0"/>
                </a:tc>
                <a:tc>
                  <a:txBody>
                    <a:bodyPr/>
                    <a:lstStyle/>
                    <a:p>
                      <a:pPr marL="702945">
                        <a:lnSpc>
                          <a:spcPts val="2820"/>
                        </a:lnSpc>
                        <a:spcBef>
                          <a:spcPts val="5"/>
                        </a:spcBef>
                      </a:pPr>
                      <a:r>
                        <a:rPr sz="2400" spc="-5" dirty="0">
                          <a:latin typeface="Times New Roman"/>
                          <a:cs typeface="Times New Roman"/>
                        </a:rPr>
                        <a:t>strcasecmp</a:t>
                      </a:r>
                      <a:endParaRPr sz="2400">
                        <a:latin typeface="Times New Roman"/>
                        <a:cs typeface="Times New Roman"/>
                      </a:endParaRPr>
                    </a:p>
                  </a:txBody>
                  <a:tcPr marL="0" marR="0" marT="635" marB="0"/>
                </a:tc>
                <a:tc>
                  <a:txBody>
                    <a:bodyPr/>
                    <a:lstStyle/>
                    <a:p>
                      <a:pPr marL="236854">
                        <a:lnSpc>
                          <a:spcPts val="2820"/>
                        </a:lnSpc>
                        <a:spcBef>
                          <a:spcPts val="5"/>
                        </a:spcBef>
                      </a:pPr>
                      <a:r>
                        <a:rPr sz="2400" dirty="0">
                          <a:latin typeface="Times New Roman"/>
                          <a:cs typeface="Times New Roman"/>
                        </a:rPr>
                        <a:t>…</a:t>
                      </a:r>
                      <a:endParaRPr sz="2400">
                        <a:latin typeface="Times New Roman"/>
                        <a:cs typeface="Times New Roman"/>
                      </a:endParaRPr>
                    </a:p>
                  </a:txBody>
                  <a:tcPr marL="0" marR="0" marT="635" marB="0"/>
                </a:tc>
                <a:extLst>
                  <a:ext uri="{0D108BD9-81ED-4DB2-BD59-A6C34878D82A}">
                    <a16:rowId xmlns:a16="http://schemas.microsoft.com/office/drawing/2014/main" val="10002"/>
                  </a:ext>
                </a:extLst>
              </a:tr>
            </a:tbl>
          </a:graphicData>
        </a:graphic>
      </p:graphicFrame>
      <p:grpSp>
        <p:nvGrpSpPr>
          <p:cNvPr id="11" name="object 11"/>
          <p:cNvGrpSpPr/>
          <p:nvPr/>
        </p:nvGrpSpPr>
        <p:grpSpPr>
          <a:xfrm>
            <a:off x="827532" y="2488692"/>
            <a:ext cx="7447915" cy="2260600"/>
            <a:chOff x="827532" y="2488692"/>
            <a:chExt cx="7447915" cy="2260600"/>
          </a:xfrm>
        </p:grpSpPr>
        <p:sp>
          <p:nvSpPr>
            <p:cNvPr id="12" name="object 12"/>
            <p:cNvSpPr/>
            <p:nvPr/>
          </p:nvSpPr>
          <p:spPr>
            <a:xfrm>
              <a:off x="868680" y="2488692"/>
              <a:ext cx="7406640" cy="2235707"/>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827532" y="2554224"/>
              <a:ext cx="3275838" cy="2194560"/>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914400" y="2514600"/>
              <a:ext cx="7315200" cy="2144141"/>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914400" y="2514600"/>
              <a:ext cx="7315200" cy="2144395"/>
            </a:xfrm>
            <a:custGeom>
              <a:avLst/>
              <a:gdLst/>
              <a:ahLst/>
              <a:cxnLst/>
              <a:rect l="l" t="t" r="r" b="b"/>
              <a:pathLst>
                <a:path w="7315200" h="2144395">
                  <a:moveTo>
                    <a:pt x="0" y="2144141"/>
                  </a:moveTo>
                  <a:lnTo>
                    <a:pt x="7315200" y="2144141"/>
                  </a:lnTo>
                  <a:lnTo>
                    <a:pt x="7315200" y="0"/>
                  </a:lnTo>
                  <a:lnTo>
                    <a:pt x="0" y="0"/>
                  </a:lnTo>
                  <a:lnTo>
                    <a:pt x="0" y="2144141"/>
                  </a:lnTo>
                  <a:close/>
                </a:path>
              </a:pathLst>
            </a:custGeom>
            <a:ln w="9525">
              <a:solidFill>
                <a:srgbClr val="497DBA"/>
              </a:solidFill>
            </a:ln>
          </p:spPr>
          <p:txBody>
            <a:bodyPr wrap="square" lIns="0" tIns="0" rIns="0" bIns="0" rtlCol="0"/>
            <a:lstStyle/>
            <a:p>
              <a:endParaRPr/>
            </a:p>
          </p:txBody>
        </p:sp>
      </p:grpSp>
      <p:sp>
        <p:nvSpPr>
          <p:cNvPr id="16" name="object 16"/>
          <p:cNvSpPr txBox="1"/>
          <p:nvPr/>
        </p:nvSpPr>
        <p:spPr>
          <a:xfrm>
            <a:off x="993139" y="2492247"/>
            <a:ext cx="2888615" cy="2057400"/>
          </a:xfrm>
          <a:prstGeom prst="rect">
            <a:avLst/>
          </a:prstGeom>
        </p:spPr>
        <p:txBody>
          <a:bodyPr vert="horz" wrap="square" lIns="0" tIns="144145" rIns="0" bIns="0" rtlCol="0">
            <a:spAutoFit/>
          </a:bodyPr>
          <a:lstStyle/>
          <a:p>
            <a:pPr marL="12700">
              <a:lnSpc>
                <a:spcPct val="100000"/>
              </a:lnSpc>
              <a:spcBef>
                <a:spcPts val="1135"/>
              </a:spcBef>
            </a:pPr>
            <a:r>
              <a:rPr sz="1800" spc="-5" dirty="0">
                <a:latin typeface="Times New Roman"/>
                <a:cs typeface="Times New Roman"/>
              </a:rPr>
              <a:t>$user =</a:t>
            </a:r>
            <a:r>
              <a:rPr sz="1800" dirty="0">
                <a:latin typeface="Times New Roman"/>
                <a:cs typeface="Times New Roman"/>
              </a:rPr>
              <a:t> </a:t>
            </a:r>
            <a:r>
              <a:rPr sz="1800" spc="-5" dirty="0">
                <a:latin typeface="Times New Roman"/>
                <a:cs typeface="Times New Roman"/>
              </a:rPr>
              <a:t>"Phong";</a:t>
            </a:r>
            <a:endParaRPr sz="1800">
              <a:latin typeface="Times New Roman"/>
              <a:cs typeface="Times New Roman"/>
            </a:endParaRPr>
          </a:p>
          <a:p>
            <a:pPr marL="12700">
              <a:lnSpc>
                <a:spcPct val="100000"/>
              </a:lnSpc>
              <a:spcBef>
                <a:spcPts val="1040"/>
              </a:spcBef>
            </a:pPr>
            <a:r>
              <a:rPr sz="1800" dirty="0">
                <a:latin typeface="Times New Roman"/>
                <a:cs typeface="Times New Roman"/>
              </a:rPr>
              <a:t>print 'Line 1: </a:t>
            </a:r>
            <a:r>
              <a:rPr sz="1800" spc="-5" dirty="0">
                <a:latin typeface="Times New Roman"/>
                <a:cs typeface="Times New Roman"/>
              </a:rPr>
              <a:t>Hi </a:t>
            </a:r>
            <a:r>
              <a:rPr sz="1800" dirty="0">
                <a:latin typeface="Times New Roman"/>
                <a:cs typeface="Times New Roman"/>
              </a:rPr>
              <a:t>$user</a:t>
            </a:r>
            <a:r>
              <a:rPr sz="1800" spc="-50" dirty="0">
                <a:latin typeface="Times New Roman"/>
                <a:cs typeface="Times New Roman"/>
              </a:rPr>
              <a:t> </a:t>
            </a:r>
            <a:r>
              <a:rPr sz="1800" dirty="0">
                <a:latin typeface="Times New Roman"/>
                <a:cs typeface="Times New Roman"/>
              </a:rPr>
              <a:t>&lt;br&gt;';</a:t>
            </a:r>
            <a:endParaRPr sz="1800">
              <a:latin typeface="Times New Roman"/>
              <a:cs typeface="Times New Roman"/>
            </a:endParaRPr>
          </a:p>
          <a:p>
            <a:pPr marL="12065" marR="5080" indent="-126364" algn="ctr">
              <a:lnSpc>
                <a:spcPct val="148100"/>
              </a:lnSpc>
              <a:spcBef>
                <a:spcPts val="5"/>
              </a:spcBef>
            </a:pPr>
            <a:r>
              <a:rPr sz="1800" dirty="0">
                <a:latin typeface="Times New Roman"/>
                <a:cs typeface="Times New Roman"/>
              </a:rPr>
              <a:t>print </a:t>
            </a:r>
            <a:r>
              <a:rPr sz="1800" spc="-5" dirty="0">
                <a:latin typeface="Times New Roman"/>
                <a:cs typeface="Times New Roman"/>
              </a:rPr>
              <a:t>"Line </a:t>
            </a:r>
            <a:r>
              <a:rPr sz="1800" dirty="0">
                <a:latin typeface="Times New Roman"/>
                <a:cs typeface="Times New Roman"/>
              </a:rPr>
              <a:t>2: </a:t>
            </a:r>
            <a:r>
              <a:rPr sz="1800" spc="-5" dirty="0">
                <a:latin typeface="Times New Roman"/>
                <a:cs typeface="Times New Roman"/>
              </a:rPr>
              <a:t>Hi </a:t>
            </a:r>
            <a:r>
              <a:rPr sz="1800" dirty="0">
                <a:latin typeface="Times New Roman"/>
                <a:cs typeface="Times New Roman"/>
              </a:rPr>
              <a:t>$user &lt;br&gt;";  print 'Line 3: </a:t>
            </a:r>
            <a:r>
              <a:rPr sz="1800" spc="-5" dirty="0">
                <a:latin typeface="Times New Roman"/>
                <a:cs typeface="Times New Roman"/>
              </a:rPr>
              <a:t>Hi</a:t>
            </a:r>
            <a:r>
              <a:rPr sz="1800" spc="-55" dirty="0">
                <a:latin typeface="Times New Roman"/>
                <a:cs typeface="Times New Roman"/>
              </a:rPr>
              <a:t> </a:t>
            </a:r>
            <a:r>
              <a:rPr sz="1800" spc="-10" dirty="0">
                <a:latin typeface="Times New Roman"/>
                <a:cs typeface="Times New Roman"/>
              </a:rPr>
              <a:t>'.$user."&lt;br&gt;";  </a:t>
            </a:r>
            <a:r>
              <a:rPr sz="1800" dirty="0">
                <a:latin typeface="Times New Roman"/>
                <a:cs typeface="Times New Roman"/>
              </a:rPr>
              <a:t>print 'Line 4: </a:t>
            </a:r>
            <a:r>
              <a:rPr sz="1800" spc="-5" dirty="0">
                <a:latin typeface="Times New Roman"/>
                <a:cs typeface="Times New Roman"/>
              </a:rPr>
              <a:t>Hi '.'$user</a:t>
            </a:r>
            <a:r>
              <a:rPr sz="1800" spc="-40" dirty="0">
                <a:latin typeface="Times New Roman"/>
                <a:cs typeface="Times New Roman"/>
              </a:rPr>
              <a:t> </a:t>
            </a:r>
            <a:r>
              <a:rPr sz="1800" dirty="0">
                <a:latin typeface="Times New Roman"/>
                <a:cs typeface="Times New Roman"/>
              </a:rPr>
              <a:t>&lt;br&gt;';</a:t>
            </a:r>
            <a:endParaRPr sz="1800">
              <a:latin typeface="Times New Roman"/>
              <a:cs typeface="Times New Roman"/>
            </a:endParaRPr>
          </a:p>
        </p:txBody>
      </p:sp>
      <p:sp>
        <p:nvSpPr>
          <p:cNvPr id="17" name="object 17"/>
          <p:cNvSpPr txBox="1"/>
          <p:nvPr/>
        </p:nvSpPr>
        <p:spPr>
          <a:xfrm>
            <a:off x="4193794" y="2873247"/>
            <a:ext cx="1880235" cy="1651000"/>
          </a:xfrm>
          <a:prstGeom prst="rect">
            <a:avLst/>
          </a:prstGeom>
        </p:spPr>
        <p:txBody>
          <a:bodyPr vert="horz" wrap="square" lIns="0" tIns="144145" rIns="0" bIns="0" rtlCol="0">
            <a:spAutoFit/>
          </a:bodyPr>
          <a:lstStyle/>
          <a:p>
            <a:pPr marL="12700">
              <a:lnSpc>
                <a:spcPct val="100000"/>
              </a:lnSpc>
              <a:spcBef>
                <a:spcPts val="1135"/>
              </a:spcBef>
            </a:pPr>
            <a:r>
              <a:rPr sz="1800" b="1" dirty="0">
                <a:solidFill>
                  <a:srgbClr val="FF0000"/>
                </a:solidFill>
                <a:latin typeface="Times New Roman"/>
                <a:cs typeface="Times New Roman"/>
              </a:rPr>
              <a:t>// Line 1: Hi</a:t>
            </a:r>
            <a:r>
              <a:rPr sz="1800" b="1" spc="-60" dirty="0">
                <a:solidFill>
                  <a:srgbClr val="FF0000"/>
                </a:solidFill>
                <a:latin typeface="Times New Roman"/>
                <a:cs typeface="Times New Roman"/>
              </a:rPr>
              <a:t> </a:t>
            </a:r>
            <a:r>
              <a:rPr sz="1800" b="1" spc="-5" dirty="0">
                <a:solidFill>
                  <a:srgbClr val="FF0000"/>
                </a:solidFill>
                <a:latin typeface="Times New Roman"/>
                <a:cs typeface="Times New Roman"/>
              </a:rPr>
              <a:t>$user</a:t>
            </a:r>
            <a:endParaRPr sz="1800">
              <a:latin typeface="Times New Roman"/>
              <a:cs typeface="Times New Roman"/>
            </a:endParaRPr>
          </a:p>
          <a:p>
            <a:pPr marL="12700">
              <a:lnSpc>
                <a:spcPct val="100000"/>
              </a:lnSpc>
              <a:spcBef>
                <a:spcPts val="1040"/>
              </a:spcBef>
            </a:pPr>
            <a:r>
              <a:rPr sz="1800" b="1" dirty="0">
                <a:solidFill>
                  <a:srgbClr val="974707"/>
                </a:solidFill>
                <a:latin typeface="Times New Roman"/>
                <a:cs typeface="Times New Roman"/>
              </a:rPr>
              <a:t>// Line 2: Hi</a:t>
            </a:r>
            <a:r>
              <a:rPr sz="1800" b="1" spc="-85" dirty="0">
                <a:solidFill>
                  <a:srgbClr val="974707"/>
                </a:solidFill>
                <a:latin typeface="Times New Roman"/>
                <a:cs typeface="Times New Roman"/>
              </a:rPr>
              <a:t> </a:t>
            </a:r>
            <a:r>
              <a:rPr sz="1800" b="1" spc="-5" dirty="0">
                <a:solidFill>
                  <a:srgbClr val="974707"/>
                </a:solidFill>
                <a:latin typeface="Times New Roman"/>
                <a:cs typeface="Times New Roman"/>
              </a:rPr>
              <a:t>Phong</a:t>
            </a:r>
            <a:endParaRPr sz="1800">
              <a:latin typeface="Times New Roman"/>
              <a:cs typeface="Times New Roman"/>
            </a:endParaRPr>
          </a:p>
          <a:p>
            <a:pPr marL="12700">
              <a:lnSpc>
                <a:spcPct val="100000"/>
              </a:lnSpc>
              <a:spcBef>
                <a:spcPts val="1045"/>
              </a:spcBef>
            </a:pPr>
            <a:r>
              <a:rPr sz="1800" b="1" dirty="0">
                <a:solidFill>
                  <a:srgbClr val="974707"/>
                </a:solidFill>
                <a:latin typeface="Times New Roman"/>
                <a:cs typeface="Times New Roman"/>
              </a:rPr>
              <a:t>// Line 3: Hi</a:t>
            </a:r>
            <a:r>
              <a:rPr sz="1800" b="1" spc="-85" dirty="0">
                <a:solidFill>
                  <a:srgbClr val="974707"/>
                </a:solidFill>
                <a:latin typeface="Times New Roman"/>
                <a:cs typeface="Times New Roman"/>
              </a:rPr>
              <a:t> </a:t>
            </a:r>
            <a:r>
              <a:rPr sz="1800" b="1" spc="-5" dirty="0">
                <a:solidFill>
                  <a:srgbClr val="974707"/>
                </a:solidFill>
                <a:latin typeface="Times New Roman"/>
                <a:cs typeface="Times New Roman"/>
              </a:rPr>
              <a:t>Phong</a:t>
            </a:r>
            <a:endParaRPr sz="1800">
              <a:latin typeface="Times New Roman"/>
              <a:cs typeface="Times New Roman"/>
            </a:endParaRPr>
          </a:p>
          <a:p>
            <a:pPr marL="12700">
              <a:lnSpc>
                <a:spcPct val="100000"/>
              </a:lnSpc>
              <a:spcBef>
                <a:spcPts val="1040"/>
              </a:spcBef>
            </a:pPr>
            <a:r>
              <a:rPr sz="1800" b="1" dirty="0">
                <a:solidFill>
                  <a:srgbClr val="FF0000"/>
                </a:solidFill>
                <a:latin typeface="Times New Roman"/>
                <a:cs typeface="Times New Roman"/>
              </a:rPr>
              <a:t>// Line 4: Hi</a:t>
            </a:r>
            <a:r>
              <a:rPr sz="1800" b="1" spc="-60" dirty="0">
                <a:solidFill>
                  <a:srgbClr val="FF0000"/>
                </a:solidFill>
                <a:latin typeface="Times New Roman"/>
                <a:cs typeface="Times New Roman"/>
              </a:rPr>
              <a:t> </a:t>
            </a:r>
            <a:r>
              <a:rPr sz="1800" b="1" spc="-5" dirty="0">
                <a:solidFill>
                  <a:srgbClr val="FF0000"/>
                </a:solidFill>
                <a:latin typeface="Times New Roman"/>
                <a:cs typeface="Times New Roman"/>
              </a:rPr>
              <a:t>$user</a:t>
            </a:r>
            <a:endParaRPr sz="1800">
              <a:latin typeface="Times New Roman"/>
              <a:cs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4144645" cy="786130"/>
            <a:chOff x="1014983" y="1523"/>
            <a:chExt cx="4144645" cy="786130"/>
          </a:xfrm>
        </p:grpSpPr>
        <p:sp>
          <p:nvSpPr>
            <p:cNvPr id="4" name="object 4"/>
            <p:cNvSpPr/>
            <p:nvPr/>
          </p:nvSpPr>
          <p:spPr>
            <a:xfrm>
              <a:off x="1014983" y="1523"/>
              <a:ext cx="41445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0"/>
              <a:ext cx="3840073"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383540" y="686562"/>
            <a:ext cx="4841875" cy="897890"/>
          </a:xfrm>
          <a:prstGeom prst="rect">
            <a:avLst/>
          </a:prstGeom>
        </p:spPr>
        <p:txBody>
          <a:bodyPr vert="horz" wrap="square" lIns="0" tIns="82550" rIns="0" bIns="0" rtlCol="0">
            <a:spAutoFit/>
          </a:bodyPr>
          <a:lstStyle/>
          <a:p>
            <a:pPr marL="12700">
              <a:lnSpc>
                <a:spcPct val="100000"/>
              </a:lnSpc>
              <a:spcBef>
                <a:spcPts val="650"/>
              </a:spcBef>
            </a:pPr>
            <a:r>
              <a:rPr sz="2400" b="1" dirty="0">
                <a:solidFill>
                  <a:srgbClr val="FF0000"/>
                </a:solidFill>
                <a:latin typeface="Times New Roman"/>
                <a:cs typeface="Times New Roman"/>
              </a:rPr>
              <a:t>e. </a:t>
            </a:r>
            <a:r>
              <a:rPr sz="2400" b="1" spc="-5" dirty="0">
                <a:solidFill>
                  <a:srgbClr val="FF0000"/>
                </a:solidFill>
                <a:latin typeface="Times New Roman"/>
                <a:cs typeface="Times New Roman"/>
              </a:rPr>
              <a:t>Ví dụ </a:t>
            </a:r>
            <a:r>
              <a:rPr sz="2400" b="1" dirty="0">
                <a:solidFill>
                  <a:srgbClr val="FF0000"/>
                </a:solidFill>
                <a:latin typeface="Times New Roman"/>
                <a:cs typeface="Times New Roman"/>
              </a:rPr>
              <a:t>về</a:t>
            </a:r>
            <a:r>
              <a:rPr sz="2400" b="1" spc="-50" dirty="0">
                <a:solidFill>
                  <a:srgbClr val="FF0000"/>
                </a:solidFill>
                <a:latin typeface="Times New Roman"/>
                <a:cs typeface="Times New Roman"/>
              </a:rPr>
              <a:t> </a:t>
            </a:r>
            <a:r>
              <a:rPr sz="2400" b="1" spc="-5" dirty="0">
                <a:solidFill>
                  <a:srgbClr val="FF0000"/>
                </a:solidFill>
                <a:latin typeface="Times New Roman"/>
                <a:cs typeface="Times New Roman"/>
              </a:rPr>
              <a:t>chuỗi</a:t>
            </a:r>
            <a:endParaRPr sz="2400">
              <a:latin typeface="Times New Roman"/>
              <a:cs typeface="Times New Roman"/>
            </a:endParaRPr>
          </a:p>
          <a:p>
            <a:pPr marL="584200" indent="-342900">
              <a:lnSpc>
                <a:spcPct val="100000"/>
              </a:lnSpc>
              <a:spcBef>
                <a:spcPts val="555"/>
              </a:spcBef>
              <a:buClr>
                <a:srgbClr val="00AF50"/>
              </a:buClr>
              <a:buFont typeface="Wingdings"/>
              <a:buChar char=""/>
              <a:tabLst>
                <a:tab pos="583565" algn="l"/>
                <a:tab pos="584200" algn="l"/>
              </a:tabLst>
            </a:pPr>
            <a:r>
              <a:rPr sz="2400" dirty="0">
                <a:latin typeface="Times New Roman"/>
                <a:cs typeface="Times New Roman"/>
              </a:rPr>
              <a:t>Cho biết kết quả của các ví dụ</a:t>
            </a:r>
            <a:r>
              <a:rPr sz="2400" spc="-135"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8" name="object 8"/>
          <p:cNvGrpSpPr/>
          <p:nvPr/>
        </p:nvGrpSpPr>
        <p:grpSpPr>
          <a:xfrm>
            <a:off x="324611" y="1650492"/>
            <a:ext cx="8408035" cy="3171190"/>
            <a:chOff x="324611" y="1650492"/>
            <a:chExt cx="8408035" cy="3171190"/>
          </a:xfrm>
        </p:grpSpPr>
        <p:sp>
          <p:nvSpPr>
            <p:cNvPr id="9" name="object 9"/>
            <p:cNvSpPr/>
            <p:nvPr/>
          </p:nvSpPr>
          <p:spPr>
            <a:xfrm>
              <a:off x="411479" y="1650492"/>
              <a:ext cx="8321040" cy="3108198"/>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24611" y="1677162"/>
              <a:ext cx="6423660" cy="314401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57199" y="1676400"/>
              <a:ext cx="8229600" cy="3016250"/>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457200" y="1676400"/>
            <a:ext cx="8229600" cy="3016250"/>
          </a:xfrm>
          <a:prstGeom prst="rect">
            <a:avLst/>
          </a:prstGeom>
          <a:ln w="9525">
            <a:solidFill>
              <a:srgbClr val="497DBA"/>
            </a:solidFill>
          </a:ln>
        </p:spPr>
        <p:txBody>
          <a:bodyPr vert="horz" wrap="square" lIns="0" tIns="102870" rIns="0" bIns="0" rtlCol="0">
            <a:spAutoFit/>
          </a:bodyPr>
          <a:lstStyle/>
          <a:p>
            <a:pPr marL="434340" indent="-342900">
              <a:lnSpc>
                <a:spcPct val="100000"/>
              </a:lnSpc>
              <a:spcBef>
                <a:spcPts val="810"/>
              </a:spcBef>
              <a:buFont typeface="Wingdings"/>
              <a:buChar char=""/>
              <a:tabLst>
                <a:tab pos="434340" algn="l"/>
              </a:tabLst>
            </a:pPr>
            <a:r>
              <a:rPr sz="2400" b="1" u="heavy" spc="-5" dirty="0">
                <a:uFill>
                  <a:solidFill>
                    <a:srgbClr val="000000"/>
                  </a:solidFill>
                </a:uFill>
                <a:latin typeface="Times New Roman"/>
                <a:cs typeface="Times New Roman"/>
              </a:rPr>
              <a:t>Ví dụ</a:t>
            </a:r>
            <a:r>
              <a:rPr sz="2400" b="1" u="heavy" spc="-1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1</a:t>
            </a:r>
            <a:r>
              <a:rPr sz="2400" dirty="0">
                <a:latin typeface="Times New Roman"/>
                <a:cs typeface="Times New Roman"/>
              </a:rPr>
              <a:t>:</a:t>
            </a:r>
          </a:p>
          <a:p>
            <a:pPr marL="91440">
              <a:lnSpc>
                <a:spcPct val="100000"/>
              </a:lnSpc>
              <a:spcBef>
                <a:spcPts val="919"/>
              </a:spcBef>
            </a:pPr>
            <a:r>
              <a:rPr sz="2400" dirty="0">
                <a:solidFill>
                  <a:srgbClr val="FF0000"/>
                </a:solidFill>
                <a:latin typeface="Times New Roman"/>
                <a:cs typeface="Times New Roman"/>
              </a:rPr>
              <a:t>&lt;?php</a:t>
            </a:r>
            <a:endParaRPr sz="2400" dirty="0">
              <a:latin typeface="Times New Roman"/>
              <a:cs typeface="Times New Roman"/>
            </a:endParaRPr>
          </a:p>
          <a:p>
            <a:pPr marL="548640">
              <a:lnSpc>
                <a:spcPct val="100000"/>
              </a:lnSpc>
              <a:spcBef>
                <a:spcPts val="925"/>
              </a:spcBef>
            </a:pPr>
            <a:r>
              <a:rPr sz="2400" dirty="0">
                <a:latin typeface="Times New Roman"/>
                <a:cs typeface="Times New Roman"/>
              </a:rPr>
              <a:t>$a =</a:t>
            </a:r>
            <a:r>
              <a:rPr sz="2400" spc="-5" dirty="0">
                <a:latin typeface="Times New Roman"/>
                <a:cs typeface="Times New Roman"/>
              </a:rPr>
              <a:t> </a:t>
            </a:r>
            <a:r>
              <a:rPr sz="2400" dirty="0">
                <a:latin typeface="Times New Roman"/>
                <a:cs typeface="Times New Roman"/>
              </a:rPr>
              <a:t>1;</a:t>
            </a:r>
          </a:p>
          <a:p>
            <a:pPr marL="548640" marR="2229485">
              <a:lnSpc>
                <a:spcPct val="131900"/>
              </a:lnSpc>
            </a:pPr>
            <a:r>
              <a:rPr sz="2400" dirty="0">
                <a:latin typeface="Times New Roman"/>
                <a:cs typeface="Times New Roman"/>
              </a:rPr>
              <a:t>echo </a:t>
            </a:r>
            <a:r>
              <a:rPr sz="2400" spc="-5" dirty="0">
                <a:latin typeface="Times New Roman"/>
                <a:cs typeface="Times New Roman"/>
              </a:rPr>
              <a:t>"Line </a:t>
            </a:r>
            <a:r>
              <a:rPr sz="2400" dirty="0">
                <a:latin typeface="Times New Roman"/>
                <a:cs typeface="Times New Roman"/>
              </a:rPr>
              <a:t>1: Biến </a:t>
            </a:r>
            <a:r>
              <a:rPr sz="2400" spc="-5" dirty="0">
                <a:latin typeface="Times New Roman"/>
                <a:cs typeface="Times New Roman"/>
              </a:rPr>
              <a:t>\$a </a:t>
            </a:r>
            <a:r>
              <a:rPr sz="2400" dirty="0">
                <a:latin typeface="Times New Roman"/>
                <a:cs typeface="Times New Roman"/>
              </a:rPr>
              <a:t>có giá trị là $a</a:t>
            </a:r>
            <a:r>
              <a:rPr sz="2400" spc="-140" dirty="0">
                <a:latin typeface="Times New Roman"/>
                <a:cs typeface="Times New Roman"/>
              </a:rPr>
              <a:t> </a:t>
            </a:r>
            <a:r>
              <a:rPr sz="2400" dirty="0">
                <a:latin typeface="Times New Roman"/>
                <a:cs typeface="Times New Roman"/>
              </a:rPr>
              <a:t>&lt;br&gt;";  echo </a:t>
            </a:r>
            <a:r>
              <a:rPr sz="2400" spc="-5" dirty="0">
                <a:latin typeface="Times New Roman"/>
                <a:cs typeface="Times New Roman"/>
              </a:rPr>
              <a:t>'Line </a:t>
            </a:r>
            <a:r>
              <a:rPr sz="2400" dirty="0">
                <a:latin typeface="Times New Roman"/>
                <a:cs typeface="Times New Roman"/>
              </a:rPr>
              <a:t>2: Biến </a:t>
            </a:r>
            <a:r>
              <a:rPr sz="2400" spc="-5" dirty="0">
                <a:latin typeface="Times New Roman"/>
                <a:cs typeface="Times New Roman"/>
              </a:rPr>
              <a:t>\$a </a:t>
            </a:r>
            <a:r>
              <a:rPr sz="2400" dirty="0">
                <a:latin typeface="Times New Roman"/>
                <a:cs typeface="Times New Roman"/>
              </a:rPr>
              <a:t>có giá trị là $a</a:t>
            </a:r>
            <a:r>
              <a:rPr sz="2400" spc="-120" dirty="0">
                <a:latin typeface="Times New Roman"/>
                <a:cs typeface="Times New Roman"/>
              </a:rPr>
              <a:t> </a:t>
            </a:r>
            <a:r>
              <a:rPr sz="2400" dirty="0">
                <a:latin typeface="Times New Roman"/>
                <a:cs typeface="Times New Roman"/>
              </a:rPr>
              <a:t>&lt;br&gt;';</a:t>
            </a:r>
          </a:p>
          <a:p>
            <a:pPr marL="91440">
              <a:lnSpc>
                <a:spcPct val="100000"/>
              </a:lnSpc>
              <a:spcBef>
                <a:spcPts val="925"/>
              </a:spcBef>
            </a:pPr>
            <a:r>
              <a:rPr sz="2400" dirty="0">
                <a:solidFill>
                  <a:srgbClr val="FF0000"/>
                </a:solidFill>
                <a:latin typeface="Times New Roman"/>
                <a:cs typeface="Times New Roman"/>
              </a:rPr>
              <a:t>?&gt;</a:t>
            </a:r>
            <a:endParaRPr sz="2400" dirty="0">
              <a:latin typeface="Times New Roman"/>
              <a:cs typeface="Times New Roman"/>
            </a:endParaRPr>
          </a:p>
        </p:txBody>
      </p:sp>
      <p:grpSp>
        <p:nvGrpSpPr>
          <p:cNvPr id="13" name="object 13"/>
          <p:cNvGrpSpPr/>
          <p:nvPr/>
        </p:nvGrpSpPr>
        <p:grpSpPr>
          <a:xfrm>
            <a:off x="4287011" y="1788414"/>
            <a:ext cx="4385310" cy="1245870"/>
            <a:chOff x="4287011" y="1788414"/>
            <a:chExt cx="4385310" cy="1245870"/>
          </a:xfrm>
        </p:grpSpPr>
        <p:sp>
          <p:nvSpPr>
            <p:cNvPr id="14" name="object 14"/>
            <p:cNvSpPr/>
            <p:nvPr/>
          </p:nvSpPr>
          <p:spPr>
            <a:xfrm>
              <a:off x="4359401" y="1788414"/>
              <a:ext cx="4235196" cy="1145286"/>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4287011" y="1829562"/>
              <a:ext cx="4385310" cy="1204722"/>
            </a:xfrm>
            <a:prstGeom prst="rect">
              <a:avLst/>
            </a:prstGeom>
            <a:blipFill>
              <a:blip r:embed="rId9" cstate="print"/>
              <a:stretch>
                <a:fillRect/>
              </a:stretch>
            </a:blipFill>
          </p:spPr>
          <p:txBody>
            <a:bodyPr wrap="square" lIns="0" tIns="0" rIns="0" bIns="0" rtlCol="0"/>
            <a:lstStyle/>
            <a:p>
              <a:endParaRPr/>
            </a:p>
          </p:txBody>
        </p:sp>
      </p:grpSp>
      <p:sp>
        <p:nvSpPr>
          <p:cNvPr id="16" name="object 16"/>
          <p:cNvSpPr txBox="1"/>
          <p:nvPr/>
        </p:nvSpPr>
        <p:spPr>
          <a:xfrm>
            <a:off x="4419600" y="1828863"/>
            <a:ext cx="4114800" cy="1024890"/>
          </a:xfrm>
          <a:prstGeom prst="rect">
            <a:avLst/>
          </a:prstGeom>
          <a:solidFill>
            <a:srgbClr val="000000"/>
          </a:solidFill>
          <a:ln w="38100">
            <a:solidFill>
              <a:srgbClr val="FFFFFF"/>
            </a:solidFill>
          </a:ln>
        </p:spPr>
        <p:txBody>
          <a:bodyPr vert="horz" wrap="square" lIns="0" tIns="21590" rIns="0" bIns="0" rtlCol="0">
            <a:spAutoFit/>
          </a:bodyPr>
          <a:lstStyle/>
          <a:p>
            <a:pPr marL="91440" marR="228600">
              <a:lnSpc>
                <a:spcPts val="3800"/>
              </a:lnSpc>
              <a:spcBef>
                <a:spcPts val="170"/>
              </a:spcBef>
            </a:pPr>
            <a:r>
              <a:rPr sz="2400" dirty="0">
                <a:solidFill>
                  <a:srgbClr val="FFFFFF"/>
                </a:solidFill>
                <a:latin typeface="Times New Roman"/>
                <a:cs typeface="Times New Roman"/>
              </a:rPr>
              <a:t>Line 1: Biến $a có giá trị </a:t>
            </a:r>
            <a:r>
              <a:rPr sz="2400" spc="-5" dirty="0">
                <a:solidFill>
                  <a:srgbClr val="FFFFFF"/>
                </a:solidFill>
                <a:latin typeface="Times New Roman"/>
                <a:cs typeface="Times New Roman"/>
              </a:rPr>
              <a:t>là </a:t>
            </a:r>
            <a:r>
              <a:rPr sz="2400" dirty="0">
                <a:solidFill>
                  <a:srgbClr val="FFFFFF"/>
                </a:solidFill>
                <a:latin typeface="Times New Roman"/>
                <a:cs typeface="Times New Roman"/>
              </a:rPr>
              <a:t>1  Line 2: Biến </a:t>
            </a:r>
            <a:r>
              <a:rPr sz="2400" spc="-5" dirty="0">
                <a:solidFill>
                  <a:srgbClr val="FFFFFF"/>
                </a:solidFill>
                <a:latin typeface="Times New Roman"/>
                <a:cs typeface="Times New Roman"/>
              </a:rPr>
              <a:t>\$a </a:t>
            </a:r>
            <a:r>
              <a:rPr sz="2400" dirty="0">
                <a:solidFill>
                  <a:srgbClr val="FFFFFF"/>
                </a:solidFill>
                <a:latin typeface="Times New Roman"/>
                <a:cs typeface="Times New Roman"/>
              </a:rPr>
              <a:t>có giá trị là</a:t>
            </a:r>
            <a:r>
              <a:rPr sz="2400" spc="-145" dirty="0">
                <a:solidFill>
                  <a:srgbClr val="FFFFFF"/>
                </a:solidFill>
                <a:latin typeface="Times New Roman"/>
                <a:cs typeface="Times New Roman"/>
              </a:rPr>
              <a:t> </a:t>
            </a:r>
            <a:r>
              <a:rPr sz="2400" dirty="0">
                <a:solidFill>
                  <a:srgbClr val="FFFFFF"/>
                </a:solidFill>
                <a:latin typeface="Times New Roman"/>
                <a:cs typeface="Times New Roman"/>
              </a:rPr>
              <a:t>$a</a:t>
            </a:r>
            <a:endParaRPr sz="2400" dirty="0">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4144645" cy="786130"/>
            <a:chOff x="1014983" y="1523"/>
            <a:chExt cx="4144645" cy="786130"/>
          </a:xfrm>
        </p:grpSpPr>
        <p:sp>
          <p:nvSpPr>
            <p:cNvPr id="4" name="object 4"/>
            <p:cNvSpPr/>
            <p:nvPr/>
          </p:nvSpPr>
          <p:spPr>
            <a:xfrm>
              <a:off x="1014983" y="1523"/>
              <a:ext cx="41445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0"/>
              <a:ext cx="3840073"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383540" y="686562"/>
            <a:ext cx="4841875" cy="897890"/>
          </a:xfrm>
          <a:prstGeom prst="rect">
            <a:avLst/>
          </a:prstGeom>
        </p:spPr>
        <p:txBody>
          <a:bodyPr vert="horz" wrap="square" lIns="0" tIns="82550" rIns="0" bIns="0" rtlCol="0">
            <a:spAutoFit/>
          </a:bodyPr>
          <a:lstStyle/>
          <a:p>
            <a:pPr marL="12700">
              <a:lnSpc>
                <a:spcPct val="100000"/>
              </a:lnSpc>
              <a:spcBef>
                <a:spcPts val="650"/>
              </a:spcBef>
            </a:pPr>
            <a:r>
              <a:rPr sz="2400" b="1" dirty="0">
                <a:solidFill>
                  <a:srgbClr val="FF0000"/>
                </a:solidFill>
                <a:latin typeface="Times New Roman"/>
                <a:cs typeface="Times New Roman"/>
              </a:rPr>
              <a:t>e. </a:t>
            </a:r>
            <a:r>
              <a:rPr sz="2400" b="1" spc="-5" dirty="0">
                <a:solidFill>
                  <a:srgbClr val="FF0000"/>
                </a:solidFill>
                <a:latin typeface="Times New Roman"/>
                <a:cs typeface="Times New Roman"/>
              </a:rPr>
              <a:t>Ví dụ </a:t>
            </a:r>
            <a:r>
              <a:rPr sz="2400" b="1" dirty="0">
                <a:solidFill>
                  <a:srgbClr val="FF0000"/>
                </a:solidFill>
                <a:latin typeface="Times New Roman"/>
                <a:cs typeface="Times New Roman"/>
              </a:rPr>
              <a:t>về</a:t>
            </a:r>
            <a:r>
              <a:rPr sz="2400" b="1" spc="-50" dirty="0">
                <a:solidFill>
                  <a:srgbClr val="FF0000"/>
                </a:solidFill>
                <a:latin typeface="Times New Roman"/>
                <a:cs typeface="Times New Roman"/>
              </a:rPr>
              <a:t> </a:t>
            </a:r>
            <a:r>
              <a:rPr sz="2400" b="1" spc="-5" dirty="0">
                <a:solidFill>
                  <a:srgbClr val="FF0000"/>
                </a:solidFill>
                <a:latin typeface="Times New Roman"/>
                <a:cs typeface="Times New Roman"/>
              </a:rPr>
              <a:t>chuỗi</a:t>
            </a:r>
            <a:endParaRPr sz="2400">
              <a:latin typeface="Times New Roman"/>
              <a:cs typeface="Times New Roman"/>
            </a:endParaRPr>
          </a:p>
          <a:p>
            <a:pPr marL="584200" indent="-342900">
              <a:lnSpc>
                <a:spcPct val="100000"/>
              </a:lnSpc>
              <a:spcBef>
                <a:spcPts val="555"/>
              </a:spcBef>
              <a:buClr>
                <a:srgbClr val="00AF50"/>
              </a:buClr>
              <a:buFont typeface="Wingdings"/>
              <a:buChar char=""/>
              <a:tabLst>
                <a:tab pos="583565" algn="l"/>
                <a:tab pos="584200" algn="l"/>
              </a:tabLst>
            </a:pPr>
            <a:r>
              <a:rPr sz="2400" dirty="0">
                <a:latin typeface="Times New Roman"/>
                <a:cs typeface="Times New Roman"/>
              </a:rPr>
              <a:t>Cho biết kết quả của các ví dụ</a:t>
            </a:r>
            <a:r>
              <a:rPr sz="2400" spc="-135"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8" name="object 8"/>
          <p:cNvGrpSpPr/>
          <p:nvPr/>
        </p:nvGrpSpPr>
        <p:grpSpPr>
          <a:xfrm>
            <a:off x="324611" y="1650492"/>
            <a:ext cx="8408035" cy="5100955"/>
            <a:chOff x="324611" y="1650492"/>
            <a:chExt cx="8408035" cy="5100955"/>
          </a:xfrm>
        </p:grpSpPr>
        <p:sp>
          <p:nvSpPr>
            <p:cNvPr id="9" name="object 9"/>
            <p:cNvSpPr/>
            <p:nvPr/>
          </p:nvSpPr>
          <p:spPr>
            <a:xfrm>
              <a:off x="411479" y="1650492"/>
              <a:ext cx="8321040" cy="505739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24611" y="1677160"/>
              <a:ext cx="3934967" cy="5074158"/>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57199" y="1676412"/>
              <a:ext cx="8229600" cy="496544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57199" y="1676412"/>
              <a:ext cx="8229600" cy="4965700"/>
            </a:xfrm>
            <a:custGeom>
              <a:avLst/>
              <a:gdLst/>
              <a:ahLst/>
              <a:cxnLst/>
              <a:rect l="l" t="t" r="r" b="b"/>
              <a:pathLst>
                <a:path w="8229600" h="4965700">
                  <a:moveTo>
                    <a:pt x="0" y="4965446"/>
                  </a:moveTo>
                  <a:lnTo>
                    <a:pt x="8229600" y="4965446"/>
                  </a:lnTo>
                  <a:lnTo>
                    <a:pt x="8229600" y="0"/>
                  </a:lnTo>
                  <a:lnTo>
                    <a:pt x="0" y="0"/>
                  </a:lnTo>
                  <a:lnTo>
                    <a:pt x="0" y="4965446"/>
                  </a:lnTo>
                  <a:close/>
                </a:path>
              </a:pathLst>
            </a:custGeom>
            <a:ln w="9525">
              <a:solidFill>
                <a:srgbClr val="497DBA"/>
              </a:solidFill>
            </a:ln>
          </p:spPr>
          <p:txBody>
            <a:bodyPr wrap="square" lIns="0" tIns="0" rIns="0" bIns="0" rtlCol="0"/>
            <a:lstStyle/>
            <a:p>
              <a:endParaRPr/>
            </a:p>
          </p:txBody>
        </p:sp>
      </p:grpSp>
      <p:sp>
        <p:nvSpPr>
          <p:cNvPr id="13" name="object 13"/>
          <p:cNvSpPr txBox="1"/>
          <p:nvPr/>
        </p:nvSpPr>
        <p:spPr>
          <a:xfrm>
            <a:off x="535940" y="1650237"/>
            <a:ext cx="3436620" cy="4851400"/>
          </a:xfrm>
          <a:prstGeom prst="rect">
            <a:avLst/>
          </a:prstGeom>
        </p:spPr>
        <p:txBody>
          <a:bodyPr vert="horz" wrap="square" lIns="0" tIns="128905" rIns="0" bIns="0" rtlCol="0">
            <a:spAutoFit/>
          </a:bodyPr>
          <a:lstStyle/>
          <a:p>
            <a:pPr marL="355600" indent="-342900">
              <a:lnSpc>
                <a:spcPct val="100000"/>
              </a:lnSpc>
              <a:spcBef>
                <a:spcPts val="1015"/>
              </a:spcBef>
              <a:buFont typeface="Wingdings"/>
              <a:buChar char=""/>
              <a:tabLst>
                <a:tab pos="355600" algn="l"/>
              </a:tabLst>
            </a:pPr>
            <a:r>
              <a:rPr sz="2400" b="1" u="heavy" spc="-5" dirty="0">
                <a:uFill>
                  <a:solidFill>
                    <a:srgbClr val="000000"/>
                  </a:solidFill>
                </a:uFill>
                <a:latin typeface="Times New Roman"/>
                <a:cs typeface="Times New Roman"/>
              </a:rPr>
              <a:t>Ví dụ</a:t>
            </a:r>
            <a:r>
              <a:rPr sz="2400" b="1" u="heavy" spc="-15"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2</a:t>
            </a:r>
            <a:r>
              <a:rPr sz="2400" dirty="0">
                <a:latin typeface="Times New Roman"/>
                <a:cs typeface="Times New Roman"/>
              </a:rPr>
              <a:t>:</a:t>
            </a:r>
            <a:endParaRPr sz="2400">
              <a:latin typeface="Times New Roman"/>
              <a:cs typeface="Times New Roman"/>
            </a:endParaRPr>
          </a:p>
          <a:p>
            <a:pPr marL="12700">
              <a:lnSpc>
                <a:spcPct val="100000"/>
              </a:lnSpc>
              <a:spcBef>
                <a:spcPts val="919"/>
              </a:spcBef>
            </a:pPr>
            <a:r>
              <a:rPr sz="2400" dirty="0">
                <a:solidFill>
                  <a:srgbClr val="FF0000"/>
                </a:solidFill>
                <a:latin typeface="Times New Roman"/>
                <a:cs typeface="Times New Roman"/>
              </a:rPr>
              <a:t>&lt;?php</a:t>
            </a:r>
            <a:endParaRPr sz="2400">
              <a:latin typeface="Times New Roman"/>
              <a:cs typeface="Times New Roman"/>
            </a:endParaRPr>
          </a:p>
          <a:p>
            <a:pPr marL="12700">
              <a:lnSpc>
                <a:spcPct val="100000"/>
              </a:lnSpc>
              <a:spcBef>
                <a:spcPts val="925"/>
              </a:spcBef>
            </a:pPr>
            <a:r>
              <a:rPr sz="2400" spc="-5" dirty="0">
                <a:latin typeface="Times New Roman"/>
                <a:cs typeface="Times New Roman"/>
              </a:rPr>
              <a:t>$s </a:t>
            </a:r>
            <a:r>
              <a:rPr sz="2400" dirty="0">
                <a:latin typeface="Times New Roman"/>
                <a:cs typeface="Times New Roman"/>
              </a:rPr>
              <a:t>=</a:t>
            </a:r>
            <a:r>
              <a:rPr sz="2400" spc="-10" dirty="0">
                <a:latin typeface="Times New Roman"/>
                <a:cs typeface="Times New Roman"/>
              </a:rPr>
              <a:t> </a:t>
            </a:r>
            <a:r>
              <a:rPr sz="2400" spc="-5" dirty="0">
                <a:latin typeface="Times New Roman"/>
                <a:cs typeface="Times New Roman"/>
              </a:rPr>
              <a:t>&lt;&lt;&lt;BAITHO</a:t>
            </a:r>
            <a:endParaRPr sz="2400">
              <a:latin typeface="Times New Roman"/>
              <a:cs typeface="Times New Roman"/>
            </a:endParaRPr>
          </a:p>
          <a:p>
            <a:pPr marL="12700" marR="252095">
              <a:lnSpc>
                <a:spcPct val="131900"/>
              </a:lnSpc>
            </a:pPr>
            <a:r>
              <a:rPr sz="2400" dirty="0">
                <a:latin typeface="Times New Roman"/>
                <a:cs typeface="Times New Roman"/>
              </a:rPr>
              <a:t>Em bảo: anh đi đi!&lt;br&gt;  </a:t>
            </a:r>
            <a:r>
              <a:rPr sz="2400" spc="-5" dirty="0">
                <a:latin typeface="Times New Roman"/>
                <a:cs typeface="Times New Roman"/>
              </a:rPr>
              <a:t>Sao </a:t>
            </a:r>
            <a:r>
              <a:rPr sz="2400" dirty="0">
                <a:latin typeface="Times New Roman"/>
                <a:cs typeface="Times New Roman"/>
              </a:rPr>
              <a:t>anh không ở</a:t>
            </a:r>
            <a:r>
              <a:rPr sz="2400" spc="-90" dirty="0">
                <a:latin typeface="Times New Roman"/>
                <a:cs typeface="Times New Roman"/>
              </a:rPr>
              <a:t> </a:t>
            </a:r>
            <a:r>
              <a:rPr sz="2400" dirty="0">
                <a:latin typeface="Times New Roman"/>
                <a:cs typeface="Times New Roman"/>
              </a:rPr>
              <a:t>lại?&lt;br&gt;</a:t>
            </a:r>
            <a:endParaRPr sz="2400">
              <a:latin typeface="Times New Roman"/>
              <a:cs typeface="Times New Roman"/>
            </a:endParaRPr>
          </a:p>
          <a:p>
            <a:pPr marL="12700">
              <a:lnSpc>
                <a:spcPct val="100000"/>
              </a:lnSpc>
              <a:spcBef>
                <a:spcPts val="925"/>
              </a:spcBef>
            </a:pPr>
            <a:r>
              <a:rPr sz="2400" dirty="0">
                <a:latin typeface="Times New Roman"/>
                <a:cs typeface="Times New Roman"/>
              </a:rPr>
              <a:t>Em bảo anh: đứng</a:t>
            </a:r>
            <a:r>
              <a:rPr sz="2400" spc="-120" dirty="0">
                <a:latin typeface="Times New Roman"/>
                <a:cs typeface="Times New Roman"/>
              </a:rPr>
              <a:t> </a:t>
            </a:r>
            <a:r>
              <a:rPr sz="2400" dirty="0">
                <a:latin typeface="Times New Roman"/>
                <a:cs typeface="Times New Roman"/>
              </a:rPr>
              <a:t>đợi!&lt;br&gt;</a:t>
            </a:r>
            <a:endParaRPr sz="2400">
              <a:latin typeface="Times New Roman"/>
              <a:cs typeface="Times New Roman"/>
            </a:endParaRPr>
          </a:p>
          <a:p>
            <a:pPr marL="12700" marR="2179320">
              <a:lnSpc>
                <a:spcPct val="131900"/>
              </a:lnSpc>
            </a:pPr>
            <a:r>
              <a:rPr sz="2400" dirty="0">
                <a:latin typeface="Times New Roman"/>
                <a:cs typeface="Times New Roman"/>
              </a:rPr>
              <a:t>...  </a:t>
            </a:r>
            <a:r>
              <a:rPr sz="2400" spc="-5" dirty="0">
                <a:latin typeface="Times New Roman"/>
                <a:cs typeface="Times New Roman"/>
              </a:rPr>
              <a:t>BAITHO;</a:t>
            </a:r>
            <a:endParaRPr sz="2400">
              <a:latin typeface="Times New Roman"/>
              <a:cs typeface="Times New Roman"/>
            </a:endParaRPr>
          </a:p>
          <a:p>
            <a:pPr marL="12700">
              <a:lnSpc>
                <a:spcPct val="100000"/>
              </a:lnSpc>
              <a:spcBef>
                <a:spcPts val="919"/>
              </a:spcBef>
            </a:pPr>
            <a:r>
              <a:rPr sz="2400" dirty="0">
                <a:latin typeface="Times New Roman"/>
                <a:cs typeface="Times New Roman"/>
              </a:rPr>
              <a:t>echo</a:t>
            </a:r>
            <a:r>
              <a:rPr sz="2400" spc="-5" dirty="0">
                <a:latin typeface="Times New Roman"/>
                <a:cs typeface="Times New Roman"/>
              </a:rPr>
              <a:t> $s;</a:t>
            </a:r>
            <a:endParaRPr sz="2400">
              <a:latin typeface="Times New Roman"/>
              <a:cs typeface="Times New Roman"/>
            </a:endParaRPr>
          </a:p>
          <a:p>
            <a:pPr marL="12700">
              <a:lnSpc>
                <a:spcPct val="100000"/>
              </a:lnSpc>
              <a:spcBef>
                <a:spcPts val="919"/>
              </a:spcBef>
            </a:pPr>
            <a:r>
              <a:rPr sz="2400" dirty="0">
                <a:solidFill>
                  <a:srgbClr val="FF0000"/>
                </a:solidFill>
                <a:latin typeface="Times New Roman"/>
                <a:cs typeface="Times New Roman"/>
              </a:rPr>
              <a:t>?&gt;</a:t>
            </a:r>
            <a:endParaRPr sz="2400">
              <a:latin typeface="Times New Roman"/>
              <a:cs typeface="Times New Roman"/>
            </a:endParaRPr>
          </a:p>
        </p:txBody>
      </p:sp>
      <p:grpSp>
        <p:nvGrpSpPr>
          <p:cNvPr id="14" name="object 14"/>
          <p:cNvGrpSpPr/>
          <p:nvPr/>
        </p:nvGrpSpPr>
        <p:grpSpPr>
          <a:xfrm>
            <a:off x="4210811" y="1788414"/>
            <a:ext cx="4307840" cy="2211705"/>
            <a:chOff x="4210811" y="1788414"/>
            <a:chExt cx="4307840" cy="2211705"/>
          </a:xfrm>
        </p:grpSpPr>
        <p:sp>
          <p:nvSpPr>
            <p:cNvPr id="15" name="object 15"/>
            <p:cNvSpPr/>
            <p:nvPr/>
          </p:nvSpPr>
          <p:spPr>
            <a:xfrm>
              <a:off x="4283201" y="1788414"/>
              <a:ext cx="4235196" cy="2093976"/>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4210811" y="1827276"/>
              <a:ext cx="3665220" cy="2172462"/>
            </a:xfrm>
            <a:prstGeom prst="rect">
              <a:avLst/>
            </a:prstGeom>
            <a:blipFill>
              <a:blip r:embed="rId9" cstate="print"/>
              <a:stretch>
                <a:fillRect/>
              </a:stretch>
            </a:blipFill>
          </p:spPr>
          <p:txBody>
            <a:bodyPr wrap="square" lIns="0" tIns="0" rIns="0" bIns="0" rtlCol="0"/>
            <a:lstStyle/>
            <a:p>
              <a:endParaRPr/>
            </a:p>
          </p:txBody>
        </p:sp>
      </p:grpSp>
      <p:sp>
        <p:nvSpPr>
          <p:cNvPr id="17" name="object 17"/>
          <p:cNvSpPr txBox="1"/>
          <p:nvPr/>
        </p:nvSpPr>
        <p:spPr>
          <a:xfrm>
            <a:off x="4343400" y="1828800"/>
            <a:ext cx="4114800" cy="1973580"/>
          </a:xfrm>
          <a:prstGeom prst="rect">
            <a:avLst/>
          </a:prstGeom>
          <a:solidFill>
            <a:srgbClr val="000000"/>
          </a:solidFill>
          <a:ln w="38100">
            <a:solidFill>
              <a:srgbClr val="FFFFFF"/>
            </a:solidFill>
          </a:ln>
        </p:spPr>
        <p:txBody>
          <a:bodyPr vert="horz" wrap="square" lIns="0" tIns="21590" rIns="0" bIns="0" rtlCol="0">
            <a:spAutoFit/>
          </a:bodyPr>
          <a:lstStyle/>
          <a:p>
            <a:pPr marL="91440" marR="1119505">
              <a:lnSpc>
                <a:spcPts val="3800"/>
              </a:lnSpc>
              <a:spcBef>
                <a:spcPts val="170"/>
              </a:spcBef>
            </a:pPr>
            <a:r>
              <a:rPr sz="2400" dirty="0">
                <a:solidFill>
                  <a:srgbClr val="FFFFFF"/>
                </a:solidFill>
                <a:latin typeface="Arial"/>
                <a:cs typeface="Arial"/>
              </a:rPr>
              <a:t>Em </a:t>
            </a:r>
            <a:r>
              <a:rPr sz="2400" spc="-5" dirty="0">
                <a:solidFill>
                  <a:srgbClr val="FFFFFF"/>
                </a:solidFill>
                <a:latin typeface="Arial"/>
                <a:cs typeface="Arial"/>
              </a:rPr>
              <a:t>bảo: anh đi đi!  </a:t>
            </a:r>
            <a:r>
              <a:rPr sz="2400" dirty="0">
                <a:solidFill>
                  <a:srgbClr val="FFFFFF"/>
                </a:solidFill>
                <a:latin typeface="Arial"/>
                <a:cs typeface="Arial"/>
              </a:rPr>
              <a:t>Sao </a:t>
            </a:r>
            <a:r>
              <a:rPr sz="2400" spc="-5" dirty="0">
                <a:solidFill>
                  <a:srgbClr val="FFFFFF"/>
                </a:solidFill>
                <a:latin typeface="Arial"/>
                <a:cs typeface="Arial"/>
              </a:rPr>
              <a:t>anh </a:t>
            </a:r>
            <a:r>
              <a:rPr sz="2400" dirty="0">
                <a:solidFill>
                  <a:srgbClr val="FFFFFF"/>
                </a:solidFill>
                <a:latin typeface="Arial"/>
                <a:cs typeface="Arial"/>
              </a:rPr>
              <a:t>không ở</a:t>
            </a:r>
            <a:r>
              <a:rPr sz="2400" spc="-85" dirty="0">
                <a:solidFill>
                  <a:srgbClr val="FFFFFF"/>
                </a:solidFill>
                <a:latin typeface="Arial"/>
                <a:cs typeface="Arial"/>
              </a:rPr>
              <a:t> </a:t>
            </a:r>
            <a:r>
              <a:rPr sz="2400" spc="-5" dirty="0">
                <a:solidFill>
                  <a:srgbClr val="FFFFFF"/>
                </a:solidFill>
                <a:latin typeface="Arial"/>
                <a:cs typeface="Arial"/>
              </a:rPr>
              <a:t>lại?</a:t>
            </a:r>
            <a:endParaRPr sz="2400" dirty="0">
              <a:latin typeface="Arial"/>
              <a:cs typeface="Arial"/>
            </a:endParaRPr>
          </a:p>
          <a:p>
            <a:pPr marL="91440">
              <a:lnSpc>
                <a:spcPct val="100000"/>
              </a:lnSpc>
              <a:spcBef>
                <a:spcPts val="645"/>
              </a:spcBef>
            </a:pPr>
            <a:r>
              <a:rPr sz="2400" dirty="0">
                <a:solidFill>
                  <a:srgbClr val="FFFFFF"/>
                </a:solidFill>
                <a:latin typeface="Arial"/>
                <a:cs typeface="Arial"/>
              </a:rPr>
              <a:t>Em </a:t>
            </a:r>
            <a:r>
              <a:rPr sz="2400" spc="-5" dirty="0">
                <a:solidFill>
                  <a:srgbClr val="FFFFFF"/>
                </a:solidFill>
                <a:latin typeface="Arial"/>
                <a:cs typeface="Arial"/>
              </a:rPr>
              <a:t>bảo anh: đứng</a:t>
            </a:r>
            <a:r>
              <a:rPr sz="2400" spc="-10" dirty="0">
                <a:solidFill>
                  <a:srgbClr val="FFFFFF"/>
                </a:solidFill>
                <a:latin typeface="Arial"/>
                <a:cs typeface="Arial"/>
              </a:rPr>
              <a:t> </a:t>
            </a:r>
            <a:r>
              <a:rPr sz="2400" spc="-5" dirty="0">
                <a:solidFill>
                  <a:srgbClr val="FFFFFF"/>
                </a:solidFill>
                <a:latin typeface="Arial"/>
                <a:cs typeface="Arial"/>
              </a:rPr>
              <a:t>đợi!</a:t>
            </a:r>
            <a:endParaRPr sz="2400" dirty="0">
              <a:latin typeface="Arial"/>
              <a:cs typeface="Arial"/>
            </a:endParaRPr>
          </a:p>
          <a:p>
            <a:pPr marL="91440">
              <a:lnSpc>
                <a:spcPct val="100000"/>
              </a:lnSpc>
              <a:spcBef>
                <a:spcPts val="915"/>
              </a:spcBef>
            </a:pPr>
            <a:r>
              <a:rPr sz="2400" spc="-5" dirty="0">
                <a:solidFill>
                  <a:srgbClr val="FFFFFF"/>
                </a:solidFill>
                <a:latin typeface="Arial"/>
                <a:cs typeface="Arial"/>
              </a:rPr>
              <a:t>...</a:t>
            </a:r>
            <a:endParaRPr sz="2400" dirty="0">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4144645" cy="786130"/>
            <a:chOff x="1014983" y="1523"/>
            <a:chExt cx="4144645" cy="786130"/>
          </a:xfrm>
        </p:grpSpPr>
        <p:sp>
          <p:nvSpPr>
            <p:cNvPr id="4" name="object 4"/>
            <p:cNvSpPr/>
            <p:nvPr/>
          </p:nvSpPr>
          <p:spPr>
            <a:xfrm>
              <a:off x="1014983" y="1523"/>
              <a:ext cx="41445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78255" y="221360"/>
              <a:ext cx="3840073" cy="330454"/>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503283" y="485995"/>
            <a:ext cx="639826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e. </a:t>
            </a:r>
            <a:r>
              <a:rPr spc="-5" dirty="0">
                <a:solidFill>
                  <a:schemeClr val="tx1"/>
                </a:solidFill>
              </a:rPr>
              <a:t>Ví dụ </a:t>
            </a:r>
            <a:r>
              <a:rPr dirty="0">
                <a:solidFill>
                  <a:schemeClr val="tx1"/>
                </a:solidFill>
              </a:rPr>
              <a:t>về</a:t>
            </a:r>
            <a:r>
              <a:rPr spc="-114" dirty="0">
                <a:solidFill>
                  <a:schemeClr val="tx1"/>
                </a:solidFill>
              </a:rPr>
              <a:t> </a:t>
            </a:r>
            <a:r>
              <a:rPr spc="-5" dirty="0">
                <a:solidFill>
                  <a:schemeClr val="tx1"/>
                </a:solidFill>
              </a:rPr>
              <a:t>chuỗi</a:t>
            </a:r>
          </a:p>
        </p:txBody>
      </p:sp>
      <p:sp>
        <p:nvSpPr>
          <p:cNvPr id="8" name="object 8"/>
          <p:cNvSpPr txBox="1"/>
          <p:nvPr/>
        </p:nvSpPr>
        <p:spPr>
          <a:xfrm>
            <a:off x="612140" y="1193038"/>
            <a:ext cx="4613275" cy="391160"/>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400" dirty="0">
                <a:latin typeface="Times New Roman"/>
                <a:cs typeface="Times New Roman"/>
              </a:rPr>
              <a:t>Cho biết kết quả của các ví dụ</a:t>
            </a:r>
            <a:r>
              <a:rPr sz="2400" spc="-135"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9" name="object 9"/>
          <p:cNvGrpSpPr/>
          <p:nvPr/>
        </p:nvGrpSpPr>
        <p:grpSpPr>
          <a:xfrm>
            <a:off x="324611" y="1650492"/>
            <a:ext cx="8541385" cy="5100955"/>
            <a:chOff x="324611" y="1650492"/>
            <a:chExt cx="8541385" cy="5100955"/>
          </a:xfrm>
        </p:grpSpPr>
        <p:sp>
          <p:nvSpPr>
            <p:cNvPr id="10" name="object 10"/>
            <p:cNvSpPr/>
            <p:nvPr/>
          </p:nvSpPr>
          <p:spPr>
            <a:xfrm>
              <a:off x="411479" y="1650492"/>
              <a:ext cx="8321040" cy="5057394"/>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24611" y="1677160"/>
              <a:ext cx="8541258" cy="5074158"/>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57199" y="1676412"/>
              <a:ext cx="8229600" cy="496544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457199" y="1676412"/>
              <a:ext cx="8229600" cy="4965700"/>
            </a:xfrm>
            <a:custGeom>
              <a:avLst/>
              <a:gdLst/>
              <a:ahLst/>
              <a:cxnLst/>
              <a:rect l="l" t="t" r="r" b="b"/>
              <a:pathLst>
                <a:path w="8229600" h="4965700">
                  <a:moveTo>
                    <a:pt x="0" y="4965446"/>
                  </a:moveTo>
                  <a:lnTo>
                    <a:pt x="8229600" y="4965446"/>
                  </a:lnTo>
                  <a:lnTo>
                    <a:pt x="8229600" y="0"/>
                  </a:lnTo>
                  <a:lnTo>
                    <a:pt x="0" y="0"/>
                  </a:lnTo>
                  <a:lnTo>
                    <a:pt x="0" y="4965446"/>
                  </a:lnTo>
                  <a:close/>
                </a:path>
              </a:pathLst>
            </a:custGeom>
            <a:ln w="9525">
              <a:solidFill>
                <a:srgbClr val="497DBA"/>
              </a:solidFill>
            </a:ln>
          </p:spPr>
          <p:txBody>
            <a:bodyPr wrap="square" lIns="0" tIns="0" rIns="0" bIns="0" rtlCol="0"/>
            <a:lstStyle/>
            <a:p>
              <a:endParaRPr/>
            </a:p>
          </p:txBody>
        </p:sp>
      </p:grpSp>
      <p:sp>
        <p:nvSpPr>
          <p:cNvPr id="14" name="object 14"/>
          <p:cNvSpPr txBox="1"/>
          <p:nvPr/>
        </p:nvSpPr>
        <p:spPr>
          <a:xfrm>
            <a:off x="535940" y="1650237"/>
            <a:ext cx="2101850" cy="1473200"/>
          </a:xfrm>
          <a:prstGeom prst="rect">
            <a:avLst/>
          </a:prstGeom>
        </p:spPr>
        <p:txBody>
          <a:bodyPr vert="horz" wrap="square" lIns="0" tIns="128905" rIns="0" bIns="0" rtlCol="0">
            <a:spAutoFit/>
          </a:bodyPr>
          <a:lstStyle/>
          <a:p>
            <a:pPr marL="355600" indent="-342900">
              <a:lnSpc>
                <a:spcPct val="100000"/>
              </a:lnSpc>
              <a:spcBef>
                <a:spcPts val="1015"/>
              </a:spcBef>
              <a:buFont typeface="Wingdings"/>
              <a:buChar char=""/>
              <a:tabLst>
                <a:tab pos="355600" algn="l"/>
              </a:tabLst>
            </a:pPr>
            <a:r>
              <a:rPr sz="2400" b="1" u="heavy" spc="-5" dirty="0">
                <a:uFill>
                  <a:solidFill>
                    <a:srgbClr val="000000"/>
                  </a:solidFill>
                </a:uFill>
                <a:latin typeface="Times New Roman"/>
                <a:cs typeface="Times New Roman"/>
              </a:rPr>
              <a:t>Ví dụ</a:t>
            </a:r>
            <a:r>
              <a:rPr sz="2400" b="1" u="heavy" spc="-20" dirty="0">
                <a:uFill>
                  <a:solidFill>
                    <a:srgbClr val="000000"/>
                  </a:solidFill>
                </a:uFill>
                <a:latin typeface="Times New Roman"/>
                <a:cs typeface="Times New Roman"/>
              </a:rPr>
              <a:t> </a:t>
            </a:r>
            <a:r>
              <a:rPr sz="2400" b="1" u="heavy" dirty="0">
                <a:uFill>
                  <a:solidFill>
                    <a:srgbClr val="000000"/>
                  </a:solidFill>
                </a:uFill>
                <a:latin typeface="Times New Roman"/>
                <a:cs typeface="Times New Roman"/>
              </a:rPr>
              <a:t>2</a:t>
            </a:r>
            <a:r>
              <a:rPr sz="2400" dirty="0">
                <a:latin typeface="Times New Roman"/>
                <a:cs typeface="Times New Roman"/>
              </a:rPr>
              <a:t>:</a:t>
            </a:r>
            <a:endParaRPr sz="2400">
              <a:latin typeface="Times New Roman"/>
              <a:cs typeface="Times New Roman"/>
            </a:endParaRPr>
          </a:p>
          <a:p>
            <a:pPr marL="12700">
              <a:lnSpc>
                <a:spcPct val="100000"/>
              </a:lnSpc>
              <a:spcBef>
                <a:spcPts val="919"/>
              </a:spcBef>
            </a:pPr>
            <a:r>
              <a:rPr sz="2400" dirty="0">
                <a:solidFill>
                  <a:srgbClr val="FF0000"/>
                </a:solidFill>
                <a:latin typeface="Times New Roman"/>
                <a:cs typeface="Times New Roman"/>
              </a:rPr>
              <a:t>&lt;?php</a:t>
            </a:r>
            <a:endParaRPr sz="2400">
              <a:latin typeface="Times New Roman"/>
              <a:cs typeface="Times New Roman"/>
            </a:endParaRPr>
          </a:p>
          <a:p>
            <a:pPr marL="469900">
              <a:lnSpc>
                <a:spcPct val="100000"/>
              </a:lnSpc>
              <a:spcBef>
                <a:spcPts val="925"/>
              </a:spcBef>
            </a:pPr>
            <a:r>
              <a:rPr sz="2400" dirty="0">
                <a:latin typeface="Times New Roman"/>
                <a:cs typeface="Times New Roman"/>
              </a:rPr>
              <a:t>$tax =</a:t>
            </a:r>
            <a:r>
              <a:rPr sz="2400" spc="-105" dirty="0">
                <a:latin typeface="Times New Roman"/>
                <a:cs typeface="Times New Roman"/>
              </a:rPr>
              <a:t> </a:t>
            </a:r>
            <a:r>
              <a:rPr sz="2400" dirty="0">
                <a:latin typeface="Times New Roman"/>
                <a:cs typeface="Times New Roman"/>
              </a:rPr>
              <a:t>0.075;</a:t>
            </a:r>
            <a:endParaRPr sz="2400">
              <a:latin typeface="Times New Roman"/>
              <a:cs typeface="Times New Roman"/>
            </a:endParaRPr>
          </a:p>
        </p:txBody>
      </p:sp>
      <p:sp>
        <p:nvSpPr>
          <p:cNvPr id="15" name="object 15"/>
          <p:cNvSpPr txBox="1"/>
          <p:nvPr/>
        </p:nvSpPr>
        <p:spPr>
          <a:xfrm>
            <a:off x="535940" y="3098037"/>
            <a:ext cx="8042909" cy="3403600"/>
          </a:xfrm>
          <a:prstGeom prst="rect">
            <a:avLst/>
          </a:prstGeom>
        </p:spPr>
        <p:txBody>
          <a:bodyPr vert="horz" wrap="square" lIns="0" tIns="128905" rIns="0" bIns="0" rtlCol="0">
            <a:spAutoFit/>
          </a:bodyPr>
          <a:lstStyle/>
          <a:p>
            <a:pPr marL="469900">
              <a:lnSpc>
                <a:spcPct val="100000"/>
              </a:lnSpc>
              <a:spcBef>
                <a:spcPts val="1015"/>
              </a:spcBef>
            </a:pPr>
            <a:r>
              <a:rPr sz="2400" spc="-5" dirty="0">
                <a:latin typeface="Times New Roman"/>
                <a:cs typeface="Times New Roman"/>
              </a:rPr>
              <a:t>printf('The tax costs </a:t>
            </a:r>
            <a:r>
              <a:rPr sz="2400" dirty="0">
                <a:latin typeface="Times New Roman"/>
                <a:cs typeface="Times New Roman"/>
              </a:rPr>
              <a:t>$%10.2f &lt;br&gt;', $tax);</a:t>
            </a:r>
            <a:endParaRPr sz="2400">
              <a:latin typeface="Times New Roman"/>
              <a:cs typeface="Times New Roman"/>
            </a:endParaRPr>
          </a:p>
          <a:p>
            <a:pPr marL="469900">
              <a:lnSpc>
                <a:spcPct val="100000"/>
              </a:lnSpc>
              <a:spcBef>
                <a:spcPts val="919"/>
              </a:spcBef>
            </a:pPr>
            <a:r>
              <a:rPr sz="2400" dirty="0">
                <a:latin typeface="Times New Roman"/>
                <a:cs typeface="Times New Roman"/>
              </a:rPr>
              <a:t>$zip =</a:t>
            </a:r>
            <a:r>
              <a:rPr sz="2400" spc="-15" dirty="0">
                <a:latin typeface="Times New Roman"/>
                <a:cs typeface="Times New Roman"/>
              </a:rPr>
              <a:t> </a:t>
            </a:r>
            <a:r>
              <a:rPr sz="2400" spc="-5" dirty="0">
                <a:latin typeface="Times New Roman"/>
                <a:cs typeface="Times New Roman"/>
              </a:rPr>
              <a:t>'6520';</a:t>
            </a:r>
            <a:endParaRPr sz="2400">
              <a:latin typeface="Times New Roman"/>
              <a:cs typeface="Times New Roman"/>
            </a:endParaRPr>
          </a:p>
          <a:p>
            <a:pPr marL="469900">
              <a:lnSpc>
                <a:spcPct val="100000"/>
              </a:lnSpc>
              <a:spcBef>
                <a:spcPts val="925"/>
              </a:spcBef>
            </a:pPr>
            <a:r>
              <a:rPr sz="2400" spc="-5" dirty="0">
                <a:latin typeface="Times New Roman"/>
                <a:cs typeface="Times New Roman"/>
              </a:rPr>
              <a:t>printf("ZIP is </a:t>
            </a:r>
            <a:r>
              <a:rPr sz="2400" dirty="0">
                <a:latin typeface="Times New Roman"/>
                <a:cs typeface="Times New Roman"/>
              </a:rPr>
              <a:t>%05d </a:t>
            </a:r>
            <a:r>
              <a:rPr sz="2400" spc="-5" dirty="0">
                <a:latin typeface="Times New Roman"/>
                <a:cs typeface="Times New Roman"/>
              </a:rPr>
              <a:t>&lt;br&gt;",</a:t>
            </a:r>
            <a:r>
              <a:rPr sz="2400" spc="-114" dirty="0">
                <a:latin typeface="Times New Roman"/>
                <a:cs typeface="Times New Roman"/>
              </a:rPr>
              <a:t> </a:t>
            </a:r>
            <a:r>
              <a:rPr sz="2400" dirty="0">
                <a:latin typeface="Times New Roman"/>
                <a:cs typeface="Times New Roman"/>
              </a:rPr>
              <a:t>$zip);</a:t>
            </a:r>
            <a:endParaRPr sz="2400">
              <a:latin typeface="Times New Roman"/>
              <a:cs typeface="Times New Roman"/>
            </a:endParaRPr>
          </a:p>
          <a:p>
            <a:pPr marL="469900">
              <a:lnSpc>
                <a:spcPct val="100000"/>
              </a:lnSpc>
              <a:spcBef>
                <a:spcPts val="919"/>
              </a:spcBef>
            </a:pPr>
            <a:r>
              <a:rPr sz="2400" dirty="0">
                <a:latin typeface="Times New Roman"/>
                <a:cs typeface="Times New Roman"/>
              </a:rPr>
              <a:t>$min = </a:t>
            </a:r>
            <a:r>
              <a:rPr sz="2400" spc="-5" dirty="0">
                <a:latin typeface="Times New Roman"/>
                <a:cs typeface="Times New Roman"/>
              </a:rPr>
              <a:t>-40; </a:t>
            </a:r>
            <a:r>
              <a:rPr sz="2400" dirty="0">
                <a:latin typeface="Times New Roman"/>
                <a:cs typeface="Times New Roman"/>
              </a:rPr>
              <a:t>$max =</a:t>
            </a:r>
            <a:r>
              <a:rPr sz="2400" spc="-35" dirty="0">
                <a:latin typeface="Times New Roman"/>
                <a:cs typeface="Times New Roman"/>
              </a:rPr>
              <a:t> </a:t>
            </a:r>
            <a:r>
              <a:rPr sz="2400" dirty="0">
                <a:latin typeface="Times New Roman"/>
                <a:cs typeface="Times New Roman"/>
              </a:rPr>
              <a:t>40;</a:t>
            </a:r>
            <a:endParaRPr sz="2400">
              <a:latin typeface="Times New Roman"/>
              <a:cs typeface="Times New Roman"/>
            </a:endParaRPr>
          </a:p>
          <a:p>
            <a:pPr marL="469900">
              <a:lnSpc>
                <a:spcPct val="100000"/>
              </a:lnSpc>
              <a:spcBef>
                <a:spcPts val="915"/>
              </a:spcBef>
            </a:pPr>
            <a:r>
              <a:rPr sz="2400" spc="-5" dirty="0">
                <a:latin typeface="Times New Roman"/>
                <a:cs typeface="Times New Roman"/>
              </a:rPr>
              <a:t>printf("The value is </a:t>
            </a:r>
            <a:r>
              <a:rPr sz="2400" dirty="0">
                <a:latin typeface="Times New Roman"/>
                <a:cs typeface="Times New Roman"/>
              </a:rPr>
              <a:t>between %+d and %+d degrees</a:t>
            </a:r>
            <a:r>
              <a:rPr sz="2400" spc="-15" dirty="0">
                <a:latin typeface="Times New Roman"/>
                <a:cs typeface="Times New Roman"/>
              </a:rPr>
              <a:t> </a:t>
            </a:r>
            <a:r>
              <a:rPr sz="2400" spc="-5" dirty="0">
                <a:latin typeface="Times New Roman"/>
                <a:cs typeface="Times New Roman"/>
              </a:rPr>
              <a:t>Celsius.",</a:t>
            </a:r>
            <a:endParaRPr sz="2400">
              <a:latin typeface="Times New Roman"/>
              <a:cs typeface="Times New Roman"/>
            </a:endParaRPr>
          </a:p>
          <a:p>
            <a:pPr marL="12700">
              <a:lnSpc>
                <a:spcPct val="100000"/>
              </a:lnSpc>
              <a:spcBef>
                <a:spcPts val="925"/>
              </a:spcBef>
            </a:pPr>
            <a:r>
              <a:rPr sz="2400" dirty="0">
                <a:latin typeface="Times New Roman"/>
                <a:cs typeface="Times New Roman"/>
              </a:rPr>
              <a:t>$min,</a:t>
            </a:r>
            <a:r>
              <a:rPr sz="2400" spc="-15" dirty="0">
                <a:latin typeface="Times New Roman"/>
                <a:cs typeface="Times New Roman"/>
              </a:rPr>
              <a:t> </a:t>
            </a:r>
            <a:r>
              <a:rPr sz="2400" dirty="0">
                <a:latin typeface="Times New Roman"/>
                <a:cs typeface="Times New Roman"/>
              </a:rPr>
              <a:t>$max);</a:t>
            </a:r>
            <a:endParaRPr sz="2400">
              <a:latin typeface="Times New Roman"/>
              <a:cs typeface="Times New Roman"/>
            </a:endParaRPr>
          </a:p>
          <a:p>
            <a:pPr marL="12700">
              <a:lnSpc>
                <a:spcPct val="100000"/>
              </a:lnSpc>
              <a:spcBef>
                <a:spcPts val="919"/>
              </a:spcBef>
            </a:pPr>
            <a:r>
              <a:rPr sz="2400" dirty="0">
                <a:solidFill>
                  <a:srgbClr val="FF0000"/>
                </a:solidFill>
                <a:latin typeface="Times New Roman"/>
                <a:cs typeface="Times New Roman"/>
              </a:rPr>
              <a:t>?&gt;</a:t>
            </a:r>
            <a:endParaRPr sz="2400">
              <a:latin typeface="Times New Roman"/>
              <a:cs typeface="Times New Roman"/>
            </a:endParaRPr>
          </a:p>
        </p:txBody>
      </p:sp>
      <p:grpSp>
        <p:nvGrpSpPr>
          <p:cNvPr id="16" name="object 16"/>
          <p:cNvGrpSpPr/>
          <p:nvPr/>
        </p:nvGrpSpPr>
        <p:grpSpPr>
          <a:xfrm>
            <a:off x="2887979" y="1748027"/>
            <a:ext cx="5706745" cy="1455420"/>
            <a:chOff x="2887979" y="1748027"/>
            <a:chExt cx="5706745" cy="1455420"/>
          </a:xfrm>
        </p:grpSpPr>
        <p:sp>
          <p:nvSpPr>
            <p:cNvPr id="17" name="object 17"/>
            <p:cNvSpPr/>
            <p:nvPr/>
          </p:nvSpPr>
          <p:spPr>
            <a:xfrm>
              <a:off x="2914649" y="1748027"/>
              <a:ext cx="5679948" cy="1443989"/>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2887979" y="1828037"/>
              <a:ext cx="5056632" cy="1375410"/>
            </a:xfrm>
            <a:prstGeom prst="rect">
              <a:avLst/>
            </a:prstGeom>
            <a:blipFill>
              <a:blip r:embed="rId9" cstate="print"/>
              <a:stretch>
                <a:fillRect/>
              </a:stretch>
            </a:blipFill>
          </p:spPr>
          <p:txBody>
            <a:bodyPr wrap="square" lIns="0" tIns="0" rIns="0" bIns="0" rtlCol="0"/>
            <a:lstStyle/>
            <a:p>
              <a:endParaRPr/>
            </a:p>
          </p:txBody>
        </p:sp>
      </p:grpSp>
      <p:sp>
        <p:nvSpPr>
          <p:cNvPr id="19" name="object 19"/>
          <p:cNvSpPr txBox="1"/>
          <p:nvPr/>
        </p:nvSpPr>
        <p:spPr>
          <a:xfrm>
            <a:off x="2974975" y="1788414"/>
            <a:ext cx="5559425" cy="1323975"/>
          </a:xfrm>
          <a:prstGeom prst="rect">
            <a:avLst/>
          </a:prstGeom>
          <a:solidFill>
            <a:srgbClr val="000000"/>
          </a:solidFill>
          <a:ln w="38100">
            <a:solidFill>
              <a:srgbClr val="FFFFFF"/>
            </a:solidFill>
          </a:ln>
        </p:spPr>
        <p:txBody>
          <a:bodyPr vert="horz" wrap="square" lIns="0" tIns="25400" rIns="0" bIns="0" rtlCol="0">
            <a:spAutoFit/>
          </a:bodyPr>
          <a:lstStyle/>
          <a:p>
            <a:pPr marL="91440" marR="3624579">
              <a:lnSpc>
                <a:spcPts val="3200"/>
              </a:lnSpc>
              <a:spcBef>
                <a:spcPts val="200"/>
              </a:spcBef>
            </a:pPr>
            <a:r>
              <a:rPr sz="1800" dirty="0">
                <a:solidFill>
                  <a:srgbClr val="FFFFFF"/>
                </a:solidFill>
                <a:latin typeface="Times New Roman"/>
                <a:cs typeface="Times New Roman"/>
              </a:rPr>
              <a:t>The tax </a:t>
            </a:r>
            <a:r>
              <a:rPr sz="1800" spc="-5" dirty="0">
                <a:solidFill>
                  <a:srgbClr val="FFFFFF"/>
                </a:solidFill>
                <a:latin typeface="Times New Roman"/>
                <a:cs typeface="Times New Roman"/>
              </a:rPr>
              <a:t>costs </a:t>
            </a:r>
            <a:r>
              <a:rPr sz="1800" dirty="0">
                <a:solidFill>
                  <a:srgbClr val="FFFFFF"/>
                </a:solidFill>
                <a:latin typeface="Times New Roman"/>
                <a:cs typeface="Times New Roman"/>
              </a:rPr>
              <a:t>$</a:t>
            </a:r>
            <a:r>
              <a:rPr sz="1800" spc="-70" dirty="0">
                <a:solidFill>
                  <a:srgbClr val="FFFFFF"/>
                </a:solidFill>
                <a:latin typeface="Times New Roman"/>
                <a:cs typeface="Times New Roman"/>
              </a:rPr>
              <a:t> </a:t>
            </a:r>
            <a:r>
              <a:rPr sz="1800" dirty="0">
                <a:solidFill>
                  <a:srgbClr val="FFFFFF"/>
                </a:solidFill>
                <a:latin typeface="Times New Roman"/>
                <a:cs typeface="Times New Roman"/>
              </a:rPr>
              <a:t>0.07  </a:t>
            </a:r>
            <a:r>
              <a:rPr sz="1800" spc="-5" dirty="0">
                <a:solidFill>
                  <a:srgbClr val="FFFFFF"/>
                </a:solidFill>
                <a:latin typeface="Times New Roman"/>
                <a:cs typeface="Times New Roman"/>
              </a:rPr>
              <a:t>ZIP is</a:t>
            </a:r>
            <a:r>
              <a:rPr sz="1800" spc="-80" dirty="0">
                <a:solidFill>
                  <a:srgbClr val="FFFFFF"/>
                </a:solidFill>
                <a:latin typeface="Times New Roman"/>
                <a:cs typeface="Times New Roman"/>
              </a:rPr>
              <a:t> </a:t>
            </a:r>
            <a:r>
              <a:rPr sz="1800" dirty="0">
                <a:solidFill>
                  <a:srgbClr val="FFFFFF"/>
                </a:solidFill>
                <a:latin typeface="Times New Roman"/>
                <a:cs typeface="Times New Roman"/>
              </a:rPr>
              <a:t>06520</a:t>
            </a:r>
            <a:endParaRPr sz="1800" dirty="0">
              <a:latin typeface="Times New Roman"/>
              <a:cs typeface="Times New Roman"/>
            </a:endParaRPr>
          </a:p>
          <a:p>
            <a:pPr marL="91440">
              <a:lnSpc>
                <a:spcPct val="100000"/>
              </a:lnSpc>
              <a:spcBef>
                <a:spcPts val="760"/>
              </a:spcBef>
            </a:pPr>
            <a:r>
              <a:rPr sz="1800" dirty="0">
                <a:solidFill>
                  <a:srgbClr val="FFFFFF"/>
                </a:solidFill>
                <a:latin typeface="Times New Roman"/>
                <a:cs typeface="Times New Roman"/>
              </a:rPr>
              <a:t>The value </a:t>
            </a:r>
            <a:r>
              <a:rPr sz="1800" spc="-5" dirty="0">
                <a:solidFill>
                  <a:srgbClr val="FFFFFF"/>
                </a:solidFill>
                <a:latin typeface="Times New Roman"/>
                <a:cs typeface="Times New Roman"/>
              </a:rPr>
              <a:t>is </a:t>
            </a:r>
            <a:r>
              <a:rPr sz="1800" dirty="0">
                <a:solidFill>
                  <a:srgbClr val="FFFFFF"/>
                </a:solidFill>
                <a:latin typeface="Times New Roman"/>
                <a:cs typeface="Times New Roman"/>
              </a:rPr>
              <a:t>between -40 and +40 </a:t>
            </a:r>
            <a:r>
              <a:rPr sz="1800" spc="-5" dirty="0">
                <a:solidFill>
                  <a:srgbClr val="FFFFFF"/>
                </a:solidFill>
                <a:latin typeface="Times New Roman"/>
                <a:cs typeface="Times New Roman"/>
              </a:rPr>
              <a:t>degrees</a:t>
            </a:r>
            <a:r>
              <a:rPr sz="1800" dirty="0">
                <a:solidFill>
                  <a:srgbClr val="FFFFFF"/>
                </a:solidFill>
                <a:latin typeface="Times New Roman"/>
                <a:cs typeface="Times New Roman"/>
              </a:rPr>
              <a:t> </a:t>
            </a:r>
            <a:r>
              <a:rPr sz="1800" spc="-5" dirty="0">
                <a:solidFill>
                  <a:srgbClr val="FFFFFF"/>
                </a:solidFill>
                <a:latin typeface="Times New Roman"/>
                <a:cs typeface="Times New Roman"/>
              </a:rPr>
              <a:t>Celsius.</a:t>
            </a:r>
            <a:endParaRPr sz="1800" dirty="0">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3896995" cy="786130"/>
            <a:chOff x="1014983" y="1523"/>
            <a:chExt cx="3896995" cy="786130"/>
          </a:xfrm>
        </p:grpSpPr>
        <p:sp>
          <p:nvSpPr>
            <p:cNvPr id="4" name="object 4"/>
            <p:cNvSpPr/>
            <p:nvPr/>
          </p:nvSpPr>
          <p:spPr>
            <a:xfrm>
              <a:off x="1014983" y="1523"/>
              <a:ext cx="389686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9304" y="153923"/>
              <a:ext cx="3591661" cy="329057"/>
            </a:xfrm>
            <a:prstGeom prst="rect">
              <a:avLst/>
            </a:prstGeom>
            <a:blipFill>
              <a:blip r:embed="rId4" cstate="print"/>
              <a:stretch>
                <a:fillRect/>
              </a:stretch>
            </a:blipFill>
          </p:spPr>
          <p:txBody>
            <a:bodyPr wrap="square" lIns="0" tIns="0" rIns="0" bIns="0" rtlCol="0"/>
            <a:lstStyle/>
            <a:p>
              <a:endParaRPr/>
            </a:p>
          </p:txBody>
        </p:sp>
      </p:grpSp>
      <p:sp>
        <p:nvSpPr>
          <p:cNvPr id="6" name="object 6"/>
          <p:cNvSpPr/>
          <p:nvPr/>
        </p:nvSpPr>
        <p:spPr>
          <a:xfrm>
            <a:off x="7772400" y="23749"/>
            <a:ext cx="1143000" cy="638175"/>
          </a:xfrm>
          <a:prstGeom prst="rect">
            <a:avLst/>
          </a:prstGeom>
          <a:blipFill>
            <a:blip r:embed="rId5" cstate="print"/>
            <a:stretch>
              <a:fillRect/>
            </a:stretch>
          </a:blipFill>
        </p:spPr>
        <p:txBody>
          <a:bodyPr wrap="square" lIns="0" tIns="0" rIns="0" bIns="0" rtlCol="0"/>
          <a:lstStyle/>
          <a:p>
            <a:endParaRPr/>
          </a:p>
        </p:txBody>
      </p:sp>
      <p:grpSp>
        <p:nvGrpSpPr>
          <p:cNvPr id="7" name="object 7"/>
          <p:cNvGrpSpPr/>
          <p:nvPr/>
        </p:nvGrpSpPr>
        <p:grpSpPr>
          <a:xfrm>
            <a:off x="801458" y="1321816"/>
            <a:ext cx="4051935" cy="1066800"/>
            <a:chOff x="801458" y="1321816"/>
            <a:chExt cx="4051935" cy="1066800"/>
          </a:xfrm>
        </p:grpSpPr>
        <p:sp>
          <p:nvSpPr>
            <p:cNvPr id="8" name="object 8"/>
            <p:cNvSpPr/>
            <p:nvPr/>
          </p:nvSpPr>
          <p:spPr>
            <a:xfrm>
              <a:off x="814158" y="1626616"/>
              <a:ext cx="3279140" cy="451484"/>
            </a:xfrm>
            <a:custGeom>
              <a:avLst/>
              <a:gdLst/>
              <a:ahLst/>
              <a:cxnLst/>
              <a:rect l="l" t="t" r="r" b="b"/>
              <a:pathLst>
                <a:path w="3279140" h="451485">
                  <a:moveTo>
                    <a:pt x="3203613" y="0"/>
                  </a:moveTo>
                  <a:lnTo>
                    <a:pt x="75234" y="0"/>
                  </a:lnTo>
                  <a:lnTo>
                    <a:pt x="45953" y="5927"/>
                  </a:lnTo>
                  <a:lnTo>
                    <a:pt x="22039" y="22082"/>
                  </a:lnTo>
                  <a:lnTo>
                    <a:pt x="5913" y="46023"/>
                  </a:lnTo>
                  <a:lnTo>
                    <a:pt x="0" y="75311"/>
                  </a:lnTo>
                  <a:lnTo>
                    <a:pt x="0" y="376300"/>
                  </a:lnTo>
                  <a:lnTo>
                    <a:pt x="5913" y="405568"/>
                  </a:lnTo>
                  <a:lnTo>
                    <a:pt x="22039" y="429466"/>
                  </a:lnTo>
                  <a:lnTo>
                    <a:pt x="45953" y="445577"/>
                  </a:lnTo>
                  <a:lnTo>
                    <a:pt x="75234" y="451485"/>
                  </a:lnTo>
                  <a:lnTo>
                    <a:pt x="3203613" y="451485"/>
                  </a:lnTo>
                  <a:lnTo>
                    <a:pt x="3232954" y="445577"/>
                  </a:lnTo>
                  <a:lnTo>
                    <a:pt x="3256889" y="429466"/>
                  </a:lnTo>
                  <a:lnTo>
                    <a:pt x="3273014" y="405568"/>
                  </a:lnTo>
                  <a:lnTo>
                    <a:pt x="3278924" y="376300"/>
                  </a:lnTo>
                  <a:lnTo>
                    <a:pt x="3278924" y="75311"/>
                  </a:lnTo>
                  <a:lnTo>
                    <a:pt x="3273014" y="46023"/>
                  </a:lnTo>
                  <a:lnTo>
                    <a:pt x="3256889" y="22082"/>
                  </a:lnTo>
                  <a:lnTo>
                    <a:pt x="3232954" y="5927"/>
                  </a:lnTo>
                  <a:lnTo>
                    <a:pt x="3203613" y="0"/>
                  </a:lnTo>
                  <a:close/>
                </a:path>
              </a:pathLst>
            </a:custGeom>
            <a:solidFill>
              <a:srgbClr val="DCE6F1"/>
            </a:solidFill>
          </p:spPr>
          <p:txBody>
            <a:bodyPr wrap="square" lIns="0" tIns="0" rIns="0" bIns="0" rtlCol="0"/>
            <a:lstStyle/>
            <a:p>
              <a:endParaRPr/>
            </a:p>
          </p:txBody>
        </p:sp>
        <p:sp>
          <p:nvSpPr>
            <p:cNvPr id="9" name="object 9"/>
            <p:cNvSpPr/>
            <p:nvPr/>
          </p:nvSpPr>
          <p:spPr>
            <a:xfrm>
              <a:off x="814158" y="1626616"/>
              <a:ext cx="3279140" cy="451484"/>
            </a:xfrm>
            <a:custGeom>
              <a:avLst/>
              <a:gdLst/>
              <a:ahLst/>
              <a:cxnLst/>
              <a:rect l="l" t="t" r="r" b="b"/>
              <a:pathLst>
                <a:path w="3279140" h="451485">
                  <a:moveTo>
                    <a:pt x="0" y="75311"/>
                  </a:moveTo>
                  <a:lnTo>
                    <a:pt x="5913" y="46023"/>
                  </a:lnTo>
                  <a:lnTo>
                    <a:pt x="22039" y="22082"/>
                  </a:lnTo>
                  <a:lnTo>
                    <a:pt x="45953" y="5927"/>
                  </a:lnTo>
                  <a:lnTo>
                    <a:pt x="75234" y="0"/>
                  </a:lnTo>
                  <a:lnTo>
                    <a:pt x="3203613" y="0"/>
                  </a:lnTo>
                  <a:lnTo>
                    <a:pt x="3232954" y="5927"/>
                  </a:lnTo>
                  <a:lnTo>
                    <a:pt x="3256889" y="22082"/>
                  </a:lnTo>
                  <a:lnTo>
                    <a:pt x="3273014" y="46023"/>
                  </a:lnTo>
                  <a:lnTo>
                    <a:pt x="3278924" y="75311"/>
                  </a:lnTo>
                  <a:lnTo>
                    <a:pt x="3278924" y="376300"/>
                  </a:lnTo>
                  <a:lnTo>
                    <a:pt x="3273014" y="405568"/>
                  </a:lnTo>
                  <a:lnTo>
                    <a:pt x="3256889" y="429466"/>
                  </a:lnTo>
                  <a:lnTo>
                    <a:pt x="3232954" y="445577"/>
                  </a:lnTo>
                  <a:lnTo>
                    <a:pt x="3203613" y="451485"/>
                  </a:lnTo>
                  <a:lnTo>
                    <a:pt x="75234" y="451485"/>
                  </a:lnTo>
                  <a:lnTo>
                    <a:pt x="45953" y="445577"/>
                  </a:lnTo>
                  <a:lnTo>
                    <a:pt x="22039" y="429466"/>
                  </a:lnTo>
                  <a:lnTo>
                    <a:pt x="5913" y="405568"/>
                  </a:lnTo>
                  <a:lnTo>
                    <a:pt x="0" y="376300"/>
                  </a:lnTo>
                  <a:lnTo>
                    <a:pt x="0" y="75311"/>
                  </a:lnTo>
                  <a:close/>
                </a:path>
              </a:pathLst>
            </a:custGeom>
            <a:ln w="25399">
              <a:solidFill>
                <a:srgbClr val="385D89"/>
              </a:solidFill>
            </a:ln>
          </p:spPr>
          <p:txBody>
            <a:bodyPr wrap="square" lIns="0" tIns="0" rIns="0" bIns="0" rtlCol="0"/>
            <a:lstStyle/>
            <a:p>
              <a:endParaRPr/>
            </a:p>
          </p:txBody>
        </p:sp>
        <p:sp>
          <p:nvSpPr>
            <p:cNvPr id="10" name="object 10"/>
            <p:cNvSpPr/>
            <p:nvPr/>
          </p:nvSpPr>
          <p:spPr>
            <a:xfrm>
              <a:off x="4084828" y="1321815"/>
              <a:ext cx="768350" cy="1066800"/>
            </a:xfrm>
            <a:custGeom>
              <a:avLst/>
              <a:gdLst/>
              <a:ahLst/>
              <a:cxnLst/>
              <a:rect l="l" t="t" r="r" b="b"/>
              <a:pathLst>
                <a:path w="768350" h="1066800">
                  <a:moveTo>
                    <a:pt x="767969" y="1066800"/>
                  </a:moveTo>
                  <a:lnTo>
                    <a:pt x="752119" y="1038860"/>
                  </a:lnTo>
                  <a:lnTo>
                    <a:pt x="720725" y="983488"/>
                  </a:lnTo>
                  <a:lnTo>
                    <a:pt x="704799" y="1007148"/>
                  </a:lnTo>
                  <a:lnTo>
                    <a:pt x="28956" y="553085"/>
                  </a:lnTo>
                  <a:lnTo>
                    <a:pt x="12954" y="576834"/>
                  </a:lnTo>
                  <a:lnTo>
                    <a:pt x="688797" y="1030909"/>
                  </a:lnTo>
                  <a:lnTo>
                    <a:pt x="672846" y="1054608"/>
                  </a:lnTo>
                  <a:lnTo>
                    <a:pt x="767969" y="1066800"/>
                  </a:lnTo>
                  <a:close/>
                </a:path>
                <a:path w="768350" h="1066800">
                  <a:moveTo>
                    <a:pt x="767969" y="0"/>
                  </a:moveTo>
                  <a:lnTo>
                    <a:pt x="673100" y="13970"/>
                  </a:lnTo>
                  <a:lnTo>
                    <a:pt x="689457" y="37388"/>
                  </a:lnTo>
                  <a:lnTo>
                    <a:pt x="0" y="518922"/>
                  </a:lnTo>
                  <a:lnTo>
                    <a:pt x="16383" y="542290"/>
                  </a:lnTo>
                  <a:lnTo>
                    <a:pt x="705853" y="60871"/>
                  </a:lnTo>
                  <a:lnTo>
                    <a:pt x="722249" y="84328"/>
                  </a:lnTo>
                  <a:lnTo>
                    <a:pt x="752132" y="29210"/>
                  </a:lnTo>
                  <a:lnTo>
                    <a:pt x="767969" y="0"/>
                  </a:lnTo>
                  <a:close/>
                </a:path>
              </a:pathLst>
            </a:custGeom>
            <a:solidFill>
              <a:srgbClr val="497DBA"/>
            </a:solidFill>
          </p:spPr>
          <p:txBody>
            <a:bodyPr wrap="square" lIns="0" tIns="0" rIns="0" bIns="0" rtlCol="0"/>
            <a:lstStyle/>
            <a:p>
              <a:endParaRPr/>
            </a:p>
          </p:txBody>
        </p:sp>
      </p:grpSp>
      <p:grpSp>
        <p:nvGrpSpPr>
          <p:cNvPr id="11" name="object 11"/>
          <p:cNvGrpSpPr/>
          <p:nvPr/>
        </p:nvGrpSpPr>
        <p:grpSpPr>
          <a:xfrm>
            <a:off x="801458" y="3939540"/>
            <a:ext cx="3317240" cy="476884"/>
            <a:chOff x="801458" y="3939540"/>
            <a:chExt cx="3317240" cy="476884"/>
          </a:xfrm>
        </p:grpSpPr>
        <p:sp>
          <p:nvSpPr>
            <p:cNvPr id="12" name="object 12"/>
            <p:cNvSpPr/>
            <p:nvPr/>
          </p:nvSpPr>
          <p:spPr>
            <a:xfrm>
              <a:off x="814158" y="3952240"/>
              <a:ext cx="3291840" cy="451484"/>
            </a:xfrm>
            <a:custGeom>
              <a:avLst/>
              <a:gdLst/>
              <a:ahLst/>
              <a:cxnLst/>
              <a:rect l="l" t="t" r="r" b="b"/>
              <a:pathLst>
                <a:path w="3291840" h="451485">
                  <a:moveTo>
                    <a:pt x="3216313" y="0"/>
                  </a:moveTo>
                  <a:lnTo>
                    <a:pt x="75234" y="0"/>
                  </a:lnTo>
                  <a:lnTo>
                    <a:pt x="45948" y="5907"/>
                  </a:lnTo>
                  <a:lnTo>
                    <a:pt x="22034" y="22018"/>
                  </a:lnTo>
                  <a:lnTo>
                    <a:pt x="5911" y="45916"/>
                  </a:lnTo>
                  <a:lnTo>
                    <a:pt x="0" y="75184"/>
                  </a:lnTo>
                  <a:lnTo>
                    <a:pt x="0" y="376174"/>
                  </a:lnTo>
                  <a:lnTo>
                    <a:pt x="5911" y="405441"/>
                  </a:lnTo>
                  <a:lnTo>
                    <a:pt x="22034" y="429339"/>
                  </a:lnTo>
                  <a:lnTo>
                    <a:pt x="45948" y="445450"/>
                  </a:lnTo>
                  <a:lnTo>
                    <a:pt x="75234" y="451358"/>
                  </a:lnTo>
                  <a:lnTo>
                    <a:pt x="3216313" y="451358"/>
                  </a:lnTo>
                  <a:lnTo>
                    <a:pt x="3245654" y="445450"/>
                  </a:lnTo>
                  <a:lnTo>
                    <a:pt x="3269589" y="429339"/>
                  </a:lnTo>
                  <a:lnTo>
                    <a:pt x="3285714" y="405441"/>
                  </a:lnTo>
                  <a:lnTo>
                    <a:pt x="3291624" y="376174"/>
                  </a:lnTo>
                  <a:lnTo>
                    <a:pt x="3291624" y="75184"/>
                  </a:lnTo>
                  <a:lnTo>
                    <a:pt x="3285714" y="45916"/>
                  </a:lnTo>
                  <a:lnTo>
                    <a:pt x="3269589" y="22018"/>
                  </a:lnTo>
                  <a:lnTo>
                    <a:pt x="3245654" y="5907"/>
                  </a:lnTo>
                  <a:lnTo>
                    <a:pt x="3216313" y="0"/>
                  </a:lnTo>
                  <a:close/>
                </a:path>
              </a:pathLst>
            </a:custGeom>
            <a:solidFill>
              <a:srgbClr val="DCE6F1"/>
            </a:solidFill>
          </p:spPr>
          <p:txBody>
            <a:bodyPr wrap="square" lIns="0" tIns="0" rIns="0" bIns="0" rtlCol="0"/>
            <a:lstStyle/>
            <a:p>
              <a:endParaRPr/>
            </a:p>
          </p:txBody>
        </p:sp>
        <p:sp>
          <p:nvSpPr>
            <p:cNvPr id="13" name="object 13"/>
            <p:cNvSpPr/>
            <p:nvPr/>
          </p:nvSpPr>
          <p:spPr>
            <a:xfrm>
              <a:off x="814158" y="3952240"/>
              <a:ext cx="3291840" cy="451484"/>
            </a:xfrm>
            <a:custGeom>
              <a:avLst/>
              <a:gdLst/>
              <a:ahLst/>
              <a:cxnLst/>
              <a:rect l="l" t="t" r="r" b="b"/>
              <a:pathLst>
                <a:path w="3291840" h="451485">
                  <a:moveTo>
                    <a:pt x="0" y="75184"/>
                  </a:moveTo>
                  <a:lnTo>
                    <a:pt x="5911" y="45916"/>
                  </a:lnTo>
                  <a:lnTo>
                    <a:pt x="22034" y="22018"/>
                  </a:lnTo>
                  <a:lnTo>
                    <a:pt x="45948" y="5907"/>
                  </a:lnTo>
                  <a:lnTo>
                    <a:pt x="75234" y="0"/>
                  </a:lnTo>
                  <a:lnTo>
                    <a:pt x="3216313" y="0"/>
                  </a:lnTo>
                  <a:lnTo>
                    <a:pt x="3245654" y="5907"/>
                  </a:lnTo>
                  <a:lnTo>
                    <a:pt x="3269589" y="22018"/>
                  </a:lnTo>
                  <a:lnTo>
                    <a:pt x="3285714" y="45916"/>
                  </a:lnTo>
                  <a:lnTo>
                    <a:pt x="3291624" y="75184"/>
                  </a:lnTo>
                  <a:lnTo>
                    <a:pt x="3291624" y="376174"/>
                  </a:lnTo>
                  <a:lnTo>
                    <a:pt x="3285714" y="405441"/>
                  </a:lnTo>
                  <a:lnTo>
                    <a:pt x="3269589" y="429339"/>
                  </a:lnTo>
                  <a:lnTo>
                    <a:pt x="3245654" y="445450"/>
                  </a:lnTo>
                  <a:lnTo>
                    <a:pt x="3216313" y="451358"/>
                  </a:lnTo>
                  <a:lnTo>
                    <a:pt x="75234" y="451358"/>
                  </a:lnTo>
                  <a:lnTo>
                    <a:pt x="45948" y="445450"/>
                  </a:lnTo>
                  <a:lnTo>
                    <a:pt x="22034" y="429339"/>
                  </a:lnTo>
                  <a:lnTo>
                    <a:pt x="5911" y="405441"/>
                  </a:lnTo>
                  <a:lnTo>
                    <a:pt x="0" y="376174"/>
                  </a:lnTo>
                  <a:lnTo>
                    <a:pt x="0" y="75184"/>
                  </a:lnTo>
                  <a:close/>
                </a:path>
              </a:pathLst>
            </a:custGeom>
            <a:ln w="25400">
              <a:solidFill>
                <a:srgbClr val="385D89"/>
              </a:solidFill>
            </a:ln>
          </p:spPr>
          <p:txBody>
            <a:bodyPr wrap="square" lIns="0" tIns="0" rIns="0" bIns="0" rtlCol="0"/>
            <a:lstStyle/>
            <a:p>
              <a:endParaRPr/>
            </a:p>
          </p:txBody>
        </p:sp>
      </p:grpSp>
      <p:sp>
        <p:nvSpPr>
          <p:cNvPr id="14" name="object 14"/>
          <p:cNvSpPr txBox="1"/>
          <p:nvPr/>
        </p:nvSpPr>
        <p:spPr>
          <a:xfrm>
            <a:off x="1487677" y="3940047"/>
            <a:ext cx="1944370" cy="452755"/>
          </a:xfrm>
          <a:prstGeom prst="rect">
            <a:avLst/>
          </a:prstGeom>
        </p:spPr>
        <p:txBody>
          <a:bodyPr vert="horz" wrap="square" lIns="0" tIns="12700" rIns="0" bIns="0" rtlCol="0">
            <a:spAutoFit/>
          </a:bodyPr>
          <a:lstStyle/>
          <a:p>
            <a:pPr marL="12700">
              <a:lnSpc>
                <a:spcPct val="100000"/>
              </a:lnSpc>
              <a:spcBef>
                <a:spcPts val="100"/>
              </a:spcBef>
            </a:pPr>
            <a:r>
              <a:rPr sz="2800" b="1" spc="-5" dirty="0">
                <a:latin typeface="Times New Roman"/>
                <a:cs typeface="Times New Roman"/>
              </a:rPr>
              <a:t>Cấu </a:t>
            </a:r>
            <a:r>
              <a:rPr sz="2800" b="1" dirty="0">
                <a:latin typeface="Times New Roman"/>
                <a:cs typeface="Times New Roman"/>
              </a:rPr>
              <a:t>trúc</a:t>
            </a:r>
            <a:r>
              <a:rPr sz="2800" b="1" spc="-75" dirty="0">
                <a:latin typeface="Times New Roman"/>
                <a:cs typeface="Times New Roman"/>
              </a:rPr>
              <a:t> </a:t>
            </a:r>
            <a:r>
              <a:rPr sz="2800" b="1" dirty="0">
                <a:latin typeface="Times New Roman"/>
                <a:cs typeface="Times New Roman"/>
              </a:rPr>
              <a:t>lặp</a:t>
            </a:r>
            <a:endParaRPr sz="2800">
              <a:latin typeface="Times New Roman"/>
              <a:cs typeface="Times New Roman"/>
            </a:endParaRPr>
          </a:p>
        </p:txBody>
      </p:sp>
      <p:sp>
        <p:nvSpPr>
          <p:cNvPr id="15" name="object 15"/>
          <p:cNvSpPr txBox="1">
            <a:spLocks noGrp="1"/>
          </p:cNvSpPr>
          <p:nvPr>
            <p:ph type="title"/>
          </p:nvPr>
        </p:nvSpPr>
        <p:spPr>
          <a:xfrm>
            <a:off x="5008117" y="1011174"/>
            <a:ext cx="1535430" cy="452755"/>
          </a:xfrm>
          <a:prstGeom prst="rect">
            <a:avLst/>
          </a:prstGeom>
        </p:spPr>
        <p:txBody>
          <a:bodyPr vert="horz" wrap="square" lIns="0" tIns="13335" rIns="0" bIns="0" rtlCol="0">
            <a:spAutoFit/>
          </a:bodyPr>
          <a:lstStyle/>
          <a:p>
            <a:pPr marL="12700">
              <a:lnSpc>
                <a:spcPct val="100000"/>
              </a:lnSpc>
              <a:spcBef>
                <a:spcPts val="105"/>
              </a:spcBef>
            </a:pPr>
            <a:r>
              <a:rPr sz="2800" dirty="0">
                <a:solidFill>
                  <a:srgbClr val="000000"/>
                </a:solidFill>
              </a:rPr>
              <a:t>If .. </a:t>
            </a:r>
            <a:r>
              <a:rPr sz="2800" spc="-5" dirty="0">
                <a:solidFill>
                  <a:srgbClr val="000000"/>
                </a:solidFill>
              </a:rPr>
              <a:t>Else</a:t>
            </a:r>
            <a:r>
              <a:rPr sz="2800" spc="-95" dirty="0">
                <a:solidFill>
                  <a:srgbClr val="000000"/>
                </a:solidFill>
              </a:rPr>
              <a:t> </a:t>
            </a:r>
            <a:r>
              <a:rPr sz="2800" dirty="0">
                <a:solidFill>
                  <a:srgbClr val="000000"/>
                </a:solidFill>
              </a:rPr>
              <a:t>..</a:t>
            </a:r>
            <a:endParaRPr sz="2800"/>
          </a:p>
        </p:txBody>
      </p:sp>
      <p:sp>
        <p:nvSpPr>
          <p:cNvPr id="16" name="object 16"/>
          <p:cNvSpPr/>
          <p:nvPr/>
        </p:nvSpPr>
        <p:spPr>
          <a:xfrm>
            <a:off x="4082541" y="3615435"/>
            <a:ext cx="768350" cy="542290"/>
          </a:xfrm>
          <a:custGeom>
            <a:avLst/>
            <a:gdLst/>
            <a:ahLst/>
            <a:cxnLst/>
            <a:rect l="l" t="t" r="r" b="b"/>
            <a:pathLst>
              <a:path w="768350" h="542289">
                <a:moveTo>
                  <a:pt x="689448" y="37392"/>
                </a:moveTo>
                <a:lnTo>
                  <a:pt x="0" y="518794"/>
                </a:lnTo>
                <a:lnTo>
                  <a:pt x="16383" y="542289"/>
                </a:lnTo>
                <a:lnTo>
                  <a:pt x="705843" y="60879"/>
                </a:lnTo>
                <a:lnTo>
                  <a:pt x="689448" y="37392"/>
                </a:lnTo>
                <a:close/>
              </a:path>
              <a:path w="768350" h="542289">
                <a:moveTo>
                  <a:pt x="752064" y="29209"/>
                </a:moveTo>
                <a:lnTo>
                  <a:pt x="701167" y="29209"/>
                </a:lnTo>
                <a:lnTo>
                  <a:pt x="717550" y="52705"/>
                </a:lnTo>
                <a:lnTo>
                  <a:pt x="705843" y="60879"/>
                </a:lnTo>
                <a:lnTo>
                  <a:pt x="722122" y="84200"/>
                </a:lnTo>
                <a:lnTo>
                  <a:pt x="752064" y="29209"/>
                </a:lnTo>
                <a:close/>
              </a:path>
              <a:path w="768350" h="542289">
                <a:moveTo>
                  <a:pt x="701167" y="29209"/>
                </a:moveTo>
                <a:lnTo>
                  <a:pt x="689448" y="37392"/>
                </a:lnTo>
                <a:lnTo>
                  <a:pt x="705843" y="60879"/>
                </a:lnTo>
                <a:lnTo>
                  <a:pt x="717550" y="52705"/>
                </a:lnTo>
                <a:lnTo>
                  <a:pt x="701167" y="29209"/>
                </a:lnTo>
                <a:close/>
              </a:path>
              <a:path w="768350" h="542289">
                <a:moveTo>
                  <a:pt x="767969" y="0"/>
                </a:moveTo>
                <a:lnTo>
                  <a:pt x="673100" y="13969"/>
                </a:lnTo>
                <a:lnTo>
                  <a:pt x="689448" y="37392"/>
                </a:lnTo>
                <a:lnTo>
                  <a:pt x="701167" y="29209"/>
                </a:lnTo>
                <a:lnTo>
                  <a:pt x="752064" y="29209"/>
                </a:lnTo>
                <a:lnTo>
                  <a:pt x="767969" y="0"/>
                </a:lnTo>
                <a:close/>
              </a:path>
            </a:pathLst>
          </a:custGeom>
          <a:solidFill>
            <a:srgbClr val="497DBA"/>
          </a:solidFill>
        </p:spPr>
        <p:txBody>
          <a:bodyPr wrap="square" lIns="0" tIns="0" rIns="0" bIns="0" rtlCol="0"/>
          <a:lstStyle/>
          <a:p>
            <a:endParaRPr/>
          </a:p>
        </p:txBody>
      </p:sp>
      <p:sp>
        <p:nvSpPr>
          <p:cNvPr id="17" name="object 17"/>
          <p:cNvSpPr txBox="1"/>
          <p:nvPr/>
        </p:nvSpPr>
        <p:spPr>
          <a:xfrm>
            <a:off x="1022096" y="1438757"/>
            <a:ext cx="6371590" cy="2225040"/>
          </a:xfrm>
          <a:prstGeom prst="rect">
            <a:avLst/>
          </a:prstGeom>
        </p:spPr>
        <p:txBody>
          <a:bodyPr vert="horz" wrap="square" lIns="0" tIns="188595" rIns="0" bIns="0" rtlCol="0">
            <a:spAutoFit/>
          </a:bodyPr>
          <a:lstStyle/>
          <a:p>
            <a:pPr marL="12700">
              <a:lnSpc>
                <a:spcPct val="100000"/>
              </a:lnSpc>
              <a:spcBef>
                <a:spcPts val="1485"/>
              </a:spcBef>
            </a:pPr>
            <a:r>
              <a:rPr sz="2800" b="1" spc="-5" dirty="0">
                <a:latin typeface="Times New Roman"/>
                <a:cs typeface="Times New Roman"/>
              </a:rPr>
              <a:t>Cấu </a:t>
            </a:r>
            <a:r>
              <a:rPr sz="2800" b="1" dirty="0">
                <a:latin typeface="Times New Roman"/>
                <a:cs typeface="Times New Roman"/>
              </a:rPr>
              <a:t>trúc </a:t>
            </a:r>
            <a:r>
              <a:rPr sz="2800" b="1" spc="-5" dirty="0">
                <a:latin typeface="Times New Roman"/>
                <a:cs typeface="Times New Roman"/>
              </a:rPr>
              <a:t>điều</a:t>
            </a:r>
            <a:r>
              <a:rPr sz="2800" b="1" spc="-15" dirty="0">
                <a:latin typeface="Times New Roman"/>
                <a:cs typeface="Times New Roman"/>
              </a:rPr>
              <a:t> </a:t>
            </a:r>
            <a:r>
              <a:rPr sz="2800" b="1" spc="-5" dirty="0">
                <a:latin typeface="Times New Roman"/>
                <a:cs typeface="Times New Roman"/>
              </a:rPr>
              <a:t>kiện</a:t>
            </a:r>
            <a:endParaRPr sz="2800">
              <a:latin typeface="Times New Roman"/>
              <a:cs typeface="Times New Roman"/>
            </a:endParaRPr>
          </a:p>
          <a:p>
            <a:pPr marL="3976370">
              <a:lnSpc>
                <a:spcPct val="100000"/>
              </a:lnSpc>
              <a:spcBef>
                <a:spcPts val="1385"/>
              </a:spcBef>
            </a:pPr>
            <a:r>
              <a:rPr sz="2800" b="1" dirty="0">
                <a:latin typeface="Times New Roman"/>
                <a:cs typeface="Times New Roman"/>
              </a:rPr>
              <a:t>Switch .. Case</a:t>
            </a:r>
            <a:r>
              <a:rPr sz="2800" b="1" spc="-95" dirty="0">
                <a:latin typeface="Times New Roman"/>
                <a:cs typeface="Times New Roman"/>
              </a:rPr>
              <a:t> </a:t>
            </a:r>
            <a:r>
              <a:rPr sz="2800" b="1" dirty="0">
                <a:latin typeface="Times New Roman"/>
                <a:cs typeface="Times New Roman"/>
              </a:rPr>
              <a:t>..</a:t>
            </a:r>
            <a:endParaRPr sz="2800">
              <a:latin typeface="Times New Roman"/>
              <a:cs typeface="Times New Roman"/>
            </a:endParaRPr>
          </a:p>
          <a:p>
            <a:pPr>
              <a:lnSpc>
                <a:spcPct val="100000"/>
              </a:lnSpc>
              <a:spcBef>
                <a:spcPts val="40"/>
              </a:spcBef>
            </a:pPr>
            <a:endParaRPr sz="3850">
              <a:latin typeface="Times New Roman"/>
              <a:cs typeface="Times New Roman"/>
            </a:endParaRPr>
          </a:p>
          <a:p>
            <a:pPr marL="4010025">
              <a:lnSpc>
                <a:spcPct val="100000"/>
              </a:lnSpc>
            </a:pPr>
            <a:r>
              <a:rPr sz="2800" b="1" dirty="0">
                <a:latin typeface="Times New Roman"/>
                <a:cs typeface="Times New Roman"/>
              </a:rPr>
              <a:t>For</a:t>
            </a:r>
            <a:r>
              <a:rPr sz="2800" b="1" spc="-70" dirty="0">
                <a:latin typeface="Times New Roman"/>
                <a:cs typeface="Times New Roman"/>
              </a:rPr>
              <a:t> </a:t>
            </a:r>
            <a:r>
              <a:rPr sz="2800" b="1" dirty="0">
                <a:latin typeface="Times New Roman"/>
                <a:cs typeface="Times New Roman"/>
              </a:rPr>
              <a:t>..</a:t>
            </a:r>
            <a:endParaRPr sz="2800">
              <a:latin typeface="Times New Roman"/>
              <a:cs typeface="Times New Roman"/>
            </a:endParaRPr>
          </a:p>
        </p:txBody>
      </p:sp>
      <p:sp>
        <p:nvSpPr>
          <p:cNvPr id="18" name="object 18"/>
          <p:cNvSpPr txBox="1"/>
          <p:nvPr/>
        </p:nvSpPr>
        <p:spPr>
          <a:xfrm>
            <a:off x="4995417" y="3646982"/>
            <a:ext cx="1718945" cy="1379855"/>
          </a:xfrm>
          <a:prstGeom prst="rect">
            <a:avLst/>
          </a:prstGeom>
        </p:spPr>
        <p:txBody>
          <a:bodyPr vert="horz" wrap="square" lIns="0" tIns="12700" rIns="0" bIns="0" rtlCol="0">
            <a:spAutoFit/>
          </a:bodyPr>
          <a:lstStyle/>
          <a:p>
            <a:pPr marL="12700" marR="5080" indent="10160">
              <a:lnSpc>
                <a:spcPct val="158700"/>
              </a:lnSpc>
              <a:spcBef>
                <a:spcPts val="100"/>
              </a:spcBef>
            </a:pPr>
            <a:r>
              <a:rPr sz="2800" b="1" dirty="0">
                <a:latin typeface="Times New Roman"/>
                <a:cs typeface="Times New Roman"/>
              </a:rPr>
              <a:t>While ..  Do ..</a:t>
            </a:r>
            <a:r>
              <a:rPr sz="2800" b="1" spc="-150" dirty="0">
                <a:latin typeface="Times New Roman"/>
                <a:cs typeface="Times New Roman"/>
              </a:rPr>
              <a:t> </a:t>
            </a:r>
            <a:r>
              <a:rPr sz="2800" b="1" dirty="0">
                <a:latin typeface="Times New Roman"/>
                <a:cs typeface="Times New Roman"/>
              </a:rPr>
              <a:t>While</a:t>
            </a:r>
            <a:endParaRPr sz="2800">
              <a:latin typeface="Times New Roman"/>
              <a:cs typeface="Times New Roman"/>
            </a:endParaRPr>
          </a:p>
        </p:txBody>
      </p:sp>
      <p:sp>
        <p:nvSpPr>
          <p:cNvPr id="19" name="object 19"/>
          <p:cNvSpPr/>
          <p:nvPr/>
        </p:nvSpPr>
        <p:spPr>
          <a:xfrm>
            <a:off x="4089146" y="4126229"/>
            <a:ext cx="761365" cy="544830"/>
          </a:xfrm>
          <a:custGeom>
            <a:avLst/>
            <a:gdLst/>
            <a:ahLst/>
            <a:cxnLst/>
            <a:rect l="l" t="t" r="r" b="b"/>
            <a:pathLst>
              <a:path w="761364" h="544829">
                <a:moveTo>
                  <a:pt x="761365" y="42799"/>
                </a:moveTo>
                <a:lnTo>
                  <a:pt x="732866" y="28575"/>
                </a:lnTo>
                <a:lnTo>
                  <a:pt x="675640" y="0"/>
                </a:lnTo>
                <a:lnTo>
                  <a:pt x="675640" y="28575"/>
                </a:lnTo>
                <a:lnTo>
                  <a:pt x="13208" y="28575"/>
                </a:lnTo>
                <a:lnTo>
                  <a:pt x="13208" y="34988"/>
                </a:lnTo>
                <a:lnTo>
                  <a:pt x="0" y="54737"/>
                </a:lnTo>
                <a:lnTo>
                  <a:pt x="675817" y="508787"/>
                </a:lnTo>
                <a:lnTo>
                  <a:pt x="659892" y="532511"/>
                </a:lnTo>
                <a:lnTo>
                  <a:pt x="755015" y="544830"/>
                </a:lnTo>
                <a:lnTo>
                  <a:pt x="739076" y="516763"/>
                </a:lnTo>
                <a:lnTo>
                  <a:pt x="707644" y="461391"/>
                </a:lnTo>
                <a:lnTo>
                  <a:pt x="691680" y="485152"/>
                </a:lnTo>
                <a:lnTo>
                  <a:pt x="54800" y="57150"/>
                </a:lnTo>
                <a:lnTo>
                  <a:pt x="675640" y="57150"/>
                </a:lnTo>
                <a:lnTo>
                  <a:pt x="675640" y="85725"/>
                </a:lnTo>
                <a:lnTo>
                  <a:pt x="732701" y="57150"/>
                </a:lnTo>
                <a:lnTo>
                  <a:pt x="761365" y="42799"/>
                </a:lnTo>
                <a:close/>
              </a:path>
            </a:pathLst>
          </a:custGeom>
          <a:solidFill>
            <a:srgbClr val="497DBA"/>
          </a:solidFill>
        </p:spPr>
        <p:txBody>
          <a:bodyPr wrap="square" lIns="0" tIns="0" rIns="0" bIns="0" rtlCol="0"/>
          <a:lstStyle/>
          <a:p>
            <a:endParaRPr/>
          </a:p>
        </p:txBody>
      </p:sp>
      <p:sp>
        <p:nvSpPr>
          <p:cNvPr id="29" name="object 29"/>
          <p:cNvSpPr txBox="1"/>
          <p:nvPr/>
        </p:nvSpPr>
        <p:spPr>
          <a:xfrm>
            <a:off x="1449069" y="5519420"/>
            <a:ext cx="540321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Tham khảo thêm: </a:t>
            </a:r>
            <a:r>
              <a:rPr sz="2400" b="1" spc="-10" dirty="0">
                <a:latin typeface="Times New Roman"/>
                <a:cs typeface="Times New Roman"/>
              </a:rPr>
              <a:t>foreach, break,</a:t>
            </a:r>
            <a:r>
              <a:rPr sz="2400" b="1" spc="-50" dirty="0">
                <a:latin typeface="Times New Roman"/>
                <a:cs typeface="Times New Roman"/>
              </a:rPr>
              <a:t> </a:t>
            </a:r>
            <a:r>
              <a:rPr sz="2400" b="1" spc="-5" dirty="0">
                <a:latin typeface="Times New Roman"/>
                <a:cs typeface="Times New Roman"/>
              </a:rPr>
              <a:t>continue</a:t>
            </a:r>
            <a:endParaRPr sz="240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2849245" cy="786130"/>
            <a:chOff x="1014983" y="1523"/>
            <a:chExt cx="2849245" cy="786130"/>
          </a:xfrm>
        </p:grpSpPr>
        <p:sp>
          <p:nvSpPr>
            <p:cNvPr id="4" name="object 4"/>
            <p:cNvSpPr/>
            <p:nvPr/>
          </p:nvSpPr>
          <p:spPr>
            <a:xfrm>
              <a:off x="1014983" y="1523"/>
              <a:ext cx="28491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7627" y="221360"/>
              <a:ext cx="2535301"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383540" y="756920"/>
            <a:ext cx="217614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0000"/>
                </a:solidFill>
                <a:latin typeface="Times New Roman"/>
                <a:cs typeface="Times New Roman"/>
              </a:rPr>
              <a:t>a. Khai </a:t>
            </a:r>
            <a:r>
              <a:rPr sz="2400" b="1" spc="-5" dirty="0">
                <a:solidFill>
                  <a:srgbClr val="FF0000"/>
                </a:solidFill>
                <a:latin typeface="Times New Roman"/>
                <a:cs typeface="Times New Roman"/>
              </a:rPr>
              <a:t>báo</a:t>
            </a:r>
            <a:r>
              <a:rPr sz="2400" b="1" spc="-90" dirty="0">
                <a:solidFill>
                  <a:srgbClr val="FF0000"/>
                </a:solidFill>
                <a:latin typeface="Times New Roman"/>
                <a:cs typeface="Times New Roman"/>
              </a:rPr>
              <a:t> </a:t>
            </a:r>
            <a:r>
              <a:rPr sz="2400" b="1" dirty="0">
                <a:solidFill>
                  <a:srgbClr val="FF0000"/>
                </a:solidFill>
                <a:latin typeface="Times New Roman"/>
                <a:cs typeface="Times New Roman"/>
              </a:rPr>
              <a:t>hàm</a:t>
            </a:r>
            <a:endParaRPr sz="2400">
              <a:latin typeface="Times New Roman"/>
              <a:cs typeface="Times New Roman"/>
            </a:endParaRPr>
          </a:p>
        </p:txBody>
      </p:sp>
      <p:grpSp>
        <p:nvGrpSpPr>
          <p:cNvPr id="8" name="object 8"/>
          <p:cNvGrpSpPr/>
          <p:nvPr/>
        </p:nvGrpSpPr>
        <p:grpSpPr>
          <a:xfrm>
            <a:off x="400811" y="1194816"/>
            <a:ext cx="8255634" cy="2185670"/>
            <a:chOff x="400811" y="1194816"/>
            <a:chExt cx="8255634" cy="2185670"/>
          </a:xfrm>
        </p:grpSpPr>
        <p:sp>
          <p:nvSpPr>
            <p:cNvPr id="9" name="object 9"/>
            <p:cNvSpPr/>
            <p:nvPr/>
          </p:nvSpPr>
          <p:spPr>
            <a:xfrm>
              <a:off x="487679" y="1235202"/>
              <a:ext cx="8168640" cy="203073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00811" y="1194816"/>
              <a:ext cx="7916418" cy="218541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33399" y="1261364"/>
              <a:ext cx="8077200" cy="1939036"/>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533400" y="1261363"/>
            <a:ext cx="8077200" cy="1939289"/>
          </a:xfrm>
          <a:prstGeom prst="rect">
            <a:avLst/>
          </a:prstGeom>
          <a:ln w="9525">
            <a:solidFill>
              <a:srgbClr val="497DBA"/>
            </a:solidFill>
          </a:ln>
        </p:spPr>
        <p:txBody>
          <a:bodyPr vert="horz" wrap="square" lIns="0" tIns="37465" rIns="0" bIns="0" rtlCol="0">
            <a:spAutoFit/>
          </a:bodyPr>
          <a:lstStyle/>
          <a:p>
            <a:pPr marL="91440">
              <a:lnSpc>
                <a:spcPct val="100000"/>
              </a:lnSpc>
              <a:spcBef>
                <a:spcPts val="295"/>
              </a:spcBef>
            </a:pPr>
            <a:r>
              <a:rPr sz="2400" b="1" spc="-5" dirty="0">
                <a:latin typeface="Arial"/>
                <a:cs typeface="Arial"/>
              </a:rPr>
              <a:t>function </a:t>
            </a:r>
            <a:r>
              <a:rPr sz="2400" spc="-5" dirty="0">
                <a:latin typeface="Arial"/>
                <a:cs typeface="Arial"/>
              </a:rPr>
              <a:t>functionName</a:t>
            </a:r>
            <a:r>
              <a:rPr sz="2400" spc="25" dirty="0">
                <a:latin typeface="Arial"/>
                <a:cs typeface="Arial"/>
              </a:rPr>
              <a:t> </a:t>
            </a:r>
            <a:r>
              <a:rPr sz="2400" spc="-5" dirty="0">
                <a:latin typeface="Arial"/>
                <a:cs typeface="Arial"/>
              </a:rPr>
              <a:t>([parameter1]...[,parameterN])</a:t>
            </a:r>
            <a:endParaRPr sz="2400">
              <a:latin typeface="Arial"/>
              <a:cs typeface="Arial"/>
            </a:endParaRPr>
          </a:p>
          <a:p>
            <a:pPr marL="91440">
              <a:lnSpc>
                <a:spcPct val="100000"/>
              </a:lnSpc>
            </a:pPr>
            <a:r>
              <a:rPr sz="2400" dirty="0">
                <a:latin typeface="Arial"/>
                <a:cs typeface="Arial"/>
              </a:rPr>
              <a:t>{</a:t>
            </a:r>
            <a:endParaRPr sz="2400">
              <a:latin typeface="Arial"/>
              <a:cs typeface="Arial"/>
            </a:endParaRPr>
          </a:p>
          <a:p>
            <a:pPr marL="1005840" marR="5235575">
              <a:lnSpc>
                <a:spcPct val="100000"/>
              </a:lnSpc>
            </a:pPr>
            <a:r>
              <a:rPr sz="2400" spc="-5" dirty="0">
                <a:latin typeface="Arial"/>
                <a:cs typeface="Arial"/>
              </a:rPr>
              <a:t>statement[s]</a:t>
            </a:r>
            <a:r>
              <a:rPr sz="2400" spc="-60" dirty="0">
                <a:latin typeface="Arial"/>
                <a:cs typeface="Arial"/>
              </a:rPr>
              <a:t> </a:t>
            </a:r>
            <a:r>
              <a:rPr sz="2400" dirty="0">
                <a:latin typeface="Arial"/>
                <a:cs typeface="Arial"/>
              </a:rPr>
              <a:t>;  </a:t>
            </a:r>
            <a:r>
              <a:rPr sz="2400" spc="-5" dirty="0">
                <a:latin typeface="Arial"/>
                <a:cs typeface="Arial"/>
              </a:rPr>
              <a:t>[return </a:t>
            </a:r>
            <a:r>
              <a:rPr sz="2400" dirty="0">
                <a:latin typeface="Arial"/>
                <a:cs typeface="Arial"/>
              </a:rPr>
              <a:t>…..</a:t>
            </a:r>
            <a:r>
              <a:rPr sz="2400" spc="-50" dirty="0">
                <a:latin typeface="Arial"/>
                <a:cs typeface="Arial"/>
              </a:rPr>
              <a:t> </a:t>
            </a:r>
            <a:r>
              <a:rPr sz="2400" spc="-5" dirty="0">
                <a:latin typeface="Arial"/>
                <a:cs typeface="Arial"/>
              </a:rPr>
              <a:t>;]</a:t>
            </a:r>
            <a:endParaRPr sz="2400">
              <a:latin typeface="Arial"/>
              <a:cs typeface="Arial"/>
            </a:endParaRPr>
          </a:p>
          <a:p>
            <a:pPr marL="91440">
              <a:lnSpc>
                <a:spcPct val="100000"/>
              </a:lnSpc>
            </a:pPr>
            <a:r>
              <a:rPr sz="2400" dirty="0">
                <a:latin typeface="Arial"/>
                <a:cs typeface="Arial"/>
              </a:rPr>
              <a:t>}</a:t>
            </a:r>
            <a:endParaRPr sz="2400">
              <a:latin typeface="Arial"/>
              <a:cs typeface="Arial"/>
            </a:endParaRPr>
          </a:p>
        </p:txBody>
      </p:sp>
      <p:sp>
        <p:nvSpPr>
          <p:cNvPr id="13" name="object 13"/>
          <p:cNvSpPr txBox="1"/>
          <p:nvPr/>
        </p:nvSpPr>
        <p:spPr>
          <a:xfrm>
            <a:off x="478790" y="3269487"/>
            <a:ext cx="4785995" cy="1651000"/>
          </a:xfrm>
          <a:prstGeom prst="rect">
            <a:avLst/>
          </a:prstGeom>
        </p:spPr>
        <p:txBody>
          <a:bodyPr vert="horz" wrap="square" lIns="0" tIns="52705" rIns="0" bIns="0" rtlCol="0">
            <a:spAutoFit/>
          </a:bodyPr>
          <a:lstStyle/>
          <a:p>
            <a:pPr marL="12700">
              <a:lnSpc>
                <a:spcPct val="100000"/>
              </a:lnSpc>
              <a:spcBef>
                <a:spcPts val="415"/>
              </a:spcBef>
            </a:pPr>
            <a:r>
              <a:rPr sz="2400" b="1" spc="-45" dirty="0">
                <a:latin typeface="Times New Roman"/>
                <a:cs typeface="Times New Roman"/>
              </a:rPr>
              <a:t>Trong</a:t>
            </a:r>
            <a:r>
              <a:rPr sz="2400" b="1" spc="-10" dirty="0">
                <a:latin typeface="Times New Roman"/>
                <a:cs typeface="Times New Roman"/>
              </a:rPr>
              <a:t> </a:t>
            </a:r>
            <a:r>
              <a:rPr sz="2400" b="1" spc="-5" dirty="0">
                <a:latin typeface="Times New Roman"/>
                <a:cs typeface="Times New Roman"/>
              </a:rPr>
              <a:t>đó:</a:t>
            </a:r>
            <a:endParaRPr sz="2400">
              <a:latin typeface="Times New Roman"/>
              <a:cs typeface="Times New Roman"/>
            </a:endParaRPr>
          </a:p>
          <a:p>
            <a:pPr marL="812800" indent="-342900">
              <a:lnSpc>
                <a:spcPct val="100000"/>
              </a:lnSpc>
              <a:spcBef>
                <a:spcPts val="320"/>
              </a:spcBef>
              <a:buClr>
                <a:srgbClr val="00AF50"/>
              </a:buClr>
              <a:buFont typeface="Wingdings"/>
              <a:buChar char=""/>
              <a:tabLst>
                <a:tab pos="812165" algn="l"/>
                <a:tab pos="812800" algn="l"/>
              </a:tabLst>
            </a:pPr>
            <a:r>
              <a:rPr sz="2400" b="1" spc="-5" dirty="0">
                <a:latin typeface="Times New Roman"/>
                <a:cs typeface="Times New Roman"/>
              </a:rPr>
              <a:t>functionName: </a:t>
            </a:r>
            <a:r>
              <a:rPr sz="2400" dirty="0">
                <a:latin typeface="Times New Roman"/>
                <a:cs typeface="Times New Roman"/>
              </a:rPr>
              <a:t>tên hàm</a:t>
            </a:r>
            <a:endParaRPr sz="2400">
              <a:latin typeface="Times New Roman"/>
              <a:cs typeface="Times New Roman"/>
            </a:endParaRPr>
          </a:p>
          <a:p>
            <a:pPr marL="812800" indent="-342900">
              <a:lnSpc>
                <a:spcPct val="100000"/>
              </a:lnSpc>
              <a:spcBef>
                <a:spcPts val="325"/>
              </a:spcBef>
              <a:buClr>
                <a:srgbClr val="00AF50"/>
              </a:buClr>
              <a:buFont typeface="Wingdings"/>
              <a:buChar char=""/>
              <a:tabLst>
                <a:tab pos="812165" algn="l"/>
                <a:tab pos="812800" algn="l"/>
              </a:tabLst>
            </a:pPr>
            <a:r>
              <a:rPr sz="2400" b="1" dirty="0">
                <a:latin typeface="Times New Roman"/>
                <a:cs typeface="Times New Roman"/>
              </a:rPr>
              <a:t>parameter</a:t>
            </a:r>
            <a:r>
              <a:rPr sz="2400" dirty="0">
                <a:latin typeface="Times New Roman"/>
                <a:cs typeface="Times New Roman"/>
              </a:rPr>
              <a:t>: danh sách tham</a:t>
            </a:r>
            <a:r>
              <a:rPr sz="2400" spc="-110" dirty="0">
                <a:latin typeface="Times New Roman"/>
                <a:cs typeface="Times New Roman"/>
              </a:rPr>
              <a:t> </a:t>
            </a:r>
            <a:r>
              <a:rPr sz="2400" dirty="0">
                <a:latin typeface="Times New Roman"/>
                <a:cs typeface="Times New Roman"/>
              </a:rPr>
              <a:t>số</a:t>
            </a:r>
            <a:endParaRPr sz="2400">
              <a:latin typeface="Times New Roman"/>
              <a:cs typeface="Times New Roman"/>
            </a:endParaRPr>
          </a:p>
          <a:p>
            <a:pPr marL="812800" indent="-342900">
              <a:lnSpc>
                <a:spcPct val="100000"/>
              </a:lnSpc>
              <a:spcBef>
                <a:spcPts val="320"/>
              </a:spcBef>
              <a:buClr>
                <a:srgbClr val="00AF50"/>
              </a:buClr>
              <a:buFont typeface="Wingdings"/>
              <a:buChar char=""/>
              <a:tabLst>
                <a:tab pos="812165" algn="l"/>
                <a:tab pos="812800" algn="l"/>
              </a:tabLst>
            </a:pPr>
            <a:r>
              <a:rPr sz="2400" b="1" spc="-10" dirty="0">
                <a:latin typeface="Times New Roman"/>
                <a:cs typeface="Times New Roman"/>
              </a:rPr>
              <a:t>return</a:t>
            </a:r>
            <a:r>
              <a:rPr sz="2400" spc="-10" dirty="0">
                <a:latin typeface="Times New Roman"/>
                <a:cs typeface="Times New Roman"/>
              </a:rPr>
              <a:t>: </a:t>
            </a:r>
            <a:r>
              <a:rPr sz="2400" dirty="0">
                <a:latin typeface="Times New Roman"/>
                <a:cs typeface="Times New Roman"/>
              </a:rPr>
              <a:t>giá </a:t>
            </a:r>
            <a:r>
              <a:rPr sz="2400" spc="-5" dirty="0">
                <a:latin typeface="Times New Roman"/>
                <a:cs typeface="Times New Roman"/>
              </a:rPr>
              <a:t>trị </a:t>
            </a:r>
            <a:r>
              <a:rPr sz="2400" dirty="0">
                <a:latin typeface="Times New Roman"/>
                <a:cs typeface="Times New Roman"/>
              </a:rPr>
              <a:t>hàm </a:t>
            </a:r>
            <a:r>
              <a:rPr sz="2400" spc="-5" dirty="0">
                <a:latin typeface="Times New Roman"/>
                <a:cs typeface="Times New Roman"/>
              </a:rPr>
              <a:t>trả </a:t>
            </a:r>
            <a:r>
              <a:rPr sz="2400" dirty="0">
                <a:latin typeface="Times New Roman"/>
                <a:cs typeface="Times New Roman"/>
              </a:rPr>
              <a:t>về nếu</a:t>
            </a:r>
            <a:r>
              <a:rPr sz="2400" spc="-90" dirty="0">
                <a:latin typeface="Times New Roman"/>
                <a:cs typeface="Times New Roman"/>
              </a:rPr>
              <a:t> </a:t>
            </a:r>
            <a:r>
              <a:rPr sz="2400" dirty="0">
                <a:latin typeface="Times New Roman"/>
                <a:cs typeface="Times New Roman"/>
              </a:rPr>
              <a:t>có</a:t>
            </a:r>
            <a:endParaRPr sz="240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2849245" cy="786130"/>
            <a:chOff x="1014983" y="1523"/>
            <a:chExt cx="2849245" cy="786130"/>
          </a:xfrm>
        </p:grpSpPr>
        <p:sp>
          <p:nvSpPr>
            <p:cNvPr id="4" name="object 4"/>
            <p:cNvSpPr/>
            <p:nvPr/>
          </p:nvSpPr>
          <p:spPr>
            <a:xfrm>
              <a:off x="1014983" y="1523"/>
              <a:ext cx="28491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7627" y="221360"/>
              <a:ext cx="2535301"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383540" y="756920"/>
            <a:ext cx="5107305" cy="753110"/>
          </a:xfrm>
          <a:prstGeom prst="rect">
            <a:avLst/>
          </a:prstGeom>
        </p:spPr>
        <p:txBody>
          <a:bodyPr vert="horz" wrap="square" lIns="0" tIns="12700" rIns="0" bIns="0" rtlCol="0">
            <a:spAutoFit/>
          </a:bodyPr>
          <a:lstStyle/>
          <a:p>
            <a:pPr marL="12700">
              <a:lnSpc>
                <a:spcPts val="2865"/>
              </a:lnSpc>
              <a:spcBef>
                <a:spcPts val="100"/>
              </a:spcBef>
            </a:pPr>
            <a:r>
              <a:rPr sz="2400" b="1" dirty="0">
                <a:solidFill>
                  <a:srgbClr val="FF0000"/>
                </a:solidFill>
                <a:latin typeface="Times New Roman"/>
                <a:cs typeface="Times New Roman"/>
              </a:rPr>
              <a:t>a. Khai </a:t>
            </a:r>
            <a:r>
              <a:rPr sz="2400" b="1" spc="-5" dirty="0">
                <a:solidFill>
                  <a:srgbClr val="FF0000"/>
                </a:solidFill>
                <a:latin typeface="Times New Roman"/>
                <a:cs typeface="Times New Roman"/>
              </a:rPr>
              <a:t>báo</a:t>
            </a:r>
            <a:r>
              <a:rPr sz="2400" b="1" spc="-10" dirty="0">
                <a:solidFill>
                  <a:srgbClr val="FF0000"/>
                </a:solidFill>
                <a:latin typeface="Times New Roman"/>
                <a:cs typeface="Times New Roman"/>
              </a:rPr>
              <a:t> </a:t>
            </a:r>
            <a:r>
              <a:rPr sz="2400" b="1" dirty="0">
                <a:solidFill>
                  <a:srgbClr val="FF0000"/>
                </a:solidFill>
                <a:latin typeface="Times New Roman"/>
                <a:cs typeface="Times New Roman"/>
              </a:rPr>
              <a:t>hàm</a:t>
            </a:r>
            <a:endParaRPr sz="2400">
              <a:latin typeface="Times New Roman"/>
              <a:cs typeface="Times New Roman"/>
            </a:endParaRPr>
          </a:p>
          <a:p>
            <a:pPr marL="450850" indent="-342900">
              <a:lnSpc>
                <a:spcPts val="2865"/>
              </a:lnSpc>
              <a:buClr>
                <a:srgbClr val="00AF50"/>
              </a:buClr>
              <a:buFont typeface="Wingdings"/>
              <a:buChar char=""/>
              <a:tabLst>
                <a:tab pos="450215" algn="l"/>
                <a:tab pos="45085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xây dựng hàm tính giai thừa</a:t>
            </a:r>
            <a:r>
              <a:rPr sz="2400" spc="-125" dirty="0">
                <a:latin typeface="Times New Roman"/>
                <a:cs typeface="Times New Roman"/>
              </a:rPr>
              <a:t> </a:t>
            </a:r>
            <a:r>
              <a:rPr sz="2400" dirty="0">
                <a:latin typeface="Times New Roman"/>
                <a:cs typeface="Times New Roman"/>
              </a:rPr>
              <a:t>n!</a:t>
            </a:r>
            <a:endParaRPr sz="2400">
              <a:latin typeface="Times New Roman"/>
              <a:cs typeface="Times New Roman"/>
            </a:endParaRPr>
          </a:p>
        </p:txBody>
      </p:sp>
      <p:grpSp>
        <p:nvGrpSpPr>
          <p:cNvPr id="8" name="object 8"/>
          <p:cNvGrpSpPr/>
          <p:nvPr/>
        </p:nvGrpSpPr>
        <p:grpSpPr>
          <a:xfrm>
            <a:off x="324611" y="1609344"/>
            <a:ext cx="8408035" cy="4381500"/>
            <a:chOff x="324611" y="1609344"/>
            <a:chExt cx="8408035" cy="4381500"/>
          </a:xfrm>
        </p:grpSpPr>
        <p:sp>
          <p:nvSpPr>
            <p:cNvPr id="9" name="object 9"/>
            <p:cNvSpPr/>
            <p:nvPr/>
          </p:nvSpPr>
          <p:spPr>
            <a:xfrm>
              <a:off x="411479" y="1650492"/>
              <a:ext cx="8321040" cy="424662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24611" y="1609344"/>
              <a:ext cx="4597146" cy="438150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57199" y="1676450"/>
              <a:ext cx="8229600" cy="4154932"/>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457200" y="1676450"/>
            <a:ext cx="8229600" cy="4155440"/>
          </a:xfrm>
          <a:prstGeom prst="rect">
            <a:avLst/>
          </a:prstGeom>
          <a:ln w="9525">
            <a:solidFill>
              <a:srgbClr val="497DBA"/>
            </a:solidFill>
          </a:ln>
        </p:spPr>
        <p:txBody>
          <a:bodyPr vert="horz" wrap="square" lIns="0" tIns="34925" rIns="0" bIns="0" rtlCol="0">
            <a:spAutoFit/>
          </a:bodyPr>
          <a:lstStyle/>
          <a:p>
            <a:pPr marL="91440">
              <a:lnSpc>
                <a:spcPct val="100000"/>
              </a:lnSpc>
              <a:spcBef>
                <a:spcPts val="275"/>
              </a:spcBef>
            </a:pPr>
            <a:r>
              <a:rPr sz="2400" b="1" spc="-5" dirty="0">
                <a:solidFill>
                  <a:srgbClr val="FF0000"/>
                </a:solidFill>
                <a:latin typeface="Times New Roman"/>
                <a:cs typeface="Times New Roman"/>
              </a:rPr>
              <a:t>&lt;?php</a:t>
            </a:r>
            <a:endParaRPr sz="2400">
              <a:latin typeface="Times New Roman"/>
              <a:cs typeface="Times New Roman"/>
            </a:endParaRPr>
          </a:p>
          <a:p>
            <a:pPr marL="548640">
              <a:lnSpc>
                <a:spcPct val="100000"/>
              </a:lnSpc>
            </a:pPr>
            <a:r>
              <a:rPr sz="2400" b="1" spc="-5" dirty="0">
                <a:solidFill>
                  <a:srgbClr val="1F487C"/>
                </a:solidFill>
                <a:latin typeface="Times New Roman"/>
                <a:cs typeface="Times New Roman"/>
              </a:rPr>
              <a:t>function</a:t>
            </a:r>
            <a:r>
              <a:rPr sz="2400" b="1" spc="5" dirty="0">
                <a:solidFill>
                  <a:srgbClr val="1F487C"/>
                </a:solidFill>
                <a:latin typeface="Times New Roman"/>
                <a:cs typeface="Times New Roman"/>
              </a:rPr>
              <a:t> </a:t>
            </a:r>
            <a:r>
              <a:rPr sz="2400" spc="-5" dirty="0">
                <a:latin typeface="Times New Roman"/>
                <a:cs typeface="Times New Roman"/>
              </a:rPr>
              <a:t>calFactorial($n)</a:t>
            </a:r>
            <a:endParaRPr sz="2400">
              <a:latin typeface="Times New Roman"/>
              <a:cs typeface="Times New Roman"/>
            </a:endParaRPr>
          </a:p>
          <a:p>
            <a:pPr marL="548640">
              <a:lnSpc>
                <a:spcPct val="100000"/>
              </a:lnSpc>
            </a:pPr>
            <a:r>
              <a:rPr sz="2400" dirty="0">
                <a:latin typeface="Times New Roman"/>
                <a:cs typeface="Times New Roman"/>
              </a:rPr>
              <a:t>{</a:t>
            </a:r>
            <a:endParaRPr sz="2400">
              <a:latin typeface="Times New Roman"/>
              <a:cs typeface="Times New Roman"/>
            </a:endParaRPr>
          </a:p>
          <a:p>
            <a:pPr marL="1005840">
              <a:lnSpc>
                <a:spcPct val="100000"/>
              </a:lnSpc>
            </a:pPr>
            <a:r>
              <a:rPr sz="2400" spc="-5" dirty="0">
                <a:latin typeface="Times New Roman"/>
                <a:cs typeface="Times New Roman"/>
              </a:rPr>
              <a:t>$result =</a:t>
            </a:r>
            <a:r>
              <a:rPr sz="2400" spc="-10" dirty="0">
                <a:latin typeface="Times New Roman"/>
                <a:cs typeface="Times New Roman"/>
              </a:rPr>
              <a:t> </a:t>
            </a:r>
            <a:r>
              <a:rPr sz="2400" spc="-5" dirty="0">
                <a:latin typeface="Times New Roman"/>
                <a:cs typeface="Times New Roman"/>
              </a:rPr>
              <a:t>1;</a:t>
            </a:r>
            <a:endParaRPr sz="2400">
              <a:latin typeface="Times New Roman"/>
              <a:cs typeface="Times New Roman"/>
            </a:endParaRPr>
          </a:p>
          <a:p>
            <a:pPr marL="1005840">
              <a:lnSpc>
                <a:spcPct val="100000"/>
              </a:lnSpc>
            </a:pPr>
            <a:r>
              <a:rPr sz="2400" b="1" dirty="0">
                <a:latin typeface="Times New Roman"/>
                <a:cs typeface="Times New Roman"/>
              </a:rPr>
              <a:t>for</a:t>
            </a:r>
            <a:r>
              <a:rPr sz="2400" dirty="0">
                <a:latin typeface="Times New Roman"/>
                <a:cs typeface="Times New Roman"/>
              </a:rPr>
              <a:t>($i=2 ; $i&lt;=$n ;</a:t>
            </a:r>
            <a:r>
              <a:rPr sz="2400" spc="-50" dirty="0">
                <a:latin typeface="Times New Roman"/>
                <a:cs typeface="Times New Roman"/>
              </a:rPr>
              <a:t> </a:t>
            </a:r>
            <a:r>
              <a:rPr sz="2400" dirty="0">
                <a:latin typeface="Times New Roman"/>
                <a:cs typeface="Times New Roman"/>
              </a:rPr>
              <a:t>$i++)</a:t>
            </a:r>
            <a:endParaRPr sz="2400">
              <a:latin typeface="Times New Roman"/>
              <a:cs typeface="Times New Roman"/>
            </a:endParaRPr>
          </a:p>
          <a:p>
            <a:pPr marL="1463040">
              <a:lnSpc>
                <a:spcPct val="100000"/>
              </a:lnSpc>
            </a:pPr>
            <a:r>
              <a:rPr sz="2400" spc="-5" dirty="0">
                <a:latin typeface="Times New Roman"/>
                <a:cs typeface="Times New Roman"/>
              </a:rPr>
              <a:t>$result *=$i;</a:t>
            </a:r>
            <a:endParaRPr sz="2400">
              <a:latin typeface="Times New Roman"/>
              <a:cs typeface="Times New Roman"/>
            </a:endParaRPr>
          </a:p>
          <a:p>
            <a:pPr marL="1005840">
              <a:lnSpc>
                <a:spcPct val="100000"/>
              </a:lnSpc>
            </a:pPr>
            <a:r>
              <a:rPr sz="2400" b="1" spc="-10" dirty="0">
                <a:latin typeface="Times New Roman"/>
                <a:cs typeface="Times New Roman"/>
              </a:rPr>
              <a:t>return</a:t>
            </a:r>
            <a:r>
              <a:rPr sz="2400" b="1" spc="-15" dirty="0">
                <a:latin typeface="Times New Roman"/>
                <a:cs typeface="Times New Roman"/>
              </a:rPr>
              <a:t> </a:t>
            </a:r>
            <a:r>
              <a:rPr sz="2400" dirty="0">
                <a:latin typeface="Times New Roman"/>
                <a:cs typeface="Times New Roman"/>
              </a:rPr>
              <a:t>$result;</a:t>
            </a:r>
            <a:endParaRPr sz="2400">
              <a:latin typeface="Times New Roman"/>
              <a:cs typeface="Times New Roman"/>
            </a:endParaRPr>
          </a:p>
          <a:p>
            <a:pPr marL="548640">
              <a:lnSpc>
                <a:spcPct val="100000"/>
              </a:lnSpc>
              <a:spcBef>
                <a:spcPts val="5"/>
              </a:spcBef>
            </a:pPr>
            <a:r>
              <a:rPr sz="2400" dirty="0">
                <a:latin typeface="Times New Roman"/>
                <a:cs typeface="Times New Roman"/>
              </a:rPr>
              <a:t>}</a:t>
            </a:r>
            <a:endParaRPr sz="2400">
              <a:latin typeface="Times New Roman"/>
              <a:cs typeface="Times New Roman"/>
            </a:endParaRPr>
          </a:p>
          <a:p>
            <a:pPr marL="548640">
              <a:lnSpc>
                <a:spcPct val="100000"/>
              </a:lnSpc>
            </a:pPr>
            <a:r>
              <a:rPr sz="2400" dirty="0">
                <a:latin typeface="Times New Roman"/>
                <a:cs typeface="Times New Roman"/>
              </a:rPr>
              <a:t>$n =</a:t>
            </a:r>
            <a:r>
              <a:rPr sz="2400" spc="-5" dirty="0">
                <a:latin typeface="Times New Roman"/>
                <a:cs typeface="Times New Roman"/>
              </a:rPr>
              <a:t> </a:t>
            </a:r>
            <a:r>
              <a:rPr sz="2400" dirty="0">
                <a:latin typeface="Times New Roman"/>
                <a:cs typeface="Times New Roman"/>
              </a:rPr>
              <a:t>4;</a:t>
            </a:r>
            <a:endParaRPr sz="2400">
              <a:latin typeface="Times New Roman"/>
              <a:cs typeface="Times New Roman"/>
            </a:endParaRPr>
          </a:p>
          <a:p>
            <a:pPr marL="548640">
              <a:lnSpc>
                <a:spcPts val="2855"/>
              </a:lnSpc>
            </a:pPr>
            <a:r>
              <a:rPr sz="2400" b="1" spc="-5" dirty="0">
                <a:latin typeface="Times New Roman"/>
                <a:cs typeface="Times New Roman"/>
              </a:rPr>
              <a:t>echo </a:t>
            </a:r>
            <a:r>
              <a:rPr sz="2400" spc="-5" dirty="0">
                <a:latin typeface="Times New Roman"/>
                <a:cs typeface="Times New Roman"/>
              </a:rPr>
              <a:t>$n.'!=</a:t>
            </a:r>
            <a:r>
              <a:rPr sz="2400" dirty="0">
                <a:latin typeface="Times New Roman"/>
                <a:cs typeface="Times New Roman"/>
              </a:rPr>
              <a:t> </a:t>
            </a:r>
            <a:r>
              <a:rPr sz="2400" spc="-5" dirty="0">
                <a:latin typeface="Times New Roman"/>
                <a:cs typeface="Times New Roman"/>
              </a:rPr>
              <a:t>'.calFactorial($n);</a:t>
            </a:r>
            <a:endParaRPr sz="2400">
              <a:latin typeface="Times New Roman"/>
              <a:cs typeface="Times New Roman"/>
            </a:endParaRPr>
          </a:p>
          <a:p>
            <a:pPr marL="91440">
              <a:lnSpc>
                <a:spcPts val="2855"/>
              </a:lnSpc>
            </a:pPr>
            <a:r>
              <a:rPr sz="2400" b="1" dirty="0">
                <a:solidFill>
                  <a:srgbClr val="FF0000"/>
                </a:solidFill>
                <a:latin typeface="Times New Roman"/>
                <a:cs typeface="Times New Roman"/>
              </a:rPr>
              <a:t>?&gt;</a:t>
            </a:r>
            <a:endParaRPr sz="240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2849245" cy="786130"/>
            <a:chOff x="1014983" y="1523"/>
            <a:chExt cx="2849245" cy="786130"/>
          </a:xfrm>
        </p:grpSpPr>
        <p:sp>
          <p:nvSpPr>
            <p:cNvPr id="4" name="object 4"/>
            <p:cNvSpPr/>
            <p:nvPr/>
          </p:nvSpPr>
          <p:spPr>
            <a:xfrm>
              <a:off x="1014983" y="1523"/>
              <a:ext cx="28491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7627" y="221360"/>
              <a:ext cx="2535301"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383540" y="756920"/>
            <a:ext cx="5530850" cy="753110"/>
          </a:xfrm>
          <a:prstGeom prst="rect">
            <a:avLst/>
          </a:prstGeom>
        </p:spPr>
        <p:txBody>
          <a:bodyPr vert="horz" wrap="square" lIns="0" tIns="12700" rIns="0" bIns="0" rtlCol="0">
            <a:spAutoFit/>
          </a:bodyPr>
          <a:lstStyle/>
          <a:p>
            <a:pPr marL="12700">
              <a:lnSpc>
                <a:spcPts val="2865"/>
              </a:lnSpc>
              <a:spcBef>
                <a:spcPts val="100"/>
              </a:spcBef>
            </a:pPr>
            <a:r>
              <a:rPr sz="2400" b="1" spc="-5" dirty="0">
                <a:solidFill>
                  <a:srgbClr val="FF0000"/>
                </a:solidFill>
                <a:latin typeface="Times New Roman"/>
                <a:cs typeface="Times New Roman"/>
              </a:rPr>
              <a:t>b. </a:t>
            </a:r>
            <a:r>
              <a:rPr sz="2400" b="1" dirty="0">
                <a:solidFill>
                  <a:srgbClr val="FF0000"/>
                </a:solidFill>
                <a:latin typeface="Times New Roman"/>
                <a:cs typeface="Times New Roman"/>
              </a:rPr>
              <a:t>Hàm – </a:t>
            </a:r>
            <a:r>
              <a:rPr sz="2400" b="1" spc="-5" dirty="0">
                <a:solidFill>
                  <a:srgbClr val="FF0000"/>
                </a:solidFill>
                <a:latin typeface="Times New Roman"/>
                <a:cs typeface="Times New Roman"/>
              </a:rPr>
              <a:t>phạm </a:t>
            </a:r>
            <a:r>
              <a:rPr sz="2400" b="1" dirty="0">
                <a:solidFill>
                  <a:srgbClr val="FF0000"/>
                </a:solidFill>
                <a:latin typeface="Times New Roman"/>
                <a:cs typeface="Times New Roman"/>
              </a:rPr>
              <a:t>vi</a:t>
            </a:r>
            <a:r>
              <a:rPr sz="2400" b="1" spc="-10" dirty="0">
                <a:solidFill>
                  <a:srgbClr val="FF0000"/>
                </a:solidFill>
                <a:latin typeface="Times New Roman"/>
                <a:cs typeface="Times New Roman"/>
              </a:rPr>
              <a:t> </a:t>
            </a:r>
            <a:r>
              <a:rPr sz="2400" b="1" spc="-5" dirty="0">
                <a:solidFill>
                  <a:srgbClr val="FF0000"/>
                </a:solidFill>
                <a:latin typeface="Times New Roman"/>
                <a:cs typeface="Times New Roman"/>
              </a:rPr>
              <a:t>biến</a:t>
            </a:r>
            <a:endParaRPr sz="2400">
              <a:latin typeface="Times New Roman"/>
              <a:cs typeface="Times New Roman"/>
            </a:endParaRPr>
          </a:p>
          <a:p>
            <a:pPr marL="450850" indent="-342900">
              <a:lnSpc>
                <a:spcPts val="2865"/>
              </a:lnSpc>
              <a:buClr>
                <a:srgbClr val="00AF50"/>
              </a:buClr>
              <a:buFont typeface="Wingdings"/>
              <a:buChar char=""/>
              <a:tabLst>
                <a:tab pos="450215" algn="l"/>
                <a:tab pos="45085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cho biết kết quả của đoạn lệnh</a:t>
            </a:r>
            <a:r>
              <a:rPr sz="2400" spc="-114"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8" name="object 8"/>
          <p:cNvGrpSpPr/>
          <p:nvPr/>
        </p:nvGrpSpPr>
        <p:grpSpPr>
          <a:xfrm>
            <a:off x="324611" y="1609344"/>
            <a:ext cx="8408035" cy="4015740"/>
            <a:chOff x="324611" y="1609344"/>
            <a:chExt cx="8408035" cy="4015740"/>
          </a:xfrm>
        </p:grpSpPr>
        <p:sp>
          <p:nvSpPr>
            <p:cNvPr id="9" name="object 9"/>
            <p:cNvSpPr/>
            <p:nvPr/>
          </p:nvSpPr>
          <p:spPr>
            <a:xfrm>
              <a:off x="411479" y="1650492"/>
              <a:ext cx="8321040" cy="387781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24611" y="1609344"/>
              <a:ext cx="4852416" cy="401574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57199" y="1676400"/>
              <a:ext cx="8229600" cy="3785616"/>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457200" y="1676400"/>
            <a:ext cx="8229600" cy="3785870"/>
          </a:xfrm>
          <a:prstGeom prst="rect">
            <a:avLst/>
          </a:prstGeom>
          <a:ln w="9525">
            <a:solidFill>
              <a:srgbClr val="497DBA"/>
            </a:solidFill>
          </a:ln>
        </p:spPr>
        <p:txBody>
          <a:bodyPr vert="horz" wrap="square" lIns="0" tIns="34925" rIns="0" bIns="0" rtlCol="0">
            <a:spAutoFit/>
          </a:bodyPr>
          <a:lstStyle/>
          <a:p>
            <a:pPr marL="91440">
              <a:lnSpc>
                <a:spcPct val="100000"/>
              </a:lnSpc>
              <a:spcBef>
                <a:spcPts val="275"/>
              </a:spcBef>
            </a:pPr>
            <a:r>
              <a:rPr sz="2400" b="1" spc="-5" dirty="0">
                <a:solidFill>
                  <a:srgbClr val="FF0000"/>
                </a:solidFill>
                <a:latin typeface="Times New Roman"/>
                <a:cs typeface="Times New Roman"/>
              </a:rPr>
              <a:t>&lt;?php</a:t>
            </a:r>
            <a:endParaRPr sz="2400">
              <a:latin typeface="Times New Roman"/>
              <a:cs typeface="Times New Roman"/>
            </a:endParaRPr>
          </a:p>
          <a:p>
            <a:pPr marL="548640">
              <a:lnSpc>
                <a:spcPct val="100000"/>
              </a:lnSpc>
            </a:pPr>
            <a:r>
              <a:rPr sz="2400" b="1" spc="-5" dirty="0">
                <a:solidFill>
                  <a:srgbClr val="1F487C"/>
                </a:solidFill>
                <a:latin typeface="Times New Roman"/>
                <a:cs typeface="Times New Roman"/>
              </a:rPr>
              <a:t>function</a:t>
            </a:r>
            <a:r>
              <a:rPr sz="2400" b="1" spc="5" dirty="0">
                <a:solidFill>
                  <a:srgbClr val="1F487C"/>
                </a:solidFill>
                <a:latin typeface="Times New Roman"/>
                <a:cs typeface="Times New Roman"/>
              </a:rPr>
              <a:t> </a:t>
            </a:r>
            <a:r>
              <a:rPr sz="2400" spc="-5" dirty="0">
                <a:latin typeface="Times New Roman"/>
                <a:cs typeface="Times New Roman"/>
              </a:rPr>
              <a:t>doublevalue($var=10)</a:t>
            </a:r>
            <a:endParaRPr sz="2400">
              <a:latin typeface="Times New Roman"/>
              <a:cs typeface="Times New Roman"/>
            </a:endParaRPr>
          </a:p>
          <a:p>
            <a:pPr marL="853440">
              <a:lnSpc>
                <a:spcPct val="100000"/>
              </a:lnSpc>
            </a:pPr>
            <a:r>
              <a:rPr sz="2400" dirty="0">
                <a:latin typeface="Times New Roman"/>
                <a:cs typeface="Times New Roman"/>
              </a:rPr>
              <a:t>{</a:t>
            </a:r>
            <a:endParaRPr sz="2400">
              <a:latin typeface="Times New Roman"/>
              <a:cs typeface="Times New Roman"/>
            </a:endParaRPr>
          </a:p>
          <a:p>
            <a:pPr marL="1158240">
              <a:lnSpc>
                <a:spcPct val="100000"/>
              </a:lnSpc>
            </a:pPr>
            <a:r>
              <a:rPr sz="2400" b="1" spc="-5" dirty="0">
                <a:solidFill>
                  <a:srgbClr val="77923B"/>
                </a:solidFill>
                <a:latin typeface="Times New Roman"/>
                <a:cs typeface="Times New Roman"/>
              </a:rPr>
              <a:t>global</a:t>
            </a:r>
            <a:r>
              <a:rPr sz="2400" b="1" spc="-10" dirty="0">
                <a:solidFill>
                  <a:srgbClr val="77923B"/>
                </a:solidFill>
                <a:latin typeface="Times New Roman"/>
                <a:cs typeface="Times New Roman"/>
              </a:rPr>
              <a:t> </a:t>
            </a:r>
            <a:r>
              <a:rPr sz="2400" spc="-5" dirty="0">
                <a:latin typeface="Times New Roman"/>
                <a:cs typeface="Times New Roman"/>
              </a:rPr>
              <a:t>$temp;</a:t>
            </a:r>
            <a:endParaRPr sz="2400">
              <a:latin typeface="Times New Roman"/>
              <a:cs typeface="Times New Roman"/>
            </a:endParaRPr>
          </a:p>
          <a:p>
            <a:pPr marL="1158240">
              <a:lnSpc>
                <a:spcPct val="100000"/>
              </a:lnSpc>
            </a:pPr>
            <a:r>
              <a:rPr sz="2400" dirty="0">
                <a:latin typeface="Times New Roman"/>
                <a:cs typeface="Times New Roman"/>
              </a:rPr>
              <a:t>$temp = $var *</a:t>
            </a:r>
            <a:r>
              <a:rPr sz="2400" spc="-35" dirty="0">
                <a:latin typeface="Times New Roman"/>
                <a:cs typeface="Times New Roman"/>
              </a:rPr>
              <a:t> </a:t>
            </a:r>
            <a:r>
              <a:rPr sz="2400" dirty="0">
                <a:latin typeface="Times New Roman"/>
                <a:cs typeface="Times New Roman"/>
              </a:rPr>
              <a:t>2;</a:t>
            </a:r>
            <a:endParaRPr sz="2400">
              <a:latin typeface="Times New Roman"/>
              <a:cs typeface="Times New Roman"/>
            </a:endParaRPr>
          </a:p>
          <a:p>
            <a:pPr marL="853440">
              <a:lnSpc>
                <a:spcPct val="100000"/>
              </a:lnSpc>
            </a:pPr>
            <a:r>
              <a:rPr sz="2400" dirty="0">
                <a:latin typeface="Times New Roman"/>
                <a:cs typeface="Times New Roman"/>
              </a:rPr>
              <a:t>}</a:t>
            </a:r>
            <a:endParaRPr sz="2400">
              <a:latin typeface="Times New Roman"/>
              <a:cs typeface="Times New Roman"/>
            </a:endParaRPr>
          </a:p>
          <a:p>
            <a:pPr marL="853440" marR="5591175">
              <a:lnSpc>
                <a:spcPct val="100000"/>
              </a:lnSpc>
            </a:pPr>
            <a:r>
              <a:rPr sz="2400" dirty="0">
                <a:latin typeface="Times New Roman"/>
                <a:cs typeface="Times New Roman"/>
              </a:rPr>
              <a:t>$temp = 5;  doublevalue();</a:t>
            </a:r>
            <a:endParaRPr sz="2400">
              <a:latin typeface="Times New Roman"/>
              <a:cs typeface="Times New Roman"/>
            </a:endParaRPr>
          </a:p>
          <a:p>
            <a:pPr marL="853440">
              <a:lnSpc>
                <a:spcPts val="2855"/>
              </a:lnSpc>
              <a:spcBef>
                <a:spcPts val="5"/>
              </a:spcBef>
            </a:pPr>
            <a:r>
              <a:rPr sz="2400" dirty="0">
                <a:latin typeface="Times New Roman"/>
                <a:cs typeface="Times New Roman"/>
              </a:rPr>
              <a:t>echo </a:t>
            </a:r>
            <a:r>
              <a:rPr sz="2400" spc="-5" dirty="0">
                <a:latin typeface="Times New Roman"/>
                <a:cs typeface="Times New Roman"/>
              </a:rPr>
              <a:t>"\$temp is:</a:t>
            </a:r>
            <a:r>
              <a:rPr sz="2400" spc="-20" dirty="0">
                <a:latin typeface="Times New Roman"/>
                <a:cs typeface="Times New Roman"/>
              </a:rPr>
              <a:t> </a:t>
            </a:r>
            <a:r>
              <a:rPr sz="2400" dirty="0">
                <a:latin typeface="Times New Roman"/>
                <a:cs typeface="Times New Roman"/>
              </a:rPr>
              <a:t>$temp";</a:t>
            </a:r>
            <a:endParaRPr sz="2400">
              <a:latin typeface="Times New Roman"/>
              <a:cs typeface="Times New Roman"/>
            </a:endParaRPr>
          </a:p>
          <a:p>
            <a:pPr marL="91440">
              <a:lnSpc>
                <a:spcPts val="2855"/>
              </a:lnSpc>
            </a:pPr>
            <a:r>
              <a:rPr sz="2400" b="1" dirty="0">
                <a:solidFill>
                  <a:srgbClr val="FF0000"/>
                </a:solidFill>
                <a:latin typeface="Times New Roman"/>
                <a:cs typeface="Times New Roman"/>
              </a:rPr>
              <a:t>?&gt;</a:t>
            </a:r>
            <a:endParaRPr sz="2400">
              <a:latin typeface="Times New Roman"/>
              <a:cs typeface="Times New Roman"/>
            </a:endParaRPr>
          </a:p>
        </p:txBody>
      </p:sp>
      <p:sp>
        <p:nvSpPr>
          <p:cNvPr id="22" name="object 22"/>
          <p:cNvSpPr txBox="1"/>
          <p:nvPr/>
        </p:nvSpPr>
        <p:spPr>
          <a:xfrm>
            <a:off x="1433067" y="5895085"/>
            <a:ext cx="6889115" cy="391160"/>
          </a:xfrm>
          <a:prstGeom prst="rect">
            <a:avLst/>
          </a:prstGeom>
        </p:spPr>
        <p:txBody>
          <a:bodyPr vert="horz" wrap="square" lIns="0" tIns="12700" rIns="0" bIns="0" rtlCol="0">
            <a:spAutoFit/>
          </a:bodyPr>
          <a:lstStyle/>
          <a:p>
            <a:pPr marL="12700">
              <a:lnSpc>
                <a:spcPct val="100000"/>
              </a:lnSpc>
              <a:spcBef>
                <a:spcPts val="100"/>
              </a:spcBef>
              <a:tabLst>
                <a:tab pos="1837055" algn="l"/>
              </a:tabLst>
            </a:pPr>
            <a:r>
              <a:rPr sz="2400" spc="-5" dirty="0">
                <a:latin typeface="Times New Roman"/>
                <a:cs typeface="Times New Roman"/>
              </a:rPr>
              <a:t>Dùng</a:t>
            </a:r>
            <a:r>
              <a:rPr sz="2400" dirty="0">
                <a:latin typeface="Times New Roman"/>
                <a:cs typeface="Times New Roman"/>
              </a:rPr>
              <a:t> từ khoá	</a:t>
            </a:r>
            <a:r>
              <a:rPr sz="2400" b="1" dirty="0">
                <a:solidFill>
                  <a:srgbClr val="FF0000"/>
                </a:solidFill>
                <a:latin typeface="Times New Roman"/>
                <a:cs typeface="Times New Roman"/>
              </a:rPr>
              <a:t>global </a:t>
            </a:r>
            <a:r>
              <a:rPr sz="2400" dirty="0">
                <a:latin typeface="Times New Roman"/>
                <a:cs typeface="Times New Roman"/>
              </a:rPr>
              <a:t>để xác định phạm vi biến toàn</a:t>
            </a:r>
            <a:r>
              <a:rPr sz="2400" spc="-160" dirty="0">
                <a:latin typeface="Times New Roman"/>
                <a:cs typeface="Times New Roman"/>
              </a:rPr>
              <a:t> </a:t>
            </a:r>
            <a:r>
              <a:rPr sz="2400" dirty="0">
                <a:latin typeface="Times New Roman"/>
                <a:cs typeface="Times New Roman"/>
              </a:rPr>
              <a:t>cục</a:t>
            </a:r>
            <a:endParaRPr sz="2400">
              <a:latin typeface="Times New Roman"/>
              <a:cs typeface="Times New Roman"/>
            </a:endParaRPr>
          </a:p>
        </p:txBody>
      </p:sp>
      <p:grpSp>
        <p:nvGrpSpPr>
          <p:cNvPr id="23" name="object 23"/>
          <p:cNvGrpSpPr/>
          <p:nvPr/>
        </p:nvGrpSpPr>
        <p:grpSpPr>
          <a:xfrm>
            <a:off x="5239511" y="1732026"/>
            <a:ext cx="3355340" cy="722630"/>
            <a:chOff x="5239511" y="1732026"/>
            <a:chExt cx="3355340" cy="722630"/>
          </a:xfrm>
        </p:grpSpPr>
        <p:sp>
          <p:nvSpPr>
            <p:cNvPr id="24" name="object 24"/>
            <p:cNvSpPr/>
            <p:nvPr/>
          </p:nvSpPr>
          <p:spPr>
            <a:xfrm>
              <a:off x="5311901" y="1748028"/>
              <a:ext cx="3282696" cy="623315"/>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5239511" y="1732026"/>
              <a:ext cx="2029206" cy="722376"/>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5372099" y="1788502"/>
              <a:ext cx="3162300" cy="502920"/>
            </a:xfrm>
            <a:custGeom>
              <a:avLst/>
              <a:gdLst/>
              <a:ahLst/>
              <a:cxnLst/>
              <a:rect l="l" t="t" r="r" b="b"/>
              <a:pathLst>
                <a:path w="3162300" h="502919">
                  <a:moveTo>
                    <a:pt x="3162300" y="0"/>
                  </a:moveTo>
                  <a:lnTo>
                    <a:pt x="0" y="0"/>
                  </a:lnTo>
                  <a:lnTo>
                    <a:pt x="0" y="502704"/>
                  </a:lnTo>
                  <a:lnTo>
                    <a:pt x="3162300" y="502704"/>
                  </a:lnTo>
                  <a:lnTo>
                    <a:pt x="3162300" y="0"/>
                  </a:lnTo>
                  <a:close/>
                </a:path>
              </a:pathLst>
            </a:custGeom>
            <a:solidFill>
              <a:srgbClr val="000000"/>
            </a:solidFill>
          </p:spPr>
          <p:txBody>
            <a:bodyPr wrap="square" lIns="0" tIns="0" rIns="0" bIns="0" rtlCol="0"/>
            <a:lstStyle/>
            <a:p>
              <a:endParaRPr/>
            </a:p>
          </p:txBody>
        </p:sp>
        <p:sp>
          <p:nvSpPr>
            <p:cNvPr id="27" name="object 27"/>
            <p:cNvSpPr/>
            <p:nvPr/>
          </p:nvSpPr>
          <p:spPr>
            <a:xfrm>
              <a:off x="5372099" y="1788502"/>
              <a:ext cx="3162300" cy="502920"/>
            </a:xfrm>
            <a:custGeom>
              <a:avLst/>
              <a:gdLst/>
              <a:ahLst/>
              <a:cxnLst/>
              <a:rect l="l" t="t" r="r" b="b"/>
              <a:pathLst>
                <a:path w="3162300" h="502919">
                  <a:moveTo>
                    <a:pt x="0" y="502704"/>
                  </a:moveTo>
                  <a:lnTo>
                    <a:pt x="3162300" y="502704"/>
                  </a:lnTo>
                  <a:lnTo>
                    <a:pt x="3162300" y="0"/>
                  </a:lnTo>
                  <a:lnTo>
                    <a:pt x="0" y="0"/>
                  </a:lnTo>
                  <a:lnTo>
                    <a:pt x="0" y="502704"/>
                  </a:lnTo>
                  <a:close/>
                </a:path>
              </a:pathLst>
            </a:custGeom>
            <a:ln w="38099">
              <a:solidFill>
                <a:srgbClr val="FFFFFF"/>
              </a:solidFill>
            </a:ln>
          </p:spPr>
          <p:txBody>
            <a:bodyPr wrap="square" lIns="0" tIns="0" rIns="0" bIns="0" rtlCol="0"/>
            <a:lstStyle/>
            <a:p>
              <a:endParaRPr/>
            </a:p>
          </p:txBody>
        </p:sp>
      </p:grpSp>
      <p:sp>
        <p:nvSpPr>
          <p:cNvPr id="28" name="object 28"/>
          <p:cNvSpPr txBox="1"/>
          <p:nvPr/>
        </p:nvSpPr>
        <p:spPr>
          <a:xfrm>
            <a:off x="5372100" y="1788502"/>
            <a:ext cx="3162300" cy="502920"/>
          </a:xfrm>
          <a:prstGeom prst="rect">
            <a:avLst/>
          </a:prstGeom>
        </p:spPr>
        <p:txBody>
          <a:bodyPr vert="horz" wrap="square" lIns="0" tIns="45720" rIns="0" bIns="0" rtlCol="0">
            <a:spAutoFit/>
          </a:bodyPr>
          <a:lstStyle/>
          <a:p>
            <a:pPr marL="91440">
              <a:lnSpc>
                <a:spcPct val="100000"/>
              </a:lnSpc>
              <a:spcBef>
                <a:spcPts val="360"/>
              </a:spcBef>
            </a:pPr>
            <a:r>
              <a:rPr sz="2400" dirty="0">
                <a:solidFill>
                  <a:srgbClr val="FFFFFF"/>
                </a:solidFill>
                <a:latin typeface="Times New Roman"/>
                <a:cs typeface="Times New Roman"/>
              </a:rPr>
              <a:t>$temp </a:t>
            </a:r>
            <a:r>
              <a:rPr sz="2400" spc="-5" dirty="0">
                <a:solidFill>
                  <a:srgbClr val="FFFFFF"/>
                </a:solidFill>
                <a:latin typeface="Times New Roman"/>
                <a:cs typeface="Times New Roman"/>
              </a:rPr>
              <a:t>is:</a:t>
            </a:r>
            <a:r>
              <a:rPr sz="2400" spc="-25" dirty="0">
                <a:solidFill>
                  <a:srgbClr val="FFFFFF"/>
                </a:solidFill>
                <a:latin typeface="Times New Roman"/>
                <a:cs typeface="Times New Roman"/>
              </a:rPr>
              <a:t> </a:t>
            </a:r>
            <a:r>
              <a:rPr sz="2400" dirty="0">
                <a:solidFill>
                  <a:srgbClr val="FFFFFF"/>
                </a:solidFill>
                <a:latin typeface="Times New Roman"/>
                <a:cs typeface="Times New Roman"/>
              </a:rPr>
              <a:t>20</a:t>
            </a:r>
            <a:endParaRPr sz="240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2849245" cy="786130"/>
            <a:chOff x="1014983" y="1523"/>
            <a:chExt cx="2849245" cy="786130"/>
          </a:xfrm>
        </p:grpSpPr>
        <p:sp>
          <p:nvSpPr>
            <p:cNvPr id="4" name="object 4"/>
            <p:cNvSpPr/>
            <p:nvPr/>
          </p:nvSpPr>
          <p:spPr>
            <a:xfrm>
              <a:off x="1014983" y="1523"/>
              <a:ext cx="284911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7627" y="221360"/>
              <a:ext cx="2535301"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383540" y="756920"/>
            <a:ext cx="5530850" cy="753110"/>
          </a:xfrm>
          <a:prstGeom prst="rect">
            <a:avLst/>
          </a:prstGeom>
        </p:spPr>
        <p:txBody>
          <a:bodyPr vert="horz" wrap="square" lIns="0" tIns="12700" rIns="0" bIns="0" rtlCol="0">
            <a:spAutoFit/>
          </a:bodyPr>
          <a:lstStyle/>
          <a:p>
            <a:pPr marL="12700">
              <a:lnSpc>
                <a:spcPts val="2865"/>
              </a:lnSpc>
              <a:spcBef>
                <a:spcPts val="100"/>
              </a:spcBef>
            </a:pPr>
            <a:r>
              <a:rPr sz="2400" b="1" dirty="0">
                <a:solidFill>
                  <a:srgbClr val="FF0000"/>
                </a:solidFill>
                <a:latin typeface="Times New Roman"/>
                <a:cs typeface="Times New Roman"/>
              </a:rPr>
              <a:t>c. Hàm – tham trị và </a:t>
            </a:r>
            <a:r>
              <a:rPr sz="2400" b="1" spc="-5" dirty="0">
                <a:solidFill>
                  <a:srgbClr val="FF0000"/>
                </a:solidFill>
                <a:latin typeface="Times New Roman"/>
                <a:cs typeface="Times New Roman"/>
              </a:rPr>
              <a:t>tham</a:t>
            </a:r>
            <a:r>
              <a:rPr sz="2400" b="1" spc="-30" dirty="0">
                <a:solidFill>
                  <a:srgbClr val="FF0000"/>
                </a:solidFill>
                <a:latin typeface="Times New Roman"/>
                <a:cs typeface="Times New Roman"/>
              </a:rPr>
              <a:t> </a:t>
            </a:r>
            <a:r>
              <a:rPr sz="2400" b="1" spc="-5" dirty="0">
                <a:solidFill>
                  <a:srgbClr val="FF0000"/>
                </a:solidFill>
                <a:latin typeface="Times New Roman"/>
                <a:cs typeface="Times New Roman"/>
              </a:rPr>
              <a:t>biến</a:t>
            </a:r>
            <a:endParaRPr sz="2400">
              <a:latin typeface="Times New Roman"/>
              <a:cs typeface="Times New Roman"/>
            </a:endParaRPr>
          </a:p>
          <a:p>
            <a:pPr marL="450850" indent="-342900">
              <a:lnSpc>
                <a:spcPts val="2865"/>
              </a:lnSpc>
              <a:buClr>
                <a:srgbClr val="00AF50"/>
              </a:buClr>
              <a:buFont typeface="Wingdings"/>
              <a:buChar char=""/>
              <a:tabLst>
                <a:tab pos="450215" algn="l"/>
                <a:tab pos="45085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cho biết kết quả của đoạn lệnh</a:t>
            </a:r>
            <a:r>
              <a:rPr sz="2400" spc="-114" dirty="0">
                <a:latin typeface="Times New Roman"/>
                <a:cs typeface="Times New Roman"/>
              </a:rPr>
              <a:t> </a:t>
            </a:r>
            <a:r>
              <a:rPr sz="2400" spc="-5" dirty="0">
                <a:latin typeface="Times New Roman"/>
                <a:cs typeface="Times New Roman"/>
              </a:rPr>
              <a:t>sau</a:t>
            </a:r>
            <a:endParaRPr sz="2400">
              <a:latin typeface="Times New Roman"/>
              <a:cs typeface="Times New Roman"/>
            </a:endParaRPr>
          </a:p>
        </p:txBody>
      </p:sp>
      <p:grpSp>
        <p:nvGrpSpPr>
          <p:cNvPr id="8" name="object 8"/>
          <p:cNvGrpSpPr/>
          <p:nvPr/>
        </p:nvGrpSpPr>
        <p:grpSpPr>
          <a:xfrm>
            <a:off x="324611" y="1609344"/>
            <a:ext cx="8408035" cy="4015740"/>
            <a:chOff x="324611" y="1609344"/>
            <a:chExt cx="8408035" cy="4015740"/>
          </a:xfrm>
        </p:grpSpPr>
        <p:sp>
          <p:nvSpPr>
            <p:cNvPr id="9" name="object 9"/>
            <p:cNvSpPr/>
            <p:nvPr/>
          </p:nvSpPr>
          <p:spPr>
            <a:xfrm>
              <a:off x="411479" y="1650492"/>
              <a:ext cx="8321040" cy="387781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24611" y="1609344"/>
              <a:ext cx="4359402" cy="401574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57199" y="1676400"/>
              <a:ext cx="8229600" cy="3785616"/>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457200" y="1676400"/>
            <a:ext cx="8229600" cy="3785870"/>
          </a:xfrm>
          <a:prstGeom prst="rect">
            <a:avLst/>
          </a:prstGeom>
          <a:ln w="9525">
            <a:solidFill>
              <a:srgbClr val="497DBA"/>
            </a:solidFill>
          </a:ln>
        </p:spPr>
        <p:txBody>
          <a:bodyPr vert="horz" wrap="square" lIns="0" tIns="34925" rIns="0" bIns="0" rtlCol="0">
            <a:spAutoFit/>
          </a:bodyPr>
          <a:lstStyle/>
          <a:p>
            <a:pPr marL="91440">
              <a:lnSpc>
                <a:spcPct val="100000"/>
              </a:lnSpc>
              <a:spcBef>
                <a:spcPts val="275"/>
              </a:spcBef>
            </a:pPr>
            <a:r>
              <a:rPr sz="2400" b="1" spc="-5" dirty="0">
                <a:solidFill>
                  <a:srgbClr val="FF0000"/>
                </a:solidFill>
                <a:latin typeface="Times New Roman"/>
                <a:cs typeface="Times New Roman"/>
              </a:rPr>
              <a:t>&lt;?php</a:t>
            </a:r>
            <a:endParaRPr sz="2400">
              <a:latin typeface="Times New Roman"/>
              <a:cs typeface="Times New Roman"/>
            </a:endParaRPr>
          </a:p>
          <a:p>
            <a:pPr marL="548640">
              <a:lnSpc>
                <a:spcPct val="100000"/>
              </a:lnSpc>
            </a:pPr>
            <a:r>
              <a:rPr sz="2400" b="1" spc="-5" dirty="0">
                <a:solidFill>
                  <a:srgbClr val="1F487C"/>
                </a:solidFill>
                <a:latin typeface="Times New Roman"/>
                <a:cs typeface="Times New Roman"/>
              </a:rPr>
              <a:t>function</a:t>
            </a:r>
            <a:r>
              <a:rPr sz="2400" b="1" dirty="0">
                <a:solidFill>
                  <a:srgbClr val="1F487C"/>
                </a:solidFill>
                <a:latin typeface="Times New Roman"/>
                <a:cs typeface="Times New Roman"/>
              </a:rPr>
              <a:t> </a:t>
            </a:r>
            <a:r>
              <a:rPr sz="2400" spc="-20" dirty="0">
                <a:latin typeface="Times New Roman"/>
                <a:cs typeface="Times New Roman"/>
              </a:rPr>
              <a:t>doubleVal(</a:t>
            </a:r>
            <a:r>
              <a:rPr sz="2400" spc="-20" dirty="0">
                <a:solidFill>
                  <a:srgbClr val="FF0000"/>
                </a:solidFill>
                <a:latin typeface="Times New Roman"/>
                <a:cs typeface="Times New Roman"/>
              </a:rPr>
              <a:t>&amp;</a:t>
            </a:r>
            <a:r>
              <a:rPr sz="2400" spc="-20" dirty="0">
                <a:latin typeface="Times New Roman"/>
                <a:cs typeface="Times New Roman"/>
              </a:rPr>
              <a:t>$var)</a:t>
            </a:r>
            <a:endParaRPr sz="2400">
              <a:latin typeface="Times New Roman"/>
              <a:cs typeface="Times New Roman"/>
            </a:endParaRPr>
          </a:p>
          <a:p>
            <a:pPr marL="548640">
              <a:lnSpc>
                <a:spcPct val="100000"/>
              </a:lnSpc>
            </a:pPr>
            <a:r>
              <a:rPr sz="2400" dirty="0">
                <a:latin typeface="Times New Roman"/>
                <a:cs typeface="Times New Roman"/>
              </a:rPr>
              <a:t>{</a:t>
            </a:r>
            <a:endParaRPr sz="2400">
              <a:latin typeface="Times New Roman"/>
              <a:cs typeface="Times New Roman"/>
            </a:endParaRPr>
          </a:p>
          <a:p>
            <a:pPr marL="1005840">
              <a:lnSpc>
                <a:spcPct val="100000"/>
              </a:lnSpc>
            </a:pPr>
            <a:r>
              <a:rPr sz="2400" dirty="0">
                <a:latin typeface="Times New Roman"/>
                <a:cs typeface="Times New Roman"/>
              </a:rPr>
              <a:t>$var = $var *</a:t>
            </a:r>
            <a:r>
              <a:rPr sz="2400" spc="-20" dirty="0">
                <a:latin typeface="Times New Roman"/>
                <a:cs typeface="Times New Roman"/>
              </a:rPr>
              <a:t> </a:t>
            </a:r>
            <a:r>
              <a:rPr sz="2400" dirty="0">
                <a:latin typeface="Times New Roman"/>
                <a:cs typeface="Times New Roman"/>
              </a:rPr>
              <a:t>2;</a:t>
            </a:r>
            <a:endParaRPr sz="2400">
              <a:latin typeface="Times New Roman"/>
              <a:cs typeface="Times New Roman"/>
            </a:endParaRPr>
          </a:p>
          <a:p>
            <a:pPr marL="548640">
              <a:lnSpc>
                <a:spcPct val="100000"/>
              </a:lnSpc>
            </a:pPr>
            <a:r>
              <a:rPr sz="2400" dirty="0">
                <a:latin typeface="Times New Roman"/>
                <a:cs typeface="Times New Roman"/>
              </a:rPr>
              <a:t>}</a:t>
            </a:r>
            <a:endParaRPr sz="2400">
              <a:latin typeface="Times New Roman"/>
              <a:cs typeface="Times New Roman"/>
            </a:endParaRPr>
          </a:p>
          <a:p>
            <a:pPr>
              <a:lnSpc>
                <a:spcPct val="100000"/>
              </a:lnSpc>
              <a:spcBef>
                <a:spcPts val="5"/>
              </a:spcBef>
            </a:pPr>
            <a:endParaRPr sz="2500">
              <a:latin typeface="Times New Roman"/>
              <a:cs typeface="Times New Roman"/>
            </a:endParaRPr>
          </a:p>
          <a:p>
            <a:pPr marL="548640" marR="5572125">
              <a:lnSpc>
                <a:spcPct val="100000"/>
              </a:lnSpc>
            </a:pPr>
            <a:r>
              <a:rPr sz="2400" dirty="0">
                <a:latin typeface="Times New Roman"/>
                <a:cs typeface="Times New Roman"/>
              </a:rPr>
              <a:t>$a = 5;  </a:t>
            </a:r>
            <a:r>
              <a:rPr sz="2400" spc="-20" dirty="0">
                <a:latin typeface="Times New Roman"/>
                <a:cs typeface="Times New Roman"/>
              </a:rPr>
              <a:t>doubleVal($a);  </a:t>
            </a:r>
            <a:r>
              <a:rPr sz="2400" b="1" dirty="0">
                <a:latin typeface="Times New Roman"/>
                <a:cs typeface="Times New Roman"/>
              </a:rPr>
              <a:t>echo </a:t>
            </a:r>
            <a:r>
              <a:rPr sz="2400" spc="-5" dirty="0">
                <a:latin typeface="Times New Roman"/>
                <a:cs typeface="Times New Roman"/>
              </a:rPr>
              <a:t>"\$a is:</a:t>
            </a:r>
            <a:r>
              <a:rPr sz="2400" spc="-70" dirty="0">
                <a:latin typeface="Times New Roman"/>
                <a:cs typeface="Times New Roman"/>
              </a:rPr>
              <a:t> </a:t>
            </a:r>
            <a:r>
              <a:rPr sz="2400" spc="-5" dirty="0">
                <a:latin typeface="Times New Roman"/>
                <a:cs typeface="Times New Roman"/>
              </a:rPr>
              <a:t>$a";</a:t>
            </a:r>
            <a:endParaRPr sz="2400">
              <a:latin typeface="Times New Roman"/>
              <a:cs typeface="Times New Roman"/>
            </a:endParaRPr>
          </a:p>
          <a:p>
            <a:pPr marL="91440">
              <a:lnSpc>
                <a:spcPts val="2830"/>
              </a:lnSpc>
            </a:pPr>
            <a:r>
              <a:rPr sz="2400" b="1" dirty="0">
                <a:solidFill>
                  <a:srgbClr val="FF0000"/>
                </a:solidFill>
                <a:latin typeface="Times New Roman"/>
                <a:cs typeface="Times New Roman"/>
              </a:rPr>
              <a:t>?&gt;</a:t>
            </a:r>
            <a:endParaRPr sz="2400">
              <a:latin typeface="Times New Roman"/>
              <a:cs typeface="Times New Roman"/>
            </a:endParaRPr>
          </a:p>
        </p:txBody>
      </p:sp>
      <p:sp>
        <p:nvSpPr>
          <p:cNvPr id="22" name="object 22"/>
          <p:cNvSpPr txBox="1"/>
          <p:nvPr/>
        </p:nvSpPr>
        <p:spPr>
          <a:xfrm>
            <a:off x="1433067" y="5895085"/>
            <a:ext cx="637730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Dùng </a:t>
            </a:r>
            <a:r>
              <a:rPr sz="2400" dirty="0">
                <a:latin typeface="Times New Roman"/>
                <a:cs typeface="Times New Roman"/>
              </a:rPr>
              <a:t>từ toán tử </a:t>
            </a:r>
            <a:r>
              <a:rPr sz="2400" b="1" dirty="0">
                <a:solidFill>
                  <a:srgbClr val="FF0000"/>
                </a:solidFill>
                <a:latin typeface="Times New Roman"/>
                <a:cs typeface="Times New Roman"/>
              </a:rPr>
              <a:t>&amp; </a:t>
            </a:r>
            <a:r>
              <a:rPr sz="2400" dirty="0">
                <a:latin typeface="Times New Roman"/>
                <a:cs typeface="Times New Roman"/>
              </a:rPr>
              <a:t>để xác định tham </a:t>
            </a:r>
            <a:r>
              <a:rPr sz="2400" spc="-5" dirty="0">
                <a:latin typeface="Times New Roman"/>
                <a:cs typeface="Times New Roman"/>
              </a:rPr>
              <a:t>số </a:t>
            </a:r>
            <a:r>
              <a:rPr sz="2400" dirty="0">
                <a:latin typeface="Times New Roman"/>
                <a:cs typeface="Times New Roman"/>
              </a:rPr>
              <a:t>là tham</a:t>
            </a:r>
            <a:r>
              <a:rPr sz="2400" spc="-165" dirty="0">
                <a:latin typeface="Times New Roman"/>
                <a:cs typeface="Times New Roman"/>
              </a:rPr>
              <a:t> </a:t>
            </a:r>
            <a:r>
              <a:rPr sz="2400" dirty="0">
                <a:latin typeface="Times New Roman"/>
                <a:cs typeface="Times New Roman"/>
              </a:rPr>
              <a:t>biến</a:t>
            </a:r>
            <a:endParaRPr sz="24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04863" y="153814"/>
            <a:ext cx="6353137" cy="936154"/>
          </a:xfrm>
          <a:prstGeom prst="rect">
            <a:avLst/>
          </a:prstGeom>
        </p:spPr>
        <p:txBody>
          <a:bodyPr vert="horz" wrap="square" lIns="0" tIns="12700" rIns="0" bIns="0" rtlCol="0">
            <a:spAutoFit/>
          </a:bodyPr>
          <a:lstStyle/>
          <a:p>
            <a:pPr marL="41275">
              <a:lnSpc>
                <a:spcPct val="100000"/>
              </a:lnSpc>
              <a:spcBef>
                <a:spcPts val="100"/>
              </a:spcBef>
            </a:pPr>
            <a:r>
              <a:rPr sz="3000" dirty="0"/>
              <a:t>c. </a:t>
            </a:r>
            <a:r>
              <a:rPr sz="3000" spc="-5" dirty="0"/>
              <a:t>Yêu </a:t>
            </a:r>
            <a:r>
              <a:rPr sz="3000" dirty="0"/>
              <a:t>cầu cần thiết </a:t>
            </a:r>
            <a:r>
              <a:rPr sz="3000" spc="-5" dirty="0"/>
              <a:t>để </a:t>
            </a:r>
            <a:r>
              <a:rPr sz="3000" dirty="0"/>
              <a:t>xây </a:t>
            </a:r>
            <a:r>
              <a:rPr sz="3000" spc="-5" dirty="0"/>
              <a:t>dựng ứng dụng bằng ngôn ngữ</a:t>
            </a:r>
            <a:r>
              <a:rPr sz="3000" spc="-135" dirty="0"/>
              <a:t> </a:t>
            </a:r>
            <a:r>
              <a:rPr sz="3000" dirty="0"/>
              <a:t>PHP?</a:t>
            </a:r>
          </a:p>
        </p:txBody>
      </p:sp>
      <p:sp>
        <p:nvSpPr>
          <p:cNvPr id="6" name="object 6"/>
          <p:cNvSpPr/>
          <p:nvPr/>
        </p:nvSpPr>
        <p:spPr>
          <a:xfrm>
            <a:off x="2670682" y="1316863"/>
            <a:ext cx="1904999" cy="561975"/>
          </a:xfrm>
          <a:prstGeom prst="rect">
            <a:avLst/>
          </a:prstGeom>
          <a:blipFill>
            <a:blip r:embed="rId2" cstate="print"/>
            <a:stretch>
              <a:fillRect/>
            </a:stretch>
          </a:blipFill>
        </p:spPr>
        <p:txBody>
          <a:bodyPr wrap="square" lIns="0" tIns="0" rIns="0" bIns="0" rtlCol="0"/>
          <a:lstStyle/>
          <a:p>
            <a:endParaRPr/>
          </a:p>
        </p:txBody>
      </p:sp>
      <p:grpSp>
        <p:nvGrpSpPr>
          <p:cNvPr id="7" name="object 7"/>
          <p:cNvGrpSpPr/>
          <p:nvPr/>
        </p:nvGrpSpPr>
        <p:grpSpPr>
          <a:xfrm>
            <a:off x="415290" y="1293875"/>
            <a:ext cx="2108200" cy="631190"/>
            <a:chOff x="415290" y="1293875"/>
            <a:chExt cx="2108200" cy="631190"/>
          </a:xfrm>
        </p:grpSpPr>
        <p:sp>
          <p:nvSpPr>
            <p:cNvPr id="8" name="object 8"/>
            <p:cNvSpPr/>
            <p:nvPr/>
          </p:nvSpPr>
          <p:spPr>
            <a:xfrm>
              <a:off x="415290" y="1293875"/>
              <a:ext cx="2105406" cy="629412"/>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73964" y="1362455"/>
              <a:ext cx="2049018" cy="56235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60921" y="1316862"/>
              <a:ext cx="2013546" cy="53784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460921" y="1316862"/>
              <a:ext cx="2013585" cy="537845"/>
            </a:xfrm>
            <a:custGeom>
              <a:avLst/>
              <a:gdLst/>
              <a:ahLst/>
              <a:cxnLst/>
              <a:rect l="l" t="t" r="r" b="b"/>
              <a:pathLst>
                <a:path w="2013585" h="537844">
                  <a:moveTo>
                    <a:pt x="0" y="89662"/>
                  </a:moveTo>
                  <a:lnTo>
                    <a:pt x="7044" y="54756"/>
                  </a:lnTo>
                  <a:lnTo>
                    <a:pt x="26255" y="26257"/>
                  </a:lnTo>
                  <a:lnTo>
                    <a:pt x="54751" y="7044"/>
                  </a:lnTo>
                  <a:lnTo>
                    <a:pt x="89649" y="0"/>
                  </a:lnTo>
                  <a:lnTo>
                    <a:pt x="1923884" y="0"/>
                  </a:lnTo>
                  <a:lnTo>
                    <a:pt x="1958790" y="7044"/>
                  </a:lnTo>
                  <a:lnTo>
                    <a:pt x="1987289" y="26257"/>
                  </a:lnTo>
                  <a:lnTo>
                    <a:pt x="2006502" y="54756"/>
                  </a:lnTo>
                  <a:lnTo>
                    <a:pt x="2013546" y="89662"/>
                  </a:lnTo>
                  <a:lnTo>
                    <a:pt x="2013546" y="448183"/>
                  </a:lnTo>
                  <a:lnTo>
                    <a:pt x="2006502" y="483088"/>
                  </a:lnTo>
                  <a:lnTo>
                    <a:pt x="1987289" y="511587"/>
                  </a:lnTo>
                  <a:lnTo>
                    <a:pt x="1958790" y="530800"/>
                  </a:lnTo>
                  <a:lnTo>
                    <a:pt x="1923884" y="537845"/>
                  </a:lnTo>
                  <a:lnTo>
                    <a:pt x="89649" y="537845"/>
                  </a:lnTo>
                  <a:lnTo>
                    <a:pt x="54751" y="530800"/>
                  </a:lnTo>
                  <a:lnTo>
                    <a:pt x="26255" y="511587"/>
                  </a:lnTo>
                  <a:lnTo>
                    <a:pt x="7044" y="483088"/>
                  </a:lnTo>
                  <a:lnTo>
                    <a:pt x="0" y="448183"/>
                  </a:lnTo>
                  <a:lnTo>
                    <a:pt x="0" y="89662"/>
                  </a:lnTo>
                  <a:close/>
                </a:path>
              </a:pathLst>
            </a:custGeom>
            <a:ln w="9525">
              <a:solidFill>
                <a:srgbClr val="97B853"/>
              </a:solidFill>
            </a:ln>
          </p:spPr>
          <p:txBody>
            <a:bodyPr wrap="square" lIns="0" tIns="0" rIns="0" bIns="0" rtlCol="0"/>
            <a:lstStyle/>
            <a:p>
              <a:endParaRPr/>
            </a:p>
          </p:txBody>
        </p:sp>
      </p:grpSp>
      <p:sp>
        <p:nvSpPr>
          <p:cNvPr id="12" name="object 12"/>
          <p:cNvSpPr txBox="1"/>
          <p:nvPr/>
        </p:nvSpPr>
        <p:spPr>
          <a:xfrm>
            <a:off x="639826" y="1278381"/>
            <a:ext cx="6645909" cy="877569"/>
          </a:xfrm>
          <a:prstGeom prst="rect">
            <a:avLst/>
          </a:prstGeom>
        </p:spPr>
        <p:txBody>
          <a:bodyPr vert="horz" wrap="square" lIns="0" tIns="164465" rIns="0" bIns="0" rtlCol="0">
            <a:spAutoFit/>
          </a:bodyPr>
          <a:lstStyle/>
          <a:p>
            <a:pPr marL="12700">
              <a:lnSpc>
                <a:spcPct val="100000"/>
              </a:lnSpc>
              <a:spcBef>
                <a:spcPts val="1295"/>
              </a:spcBef>
            </a:pPr>
            <a:r>
              <a:rPr sz="1800" b="1" dirty="0">
                <a:solidFill>
                  <a:srgbClr val="FFFFFF"/>
                </a:solidFill>
                <a:latin typeface="Arial"/>
                <a:cs typeface="Arial"/>
              </a:rPr>
              <a:t>PHƯƠNG </a:t>
            </a:r>
            <a:r>
              <a:rPr sz="1800" b="1" spc="-5" dirty="0">
                <a:solidFill>
                  <a:srgbClr val="FFFFFF"/>
                </a:solidFill>
                <a:latin typeface="Arial"/>
                <a:cs typeface="Arial"/>
              </a:rPr>
              <a:t>ÁN</a:t>
            </a:r>
            <a:r>
              <a:rPr sz="1800" b="1" spc="-20" dirty="0">
                <a:solidFill>
                  <a:srgbClr val="FFFFFF"/>
                </a:solidFill>
                <a:latin typeface="Arial"/>
                <a:cs typeface="Arial"/>
              </a:rPr>
              <a:t> </a:t>
            </a:r>
            <a:r>
              <a:rPr sz="1800" b="1" dirty="0">
                <a:solidFill>
                  <a:srgbClr val="FFFFFF"/>
                </a:solidFill>
                <a:latin typeface="Arial"/>
                <a:cs typeface="Arial"/>
              </a:rPr>
              <a:t>1</a:t>
            </a:r>
            <a:endParaRPr sz="1800">
              <a:latin typeface="Arial"/>
              <a:cs typeface="Arial"/>
            </a:endParaRPr>
          </a:p>
          <a:p>
            <a:pPr marL="2122170">
              <a:lnSpc>
                <a:spcPct val="100000"/>
              </a:lnSpc>
              <a:spcBef>
                <a:spcPts val="1190"/>
              </a:spcBef>
            </a:pPr>
            <a:r>
              <a:rPr sz="1800" spc="-5" dirty="0">
                <a:latin typeface="Arial"/>
                <a:cs typeface="Arial"/>
                <a:hlinkClick r:id="rId6"/>
              </a:rPr>
              <a:t>http://www.apachefriends.org/en/xampp.html</a:t>
            </a:r>
            <a:endParaRPr sz="1800">
              <a:latin typeface="Arial"/>
              <a:cs typeface="Arial"/>
            </a:endParaRPr>
          </a:p>
        </p:txBody>
      </p:sp>
      <p:grpSp>
        <p:nvGrpSpPr>
          <p:cNvPr id="13" name="object 13"/>
          <p:cNvGrpSpPr/>
          <p:nvPr/>
        </p:nvGrpSpPr>
        <p:grpSpPr>
          <a:xfrm>
            <a:off x="415290" y="2654807"/>
            <a:ext cx="2108200" cy="631190"/>
            <a:chOff x="415290" y="2654807"/>
            <a:chExt cx="2108200" cy="631190"/>
          </a:xfrm>
        </p:grpSpPr>
        <p:sp>
          <p:nvSpPr>
            <p:cNvPr id="14" name="object 14"/>
            <p:cNvSpPr/>
            <p:nvPr/>
          </p:nvSpPr>
          <p:spPr>
            <a:xfrm>
              <a:off x="415290" y="2654807"/>
              <a:ext cx="2105406" cy="62941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473964" y="2723387"/>
              <a:ext cx="2049018" cy="562355"/>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460921" y="2677667"/>
              <a:ext cx="2013546" cy="537972"/>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460921" y="2677667"/>
              <a:ext cx="2013585" cy="538480"/>
            </a:xfrm>
            <a:custGeom>
              <a:avLst/>
              <a:gdLst/>
              <a:ahLst/>
              <a:cxnLst/>
              <a:rect l="l" t="t" r="r" b="b"/>
              <a:pathLst>
                <a:path w="2013585" h="538480">
                  <a:moveTo>
                    <a:pt x="0" y="89662"/>
                  </a:moveTo>
                  <a:lnTo>
                    <a:pt x="7044" y="54756"/>
                  </a:lnTo>
                  <a:lnTo>
                    <a:pt x="26255" y="26257"/>
                  </a:lnTo>
                  <a:lnTo>
                    <a:pt x="54751" y="7044"/>
                  </a:lnTo>
                  <a:lnTo>
                    <a:pt x="89649" y="0"/>
                  </a:lnTo>
                  <a:lnTo>
                    <a:pt x="1923884" y="0"/>
                  </a:lnTo>
                  <a:lnTo>
                    <a:pt x="1958790" y="7044"/>
                  </a:lnTo>
                  <a:lnTo>
                    <a:pt x="1987289" y="26257"/>
                  </a:lnTo>
                  <a:lnTo>
                    <a:pt x="2006502" y="54756"/>
                  </a:lnTo>
                  <a:lnTo>
                    <a:pt x="2013546" y="89662"/>
                  </a:lnTo>
                  <a:lnTo>
                    <a:pt x="2013546" y="448310"/>
                  </a:lnTo>
                  <a:lnTo>
                    <a:pt x="2006502" y="483215"/>
                  </a:lnTo>
                  <a:lnTo>
                    <a:pt x="1987289" y="511714"/>
                  </a:lnTo>
                  <a:lnTo>
                    <a:pt x="1958790" y="530927"/>
                  </a:lnTo>
                  <a:lnTo>
                    <a:pt x="1923884" y="537972"/>
                  </a:lnTo>
                  <a:lnTo>
                    <a:pt x="89649" y="537972"/>
                  </a:lnTo>
                  <a:lnTo>
                    <a:pt x="54751" y="530927"/>
                  </a:lnTo>
                  <a:lnTo>
                    <a:pt x="26255" y="511714"/>
                  </a:lnTo>
                  <a:lnTo>
                    <a:pt x="7044" y="483215"/>
                  </a:lnTo>
                  <a:lnTo>
                    <a:pt x="0" y="448310"/>
                  </a:lnTo>
                  <a:lnTo>
                    <a:pt x="0" y="89662"/>
                  </a:lnTo>
                  <a:close/>
                </a:path>
              </a:pathLst>
            </a:custGeom>
            <a:ln w="9524">
              <a:solidFill>
                <a:srgbClr val="97B853"/>
              </a:solidFill>
            </a:ln>
          </p:spPr>
          <p:txBody>
            <a:bodyPr wrap="square" lIns="0" tIns="0" rIns="0" bIns="0" rtlCol="0"/>
            <a:lstStyle/>
            <a:p>
              <a:endParaRPr/>
            </a:p>
          </p:txBody>
        </p:sp>
      </p:grpSp>
      <p:sp>
        <p:nvSpPr>
          <p:cNvPr id="18" name="object 18"/>
          <p:cNvSpPr/>
          <p:nvPr/>
        </p:nvSpPr>
        <p:spPr>
          <a:xfrm>
            <a:off x="2743200" y="2590838"/>
            <a:ext cx="2540000" cy="671283"/>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p:nvPr/>
        </p:nvSpPr>
        <p:spPr>
          <a:xfrm>
            <a:off x="639826" y="2790952"/>
            <a:ext cx="5434330" cy="817244"/>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PHƯƠNG </a:t>
            </a:r>
            <a:r>
              <a:rPr sz="1800" b="1" spc="-5" dirty="0">
                <a:solidFill>
                  <a:srgbClr val="FFFFFF"/>
                </a:solidFill>
                <a:latin typeface="Arial"/>
                <a:cs typeface="Arial"/>
              </a:rPr>
              <a:t>ÁN</a:t>
            </a:r>
            <a:r>
              <a:rPr sz="1800" b="1" spc="-20" dirty="0">
                <a:solidFill>
                  <a:srgbClr val="FFFFFF"/>
                </a:solidFill>
                <a:latin typeface="Arial"/>
                <a:cs typeface="Arial"/>
              </a:rPr>
              <a:t> </a:t>
            </a:r>
            <a:r>
              <a:rPr sz="1800" b="1" dirty="0">
                <a:solidFill>
                  <a:srgbClr val="FFFFFF"/>
                </a:solidFill>
                <a:latin typeface="Arial"/>
                <a:cs typeface="Arial"/>
              </a:rPr>
              <a:t>2</a:t>
            </a:r>
            <a:endParaRPr sz="1800">
              <a:latin typeface="Arial"/>
              <a:cs typeface="Arial"/>
            </a:endParaRPr>
          </a:p>
          <a:p>
            <a:pPr>
              <a:lnSpc>
                <a:spcPct val="100000"/>
              </a:lnSpc>
              <a:spcBef>
                <a:spcPts val="15"/>
              </a:spcBef>
            </a:pPr>
            <a:endParaRPr sz="1650">
              <a:latin typeface="Arial"/>
              <a:cs typeface="Arial"/>
            </a:endParaRPr>
          </a:p>
          <a:p>
            <a:pPr marL="2194560">
              <a:lnSpc>
                <a:spcPct val="100000"/>
              </a:lnSpc>
            </a:pPr>
            <a:r>
              <a:rPr sz="1800" spc="-10" dirty="0">
                <a:latin typeface="Arial"/>
                <a:cs typeface="Arial"/>
                <a:hlinkClick r:id="rId11"/>
              </a:rPr>
              <a:t>http://www.wampserver.com/en/</a:t>
            </a:r>
            <a:endParaRPr sz="1800">
              <a:latin typeface="Arial"/>
              <a:cs typeface="Arial"/>
            </a:endParaRPr>
          </a:p>
        </p:txBody>
      </p:sp>
      <p:grpSp>
        <p:nvGrpSpPr>
          <p:cNvPr id="20" name="object 20"/>
          <p:cNvGrpSpPr/>
          <p:nvPr/>
        </p:nvGrpSpPr>
        <p:grpSpPr>
          <a:xfrm>
            <a:off x="415290" y="4015740"/>
            <a:ext cx="2108200" cy="631190"/>
            <a:chOff x="415290" y="4015740"/>
            <a:chExt cx="2108200" cy="631190"/>
          </a:xfrm>
        </p:grpSpPr>
        <p:sp>
          <p:nvSpPr>
            <p:cNvPr id="21" name="object 21"/>
            <p:cNvSpPr/>
            <p:nvPr/>
          </p:nvSpPr>
          <p:spPr>
            <a:xfrm>
              <a:off x="415290" y="4015740"/>
              <a:ext cx="2105406" cy="629412"/>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473964" y="4084320"/>
              <a:ext cx="2049018" cy="562356"/>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460921" y="4038600"/>
              <a:ext cx="2013546" cy="537972"/>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460921" y="4038600"/>
              <a:ext cx="2013585" cy="538480"/>
            </a:xfrm>
            <a:custGeom>
              <a:avLst/>
              <a:gdLst/>
              <a:ahLst/>
              <a:cxnLst/>
              <a:rect l="l" t="t" r="r" b="b"/>
              <a:pathLst>
                <a:path w="2013585" h="538479">
                  <a:moveTo>
                    <a:pt x="0" y="89662"/>
                  </a:moveTo>
                  <a:lnTo>
                    <a:pt x="7044" y="54756"/>
                  </a:lnTo>
                  <a:lnTo>
                    <a:pt x="26255" y="26257"/>
                  </a:lnTo>
                  <a:lnTo>
                    <a:pt x="54751" y="7044"/>
                  </a:lnTo>
                  <a:lnTo>
                    <a:pt x="89649" y="0"/>
                  </a:lnTo>
                  <a:lnTo>
                    <a:pt x="1923884" y="0"/>
                  </a:lnTo>
                  <a:lnTo>
                    <a:pt x="1958790" y="7044"/>
                  </a:lnTo>
                  <a:lnTo>
                    <a:pt x="1987289" y="26257"/>
                  </a:lnTo>
                  <a:lnTo>
                    <a:pt x="2006502" y="54756"/>
                  </a:lnTo>
                  <a:lnTo>
                    <a:pt x="2013546" y="89662"/>
                  </a:lnTo>
                  <a:lnTo>
                    <a:pt x="2013546" y="448310"/>
                  </a:lnTo>
                  <a:lnTo>
                    <a:pt x="2006502" y="483215"/>
                  </a:lnTo>
                  <a:lnTo>
                    <a:pt x="1987289" y="511714"/>
                  </a:lnTo>
                  <a:lnTo>
                    <a:pt x="1958790" y="530927"/>
                  </a:lnTo>
                  <a:lnTo>
                    <a:pt x="1923884" y="537972"/>
                  </a:lnTo>
                  <a:lnTo>
                    <a:pt x="89649" y="537972"/>
                  </a:lnTo>
                  <a:lnTo>
                    <a:pt x="54751" y="530927"/>
                  </a:lnTo>
                  <a:lnTo>
                    <a:pt x="26255" y="511714"/>
                  </a:lnTo>
                  <a:lnTo>
                    <a:pt x="7044" y="483215"/>
                  </a:lnTo>
                  <a:lnTo>
                    <a:pt x="0" y="448310"/>
                  </a:lnTo>
                  <a:lnTo>
                    <a:pt x="0" y="89662"/>
                  </a:lnTo>
                  <a:close/>
                </a:path>
              </a:pathLst>
            </a:custGeom>
            <a:ln w="9524">
              <a:solidFill>
                <a:srgbClr val="97B853"/>
              </a:solidFill>
            </a:ln>
          </p:spPr>
          <p:txBody>
            <a:bodyPr wrap="square" lIns="0" tIns="0" rIns="0" bIns="0" rtlCol="0"/>
            <a:lstStyle/>
            <a:p>
              <a:endParaRPr/>
            </a:p>
          </p:txBody>
        </p:sp>
      </p:grpSp>
      <p:sp>
        <p:nvSpPr>
          <p:cNvPr id="25" name="object 25"/>
          <p:cNvSpPr txBox="1"/>
          <p:nvPr/>
        </p:nvSpPr>
        <p:spPr>
          <a:xfrm>
            <a:off x="639826" y="4151883"/>
            <a:ext cx="165417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a:cs typeface="Arial"/>
              </a:rPr>
              <a:t>PHƯƠNG </a:t>
            </a:r>
            <a:r>
              <a:rPr sz="1800" b="1" spc="-5" dirty="0">
                <a:solidFill>
                  <a:srgbClr val="FFFFFF"/>
                </a:solidFill>
                <a:latin typeface="Arial"/>
                <a:cs typeface="Arial"/>
              </a:rPr>
              <a:t>ÁN</a:t>
            </a:r>
            <a:r>
              <a:rPr sz="1800" b="1" spc="-105" dirty="0">
                <a:solidFill>
                  <a:srgbClr val="FFFFFF"/>
                </a:solidFill>
                <a:latin typeface="Arial"/>
                <a:cs typeface="Arial"/>
              </a:rPr>
              <a:t> </a:t>
            </a:r>
            <a:r>
              <a:rPr sz="1800" b="1" dirty="0">
                <a:solidFill>
                  <a:srgbClr val="FFFFFF"/>
                </a:solidFill>
                <a:latin typeface="Arial"/>
                <a:cs typeface="Arial"/>
              </a:rPr>
              <a:t>3</a:t>
            </a:r>
            <a:endParaRPr sz="1800">
              <a:latin typeface="Arial"/>
              <a:cs typeface="Arial"/>
            </a:endParaRPr>
          </a:p>
        </p:txBody>
      </p:sp>
      <p:sp>
        <p:nvSpPr>
          <p:cNvPr id="26" name="object 26"/>
          <p:cNvSpPr/>
          <p:nvPr/>
        </p:nvSpPr>
        <p:spPr>
          <a:xfrm>
            <a:off x="4779136" y="4563122"/>
            <a:ext cx="2628899" cy="1733550"/>
          </a:xfrm>
          <a:prstGeom prst="rect">
            <a:avLst/>
          </a:prstGeom>
          <a:blipFill>
            <a:blip r:embed="rId15" cstate="print"/>
            <a:stretch>
              <a:fillRect/>
            </a:stretch>
          </a:blipFill>
        </p:spPr>
        <p:txBody>
          <a:bodyPr wrap="square" lIns="0" tIns="0" rIns="0" bIns="0" rtlCol="0"/>
          <a:lstStyle/>
          <a:p>
            <a:endParaRPr/>
          </a:p>
        </p:txBody>
      </p:sp>
      <p:sp>
        <p:nvSpPr>
          <p:cNvPr id="27" name="object 27"/>
          <p:cNvSpPr/>
          <p:nvPr/>
        </p:nvSpPr>
        <p:spPr>
          <a:xfrm>
            <a:off x="3091942" y="4743780"/>
            <a:ext cx="1372234" cy="1372234"/>
          </a:xfrm>
          <a:prstGeom prst="rect">
            <a:avLst/>
          </a:prstGeom>
          <a:blipFill>
            <a:blip r:embed="rId16" cstate="print"/>
            <a:stretch>
              <a:fillRect/>
            </a:stretch>
          </a:blipFill>
        </p:spPr>
        <p:txBody>
          <a:bodyPr wrap="square" lIns="0" tIns="0" rIns="0" bIns="0" rtlCol="0"/>
          <a:lstStyle/>
          <a:p>
            <a:endParaRPr/>
          </a:p>
        </p:txBody>
      </p:sp>
      <p:sp>
        <p:nvSpPr>
          <p:cNvPr id="28" name="object 28"/>
          <p:cNvSpPr txBox="1"/>
          <p:nvPr/>
        </p:nvSpPr>
        <p:spPr>
          <a:xfrm>
            <a:off x="2822194" y="4150105"/>
            <a:ext cx="17665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Cấu hình</a:t>
            </a:r>
            <a:r>
              <a:rPr sz="1800" spc="-85" dirty="0">
                <a:latin typeface="Arial"/>
                <a:cs typeface="Arial"/>
              </a:rPr>
              <a:t> </a:t>
            </a:r>
            <a:r>
              <a:rPr sz="1800" dirty="0">
                <a:latin typeface="Arial"/>
                <a:cs typeface="Arial"/>
              </a:rPr>
              <a:t>manual</a:t>
            </a:r>
            <a:endParaRPr sz="18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2982595" cy="786130"/>
            <a:chOff x="1014983" y="1523"/>
            <a:chExt cx="2982595" cy="786130"/>
          </a:xfrm>
        </p:grpSpPr>
        <p:sp>
          <p:nvSpPr>
            <p:cNvPr id="4" name="object 4"/>
            <p:cNvSpPr/>
            <p:nvPr/>
          </p:nvSpPr>
          <p:spPr>
            <a:xfrm>
              <a:off x="1014983" y="1523"/>
              <a:ext cx="298246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5621" y="221360"/>
              <a:ext cx="2670657"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449580" y="451451"/>
            <a:ext cx="723646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a. Khai </a:t>
            </a:r>
            <a:r>
              <a:rPr spc="-5" dirty="0">
                <a:solidFill>
                  <a:schemeClr val="tx1"/>
                </a:solidFill>
              </a:rPr>
              <a:t>báo</a:t>
            </a:r>
            <a:r>
              <a:rPr spc="-90" dirty="0">
                <a:solidFill>
                  <a:schemeClr val="tx1"/>
                </a:solidFill>
              </a:rPr>
              <a:t> </a:t>
            </a:r>
            <a:r>
              <a:rPr dirty="0">
                <a:solidFill>
                  <a:schemeClr val="tx1"/>
                </a:solidFill>
              </a:rPr>
              <a:t>mảng</a:t>
            </a:r>
          </a:p>
        </p:txBody>
      </p:sp>
      <p:sp>
        <p:nvSpPr>
          <p:cNvPr id="8" name="object 8"/>
          <p:cNvSpPr txBox="1"/>
          <p:nvPr/>
        </p:nvSpPr>
        <p:spPr>
          <a:xfrm>
            <a:off x="478790" y="1008472"/>
            <a:ext cx="7618730" cy="897890"/>
          </a:xfrm>
          <a:prstGeom prst="rect">
            <a:avLst/>
          </a:prstGeom>
        </p:spPr>
        <p:txBody>
          <a:bodyPr vert="horz" wrap="square" lIns="0" tIns="122555" rIns="0" bIns="0" rtlCol="0">
            <a:spAutoFit/>
          </a:bodyPr>
          <a:lstStyle/>
          <a:p>
            <a:pPr marL="355600" indent="-342900">
              <a:lnSpc>
                <a:spcPct val="100000"/>
              </a:lnSpc>
              <a:spcBef>
                <a:spcPts val="965"/>
              </a:spcBef>
              <a:buClr>
                <a:srgbClr val="00AF50"/>
              </a:buClr>
              <a:buFont typeface="Wingdings"/>
              <a:buChar char=""/>
              <a:tabLst>
                <a:tab pos="354965" algn="l"/>
                <a:tab pos="355600" algn="l"/>
              </a:tabLst>
            </a:pPr>
            <a:r>
              <a:rPr sz="2400" spc="-5" dirty="0">
                <a:latin typeface="Times New Roman"/>
                <a:cs typeface="Times New Roman"/>
              </a:rPr>
              <a:t>Mảng </a:t>
            </a:r>
            <a:r>
              <a:rPr sz="2400" dirty="0">
                <a:latin typeface="Times New Roman"/>
                <a:cs typeface="Times New Roman"/>
              </a:rPr>
              <a:t>trong </a:t>
            </a:r>
            <a:r>
              <a:rPr sz="2400" spc="-5" dirty="0">
                <a:latin typeface="Times New Roman"/>
                <a:cs typeface="Times New Roman"/>
              </a:rPr>
              <a:t>PHP </a:t>
            </a:r>
            <a:r>
              <a:rPr sz="2400" dirty="0">
                <a:latin typeface="Times New Roman"/>
                <a:cs typeface="Times New Roman"/>
              </a:rPr>
              <a:t>có thể được khai báo theo 2 cách như</a:t>
            </a:r>
            <a:r>
              <a:rPr sz="2400" spc="-204" dirty="0">
                <a:latin typeface="Times New Roman"/>
                <a:cs typeface="Times New Roman"/>
              </a:rPr>
              <a:t> </a:t>
            </a:r>
            <a:r>
              <a:rPr sz="2400" spc="-5" dirty="0">
                <a:latin typeface="Times New Roman"/>
                <a:cs typeface="Times New Roman"/>
              </a:rPr>
              <a:t>sau:</a:t>
            </a:r>
            <a:endParaRPr sz="2400" dirty="0">
              <a:latin typeface="Times New Roman"/>
              <a:cs typeface="Times New Roman"/>
            </a:endParaRPr>
          </a:p>
          <a:p>
            <a:pPr marL="812800" lvl="1" indent="-342900">
              <a:lnSpc>
                <a:spcPct val="100000"/>
              </a:lnSpc>
              <a:spcBef>
                <a:spcPts val="720"/>
              </a:spcBef>
              <a:buClr>
                <a:srgbClr val="974707"/>
              </a:buClr>
              <a:buFont typeface="Wingdings"/>
              <a:buChar char=""/>
              <a:tabLst>
                <a:tab pos="812165" algn="l"/>
                <a:tab pos="812800" algn="l"/>
              </a:tabLst>
            </a:pPr>
            <a:r>
              <a:rPr sz="2000" b="1" spc="-5" dirty="0">
                <a:latin typeface="Arial"/>
                <a:cs typeface="Arial"/>
              </a:rPr>
              <a:t>Enumerative</a:t>
            </a:r>
            <a:r>
              <a:rPr sz="2000" b="1" spc="-70" dirty="0">
                <a:latin typeface="Arial"/>
                <a:cs typeface="Arial"/>
              </a:rPr>
              <a:t> </a:t>
            </a:r>
            <a:r>
              <a:rPr sz="2000" b="1" spc="-5" dirty="0">
                <a:latin typeface="Arial"/>
                <a:cs typeface="Arial"/>
              </a:rPr>
              <a:t>Array</a:t>
            </a:r>
            <a:endParaRPr sz="2000" dirty="0">
              <a:latin typeface="Arial"/>
              <a:cs typeface="Arial"/>
            </a:endParaRPr>
          </a:p>
        </p:txBody>
      </p:sp>
      <p:sp>
        <p:nvSpPr>
          <p:cNvPr id="9" name="object 9"/>
          <p:cNvSpPr txBox="1"/>
          <p:nvPr/>
        </p:nvSpPr>
        <p:spPr>
          <a:xfrm>
            <a:off x="935989" y="4014470"/>
            <a:ext cx="2503805" cy="330200"/>
          </a:xfrm>
          <a:prstGeom prst="rect">
            <a:avLst/>
          </a:prstGeom>
        </p:spPr>
        <p:txBody>
          <a:bodyPr vert="horz" wrap="square" lIns="0" tIns="12700" rIns="0" bIns="0" rtlCol="0">
            <a:spAutoFit/>
          </a:bodyPr>
          <a:lstStyle/>
          <a:p>
            <a:pPr marL="355600" indent="-342900">
              <a:lnSpc>
                <a:spcPct val="100000"/>
              </a:lnSpc>
              <a:spcBef>
                <a:spcPts val="100"/>
              </a:spcBef>
              <a:buClr>
                <a:srgbClr val="974707"/>
              </a:buClr>
              <a:buFont typeface="Wingdings"/>
              <a:buChar char=""/>
              <a:tabLst>
                <a:tab pos="354965" algn="l"/>
                <a:tab pos="355600" algn="l"/>
              </a:tabLst>
            </a:pPr>
            <a:r>
              <a:rPr sz="2000" b="1" spc="-5" dirty="0">
                <a:latin typeface="Arial"/>
                <a:cs typeface="Arial"/>
              </a:rPr>
              <a:t>Associative</a:t>
            </a:r>
            <a:r>
              <a:rPr sz="2000" b="1" spc="-110" dirty="0">
                <a:latin typeface="Arial"/>
                <a:cs typeface="Arial"/>
              </a:rPr>
              <a:t> </a:t>
            </a:r>
            <a:r>
              <a:rPr sz="2000" b="1" spc="-5" dirty="0">
                <a:latin typeface="Arial"/>
                <a:cs typeface="Arial"/>
              </a:rPr>
              <a:t>Array</a:t>
            </a:r>
            <a:endParaRPr sz="2000">
              <a:latin typeface="Arial"/>
              <a:cs typeface="Arial"/>
            </a:endParaRPr>
          </a:p>
        </p:txBody>
      </p:sp>
      <p:grpSp>
        <p:nvGrpSpPr>
          <p:cNvPr id="10" name="object 10"/>
          <p:cNvGrpSpPr/>
          <p:nvPr/>
        </p:nvGrpSpPr>
        <p:grpSpPr>
          <a:xfrm>
            <a:off x="400811" y="1914144"/>
            <a:ext cx="8255634" cy="2185670"/>
            <a:chOff x="400811" y="1914144"/>
            <a:chExt cx="8255634" cy="2185670"/>
          </a:xfrm>
        </p:grpSpPr>
        <p:sp>
          <p:nvSpPr>
            <p:cNvPr id="11" name="object 11"/>
            <p:cNvSpPr/>
            <p:nvPr/>
          </p:nvSpPr>
          <p:spPr>
            <a:xfrm>
              <a:off x="487679" y="1955292"/>
              <a:ext cx="8168640" cy="203072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00811" y="1914144"/>
              <a:ext cx="7005828" cy="2185416"/>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533399" y="1981200"/>
              <a:ext cx="8077200" cy="1939036"/>
            </a:xfrm>
            <a:prstGeom prst="rect">
              <a:avLst/>
            </a:prstGeom>
            <a:blipFill>
              <a:blip r:embed="rId7" cstate="print"/>
              <a:stretch>
                <a:fillRect/>
              </a:stretch>
            </a:blipFill>
          </p:spPr>
          <p:txBody>
            <a:bodyPr wrap="square" lIns="0" tIns="0" rIns="0" bIns="0" rtlCol="0"/>
            <a:lstStyle/>
            <a:p>
              <a:endParaRPr/>
            </a:p>
          </p:txBody>
        </p:sp>
      </p:grpSp>
      <p:sp>
        <p:nvSpPr>
          <p:cNvPr id="14" name="object 14"/>
          <p:cNvSpPr txBox="1"/>
          <p:nvPr/>
        </p:nvSpPr>
        <p:spPr>
          <a:xfrm>
            <a:off x="533400" y="1981200"/>
            <a:ext cx="8077200" cy="1939289"/>
          </a:xfrm>
          <a:prstGeom prst="rect">
            <a:avLst/>
          </a:prstGeom>
          <a:ln w="9525">
            <a:solidFill>
              <a:srgbClr val="497DBA"/>
            </a:solidFill>
          </a:ln>
        </p:spPr>
        <p:txBody>
          <a:bodyPr vert="horz" wrap="square" lIns="0" tIns="34925" rIns="0" bIns="0" rtlCol="0">
            <a:spAutoFit/>
          </a:bodyPr>
          <a:lstStyle/>
          <a:p>
            <a:pPr marL="91440">
              <a:lnSpc>
                <a:spcPct val="100000"/>
              </a:lnSpc>
              <a:spcBef>
                <a:spcPts val="275"/>
              </a:spcBef>
            </a:pPr>
            <a:r>
              <a:rPr sz="2400" b="1" dirty="0">
                <a:solidFill>
                  <a:srgbClr val="974707"/>
                </a:solidFill>
                <a:latin typeface="Times New Roman"/>
                <a:cs typeface="Times New Roman"/>
              </a:rPr>
              <a:t>// Enumerative</a:t>
            </a:r>
            <a:r>
              <a:rPr sz="2400" b="1" spc="-155" dirty="0">
                <a:solidFill>
                  <a:srgbClr val="974707"/>
                </a:solidFill>
                <a:latin typeface="Times New Roman"/>
                <a:cs typeface="Times New Roman"/>
              </a:rPr>
              <a:t> </a:t>
            </a:r>
            <a:r>
              <a:rPr sz="2400" b="1" dirty="0">
                <a:solidFill>
                  <a:srgbClr val="974707"/>
                </a:solidFill>
                <a:latin typeface="Times New Roman"/>
                <a:cs typeface="Times New Roman"/>
              </a:rPr>
              <a:t>Array</a:t>
            </a:r>
            <a:endParaRPr sz="2400" dirty="0">
              <a:latin typeface="Times New Roman"/>
              <a:cs typeface="Times New Roman"/>
            </a:endParaRPr>
          </a:p>
          <a:p>
            <a:pPr marL="91440" marR="1569720">
              <a:lnSpc>
                <a:spcPct val="100000"/>
              </a:lnSpc>
            </a:pPr>
            <a:r>
              <a:rPr sz="2400" spc="-5" dirty="0">
                <a:latin typeface="Times New Roman"/>
                <a:cs typeface="Times New Roman"/>
              </a:rPr>
              <a:t>$words </a:t>
            </a:r>
            <a:r>
              <a:rPr sz="2400" dirty="0">
                <a:latin typeface="Times New Roman"/>
                <a:cs typeface="Times New Roman"/>
              </a:rPr>
              <a:t>= </a:t>
            </a:r>
            <a:r>
              <a:rPr sz="2400" spc="-20" dirty="0">
                <a:latin typeface="Times New Roman"/>
                <a:cs typeface="Times New Roman"/>
              </a:rPr>
              <a:t>array("Web", </a:t>
            </a:r>
            <a:r>
              <a:rPr sz="2400" spc="-5" dirty="0">
                <a:latin typeface="Times New Roman"/>
                <a:cs typeface="Times New Roman"/>
              </a:rPr>
              <a:t>"Database", "Applications");  </a:t>
            </a:r>
            <a:r>
              <a:rPr sz="2400" dirty="0">
                <a:latin typeface="Times New Roman"/>
                <a:cs typeface="Times New Roman"/>
              </a:rPr>
              <a:t>echo</a:t>
            </a:r>
            <a:r>
              <a:rPr sz="2400" spc="-5" dirty="0">
                <a:latin typeface="Times New Roman"/>
                <a:cs typeface="Times New Roman"/>
              </a:rPr>
              <a:t> $words[0]."&lt;br&gt;";;</a:t>
            </a:r>
            <a:endParaRPr sz="2400" dirty="0">
              <a:latin typeface="Times New Roman"/>
              <a:cs typeface="Times New Roman"/>
            </a:endParaRPr>
          </a:p>
          <a:p>
            <a:pPr marL="91440" marR="1581785">
              <a:lnSpc>
                <a:spcPct val="100000"/>
              </a:lnSpc>
            </a:pPr>
            <a:r>
              <a:rPr sz="2400" dirty="0">
                <a:latin typeface="Times New Roman"/>
                <a:cs typeface="Times New Roman"/>
              </a:rPr>
              <a:t>$numbers = </a:t>
            </a:r>
            <a:r>
              <a:rPr sz="2400" spc="-5" dirty="0">
                <a:latin typeface="Times New Roman"/>
                <a:cs typeface="Times New Roman"/>
              </a:rPr>
              <a:t>array(1=&gt;"one", "two", "three", "four");  </a:t>
            </a:r>
            <a:r>
              <a:rPr sz="2400" dirty="0">
                <a:latin typeface="Times New Roman"/>
                <a:cs typeface="Times New Roman"/>
              </a:rPr>
              <a:t>echo</a:t>
            </a:r>
            <a:r>
              <a:rPr sz="2400" spc="-15" dirty="0">
                <a:latin typeface="Times New Roman"/>
                <a:cs typeface="Times New Roman"/>
              </a:rPr>
              <a:t> </a:t>
            </a:r>
            <a:r>
              <a:rPr sz="2400" dirty="0">
                <a:latin typeface="Times New Roman"/>
                <a:cs typeface="Times New Roman"/>
              </a:rPr>
              <a:t>$numbers[1]."&lt;br&gt;";</a:t>
            </a:r>
          </a:p>
        </p:txBody>
      </p:sp>
      <p:grpSp>
        <p:nvGrpSpPr>
          <p:cNvPr id="15" name="object 15"/>
          <p:cNvGrpSpPr/>
          <p:nvPr/>
        </p:nvGrpSpPr>
        <p:grpSpPr>
          <a:xfrm>
            <a:off x="400811" y="4371594"/>
            <a:ext cx="8255634" cy="1454150"/>
            <a:chOff x="400811" y="4371594"/>
            <a:chExt cx="8255634" cy="1454150"/>
          </a:xfrm>
        </p:grpSpPr>
        <p:sp>
          <p:nvSpPr>
            <p:cNvPr id="16" name="object 16"/>
            <p:cNvSpPr/>
            <p:nvPr/>
          </p:nvSpPr>
          <p:spPr>
            <a:xfrm>
              <a:off x="487679" y="4412742"/>
              <a:ext cx="8168640" cy="129159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00811" y="4371594"/>
              <a:ext cx="7059930" cy="145389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533399" y="4438472"/>
              <a:ext cx="8077200" cy="1200327"/>
            </a:xfrm>
            <a:prstGeom prst="rect">
              <a:avLst/>
            </a:prstGeom>
            <a:blipFill>
              <a:blip r:embed="rId10" cstate="print"/>
              <a:stretch>
                <a:fillRect/>
              </a:stretch>
            </a:blipFill>
          </p:spPr>
          <p:txBody>
            <a:bodyPr wrap="square" lIns="0" tIns="0" rIns="0" bIns="0" rtlCol="0"/>
            <a:lstStyle/>
            <a:p>
              <a:endParaRPr/>
            </a:p>
          </p:txBody>
        </p:sp>
      </p:grpSp>
      <p:sp>
        <p:nvSpPr>
          <p:cNvPr id="19" name="object 19"/>
          <p:cNvSpPr txBox="1"/>
          <p:nvPr/>
        </p:nvSpPr>
        <p:spPr>
          <a:xfrm>
            <a:off x="533400" y="4438472"/>
            <a:ext cx="8077200" cy="1200785"/>
          </a:xfrm>
          <a:prstGeom prst="rect">
            <a:avLst/>
          </a:prstGeom>
          <a:ln w="9525">
            <a:solidFill>
              <a:srgbClr val="497DBA"/>
            </a:solidFill>
          </a:ln>
        </p:spPr>
        <p:txBody>
          <a:bodyPr vert="horz" wrap="square" lIns="0" tIns="35560" rIns="0" bIns="0" rtlCol="0">
            <a:spAutoFit/>
          </a:bodyPr>
          <a:lstStyle/>
          <a:p>
            <a:pPr marL="91440">
              <a:lnSpc>
                <a:spcPct val="100000"/>
              </a:lnSpc>
              <a:spcBef>
                <a:spcPts val="280"/>
              </a:spcBef>
            </a:pPr>
            <a:r>
              <a:rPr sz="2400" b="1" dirty="0">
                <a:solidFill>
                  <a:srgbClr val="974707"/>
                </a:solidFill>
                <a:latin typeface="Times New Roman"/>
                <a:cs typeface="Times New Roman"/>
              </a:rPr>
              <a:t>// </a:t>
            </a:r>
            <a:r>
              <a:rPr sz="2400" b="1" spc="-5" dirty="0">
                <a:solidFill>
                  <a:srgbClr val="974707"/>
                </a:solidFill>
                <a:latin typeface="Times New Roman"/>
                <a:cs typeface="Times New Roman"/>
              </a:rPr>
              <a:t>Associative</a:t>
            </a:r>
            <a:r>
              <a:rPr sz="2400" b="1" spc="-295" dirty="0">
                <a:solidFill>
                  <a:srgbClr val="974707"/>
                </a:solidFill>
                <a:latin typeface="Times New Roman"/>
                <a:cs typeface="Times New Roman"/>
              </a:rPr>
              <a:t> </a:t>
            </a:r>
            <a:r>
              <a:rPr sz="2400" b="1" dirty="0">
                <a:solidFill>
                  <a:srgbClr val="974707"/>
                </a:solidFill>
                <a:latin typeface="Times New Roman"/>
                <a:cs typeface="Times New Roman"/>
              </a:rPr>
              <a:t>Array</a:t>
            </a:r>
            <a:endParaRPr sz="2400">
              <a:latin typeface="Times New Roman"/>
              <a:cs typeface="Times New Roman"/>
            </a:endParaRPr>
          </a:p>
          <a:p>
            <a:pPr marL="91440" marR="1515745">
              <a:lnSpc>
                <a:spcPct val="100000"/>
              </a:lnSpc>
            </a:pPr>
            <a:r>
              <a:rPr sz="2400" dirty="0">
                <a:latin typeface="Times New Roman"/>
                <a:cs typeface="Times New Roman"/>
              </a:rPr>
              <a:t>$array = array("first"=&gt;1, </a:t>
            </a:r>
            <a:r>
              <a:rPr sz="2400" spc="-5" dirty="0">
                <a:latin typeface="Times New Roman"/>
                <a:cs typeface="Times New Roman"/>
              </a:rPr>
              <a:t>"second"=&gt;2,</a:t>
            </a:r>
            <a:r>
              <a:rPr sz="2400" spc="-55" dirty="0">
                <a:latin typeface="Times New Roman"/>
                <a:cs typeface="Times New Roman"/>
              </a:rPr>
              <a:t> </a:t>
            </a:r>
            <a:r>
              <a:rPr sz="2400" spc="-5" dirty="0">
                <a:latin typeface="Times New Roman"/>
                <a:cs typeface="Times New Roman"/>
              </a:rPr>
              <a:t>"third"=&gt;3);  </a:t>
            </a:r>
            <a:r>
              <a:rPr sz="2400" dirty="0">
                <a:latin typeface="Times New Roman"/>
                <a:cs typeface="Times New Roman"/>
              </a:rPr>
              <a:t>echo</a:t>
            </a:r>
            <a:r>
              <a:rPr sz="2400" spc="-10" dirty="0">
                <a:latin typeface="Times New Roman"/>
                <a:cs typeface="Times New Roman"/>
              </a:rPr>
              <a:t> </a:t>
            </a:r>
            <a:r>
              <a:rPr sz="2400" spc="-5" dirty="0">
                <a:latin typeface="Times New Roman"/>
                <a:cs typeface="Times New Roman"/>
              </a:rPr>
              <a:t>$array["second"]."&lt;br&gt;";</a:t>
            </a:r>
            <a:endParaRPr sz="2400">
              <a:latin typeface="Times New Roman"/>
              <a:cs typeface="Times New Roman"/>
            </a:endParaRPr>
          </a:p>
        </p:txBody>
      </p:sp>
      <p:sp>
        <p:nvSpPr>
          <p:cNvPr id="29" name="object 29"/>
          <p:cNvSpPr txBox="1"/>
          <p:nvPr/>
        </p:nvSpPr>
        <p:spPr>
          <a:xfrm>
            <a:off x="1433067" y="6048247"/>
            <a:ext cx="59055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Phần </a:t>
            </a:r>
            <a:r>
              <a:rPr sz="2400" dirty="0">
                <a:latin typeface="Times New Roman"/>
                <a:cs typeface="Times New Roman"/>
              </a:rPr>
              <a:t>tử đầu tiên trong mảng có chỉ </a:t>
            </a:r>
            <a:r>
              <a:rPr sz="2400" spc="-5" dirty="0">
                <a:latin typeface="Times New Roman"/>
                <a:cs typeface="Times New Roman"/>
              </a:rPr>
              <a:t>số </a:t>
            </a:r>
            <a:r>
              <a:rPr sz="2400" b="1" spc="-5" dirty="0">
                <a:solidFill>
                  <a:srgbClr val="FF0000"/>
                </a:solidFill>
                <a:latin typeface="Times New Roman"/>
                <a:cs typeface="Times New Roman"/>
              </a:rPr>
              <a:t>index </a:t>
            </a:r>
            <a:r>
              <a:rPr sz="2400" b="1" dirty="0">
                <a:solidFill>
                  <a:srgbClr val="FF0000"/>
                </a:solidFill>
                <a:latin typeface="Times New Roman"/>
                <a:cs typeface="Times New Roman"/>
              </a:rPr>
              <a:t>=</a:t>
            </a:r>
            <a:r>
              <a:rPr sz="2400" b="1" spc="-110" dirty="0">
                <a:solidFill>
                  <a:srgbClr val="FF0000"/>
                </a:solidFill>
                <a:latin typeface="Times New Roman"/>
                <a:cs typeface="Times New Roman"/>
              </a:rPr>
              <a:t> </a:t>
            </a:r>
            <a:r>
              <a:rPr sz="2400" b="1" dirty="0">
                <a:solidFill>
                  <a:srgbClr val="FF0000"/>
                </a:solidFill>
                <a:latin typeface="Times New Roman"/>
                <a:cs typeface="Times New Roman"/>
              </a:rPr>
              <a:t>0</a:t>
            </a:r>
            <a:endParaRPr sz="240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2982595" cy="786130"/>
            <a:chOff x="1014983" y="1523"/>
            <a:chExt cx="2982595" cy="786130"/>
          </a:xfrm>
        </p:grpSpPr>
        <p:sp>
          <p:nvSpPr>
            <p:cNvPr id="4" name="object 4"/>
            <p:cNvSpPr/>
            <p:nvPr/>
          </p:nvSpPr>
          <p:spPr>
            <a:xfrm>
              <a:off x="1014983" y="1523"/>
              <a:ext cx="2982467"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5621" y="221360"/>
              <a:ext cx="2670657" cy="330454"/>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345440" y="517067"/>
            <a:ext cx="7617460" cy="474489"/>
          </a:xfrm>
          <a:prstGeom prst="rect">
            <a:avLst/>
          </a:prstGeom>
        </p:spPr>
        <p:txBody>
          <a:bodyPr vert="horz" wrap="square" lIns="0" tIns="12700" rIns="0" bIns="0" rtlCol="0">
            <a:spAutoFit/>
          </a:bodyPr>
          <a:lstStyle/>
          <a:p>
            <a:pPr marL="12700">
              <a:lnSpc>
                <a:spcPct val="100000"/>
              </a:lnSpc>
              <a:spcBef>
                <a:spcPts val="100"/>
              </a:spcBef>
            </a:pPr>
            <a:r>
              <a:rPr sz="3000" spc="-5" dirty="0">
                <a:solidFill>
                  <a:schemeClr val="tx1"/>
                </a:solidFill>
              </a:rPr>
              <a:t>b. Các hàm </a:t>
            </a:r>
            <a:r>
              <a:rPr sz="3000" dirty="0">
                <a:solidFill>
                  <a:schemeClr val="tx1"/>
                </a:solidFill>
              </a:rPr>
              <a:t>liên </a:t>
            </a:r>
            <a:r>
              <a:rPr sz="3000" spc="-5" dirty="0">
                <a:solidFill>
                  <a:schemeClr val="tx1"/>
                </a:solidFill>
              </a:rPr>
              <a:t>quan đến</a:t>
            </a:r>
            <a:r>
              <a:rPr sz="3000" spc="-75" dirty="0">
                <a:solidFill>
                  <a:schemeClr val="tx1"/>
                </a:solidFill>
              </a:rPr>
              <a:t> </a:t>
            </a:r>
            <a:r>
              <a:rPr sz="3000" dirty="0">
                <a:solidFill>
                  <a:schemeClr val="tx1"/>
                </a:solidFill>
              </a:rPr>
              <a:t>mảng</a:t>
            </a:r>
          </a:p>
        </p:txBody>
      </p:sp>
      <p:sp>
        <p:nvSpPr>
          <p:cNvPr id="13" name="object 13"/>
          <p:cNvSpPr txBox="1">
            <a:spLocks noGrp="1"/>
          </p:cNvSpPr>
          <p:nvPr>
            <p:ph idx="1"/>
          </p:nvPr>
        </p:nvSpPr>
        <p:spPr>
          <a:xfrm>
            <a:off x="541781" y="863857"/>
            <a:ext cx="6386069" cy="3890809"/>
          </a:xfrm>
          <a:prstGeom prst="rect">
            <a:avLst/>
          </a:prstGeom>
        </p:spPr>
        <p:txBody>
          <a:bodyPr vert="horz" wrap="square" lIns="0" tIns="12700" rIns="0" bIns="0" rtlCol="0">
            <a:spAutoFit/>
          </a:bodyPr>
          <a:lstStyle/>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var_dump </a:t>
            </a:r>
            <a:r>
              <a:rPr spc="-5" dirty="0"/>
              <a:t>($array) </a:t>
            </a:r>
            <a:r>
              <a:rPr dirty="0"/>
              <a:t>: xuất nội dung </a:t>
            </a:r>
            <a:r>
              <a:rPr spc="-5" dirty="0"/>
              <a:t>thông </a:t>
            </a:r>
            <a:r>
              <a:rPr dirty="0"/>
              <a:t>tin </a:t>
            </a:r>
            <a:r>
              <a:rPr spc="-5" dirty="0"/>
              <a:t>mảng</a:t>
            </a:r>
          </a:p>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is_array(</a:t>
            </a:r>
            <a:r>
              <a:rPr spc="-5" dirty="0"/>
              <a:t>array</a:t>
            </a:r>
            <a:r>
              <a:rPr b="1" spc="-5" dirty="0">
                <a:latin typeface="Times New Roman"/>
                <a:cs typeface="Times New Roman"/>
              </a:rPr>
              <a:t>) </a:t>
            </a:r>
            <a:r>
              <a:rPr dirty="0"/>
              <a:t>: kiểm tra</a:t>
            </a:r>
            <a:r>
              <a:rPr spc="5" dirty="0"/>
              <a:t> </a:t>
            </a:r>
            <a:r>
              <a:rPr dirty="0"/>
              <a:t>mảng</a:t>
            </a:r>
          </a:p>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count(</a:t>
            </a:r>
            <a:r>
              <a:rPr spc="-5" dirty="0"/>
              <a:t>array</a:t>
            </a:r>
            <a:r>
              <a:rPr b="1" spc="-5" dirty="0">
                <a:latin typeface="Times New Roman"/>
                <a:cs typeface="Times New Roman"/>
              </a:rPr>
              <a:t>) </a:t>
            </a:r>
            <a:r>
              <a:rPr dirty="0"/>
              <a:t>: </a:t>
            </a:r>
            <a:r>
              <a:rPr spc="-5" dirty="0"/>
              <a:t>số </a:t>
            </a:r>
            <a:r>
              <a:rPr dirty="0"/>
              <a:t>lượng phần tử</a:t>
            </a:r>
          </a:p>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min(</a:t>
            </a:r>
            <a:r>
              <a:rPr spc="-5" dirty="0"/>
              <a:t>array</a:t>
            </a:r>
            <a:r>
              <a:rPr b="1" spc="-5" dirty="0">
                <a:latin typeface="Times New Roman"/>
                <a:cs typeface="Times New Roman"/>
              </a:rPr>
              <a:t>) </a:t>
            </a:r>
            <a:r>
              <a:rPr dirty="0"/>
              <a:t>:  phần tử nhỏ nhất trong</a:t>
            </a:r>
            <a:r>
              <a:rPr spc="-55" dirty="0"/>
              <a:t> </a:t>
            </a:r>
            <a:r>
              <a:rPr dirty="0"/>
              <a:t>mảng</a:t>
            </a:r>
          </a:p>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max(</a:t>
            </a:r>
            <a:r>
              <a:rPr spc="-5" dirty="0"/>
              <a:t>array</a:t>
            </a:r>
            <a:r>
              <a:rPr b="1" spc="-5" dirty="0">
                <a:latin typeface="Times New Roman"/>
                <a:cs typeface="Times New Roman"/>
              </a:rPr>
              <a:t>) </a:t>
            </a:r>
            <a:r>
              <a:rPr dirty="0"/>
              <a:t>:  phần </a:t>
            </a:r>
            <a:r>
              <a:rPr spc="-5" dirty="0"/>
              <a:t>tử </a:t>
            </a:r>
            <a:r>
              <a:rPr dirty="0"/>
              <a:t>lớn nhất trong</a:t>
            </a:r>
            <a:r>
              <a:rPr spc="-45" dirty="0"/>
              <a:t> </a:t>
            </a:r>
            <a:r>
              <a:rPr dirty="0"/>
              <a:t>mảng</a:t>
            </a:r>
          </a:p>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reset(</a:t>
            </a:r>
            <a:r>
              <a:rPr spc="-5" dirty="0"/>
              <a:t>array</a:t>
            </a:r>
            <a:r>
              <a:rPr b="1" spc="-5" dirty="0">
                <a:latin typeface="Times New Roman"/>
                <a:cs typeface="Times New Roman"/>
              </a:rPr>
              <a:t>) </a:t>
            </a:r>
            <a:r>
              <a:rPr dirty="0"/>
              <a:t>: khởi tạo lại</a:t>
            </a:r>
            <a:r>
              <a:rPr spc="-10" dirty="0"/>
              <a:t> </a:t>
            </a:r>
            <a:r>
              <a:rPr dirty="0"/>
              <a:t>mảng</a:t>
            </a:r>
          </a:p>
          <a:p>
            <a:pPr marL="298450" indent="-285750">
              <a:spcBef>
                <a:spcPts val="0"/>
              </a:spcBef>
              <a:buClr>
                <a:srgbClr val="4F6128"/>
              </a:buClr>
              <a:buFont typeface="Arial"/>
              <a:buChar char="•"/>
              <a:tabLst>
                <a:tab pos="297815" algn="l"/>
                <a:tab pos="298450" algn="l"/>
              </a:tabLst>
            </a:pPr>
            <a:r>
              <a:rPr b="1" spc="-10" dirty="0">
                <a:latin typeface="Times New Roman"/>
                <a:cs typeface="Times New Roman"/>
              </a:rPr>
              <a:t>array_push(</a:t>
            </a:r>
            <a:r>
              <a:rPr spc="-10" dirty="0"/>
              <a:t>array, </a:t>
            </a:r>
            <a:r>
              <a:rPr spc="-5" dirty="0"/>
              <a:t>elements</a:t>
            </a:r>
            <a:r>
              <a:rPr b="1" spc="-5" dirty="0">
                <a:latin typeface="Times New Roman"/>
                <a:cs typeface="Times New Roman"/>
              </a:rPr>
              <a:t>) </a:t>
            </a:r>
            <a:r>
              <a:rPr dirty="0"/>
              <a:t>: thêm phần tử cuối</a:t>
            </a:r>
            <a:r>
              <a:rPr spc="5" dirty="0"/>
              <a:t> </a:t>
            </a:r>
            <a:r>
              <a:rPr dirty="0"/>
              <a:t>mảng</a:t>
            </a:r>
          </a:p>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array_pop(</a:t>
            </a:r>
            <a:r>
              <a:rPr spc="-5" dirty="0"/>
              <a:t>array</a:t>
            </a:r>
            <a:r>
              <a:rPr b="1" spc="-5" dirty="0">
                <a:latin typeface="Times New Roman"/>
                <a:cs typeface="Times New Roman"/>
              </a:rPr>
              <a:t>) </a:t>
            </a:r>
            <a:r>
              <a:rPr dirty="0"/>
              <a:t>: lấy phần tử cuối</a:t>
            </a:r>
            <a:r>
              <a:rPr spc="-5" dirty="0"/>
              <a:t> </a:t>
            </a:r>
            <a:r>
              <a:rPr dirty="0"/>
              <a:t>mảng</a:t>
            </a:r>
          </a:p>
          <a:p>
            <a:pPr marL="298450" indent="-285750">
              <a:spcBef>
                <a:spcPts val="0"/>
              </a:spcBef>
              <a:buClr>
                <a:srgbClr val="4F6128"/>
              </a:buClr>
              <a:buFont typeface="Arial"/>
              <a:buChar char="•"/>
              <a:tabLst>
                <a:tab pos="297815" algn="l"/>
                <a:tab pos="298450" algn="l"/>
              </a:tabLst>
            </a:pPr>
            <a:r>
              <a:rPr b="1" spc="-10" dirty="0">
                <a:latin typeface="Times New Roman"/>
                <a:cs typeface="Times New Roman"/>
              </a:rPr>
              <a:t>array_unshift(</a:t>
            </a:r>
            <a:r>
              <a:rPr spc="-10" dirty="0"/>
              <a:t>array, </a:t>
            </a:r>
            <a:r>
              <a:rPr spc="-5" dirty="0"/>
              <a:t>elements</a:t>
            </a:r>
            <a:r>
              <a:rPr b="1" spc="-5" dirty="0">
                <a:latin typeface="Times New Roman"/>
                <a:cs typeface="Times New Roman"/>
              </a:rPr>
              <a:t>) </a:t>
            </a:r>
            <a:r>
              <a:rPr dirty="0"/>
              <a:t>: </a:t>
            </a:r>
            <a:r>
              <a:rPr spc="-5" dirty="0"/>
              <a:t>thêm </a:t>
            </a:r>
            <a:r>
              <a:rPr dirty="0"/>
              <a:t>phần tử đầu</a:t>
            </a:r>
            <a:r>
              <a:rPr spc="50" dirty="0"/>
              <a:t> </a:t>
            </a:r>
            <a:r>
              <a:rPr dirty="0"/>
              <a:t>mảng</a:t>
            </a:r>
          </a:p>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array_shift(</a:t>
            </a:r>
            <a:r>
              <a:rPr spc="-5" dirty="0"/>
              <a:t>array</a:t>
            </a:r>
            <a:r>
              <a:rPr b="1" spc="-5" dirty="0">
                <a:latin typeface="Times New Roman"/>
                <a:cs typeface="Times New Roman"/>
              </a:rPr>
              <a:t>) </a:t>
            </a:r>
            <a:r>
              <a:rPr dirty="0"/>
              <a:t>: lấy phần tử đầu mảng</a:t>
            </a:r>
          </a:p>
          <a:p>
            <a:pPr marL="298450" indent="-285750">
              <a:spcBef>
                <a:spcPts val="0"/>
              </a:spcBef>
              <a:buClr>
                <a:srgbClr val="4F6128"/>
              </a:buClr>
              <a:buFont typeface="Arial"/>
              <a:buChar char="•"/>
              <a:tabLst>
                <a:tab pos="297815" algn="l"/>
                <a:tab pos="298450" algn="l"/>
              </a:tabLst>
            </a:pPr>
            <a:r>
              <a:rPr b="1" spc="-10" dirty="0">
                <a:latin typeface="Times New Roman"/>
                <a:cs typeface="Times New Roman"/>
              </a:rPr>
              <a:t>array_merge(</a:t>
            </a:r>
            <a:r>
              <a:rPr spc="-10" dirty="0"/>
              <a:t>array, </a:t>
            </a:r>
            <a:r>
              <a:rPr dirty="0"/>
              <a:t>array</a:t>
            </a:r>
            <a:r>
              <a:rPr b="1" dirty="0">
                <a:latin typeface="Times New Roman"/>
                <a:cs typeface="Times New Roman"/>
              </a:rPr>
              <a:t>) </a:t>
            </a:r>
            <a:r>
              <a:rPr dirty="0"/>
              <a:t>: trộn 2</a:t>
            </a:r>
            <a:r>
              <a:rPr spc="15" dirty="0"/>
              <a:t> </a:t>
            </a:r>
            <a:r>
              <a:rPr spc="-5" dirty="0"/>
              <a:t>mảng</a:t>
            </a:r>
          </a:p>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shuffle(</a:t>
            </a:r>
            <a:r>
              <a:rPr spc="-5" dirty="0"/>
              <a:t>array</a:t>
            </a:r>
            <a:r>
              <a:rPr b="1" spc="-5" dirty="0">
                <a:latin typeface="Times New Roman"/>
                <a:cs typeface="Times New Roman"/>
              </a:rPr>
              <a:t>) </a:t>
            </a:r>
            <a:r>
              <a:rPr dirty="0"/>
              <a:t>: </a:t>
            </a:r>
            <a:r>
              <a:rPr spc="-5" dirty="0"/>
              <a:t>sắp </a:t>
            </a:r>
            <a:r>
              <a:rPr dirty="0"/>
              <a:t>xếp </a:t>
            </a:r>
            <a:r>
              <a:rPr spc="-5" dirty="0"/>
              <a:t>mảng </a:t>
            </a:r>
            <a:r>
              <a:rPr dirty="0"/>
              <a:t>ngẫu</a:t>
            </a:r>
            <a:r>
              <a:rPr spc="5" dirty="0"/>
              <a:t> </a:t>
            </a:r>
            <a:r>
              <a:rPr spc="-5" dirty="0"/>
              <a:t>nhiên</a:t>
            </a:r>
          </a:p>
          <a:p>
            <a:pPr marL="298450" indent="-285750">
              <a:spcBef>
                <a:spcPts val="0"/>
              </a:spcBef>
              <a:buClr>
                <a:srgbClr val="4F6128"/>
              </a:buClr>
              <a:buFont typeface="Arial"/>
              <a:buChar char="•"/>
              <a:tabLst>
                <a:tab pos="297815" algn="l"/>
                <a:tab pos="298450" algn="l"/>
              </a:tabLst>
            </a:pPr>
            <a:r>
              <a:rPr b="1" spc="-5" dirty="0">
                <a:latin typeface="Times New Roman"/>
                <a:cs typeface="Times New Roman"/>
              </a:rPr>
              <a:t>array_reverse </a:t>
            </a:r>
            <a:r>
              <a:rPr dirty="0"/>
              <a:t>: đảo mảng</a:t>
            </a:r>
          </a:p>
          <a:p>
            <a:pPr marL="298450" indent="-285750">
              <a:spcBef>
                <a:spcPts val="0"/>
              </a:spcBef>
              <a:buClr>
                <a:srgbClr val="4F6128"/>
              </a:buClr>
              <a:buFont typeface="Arial"/>
              <a:buChar char="•"/>
              <a:tabLst>
                <a:tab pos="297815" algn="l"/>
                <a:tab pos="298450" algn="l"/>
              </a:tabLst>
            </a:pPr>
            <a:r>
              <a:rPr b="1" spc="-15" dirty="0">
                <a:latin typeface="Times New Roman"/>
                <a:cs typeface="Times New Roman"/>
              </a:rPr>
              <a:t>sort(</a:t>
            </a:r>
            <a:r>
              <a:rPr spc="-15" dirty="0"/>
              <a:t>array, </a:t>
            </a:r>
            <a:r>
              <a:rPr spc="-5" dirty="0"/>
              <a:t>flag</a:t>
            </a:r>
            <a:r>
              <a:rPr b="1" spc="-5" dirty="0">
                <a:latin typeface="Times New Roman"/>
                <a:cs typeface="Times New Roman"/>
              </a:rPr>
              <a:t>) </a:t>
            </a:r>
            <a:r>
              <a:rPr dirty="0"/>
              <a:t>: </a:t>
            </a:r>
            <a:r>
              <a:rPr spc="-5" dirty="0"/>
              <a:t>sắp </a:t>
            </a:r>
            <a:r>
              <a:rPr dirty="0"/>
              <a:t>xếp</a:t>
            </a:r>
            <a:r>
              <a:rPr spc="15" dirty="0"/>
              <a:t> </a:t>
            </a:r>
            <a:r>
              <a:rPr dirty="0"/>
              <a:t>mảng</a:t>
            </a:r>
          </a:p>
        </p:txBody>
      </p:sp>
      <p:grpSp>
        <p:nvGrpSpPr>
          <p:cNvPr id="8" name="object 8"/>
          <p:cNvGrpSpPr/>
          <p:nvPr/>
        </p:nvGrpSpPr>
        <p:grpSpPr>
          <a:xfrm>
            <a:off x="541781" y="5223508"/>
            <a:ext cx="8019415" cy="1634489"/>
            <a:chOff x="541781" y="5223508"/>
            <a:chExt cx="8019415" cy="1634489"/>
          </a:xfrm>
        </p:grpSpPr>
        <p:sp>
          <p:nvSpPr>
            <p:cNvPr id="9" name="object 9"/>
            <p:cNvSpPr/>
            <p:nvPr/>
          </p:nvSpPr>
          <p:spPr>
            <a:xfrm>
              <a:off x="582929" y="5253226"/>
              <a:ext cx="7978140" cy="159410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41781" y="5223508"/>
              <a:ext cx="6720840" cy="163448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28650" y="5278880"/>
              <a:ext cx="7886700" cy="1502918"/>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628650" y="5278880"/>
            <a:ext cx="7886700" cy="1503045"/>
          </a:xfrm>
          <a:prstGeom prst="rect">
            <a:avLst/>
          </a:prstGeom>
          <a:ln w="9525">
            <a:solidFill>
              <a:srgbClr val="497DBA"/>
            </a:solidFill>
          </a:ln>
        </p:spPr>
        <p:txBody>
          <a:bodyPr vert="horz" wrap="square" lIns="0" tIns="27305" rIns="0" bIns="0" rtlCol="0">
            <a:spAutoFit/>
          </a:bodyPr>
          <a:lstStyle/>
          <a:p>
            <a:pPr marL="91440">
              <a:lnSpc>
                <a:spcPct val="100000"/>
              </a:lnSpc>
              <a:spcBef>
                <a:spcPts val="215"/>
              </a:spcBef>
            </a:pPr>
            <a:r>
              <a:rPr sz="1800" dirty="0">
                <a:latin typeface="Times New Roman"/>
                <a:cs typeface="Times New Roman"/>
              </a:rPr>
              <a:t>$dinner = </a:t>
            </a:r>
            <a:r>
              <a:rPr sz="1800" b="1" dirty="0">
                <a:solidFill>
                  <a:srgbClr val="622422"/>
                </a:solidFill>
                <a:latin typeface="Times New Roman"/>
                <a:cs typeface="Times New Roman"/>
              </a:rPr>
              <a:t>array</a:t>
            </a:r>
            <a:r>
              <a:rPr sz="1800" dirty="0">
                <a:latin typeface="Times New Roman"/>
                <a:cs typeface="Times New Roman"/>
              </a:rPr>
              <a:t>( </a:t>
            </a:r>
            <a:r>
              <a:rPr sz="1800" spc="-5" dirty="0">
                <a:latin typeface="Times New Roman"/>
                <a:cs typeface="Times New Roman"/>
              </a:rPr>
              <a:t>'Sweet Corn','Lemon </a:t>
            </a:r>
            <a:r>
              <a:rPr sz="1800" dirty="0">
                <a:latin typeface="Times New Roman"/>
                <a:cs typeface="Times New Roman"/>
              </a:rPr>
              <a:t>Chicken', </a:t>
            </a:r>
            <a:r>
              <a:rPr sz="1800" spc="-5" dirty="0">
                <a:latin typeface="Times New Roman"/>
                <a:cs typeface="Times New Roman"/>
              </a:rPr>
              <a:t>'Braised</a:t>
            </a:r>
            <a:r>
              <a:rPr sz="1800" spc="20" dirty="0">
                <a:latin typeface="Times New Roman"/>
                <a:cs typeface="Times New Roman"/>
              </a:rPr>
              <a:t> </a:t>
            </a:r>
            <a:r>
              <a:rPr sz="1800" dirty="0">
                <a:latin typeface="Times New Roman"/>
                <a:cs typeface="Times New Roman"/>
              </a:rPr>
              <a:t>Bamboo');</a:t>
            </a:r>
            <a:endParaRPr sz="1800">
              <a:latin typeface="Times New Roman"/>
              <a:cs typeface="Times New Roman"/>
            </a:endParaRPr>
          </a:p>
          <a:p>
            <a:pPr marL="91440">
              <a:lnSpc>
                <a:spcPct val="100000"/>
              </a:lnSpc>
              <a:spcBef>
                <a:spcPts val="40"/>
              </a:spcBef>
            </a:pPr>
            <a:r>
              <a:rPr sz="1800" b="1" spc="-5" dirty="0">
                <a:solidFill>
                  <a:srgbClr val="622422"/>
                </a:solidFill>
                <a:latin typeface="Times New Roman"/>
                <a:cs typeface="Times New Roman"/>
              </a:rPr>
              <a:t>sort</a:t>
            </a:r>
            <a:r>
              <a:rPr sz="1800" spc="-5" dirty="0">
                <a:latin typeface="Times New Roman"/>
                <a:cs typeface="Times New Roman"/>
              </a:rPr>
              <a:t>($dinner);</a:t>
            </a:r>
            <a:endParaRPr sz="1800">
              <a:latin typeface="Times New Roman"/>
              <a:cs typeface="Times New Roman"/>
            </a:endParaRPr>
          </a:p>
          <a:p>
            <a:pPr marL="91440">
              <a:lnSpc>
                <a:spcPct val="100000"/>
              </a:lnSpc>
              <a:spcBef>
                <a:spcPts val="35"/>
              </a:spcBef>
            </a:pPr>
            <a:r>
              <a:rPr sz="1800" b="1" spc="-5" dirty="0">
                <a:latin typeface="Times New Roman"/>
                <a:cs typeface="Times New Roman"/>
              </a:rPr>
              <a:t>print </a:t>
            </a:r>
            <a:r>
              <a:rPr sz="1800" spc="-5" dirty="0">
                <a:latin typeface="Times New Roman"/>
                <a:cs typeface="Times New Roman"/>
              </a:rPr>
              <a:t>"I </a:t>
            </a:r>
            <a:r>
              <a:rPr sz="1800" dirty="0">
                <a:latin typeface="Times New Roman"/>
                <a:cs typeface="Times New Roman"/>
              </a:rPr>
              <a:t>want </a:t>
            </a:r>
            <a:r>
              <a:rPr sz="1800" spc="-5" dirty="0">
                <a:latin typeface="Times New Roman"/>
                <a:cs typeface="Times New Roman"/>
              </a:rPr>
              <a:t>$dinner[0] </a:t>
            </a:r>
            <a:r>
              <a:rPr sz="1800" dirty="0">
                <a:latin typeface="Times New Roman"/>
                <a:cs typeface="Times New Roman"/>
              </a:rPr>
              <a:t>and</a:t>
            </a:r>
            <a:r>
              <a:rPr sz="1800" spc="20" dirty="0">
                <a:latin typeface="Times New Roman"/>
                <a:cs typeface="Times New Roman"/>
              </a:rPr>
              <a:t> </a:t>
            </a:r>
            <a:r>
              <a:rPr sz="1800" spc="-5" dirty="0">
                <a:latin typeface="Times New Roman"/>
                <a:cs typeface="Times New Roman"/>
              </a:rPr>
              <a:t>$dinner[1].";</a:t>
            </a:r>
            <a:endParaRPr sz="1800">
              <a:latin typeface="Times New Roman"/>
              <a:cs typeface="Times New Roman"/>
            </a:endParaRPr>
          </a:p>
          <a:p>
            <a:pPr marL="91440" marR="5397500">
              <a:lnSpc>
                <a:spcPct val="101899"/>
              </a:lnSpc>
            </a:pPr>
            <a:r>
              <a:rPr sz="1800" spc="-5" dirty="0">
                <a:latin typeface="Times New Roman"/>
                <a:cs typeface="Times New Roman"/>
              </a:rPr>
              <a:t>$dishes </a:t>
            </a:r>
            <a:r>
              <a:rPr sz="1800" dirty="0">
                <a:latin typeface="Times New Roman"/>
                <a:cs typeface="Times New Roman"/>
              </a:rPr>
              <a:t>=</a:t>
            </a:r>
            <a:r>
              <a:rPr sz="1800" spc="-65" dirty="0">
                <a:latin typeface="Times New Roman"/>
                <a:cs typeface="Times New Roman"/>
              </a:rPr>
              <a:t> </a:t>
            </a:r>
            <a:r>
              <a:rPr sz="1800" b="1" dirty="0">
                <a:solidFill>
                  <a:srgbClr val="622422"/>
                </a:solidFill>
                <a:latin typeface="Times New Roman"/>
                <a:cs typeface="Times New Roman"/>
              </a:rPr>
              <a:t>count</a:t>
            </a:r>
            <a:r>
              <a:rPr sz="1800" dirty="0">
                <a:latin typeface="Times New Roman"/>
                <a:cs typeface="Times New Roman"/>
              </a:rPr>
              <a:t>($dinner);  </a:t>
            </a:r>
            <a:r>
              <a:rPr sz="1800" b="1" spc="-5" dirty="0">
                <a:latin typeface="Times New Roman"/>
                <a:cs typeface="Times New Roman"/>
              </a:rPr>
              <a:t>print </a:t>
            </a:r>
            <a:r>
              <a:rPr sz="1800" dirty="0">
                <a:latin typeface="Times New Roman"/>
                <a:cs typeface="Times New Roman"/>
              </a:rPr>
              <a:t>$dishes;</a:t>
            </a:r>
            <a:endParaRPr sz="1800">
              <a:latin typeface="Times New Roman"/>
              <a:cs typeface="Times New Roman"/>
            </a:endParaRPr>
          </a:p>
        </p:txBody>
      </p:sp>
      <p:sp>
        <p:nvSpPr>
          <p:cNvPr id="14" name="object 14"/>
          <p:cNvSpPr txBox="1"/>
          <p:nvPr/>
        </p:nvSpPr>
        <p:spPr>
          <a:xfrm>
            <a:off x="6927850" y="1147825"/>
            <a:ext cx="946785" cy="2332355"/>
          </a:xfrm>
          <a:prstGeom prst="rect">
            <a:avLst/>
          </a:prstGeom>
        </p:spPr>
        <p:txBody>
          <a:bodyPr vert="horz" wrap="square" lIns="0" tIns="12700" rIns="0" bIns="0" rtlCol="0">
            <a:spAutoFit/>
          </a:bodyPr>
          <a:lstStyle/>
          <a:p>
            <a:pPr marL="298450" indent="-285750">
              <a:lnSpc>
                <a:spcPts val="2080"/>
              </a:lnSpc>
              <a:spcBef>
                <a:spcPts val="100"/>
              </a:spcBef>
              <a:buClr>
                <a:srgbClr val="4F6128"/>
              </a:buClr>
              <a:buFont typeface="Arial"/>
              <a:buChar char="•"/>
              <a:tabLst>
                <a:tab pos="297815" algn="l"/>
                <a:tab pos="298450" algn="l"/>
              </a:tabLst>
            </a:pPr>
            <a:r>
              <a:rPr sz="1800" b="1" dirty="0">
                <a:latin typeface="Times New Roman"/>
                <a:cs typeface="Times New Roman"/>
              </a:rPr>
              <a:t>sort</a:t>
            </a:r>
            <a:endParaRPr sz="1800">
              <a:latin typeface="Times New Roman"/>
              <a:cs typeface="Times New Roman"/>
            </a:endParaRPr>
          </a:p>
          <a:p>
            <a:pPr marL="298450" indent="-285750">
              <a:lnSpc>
                <a:spcPts val="2000"/>
              </a:lnSpc>
              <a:buClr>
                <a:srgbClr val="4F6128"/>
              </a:buClr>
              <a:buFont typeface="Arial"/>
              <a:buChar char="•"/>
              <a:tabLst>
                <a:tab pos="297815" algn="l"/>
                <a:tab pos="298450" algn="l"/>
              </a:tabLst>
            </a:pPr>
            <a:r>
              <a:rPr sz="1800" b="1" dirty="0">
                <a:latin typeface="Times New Roman"/>
                <a:cs typeface="Times New Roman"/>
              </a:rPr>
              <a:t>asort</a:t>
            </a:r>
            <a:endParaRPr sz="1800">
              <a:latin typeface="Times New Roman"/>
              <a:cs typeface="Times New Roman"/>
            </a:endParaRPr>
          </a:p>
          <a:p>
            <a:pPr marL="298450" indent="-285750">
              <a:lnSpc>
                <a:spcPts val="2000"/>
              </a:lnSpc>
              <a:buClr>
                <a:srgbClr val="4F6128"/>
              </a:buClr>
              <a:buFont typeface="Arial"/>
              <a:buChar char="•"/>
              <a:tabLst>
                <a:tab pos="297815" algn="l"/>
                <a:tab pos="298450" algn="l"/>
              </a:tabLst>
            </a:pPr>
            <a:r>
              <a:rPr sz="1800" b="1" dirty="0">
                <a:latin typeface="Times New Roman"/>
                <a:cs typeface="Times New Roman"/>
              </a:rPr>
              <a:t>rsort</a:t>
            </a:r>
            <a:endParaRPr sz="1800">
              <a:latin typeface="Times New Roman"/>
              <a:cs typeface="Times New Roman"/>
            </a:endParaRPr>
          </a:p>
          <a:p>
            <a:pPr marL="298450" indent="-285750">
              <a:lnSpc>
                <a:spcPts val="2000"/>
              </a:lnSpc>
              <a:buClr>
                <a:srgbClr val="4F6128"/>
              </a:buClr>
              <a:buFont typeface="Arial"/>
              <a:buChar char="•"/>
              <a:tabLst>
                <a:tab pos="297815" algn="l"/>
                <a:tab pos="298450" algn="l"/>
              </a:tabLst>
            </a:pPr>
            <a:r>
              <a:rPr sz="1800" b="1" spc="-5" dirty="0">
                <a:latin typeface="Times New Roman"/>
                <a:cs typeface="Times New Roman"/>
              </a:rPr>
              <a:t>ksort</a:t>
            </a:r>
            <a:endParaRPr sz="1800">
              <a:latin typeface="Times New Roman"/>
              <a:cs typeface="Times New Roman"/>
            </a:endParaRPr>
          </a:p>
          <a:p>
            <a:pPr marL="298450" indent="-285750">
              <a:lnSpc>
                <a:spcPts val="2000"/>
              </a:lnSpc>
              <a:buClr>
                <a:srgbClr val="4F6128"/>
              </a:buClr>
              <a:buFont typeface="Arial"/>
              <a:buChar char="•"/>
              <a:tabLst>
                <a:tab pos="297815" algn="l"/>
                <a:tab pos="298450" algn="l"/>
              </a:tabLst>
            </a:pPr>
            <a:r>
              <a:rPr sz="1800" b="1" spc="-5" dirty="0">
                <a:latin typeface="Times New Roman"/>
                <a:cs typeface="Times New Roman"/>
              </a:rPr>
              <a:t>krsort</a:t>
            </a:r>
            <a:endParaRPr sz="1800">
              <a:latin typeface="Times New Roman"/>
              <a:cs typeface="Times New Roman"/>
            </a:endParaRPr>
          </a:p>
          <a:p>
            <a:pPr marL="298450" indent="-285750">
              <a:lnSpc>
                <a:spcPts val="2000"/>
              </a:lnSpc>
              <a:buClr>
                <a:srgbClr val="4F6128"/>
              </a:buClr>
              <a:buFont typeface="Arial"/>
              <a:buChar char="•"/>
              <a:tabLst>
                <a:tab pos="297815" algn="l"/>
                <a:tab pos="298450" algn="l"/>
              </a:tabLst>
            </a:pPr>
            <a:r>
              <a:rPr sz="1800" b="1" dirty="0">
                <a:latin typeface="Times New Roman"/>
                <a:cs typeface="Times New Roman"/>
              </a:rPr>
              <a:t>arsort</a:t>
            </a:r>
            <a:endParaRPr sz="1800">
              <a:latin typeface="Times New Roman"/>
              <a:cs typeface="Times New Roman"/>
            </a:endParaRPr>
          </a:p>
          <a:p>
            <a:pPr marL="298450" indent="-285750">
              <a:lnSpc>
                <a:spcPts val="2000"/>
              </a:lnSpc>
              <a:buClr>
                <a:srgbClr val="4F6128"/>
              </a:buClr>
              <a:buFont typeface="Arial"/>
              <a:buChar char="•"/>
              <a:tabLst>
                <a:tab pos="297815" algn="l"/>
                <a:tab pos="298450" algn="l"/>
              </a:tabLst>
            </a:pPr>
            <a:r>
              <a:rPr sz="1800" b="1" spc="-5" dirty="0">
                <a:latin typeface="Times New Roman"/>
                <a:cs typeface="Times New Roman"/>
              </a:rPr>
              <a:t>usort</a:t>
            </a:r>
            <a:endParaRPr sz="1800">
              <a:latin typeface="Times New Roman"/>
              <a:cs typeface="Times New Roman"/>
            </a:endParaRPr>
          </a:p>
          <a:p>
            <a:pPr marL="298450" indent="-285750">
              <a:lnSpc>
                <a:spcPts val="2000"/>
              </a:lnSpc>
              <a:buClr>
                <a:srgbClr val="4F6128"/>
              </a:buClr>
              <a:buFont typeface="Arial"/>
              <a:buChar char="•"/>
              <a:tabLst>
                <a:tab pos="297815" algn="l"/>
                <a:tab pos="298450" algn="l"/>
              </a:tabLst>
            </a:pPr>
            <a:r>
              <a:rPr sz="1800" b="1" spc="-5" dirty="0">
                <a:latin typeface="Times New Roman"/>
                <a:cs typeface="Times New Roman"/>
              </a:rPr>
              <a:t>uasort</a:t>
            </a:r>
            <a:endParaRPr sz="1800">
              <a:latin typeface="Times New Roman"/>
              <a:cs typeface="Times New Roman"/>
            </a:endParaRPr>
          </a:p>
          <a:p>
            <a:pPr marL="298450" indent="-285750">
              <a:lnSpc>
                <a:spcPts val="2080"/>
              </a:lnSpc>
              <a:buClr>
                <a:srgbClr val="4F6128"/>
              </a:buClr>
              <a:buFont typeface="Arial"/>
              <a:buChar char="•"/>
              <a:tabLst>
                <a:tab pos="297815" algn="l"/>
                <a:tab pos="298450" algn="l"/>
              </a:tabLst>
            </a:pPr>
            <a:r>
              <a:rPr sz="1800" b="1" spc="-5" dirty="0">
                <a:latin typeface="Times New Roman"/>
                <a:cs typeface="Times New Roman"/>
              </a:rPr>
              <a:t>uksort</a:t>
            </a:r>
            <a:endParaRPr sz="1800">
              <a:latin typeface="Times New Roman"/>
              <a:cs typeface="Times New Roman"/>
            </a:endParaRPr>
          </a:p>
        </p:txBody>
      </p:sp>
      <p:sp>
        <p:nvSpPr>
          <p:cNvPr id="15" name="object 15"/>
          <p:cNvSpPr txBox="1"/>
          <p:nvPr/>
        </p:nvSpPr>
        <p:spPr>
          <a:xfrm>
            <a:off x="345440" y="4704588"/>
            <a:ext cx="7285355" cy="535305"/>
          </a:xfrm>
          <a:prstGeom prst="rect">
            <a:avLst/>
          </a:prstGeom>
        </p:spPr>
        <p:txBody>
          <a:bodyPr vert="horz" wrap="square" lIns="0" tIns="12700" rIns="0" bIns="0" rtlCol="0">
            <a:spAutoFit/>
          </a:bodyPr>
          <a:lstStyle/>
          <a:p>
            <a:pPr marL="1195070">
              <a:lnSpc>
                <a:spcPts val="1645"/>
              </a:lnSpc>
              <a:spcBef>
                <a:spcPts val="100"/>
              </a:spcBef>
            </a:pPr>
            <a:r>
              <a:rPr sz="1800" dirty="0">
                <a:latin typeface="Times New Roman"/>
                <a:cs typeface="Times New Roman"/>
              </a:rPr>
              <a:t>flag = </a:t>
            </a:r>
            <a:r>
              <a:rPr sz="1800" spc="-10" dirty="0">
                <a:latin typeface="Times New Roman"/>
                <a:cs typeface="Times New Roman"/>
              </a:rPr>
              <a:t>{sort_regular, </a:t>
            </a:r>
            <a:r>
              <a:rPr sz="1800" spc="-5" dirty="0">
                <a:latin typeface="Times New Roman"/>
                <a:cs typeface="Times New Roman"/>
              </a:rPr>
              <a:t>sort_numeric, </a:t>
            </a:r>
            <a:r>
              <a:rPr sz="1800" dirty="0">
                <a:latin typeface="Times New Roman"/>
                <a:cs typeface="Times New Roman"/>
              </a:rPr>
              <a:t>sort_string,</a:t>
            </a:r>
            <a:r>
              <a:rPr sz="1800" spc="100" dirty="0">
                <a:latin typeface="Times New Roman"/>
                <a:cs typeface="Times New Roman"/>
              </a:rPr>
              <a:t> </a:t>
            </a:r>
            <a:r>
              <a:rPr sz="1800" spc="-5" dirty="0">
                <a:latin typeface="Times New Roman"/>
                <a:cs typeface="Times New Roman"/>
              </a:rPr>
              <a:t>sort_locale_string}</a:t>
            </a:r>
            <a:endParaRPr sz="1800" dirty="0">
              <a:latin typeface="Times New Roman"/>
              <a:cs typeface="Times New Roman"/>
            </a:endParaRPr>
          </a:p>
          <a:p>
            <a:pPr marL="355600" indent="-342900">
              <a:lnSpc>
                <a:spcPts val="2365"/>
              </a:lnSpc>
              <a:buClr>
                <a:srgbClr val="4F6128"/>
              </a:buClr>
              <a:buFont typeface="Wingdings"/>
              <a:buChar char=""/>
              <a:tabLst>
                <a:tab pos="354965" algn="l"/>
                <a:tab pos="355600" algn="l"/>
              </a:tabLst>
            </a:pPr>
            <a:r>
              <a:rPr sz="2400" b="1" u="heavy" spc="-5" dirty="0">
                <a:uFill>
                  <a:solidFill>
                    <a:srgbClr val="000000"/>
                  </a:solidFill>
                </a:uFill>
                <a:latin typeface="Times New Roman"/>
                <a:cs typeface="Times New Roman"/>
              </a:rPr>
              <a:t>Ví</a:t>
            </a:r>
            <a:r>
              <a:rPr sz="2400" b="1" u="heavy" spc="-10" dirty="0">
                <a:uFill>
                  <a:solidFill>
                    <a:srgbClr val="000000"/>
                  </a:solidFill>
                </a:uFill>
                <a:latin typeface="Times New Roman"/>
                <a:cs typeface="Times New Roman"/>
              </a:rPr>
              <a:t> </a:t>
            </a:r>
            <a:r>
              <a:rPr sz="2400" b="1" u="heavy" spc="-5" dirty="0">
                <a:uFill>
                  <a:solidFill>
                    <a:srgbClr val="000000"/>
                  </a:solidFill>
                </a:uFill>
                <a:latin typeface="Times New Roman"/>
                <a:cs typeface="Times New Roman"/>
              </a:rPr>
              <a:t>dụ</a:t>
            </a:r>
            <a:r>
              <a:rPr sz="2400" spc="-5" dirty="0">
                <a:latin typeface="Times New Roman"/>
                <a:cs typeface="Times New Roman"/>
              </a:rPr>
              <a:t>:</a:t>
            </a:r>
            <a:endParaRPr sz="2400" dirty="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10870" y="304800"/>
            <a:ext cx="792226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c. Bài toán liên </a:t>
            </a:r>
            <a:r>
              <a:rPr spc="-5" dirty="0">
                <a:solidFill>
                  <a:schemeClr val="tx1"/>
                </a:solidFill>
              </a:rPr>
              <a:t>quan đến</a:t>
            </a:r>
            <a:r>
              <a:rPr spc="-95" dirty="0">
                <a:solidFill>
                  <a:schemeClr val="tx1"/>
                </a:solidFill>
              </a:rPr>
              <a:t> </a:t>
            </a:r>
            <a:r>
              <a:rPr dirty="0">
                <a:solidFill>
                  <a:schemeClr val="tx1"/>
                </a:solidFill>
              </a:rPr>
              <a:t>mảng</a:t>
            </a:r>
          </a:p>
        </p:txBody>
      </p:sp>
      <p:sp>
        <p:nvSpPr>
          <p:cNvPr id="9" name="object 9"/>
          <p:cNvSpPr txBox="1"/>
          <p:nvPr/>
        </p:nvSpPr>
        <p:spPr>
          <a:xfrm>
            <a:off x="478790" y="1051509"/>
            <a:ext cx="6579234" cy="5048885"/>
          </a:xfrm>
          <a:prstGeom prst="rect">
            <a:avLst/>
          </a:prstGeom>
        </p:spPr>
        <p:txBody>
          <a:bodyPr vert="horz" wrap="square" lIns="0" tIns="130175" rIns="0" bIns="0" rtlCol="0">
            <a:spAutoFit/>
          </a:bodyPr>
          <a:lstStyle/>
          <a:p>
            <a:pPr marL="355600" indent="-342900">
              <a:lnSpc>
                <a:spcPct val="100000"/>
              </a:lnSpc>
              <a:spcBef>
                <a:spcPts val="1025"/>
              </a:spcBef>
              <a:buClr>
                <a:srgbClr val="974707"/>
              </a:buClr>
              <a:buFont typeface="Wingdings"/>
              <a:buChar char=""/>
              <a:tabLst>
                <a:tab pos="354965" algn="l"/>
                <a:tab pos="355600" algn="l"/>
              </a:tabLst>
            </a:pPr>
            <a:r>
              <a:rPr sz="2000" b="1" spc="-5" dirty="0">
                <a:latin typeface="Arial"/>
                <a:cs typeface="Arial"/>
              </a:rPr>
              <a:t>Mảng 1</a:t>
            </a:r>
            <a:r>
              <a:rPr sz="2000" b="1" spc="5" dirty="0">
                <a:latin typeface="Arial"/>
                <a:cs typeface="Arial"/>
              </a:rPr>
              <a:t> </a:t>
            </a:r>
            <a:r>
              <a:rPr sz="2000" b="1" spc="-10" dirty="0">
                <a:latin typeface="Arial"/>
                <a:cs typeface="Arial"/>
              </a:rPr>
              <a:t>chiều</a:t>
            </a:r>
            <a:endParaRPr sz="2000" dirty="0">
              <a:latin typeface="Arial"/>
              <a:cs typeface="Arial"/>
            </a:endParaRPr>
          </a:p>
          <a:p>
            <a:pPr marL="731520" lvl="1" indent="-281305">
              <a:lnSpc>
                <a:spcPct val="100000"/>
              </a:lnSpc>
              <a:spcBef>
                <a:spcPts val="930"/>
              </a:spcBef>
              <a:buFont typeface="Arial"/>
              <a:buAutoNum type="arabicPeriod"/>
              <a:tabLst>
                <a:tab pos="732155" algn="l"/>
              </a:tabLst>
            </a:pPr>
            <a:r>
              <a:rPr sz="2000" spc="-5" dirty="0">
                <a:latin typeface="Arial"/>
                <a:cs typeface="Arial"/>
              </a:rPr>
              <a:t>Xây dựng hàm nhập / xuất</a:t>
            </a:r>
            <a:r>
              <a:rPr sz="2000" spc="-15" dirty="0">
                <a:latin typeface="Arial"/>
                <a:cs typeface="Arial"/>
              </a:rPr>
              <a:t> </a:t>
            </a:r>
            <a:r>
              <a:rPr sz="2000" spc="-5" dirty="0">
                <a:latin typeface="Arial"/>
                <a:cs typeface="Arial"/>
              </a:rPr>
              <a:t>mảng</a:t>
            </a:r>
            <a:endParaRPr sz="2000" dirty="0">
              <a:latin typeface="Arial"/>
              <a:cs typeface="Arial"/>
            </a:endParaRPr>
          </a:p>
          <a:p>
            <a:pPr marL="450850">
              <a:lnSpc>
                <a:spcPct val="100000"/>
              </a:lnSpc>
              <a:spcBef>
                <a:spcPts val="1210"/>
              </a:spcBef>
            </a:pPr>
            <a:r>
              <a:rPr sz="2000" b="1" spc="-5" dirty="0">
                <a:latin typeface="Arial"/>
                <a:cs typeface="Arial"/>
              </a:rPr>
              <a:t>2 </a:t>
            </a:r>
            <a:r>
              <a:rPr sz="2000" spc="-15" dirty="0">
                <a:latin typeface="Arial"/>
                <a:cs typeface="Arial"/>
              </a:rPr>
              <a:t>Viết </a:t>
            </a:r>
            <a:r>
              <a:rPr sz="2000" spc="-5" dirty="0">
                <a:latin typeface="Arial"/>
                <a:cs typeface="Arial"/>
              </a:rPr>
              <a:t>hàm tìm phần tử max, min trong</a:t>
            </a:r>
            <a:r>
              <a:rPr sz="2000" spc="-30" dirty="0">
                <a:latin typeface="Arial"/>
                <a:cs typeface="Arial"/>
              </a:rPr>
              <a:t> </a:t>
            </a:r>
            <a:r>
              <a:rPr sz="2000" spc="-5" dirty="0">
                <a:latin typeface="Arial"/>
                <a:cs typeface="Arial"/>
              </a:rPr>
              <a:t>mảng</a:t>
            </a:r>
            <a:endParaRPr sz="2000" dirty="0">
              <a:latin typeface="Arial"/>
              <a:cs typeface="Arial"/>
            </a:endParaRPr>
          </a:p>
          <a:p>
            <a:pPr marL="731520" indent="-281305">
              <a:lnSpc>
                <a:spcPct val="100000"/>
              </a:lnSpc>
              <a:spcBef>
                <a:spcPts val="1560"/>
              </a:spcBef>
              <a:buFont typeface="Arial"/>
              <a:buAutoNum type="arabicPeriod" startAt="3"/>
              <a:tabLst>
                <a:tab pos="732155" algn="l"/>
              </a:tabLst>
            </a:pPr>
            <a:r>
              <a:rPr sz="2000" spc="-5" dirty="0">
                <a:latin typeface="Arial"/>
                <a:cs typeface="Arial"/>
              </a:rPr>
              <a:t>Sắp </a:t>
            </a:r>
            <a:r>
              <a:rPr sz="2000" dirty="0">
                <a:latin typeface="Arial"/>
                <a:cs typeface="Arial"/>
              </a:rPr>
              <a:t>xếp </a:t>
            </a:r>
            <a:r>
              <a:rPr sz="2000" spc="-5" dirty="0">
                <a:latin typeface="Arial"/>
                <a:cs typeface="Arial"/>
              </a:rPr>
              <a:t>mảng </a:t>
            </a:r>
            <a:r>
              <a:rPr sz="2000" dirty="0">
                <a:latin typeface="Arial"/>
                <a:cs typeface="Arial"/>
              </a:rPr>
              <a:t>tăng </a:t>
            </a:r>
            <a:r>
              <a:rPr sz="2000" spc="-5" dirty="0">
                <a:latin typeface="Arial"/>
                <a:cs typeface="Arial"/>
              </a:rPr>
              <a:t>dần, giảm</a:t>
            </a:r>
            <a:r>
              <a:rPr sz="2000" spc="-40" dirty="0">
                <a:latin typeface="Arial"/>
                <a:cs typeface="Arial"/>
              </a:rPr>
              <a:t> </a:t>
            </a:r>
            <a:r>
              <a:rPr sz="2000" spc="-5" dirty="0">
                <a:latin typeface="Arial"/>
                <a:cs typeface="Arial"/>
              </a:rPr>
              <a:t>dần</a:t>
            </a:r>
            <a:endParaRPr sz="2000" dirty="0">
              <a:latin typeface="Arial"/>
              <a:cs typeface="Arial"/>
            </a:endParaRPr>
          </a:p>
          <a:p>
            <a:pPr marL="731520" indent="-281305">
              <a:lnSpc>
                <a:spcPct val="100000"/>
              </a:lnSpc>
              <a:spcBef>
                <a:spcPts val="1560"/>
              </a:spcBef>
              <a:buFont typeface="Arial"/>
              <a:buAutoNum type="arabicPeriod" startAt="3"/>
              <a:tabLst>
                <a:tab pos="732155" algn="l"/>
              </a:tabLst>
            </a:pPr>
            <a:r>
              <a:rPr sz="2000" spc="-5" dirty="0">
                <a:latin typeface="Arial"/>
                <a:cs typeface="Arial"/>
              </a:rPr>
              <a:t>Tìm phần tử có giá trị x trong</a:t>
            </a:r>
            <a:r>
              <a:rPr sz="2000" spc="-35" dirty="0">
                <a:latin typeface="Arial"/>
                <a:cs typeface="Arial"/>
              </a:rPr>
              <a:t> </a:t>
            </a:r>
            <a:r>
              <a:rPr sz="2000" spc="-5" dirty="0">
                <a:latin typeface="Arial"/>
                <a:cs typeface="Arial"/>
              </a:rPr>
              <a:t>mảng</a:t>
            </a:r>
            <a:endParaRPr sz="2000" dirty="0">
              <a:latin typeface="Arial"/>
              <a:cs typeface="Arial"/>
            </a:endParaRPr>
          </a:p>
          <a:p>
            <a:pPr marL="731520" indent="-281305">
              <a:lnSpc>
                <a:spcPct val="100000"/>
              </a:lnSpc>
              <a:spcBef>
                <a:spcPts val="1680"/>
              </a:spcBef>
              <a:buFont typeface="Arial"/>
              <a:buAutoNum type="arabicPeriod" startAt="3"/>
              <a:tabLst>
                <a:tab pos="732155" algn="l"/>
              </a:tabLst>
            </a:pPr>
            <a:r>
              <a:rPr sz="2000" spc="-5" dirty="0">
                <a:latin typeface="Arial"/>
                <a:cs typeface="Arial"/>
              </a:rPr>
              <a:t>Cập nhật giá trị cho phần tử có giá trị x trong</a:t>
            </a:r>
            <a:r>
              <a:rPr sz="2000" spc="10" dirty="0">
                <a:latin typeface="Arial"/>
                <a:cs typeface="Arial"/>
              </a:rPr>
              <a:t> </a:t>
            </a:r>
            <a:r>
              <a:rPr sz="2000" spc="-5" dirty="0">
                <a:latin typeface="Arial"/>
                <a:cs typeface="Arial"/>
              </a:rPr>
              <a:t>mảng</a:t>
            </a:r>
            <a:endParaRPr sz="2000" dirty="0">
              <a:latin typeface="Arial"/>
              <a:cs typeface="Arial"/>
            </a:endParaRPr>
          </a:p>
          <a:p>
            <a:pPr marL="731520" indent="-281305">
              <a:lnSpc>
                <a:spcPct val="100000"/>
              </a:lnSpc>
              <a:spcBef>
                <a:spcPts val="1560"/>
              </a:spcBef>
              <a:buFont typeface="Arial"/>
              <a:buAutoNum type="arabicPeriod" startAt="3"/>
              <a:tabLst>
                <a:tab pos="732155" algn="l"/>
              </a:tabLst>
            </a:pPr>
            <a:r>
              <a:rPr sz="2000" spc="-5" dirty="0">
                <a:latin typeface="Arial"/>
                <a:cs typeface="Arial"/>
              </a:rPr>
              <a:t>Xoá phần tử có giá trị x trong</a:t>
            </a:r>
            <a:r>
              <a:rPr sz="2000" spc="-20" dirty="0">
                <a:latin typeface="Arial"/>
                <a:cs typeface="Arial"/>
              </a:rPr>
              <a:t> </a:t>
            </a:r>
            <a:r>
              <a:rPr sz="2000" spc="-5" dirty="0">
                <a:latin typeface="Arial"/>
                <a:cs typeface="Arial"/>
              </a:rPr>
              <a:t>mảng</a:t>
            </a:r>
            <a:endParaRPr sz="2000" dirty="0">
              <a:latin typeface="Arial"/>
              <a:cs typeface="Arial"/>
            </a:endParaRPr>
          </a:p>
          <a:p>
            <a:pPr marL="355600" indent="-342900">
              <a:lnSpc>
                <a:spcPct val="100000"/>
              </a:lnSpc>
              <a:spcBef>
                <a:spcPts val="309"/>
              </a:spcBef>
              <a:buClr>
                <a:srgbClr val="974707"/>
              </a:buClr>
              <a:buFont typeface="Wingdings"/>
              <a:buChar char=""/>
              <a:tabLst>
                <a:tab pos="354965" algn="l"/>
                <a:tab pos="355600" algn="l"/>
              </a:tabLst>
            </a:pPr>
            <a:r>
              <a:rPr sz="2000" b="1" spc="-5" dirty="0">
                <a:latin typeface="Arial"/>
                <a:cs typeface="Arial"/>
              </a:rPr>
              <a:t>Mảng 2</a:t>
            </a:r>
            <a:r>
              <a:rPr sz="2000" b="1" spc="5" dirty="0">
                <a:latin typeface="Arial"/>
                <a:cs typeface="Arial"/>
              </a:rPr>
              <a:t> </a:t>
            </a:r>
            <a:r>
              <a:rPr sz="2000" b="1" spc="-10" dirty="0">
                <a:latin typeface="Arial"/>
                <a:cs typeface="Arial"/>
              </a:rPr>
              <a:t>chiều:</a:t>
            </a:r>
            <a:endParaRPr sz="2000" dirty="0">
              <a:latin typeface="Arial"/>
              <a:cs typeface="Arial"/>
            </a:endParaRPr>
          </a:p>
          <a:p>
            <a:pPr marL="731520" lvl="1" indent="-281305">
              <a:lnSpc>
                <a:spcPct val="100000"/>
              </a:lnSpc>
              <a:spcBef>
                <a:spcPts val="650"/>
              </a:spcBef>
              <a:buFont typeface="Arial"/>
              <a:buAutoNum type="arabicPeriod"/>
              <a:tabLst>
                <a:tab pos="732155" algn="l"/>
              </a:tabLst>
            </a:pPr>
            <a:r>
              <a:rPr sz="2000" spc="-5" dirty="0">
                <a:latin typeface="Arial"/>
                <a:cs typeface="Arial"/>
              </a:rPr>
              <a:t>Xây dựng hàm nhập / xuất</a:t>
            </a:r>
            <a:r>
              <a:rPr sz="2000" spc="-15" dirty="0">
                <a:latin typeface="Arial"/>
                <a:cs typeface="Arial"/>
              </a:rPr>
              <a:t> </a:t>
            </a:r>
            <a:r>
              <a:rPr sz="2000" spc="-5" dirty="0">
                <a:latin typeface="Arial"/>
                <a:cs typeface="Arial"/>
              </a:rPr>
              <a:t>mảng</a:t>
            </a:r>
            <a:endParaRPr sz="2000" dirty="0">
              <a:latin typeface="Arial"/>
              <a:cs typeface="Arial"/>
            </a:endParaRPr>
          </a:p>
          <a:p>
            <a:pPr marL="731520" lvl="1" indent="-281305">
              <a:lnSpc>
                <a:spcPct val="100000"/>
              </a:lnSpc>
              <a:spcBef>
                <a:spcPts val="1210"/>
              </a:spcBef>
              <a:buFont typeface="Arial"/>
              <a:buAutoNum type="arabicPeriod"/>
              <a:tabLst>
                <a:tab pos="732155" algn="l"/>
              </a:tabLst>
            </a:pPr>
            <a:r>
              <a:rPr sz="2000" spc="-5" dirty="0">
                <a:latin typeface="Arial"/>
                <a:cs typeface="Arial"/>
              </a:rPr>
              <a:t>Xuất các phần tử trên </a:t>
            </a:r>
            <a:r>
              <a:rPr sz="2000" spc="-10" dirty="0">
                <a:latin typeface="Arial"/>
                <a:cs typeface="Arial"/>
              </a:rPr>
              <a:t>đường </a:t>
            </a:r>
            <a:r>
              <a:rPr sz="2000" spc="-5" dirty="0">
                <a:latin typeface="Arial"/>
                <a:cs typeface="Arial"/>
              </a:rPr>
              <a:t>chéo chính, chéo</a:t>
            </a:r>
            <a:r>
              <a:rPr sz="2000" spc="5" dirty="0">
                <a:latin typeface="Arial"/>
                <a:cs typeface="Arial"/>
              </a:rPr>
              <a:t> </a:t>
            </a:r>
            <a:r>
              <a:rPr sz="2000" spc="-5" dirty="0">
                <a:latin typeface="Arial"/>
                <a:cs typeface="Arial"/>
              </a:rPr>
              <a:t>phụ.</a:t>
            </a:r>
            <a:endParaRPr sz="2000" dirty="0">
              <a:latin typeface="Arial"/>
              <a:cs typeface="Arial"/>
            </a:endParaRPr>
          </a:p>
          <a:p>
            <a:pPr marL="731520" lvl="1" indent="-281305">
              <a:lnSpc>
                <a:spcPct val="100000"/>
              </a:lnSpc>
              <a:spcBef>
                <a:spcPts val="1555"/>
              </a:spcBef>
              <a:buFont typeface="Arial"/>
              <a:buAutoNum type="arabicPeriod"/>
              <a:tabLst>
                <a:tab pos="732155" algn="l"/>
              </a:tabLst>
            </a:pPr>
            <a:r>
              <a:rPr sz="2000" spc="-5" dirty="0">
                <a:latin typeface="Arial"/>
                <a:cs typeface="Arial"/>
              </a:rPr>
              <a:t>Sắp xếp mảng giảm dần theo chiều kim đồng</a:t>
            </a:r>
            <a:r>
              <a:rPr sz="2000" spc="15" dirty="0">
                <a:latin typeface="Arial"/>
                <a:cs typeface="Arial"/>
              </a:rPr>
              <a:t> </a:t>
            </a:r>
            <a:r>
              <a:rPr sz="2000" spc="-5" dirty="0">
                <a:latin typeface="Arial"/>
                <a:cs typeface="Arial"/>
              </a:rPr>
              <a:t>hồ..</a:t>
            </a:r>
            <a:endParaRPr sz="2000" dirty="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264785" cy="222059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1</a:t>
            </a:r>
            <a:r>
              <a:rPr sz="2400" dirty="0">
                <a:solidFill>
                  <a:srgbClr val="1F487C"/>
                </a:solidFill>
                <a:latin typeface="Times New Roman"/>
                <a:cs typeface="Times New Roman"/>
              </a:rPr>
              <a:t>: </a:t>
            </a:r>
            <a:r>
              <a:rPr sz="2400" spc="-5" dirty="0">
                <a:solidFill>
                  <a:srgbClr val="1F487C"/>
                </a:solidFill>
                <a:latin typeface="Times New Roman"/>
                <a:cs typeface="Times New Roman"/>
              </a:rPr>
              <a:t>Dòng </a:t>
            </a:r>
            <a:r>
              <a:rPr sz="2400" dirty="0">
                <a:solidFill>
                  <a:srgbClr val="1F487C"/>
                </a:solidFill>
                <a:latin typeface="Times New Roman"/>
                <a:cs typeface="Times New Roman"/>
              </a:rPr>
              <a:t>code </a:t>
            </a:r>
            <a:r>
              <a:rPr sz="2400" spc="-5" dirty="0">
                <a:solidFill>
                  <a:srgbClr val="1F487C"/>
                </a:solidFill>
                <a:latin typeface="Times New Roman"/>
                <a:cs typeface="Times New Roman"/>
              </a:rPr>
              <a:t>PHP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sau </a:t>
            </a:r>
            <a:r>
              <a:rPr sz="2400" dirty="0">
                <a:solidFill>
                  <a:srgbClr val="1F487C"/>
                </a:solidFill>
                <a:latin typeface="Times New Roman"/>
                <a:cs typeface="Times New Roman"/>
              </a:rPr>
              <a:t>đây</a:t>
            </a:r>
            <a:r>
              <a:rPr sz="2400" spc="-170" dirty="0">
                <a:solidFill>
                  <a:srgbClr val="1F487C"/>
                </a:solidFill>
                <a:latin typeface="Times New Roman"/>
                <a:cs typeface="Times New Roman"/>
              </a:rPr>
              <a:t> </a:t>
            </a:r>
            <a:r>
              <a:rPr sz="2400" dirty="0">
                <a:solidFill>
                  <a:srgbClr val="1F487C"/>
                </a:solidFill>
                <a:latin typeface="Times New Roman"/>
                <a:cs typeface="Times New Roman"/>
              </a:rPr>
              <a:t>không  hợp</a:t>
            </a:r>
            <a:r>
              <a:rPr sz="2400" spc="-5" dirty="0">
                <a:solidFill>
                  <a:srgbClr val="1F487C"/>
                </a:solidFill>
                <a:latin typeface="Times New Roman"/>
                <a:cs typeface="Times New Roman"/>
              </a:rPr>
              <a:t> </a:t>
            </a:r>
            <a:r>
              <a:rPr sz="2400" dirty="0">
                <a:solidFill>
                  <a:srgbClr val="1F487C"/>
                </a:solidFill>
                <a:latin typeface="Times New Roman"/>
                <a:cs typeface="Times New Roman"/>
              </a:rPr>
              <a:t>lệ?</a:t>
            </a:r>
            <a:endParaRPr sz="2400">
              <a:latin typeface="Times New Roman"/>
              <a:cs typeface="Times New Roman"/>
            </a:endParaRPr>
          </a:p>
          <a:p>
            <a:pPr marL="12700">
              <a:lnSpc>
                <a:spcPct val="100000"/>
              </a:lnSpc>
              <a:tabLst>
                <a:tab pos="469265" algn="l"/>
              </a:tabLst>
            </a:pPr>
            <a:r>
              <a:rPr sz="2400" spc="-5" dirty="0">
                <a:solidFill>
                  <a:srgbClr val="1F487C"/>
                </a:solidFill>
                <a:latin typeface="Times New Roman"/>
                <a:cs typeface="Times New Roman"/>
              </a:rPr>
              <a:t>A.	</a:t>
            </a:r>
            <a:r>
              <a:rPr sz="2400" dirty="0">
                <a:solidFill>
                  <a:srgbClr val="1F487C"/>
                </a:solidFill>
                <a:latin typeface="Times New Roman"/>
                <a:cs typeface="Times New Roman"/>
              </a:rPr>
              <a:t>$_10</a:t>
            </a:r>
            <a:endParaRPr sz="2400">
              <a:latin typeface="Times New Roman"/>
              <a:cs typeface="Times New Roman"/>
            </a:endParaRPr>
          </a:p>
          <a:p>
            <a:pPr marL="469900" indent="-457200">
              <a:lnSpc>
                <a:spcPct val="100000"/>
              </a:lnSpc>
              <a:buAutoNum type="alphaUcPeriod" startAt="2"/>
              <a:tabLst>
                <a:tab pos="469265" algn="l"/>
                <a:tab pos="469900" algn="l"/>
              </a:tabLst>
            </a:pPr>
            <a:r>
              <a:rPr sz="2400" spc="-30" dirty="0">
                <a:solidFill>
                  <a:srgbClr val="1F487C"/>
                </a:solidFill>
                <a:latin typeface="Times New Roman"/>
                <a:cs typeface="Times New Roman"/>
              </a:rPr>
              <a:t>${“MyVar”}</a:t>
            </a:r>
            <a:endParaRPr sz="2400">
              <a:latin typeface="Times New Roman"/>
              <a:cs typeface="Times New Roman"/>
            </a:endParaRPr>
          </a:p>
          <a:p>
            <a:pPr marL="469900" indent="-457200">
              <a:lnSpc>
                <a:spcPct val="100000"/>
              </a:lnSpc>
              <a:buAutoNum type="alphaUcPeriod" startAt="2"/>
              <a:tabLst>
                <a:tab pos="469265" algn="l"/>
                <a:tab pos="469900" algn="l"/>
              </a:tabLst>
            </a:pPr>
            <a:r>
              <a:rPr sz="2400" dirty="0">
                <a:solidFill>
                  <a:srgbClr val="1F487C"/>
                </a:solidFill>
                <a:latin typeface="Times New Roman"/>
                <a:cs typeface="Times New Roman"/>
              </a:rPr>
              <a:t>&amp;$something</a:t>
            </a:r>
            <a:endParaRPr sz="2400">
              <a:latin typeface="Times New Roman"/>
              <a:cs typeface="Times New Roman"/>
            </a:endParaRPr>
          </a:p>
          <a:p>
            <a:pPr marL="469900" indent="-457200">
              <a:lnSpc>
                <a:spcPct val="100000"/>
              </a:lnSpc>
              <a:buAutoNum type="alphaUcPeriod" startAt="2"/>
              <a:tabLst>
                <a:tab pos="469265" algn="l"/>
                <a:tab pos="469900" algn="l"/>
              </a:tabLst>
            </a:pPr>
            <a:r>
              <a:rPr sz="2400" dirty="0">
                <a:solidFill>
                  <a:srgbClr val="1F487C"/>
                </a:solidFill>
                <a:latin typeface="Times New Roman"/>
                <a:cs typeface="Times New Roman"/>
              </a:rPr>
              <a:t>$10_somethings</a:t>
            </a:r>
            <a:endParaRPr sz="24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346065" cy="514667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2</a:t>
            </a:r>
            <a:r>
              <a:rPr sz="2400" dirty="0">
                <a:solidFill>
                  <a:srgbClr val="1F487C"/>
                </a:solidFill>
                <a:latin typeface="Times New Roman"/>
                <a:cs typeface="Times New Roman"/>
              </a:rPr>
              <a:t>: Cho biết kết quả của đoạn lệnh</a:t>
            </a:r>
            <a:r>
              <a:rPr sz="2400" spc="-150"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469900">
              <a:lnSpc>
                <a:spcPct val="100000"/>
              </a:lnSpc>
            </a:pPr>
            <a:r>
              <a:rPr sz="2400" spc="-5" dirty="0">
                <a:solidFill>
                  <a:srgbClr val="1F487C"/>
                </a:solidFill>
                <a:latin typeface="Times New Roman"/>
                <a:cs typeface="Times New Roman"/>
              </a:rPr>
              <a:t>define("myvalue","10");</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$myarray[10]=</a:t>
            </a:r>
            <a:r>
              <a:rPr sz="2400" spc="-20" dirty="0">
                <a:solidFill>
                  <a:srgbClr val="1F487C"/>
                </a:solidFill>
                <a:latin typeface="Times New Roman"/>
                <a:cs typeface="Times New Roman"/>
              </a:rPr>
              <a:t> </a:t>
            </a:r>
            <a:r>
              <a:rPr sz="2400" spc="-5" dirty="0">
                <a:solidFill>
                  <a:srgbClr val="1F487C"/>
                </a:solidFill>
                <a:latin typeface="Times New Roman"/>
                <a:cs typeface="Times New Roman"/>
              </a:rPr>
              <a:t>"Dog";</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$myarray[]</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="Human";</a:t>
            </a:r>
            <a:endParaRPr sz="2400">
              <a:latin typeface="Times New Roman"/>
              <a:cs typeface="Times New Roman"/>
            </a:endParaRPr>
          </a:p>
          <a:p>
            <a:pPr marL="469900">
              <a:lnSpc>
                <a:spcPct val="100000"/>
              </a:lnSpc>
            </a:pPr>
            <a:r>
              <a:rPr sz="2400" spc="-5" dirty="0">
                <a:solidFill>
                  <a:srgbClr val="1F487C"/>
                </a:solidFill>
                <a:latin typeface="Times New Roman"/>
                <a:cs typeface="Times New Roman"/>
              </a:rPr>
              <a:t>$myarray['myvalue'] = "Cat";</a:t>
            </a:r>
            <a:endParaRPr sz="2400">
              <a:latin typeface="Times New Roman"/>
              <a:cs typeface="Times New Roman"/>
            </a:endParaRPr>
          </a:p>
          <a:p>
            <a:pPr marL="469900" marR="1720214">
              <a:lnSpc>
                <a:spcPct val="100000"/>
              </a:lnSpc>
            </a:pPr>
            <a:r>
              <a:rPr sz="2400" spc="-5" dirty="0">
                <a:solidFill>
                  <a:srgbClr val="1F487C"/>
                </a:solidFill>
                <a:latin typeface="Times New Roman"/>
                <a:cs typeface="Times New Roman"/>
              </a:rPr>
              <a:t>$myarray["Dog"]= "Cat";  print "The value</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is:";</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print</a:t>
            </a:r>
            <a:r>
              <a:rPr sz="2400" spc="-10" dirty="0">
                <a:solidFill>
                  <a:srgbClr val="1F487C"/>
                </a:solidFill>
                <a:latin typeface="Times New Roman"/>
                <a:cs typeface="Times New Roman"/>
              </a:rPr>
              <a:t> </a:t>
            </a:r>
            <a:r>
              <a:rPr sz="2400" spc="-5" dirty="0">
                <a:solidFill>
                  <a:srgbClr val="1F487C"/>
                </a:solidFill>
                <a:latin typeface="Times New Roman"/>
                <a:cs typeface="Times New Roman"/>
              </a:rPr>
              <a:t>$myarray[myvalue]."\n";</a:t>
            </a:r>
            <a:endParaRPr sz="2400">
              <a:latin typeface="Times New Roman"/>
              <a:cs typeface="Times New Roman"/>
            </a:endParaRPr>
          </a:p>
          <a:p>
            <a:pPr marL="12700">
              <a:lnSpc>
                <a:spcPct val="100000"/>
              </a:lnSpc>
              <a:spcBef>
                <a:spcPts val="5"/>
              </a:spcBef>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The value </a:t>
            </a:r>
            <a:r>
              <a:rPr sz="2400" spc="-5" dirty="0">
                <a:solidFill>
                  <a:srgbClr val="1F487C"/>
                </a:solidFill>
                <a:latin typeface="Times New Roman"/>
                <a:cs typeface="Times New Roman"/>
              </a:rPr>
              <a:t>is:</a:t>
            </a:r>
            <a:r>
              <a:rPr sz="2400" spc="-35" dirty="0">
                <a:solidFill>
                  <a:srgbClr val="1F487C"/>
                </a:solidFill>
                <a:latin typeface="Times New Roman"/>
                <a:cs typeface="Times New Roman"/>
              </a:rPr>
              <a:t> </a:t>
            </a:r>
            <a:r>
              <a:rPr sz="2400" dirty="0">
                <a:solidFill>
                  <a:srgbClr val="1F487C"/>
                </a:solidFill>
                <a:latin typeface="Times New Roman"/>
                <a:cs typeface="Times New Roman"/>
              </a:rPr>
              <a:t>Dog</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The value </a:t>
            </a:r>
            <a:r>
              <a:rPr sz="2400" spc="-5" dirty="0">
                <a:solidFill>
                  <a:srgbClr val="1F487C"/>
                </a:solidFill>
                <a:latin typeface="Times New Roman"/>
                <a:cs typeface="Times New Roman"/>
              </a:rPr>
              <a:t>is:</a:t>
            </a:r>
            <a:r>
              <a:rPr sz="2400" spc="-35" dirty="0">
                <a:solidFill>
                  <a:srgbClr val="1F487C"/>
                </a:solidFill>
                <a:latin typeface="Times New Roman"/>
                <a:cs typeface="Times New Roman"/>
              </a:rPr>
              <a:t> </a:t>
            </a:r>
            <a:r>
              <a:rPr sz="2400" dirty="0">
                <a:solidFill>
                  <a:srgbClr val="1F487C"/>
                </a:solidFill>
                <a:latin typeface="Times New Roman"/>
                <a:cs typeface="Times New Roman"/>
              </a:rPr>
              <a:t>Cat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The value </a:t>
            </a:r>
            <a:r>
              <a:rPr sz="2400" spc="-5" dirty="0">
                <a:solidFill>
                  <a:srgbClr val="1F487C"/>
                </a:solidFill>
                <a:latin typeface="Times New Roman"/>
                <a:cs typeface="Times New Roman"/>
              </a:rPr>
              <a:t>is:</a:t>
            </a:r>
            <a:r>
              <a:rPr sz="2400" spc="-35" dirty="0">
                <a:solidFill>
                  <a:srgbClr val="1F487C"/>
                </a:solidFill>
                <a:latin typeface="Times New Roman"/>
                <a:cs typeface="Times New Roman"/>
              </a:rPr>
              <a:t> </a:t>
            </a:r>
            <a:r>
              <a:rPr sz="2400" dirty="0">
                <a:solidFill>
                  <a:srgbClr val="1F487C"/>
                </a:solidFill>
                <a:latin typeface="Times New Roman"/>
                <a:cs typeface="Times New Roman"/>
              </a:rPr>
              <a:t>Human</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$10_somethings</a:t>
            </a:r>
            <a:endParaRPr sz="240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346065" cy="478091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3</a:t>
            </a:r>
            <a:r>
              <a:rPr sz="2400" dirty="0">
                <a:solidFill>
                  <a:srgbClr val="1F487C"/>
                </a:solidFill>
                <a:latin typeface="Times New Roman"/>
                <a:cs typeface="Times New Roman"/>
              </a:rPr>
              <a:t>: Cho biết kết quả của đoạn lệnh</a:t>
            </a:r>
            <a:r>
              <a:rPr sz="2400" spc="-150"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 = 10; $b = 20; $c =</a:t>
            </a:r>
            <a:r>
              <a:rPr sz="2400" spc="-45" dirty="0">
                <a:solidFill>
                  <a:srgbClr val="1F487C"/>
                </a:solidFill>
                <a:latin typeface="Times New Roman"/>
                <a:cs typeface="Times New Roman"/>
              </a:rPr>
              <a:t> </a:t>
            </a:r>
            <a:r>
              <a:rPr sz="2400" dirty="0">
                <a:solidFill>
                  <a:srgbClr val="1F487C"/>
                </a:solidFill>
                <a:latin typeface="Times New Roman"/>
                <a:cs typeface="Times New Roman"/>
              </a:rPr>
              <a:t>4;</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$d =</a:t>
            </a:r>
            <a:r>
              <a:rPr sz="2400" spc="-5" dirty="0">
                <a:solidFill>
                  <a:srgbClr val="1F487C"/>
                </a:solidFill>
                <a:latin typeface="Times New Roman"/>
                <a:cs typeface="Times New Roman"/>
              </a:rPr>
              <a:t> </a:t>
            </a:r>
            <a:r>
              <a:rPr sz="2400" dirty="0">
                <a:solidFill>
                  <a:srgbClr val="1F487C"/>
                </a:solidFill>
                <a:latin typeface="Times New Roman"/>
                <a:cs typeface="Times New Roman"/>
              </a:rPr>
              <a:t>8;</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$f = $c + $d *</a:t>
            </a:r>
            <a:r>
              <a:rPr sz="2400" spc="-25" dirty="0">
                <a:solidFill>
                  <a:srgbClr val="1F487C"/>
                </a:solidFill>
                <a:latin typeface="Times New Roman"/>
                <a:cs typeface="Times New Roman"/>
              </a:rPr>
              <a:t> </a:t>
            </a:r>
            <a:r>
              <a:rPr sz="2400" dirty="0">
                <a:solidFill>
                  <a:srgbClr val="1F487C"/>
                </a:solidFill>
                <a:latin typeface="Times New Roman"/>
                <a:cs typeface="Times New Roman"/>
              </a:rPr>
              <a:t>2;</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$g = $f %</a:t>
            </a:r>
            <a:r>
              <a:rPr sz="2400" spc="-10" dirty="0">
                <a:solidFill>
                  <a:srgbClr val="1F487C"/>
                </a:solidFill>
                <a:latin typeface="Times New Roman"/>
                <a:cs typeface="Times New Roman"/>
              </a:rPr>
              <a:t> </a:t>
            </a:r>
            <a:r>
              <a:rPr sz="2400" dirty="0">
                <a:solidFill>
                  <a:srgbClr val="1F487C"/>
                </a:solidFill>
                <a:latin typeface="Times New Roman"/>
                <a:cs typeface="Times New Roman"/>
              </a:rPr>
              <a:t>20;</a:t>
            </a:r>
            <a:endParaRPr sz="2400">
              <a:latin typeface="Times New Roman"/>
              <a:cs typeface="Times New Roman"/>
            </a:endParaRPr>
          </a:p>
          <a:p>
            <a:pPr marL="469900" marR="2220595">
              <a:lnSpc>
                <a:spcPct val="100000"/>
              </a:lnSpc>
            </a:pPr>
            <a:r>
              <a:rPr sz="2400" dirty="0">
                <a:solidFill>
                  <a:srgbClr val="1F487C"/>
                </a:solidFill>
                <a:latin typeface="Times New Roman"/>
                <a:cs typeface="Times New Roman"/>
              </a:rPr>
              <a:t>$h = $b - $a + $c +</a:t>
            </a:r>
            <a:r>
              <a:rPr sz="2400" spc="-120" dirty="0">
                <a:solidFill>
                  <a:srgbClr val="1F487C"/>
                </a:solidFill>
                <a:latin typeface="Times New Roman"/>
                <a:cs typeface="Times New Roman"/>
              </a:rPr>
              <a:t> </a:t>
            </a:r>
            <a:r>
              <a:rPr sz="2400" dirty="0">
                <a:solidFill>
                  <a:srgbClr val="1F487C"/>
                </a:solidFill>
                <a:latin typeface="Times New Roman"/>
                <a:cs typeface="Times New Roman"/>
              </a:rPr>
              <a:t>2;  print</a:t>
            </a:r>
            <a:r>
              <a:rPr sz="2400" spc="-15" dirty="0">
                <a:solidFill>
                  <a:srgbClr val="1F487C"/>
                </a:solidFill>
                <a:latin typeface="Times New Roman"/>
                <a:cs typeface="Times New Roman"/>
              </a:rPr>
              <a:t> </a:t>
            </a:r>
            <a:r>
              <a:rPr sz="2400" dirty="0">
                <a:solidFill>
                  <a:srgbClr val="1F487C"/>
                </a:solidFill>
                <a:latin typeface="Times New Roman"/>
                <a:cs typeface="Times New Roman"/>
              </a:rPr>
              <a:t>$h;</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spcBef>
                <a:spcPts val="5"/>
              </a:spcBef>
              <a:buAutoNum type="alphaUcPeriod"/>
              <a:tabLst>
                <a:tab pos="469265" algn="l"/>
                <a:tab pos="469900" algn="l"/>
              </a:tabLst>
            </a:pPr>
            <a:r>
              <a:rPr sz="2400" dirty="0">
                <a:solidFill>
                  <a:srgbClr val="1F487C"/>
                </a:solidFill>
                <a:latin typeface="Times New Roman"/>
                <a:cs typeface="Times New Roman"/>
              </a:rPr>
              <a:t>42</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16</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18</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8399"/>
            <a:ext cx="5283200" cy="5238115"/>
          </a:xfrm>
          <a:prstGeom prst="rect">
            <a:avLst/>
          </a:prstGeom>
        </p:spPr>
        <p:txBody>
          <a:bodyPr vert="horz" wrap="square" lIns="0" tIns="12700" rIns="0" bIns="0" rtlCol="0">
            <a:spAutoFit/>
          </a:bodyPr>
          <a:lstStyle/>
          <a:p>
            <a:pPr marL="12700">
              <a:lnSpc>
                <a:spcPct val="100000"/>
              </a:lnSpc>
              <a:spcBef>
                <a:spcPts val="100"/>
              </a:spcBef>
            </a:pPr>
            <a:r>
              <a:rPr sz="1800" b="1" u="heavy" dirty="0">
                <a:solidFill>
                  <a:srgbClr val="1F487C"/>
                </a:solidFill>
                <a:uFill>
                  <a:solidFill>
                    <a:srgbClr val="1F487C"/>
                  </a:solidFill>
                </a:uFill>
                <a:latin typeface="Times New Roman"/>
                <a:cs typeface="Times New Roman"/>
              </a:rPr>
              <a:t>Câu </a:t>
            </a:r>
            <a:r>
              <a:rPr sz="1800" b="1" u="heavy" spc="-5" dirty="0">
                <a:solidFill>
                  <a:srgbClr val="1F487C"/>
                </a:solidFill>
                <a:uFill>
                  <a:solidFill>
                    <a:srgbClr val="1F487C"/>
                  </a:solidFill>
                </a:uFill>
                <a:latin typeface="Times New Roman"/>
                <a:cs typeface="Times New Roman"/>
              </a:rPr>
              <a:t>4</a:t>
            </a:r>
            <a:r>
              <a:rPr sz="1800" spc="-5" dirty="0">
                <a:solidFill>
                  <a:srgbClr val="1F487C"/>
                </a:solidFill>
                <a:latin typeface="Times New Roman"/>
                <a:cs typeface="Times New Roman"/>
              </a:rPr>
              <a:t>: </a:t>
            </a:r>
            <a:r>
              <a:rPr sz="1800" dirty="0">
                <a:solidFill>
                  <a:srgbClr val="1F487C"/>
                </a:solidFill>
                <a:latin typeface="Times New Roman"/>
                <a:cs typeface="Times New Roman"/>
              </a:rPr>
              <a:t>Cho </a:t>
            </a:r>
            <a:r>
              <a:rPr sz="1800" spc="-5" dirty="0">
                <a:solidFill>
                  <a:srgbClr val="1F487C"/>
                </a:solidFill>
                <a:latin typeface="Times New Roman"/>
                <a:cs typeface="Times New Roman"/>
              </a:rPr>
              <a:t>biết </a:t>
            </a:r>
            <a:r>
              <a:rPr sz="1800" dirty="0">
                <a:solidFill>
                  <a:srgbClr val="1F487C"/>
                </a:solidFill>
                <a:latin typeface="Times New Roman"/>
                <a:cs typeface="Times New Roman"/>
              </a:rPr>
              <a:t>giá trị cần gán </a:t>
            </a:r>
            <a:r>
              <a:rPr sz="1800" spc="-5" dirty="0">
                <a:solidFill>
                  <a:srgbClr val="1F487C"/>
                </a:solidFill>
                <a:latin typeface="Times New Roman"/>
                <a:cs typeface="Times New Roman"/>
              </a:rPr>
              <a:t>cho các </a:t>
            </a:r>
            <a:r>
              <a:rPr sz="1800" dirty="0">
                <a:solidFill>
                  <a:srgbClr val="1F487C"/>
                </a:solidFill>
                <a:latin typeface="Times New Roman"/>
                <a:cs typeface="Times New Roman"/>
              </a:rPr>
              <a:t>biến $a, $b, </a:t>
            </a:r>
            <a:r>
              <a:rPr sz="1800" spc="-5" dirty="0">
                <a:solidFill>
                  <a:srgbClr val="1F487C"/>
                </a:solidFill>
                <a:latin typeface="Times New Roman"/>
                <a:cs typeface="Times New Roman"/>
              </a:rPr>
              <a:t>$c</a:t>
            </a:r>
            <a:r>
              <a:rPr sz="1800" spc="-40" dirty="0">
                <a:solidFill>
                  <a:srgbClr val="1F487C"/>
                </a:solidFill>
                <a:latin typeface="Times New Roman"/>
                <a:cs typeface="Times New Roman"/>
              </a:rPr>
              <a:t> </a:t>
            </a:r>
            <a:r>
              <a:rPr sz="1800" dirty="0">
                <a:solidFill>
                  <a:srgbClr val="1F487C"/>
                </a:solidFill>
                <a:latin typeface="Times New Roman"/>
                <a:cs typeface="Times New Roman"/>
              </a:rPr>
              <a:t>để</a:t>
            </a:r>
            <a:endParaRPr sz="1800">
              <a:latin typeface="Times New Roman"/>
              <a:cs typeface="Times New Roman"/>
            </a:endParaRPr>
          </a:p>
          <a:p>
            <a:pPr marL="12700">
              <a:lnSpc>
                <a:spcPct val="100000"/>
              </a:lnSpc>
            </a:pPr>
            <a:r>
              <a:rPr sz="1800" dirty="0">
                <a:solidFill>
                  <a:srgbClr val="1F487C"/>
                </a:solidFill>
                <a:latin typeface="Times New Roman"/>
                <a:cs typeface="Times New Roman"/>
              </a:rPr>
              <a:t>đoạn lệnh xuất dòng chữ </a:t>
            </a:r>
            <a:r>
              <a:rPr sz="1800" spc="-5" dirty="0">
                <a:solidFill>
                  <a:srgbClr val="1F487C"/>
                </a:solidFill>
                <a:latin typeface="Times New Roman"/>
                <a:cs typeface="Times New Roman"/>
              </a:rPr>
              <a:t>“Hello,</a:t>
            </a:r>
            <a:r>
              <a:rPr sz="1800" spc="-50" dirty="0">
                <a:solidFill>
                  <a:srgbClr val="1F487C"/>
                </a:solidFill>
                <a:latin typeface="Times New Roman"/>
                <a:cs typeface="Times New Roman"/>
              </a:rPr>
              <a:t> </a:t>
            </a:r>
            <a:r>
              <a:rPr sz="1800" spc="-20" dirty="0">
                <a:solidFill>
                  <a:srgbClr val="1F487C"/>
                </a:solidFill>
                <a:latin typeface="Times New Roman"/>
                <a:cs typeface="Times New Roman"/>
              </a:rPr>
              <a:t>World!”?</a:t>
            </a:r>
            <a:endParaRPr sz="1800">
              <a:latin typeface="Times New Roman"/>
              <a:cs typeface="Times New Roman"/>
            </a:endParaRPr>
          </a:p>
          <a:p>
            <a:pPr marL="12700">
              <a:lnSpc>
                <a:spcPct val="100000"/>
              </a:lnSpc>
            </a:pPr>
            <a:r>
              <a:rPr sz="1800" dirty="0">
                <a:solidFill>
                  <a:srgbClr val="1F487C"/>
                </a:solidFill>
                <a:latin typeface="Times New Roman"/>
                <a:cs typeface="Times New Roman"/>
              </a:rPr>
              <a:t>&lt;?php</a:t>
            </a:r>
            <a:endParaRPr sz="1800">
              <a:latin typeface="Times New Roman"/>
              <a:cs typeface="Times New Roman"/>
            </a:endParaRPr>
          </a:p>
          <a:p>
            <a:pPr marL="560705">
              <a:lnSpc>
                <a:spcPct val="100000"/>
              </a:lnSpc>
            </a:pPr>
            <a:r>
              <a:rPr sz="1800" dirty="0">
                <a:solidFill>
                  <a:srgbClr val="1F487C"/>
                </a:solidFill>
                <a:latin typeface="Times New Roman"/>
                <a:cs typeface="Times New Roman"/>
              </a:rPr>
              <a:t>$string= </a:t>
            </a:r>
            <a:r>
              <a:rPr sz="1800" spc="-5" dirty="0">
                <a:solidFill>
                  <a:srgbClr val="1F487C"/>
                </a:solidFill>
                <a:latin typeface="Times New Roman"/>
                <a:cs typeface="Times New Roman"/>
              </a:rPr>
              <a:t>"Hello,</a:t>
            </a:r>
            <a:r>
              <a:rPr sz="1800" spc="-35" dirty="0">
                <a:solidFill>
                  <a:srgbClr val="1F487C"/>
                </a:solidFill>
                <a:latin typeface="Times New Roman"/>
                <a:cs typeface="Times New Roman"/>
              </a:rPr>
              <a:t> </a:t>
            </a:r>
            <a:r>
              <a:rPr sz="1800" spc="-20" dirty="0">
                <a:solidFill>
                  <a:srgbClr val="1F487C"/>
                </a:solidFill>
                <a:latin typeface="Times New Roman"/>
                <a:cs typeface="Times New Roman"/>
              </a:rPr>
              <a:t>World!";</a:t>
            </a:r>
            <a:endParaRPr sz="1800">
              <a:latin typeface="Times New Roman"/>
              <a:cs typeface="Times New Roman"/>
            </a:endParaRPr>
          </a:p>
          <a:p>
            <a:pPr marL="560705">
              <a:lnSpc>
                <a:spcPct val="100000"/>
              </a:lnSpc>
            </a:pPr>
            <a:r>
              <a:rPr sz="1800" dirty="0">
                <a:solidFill>
                  <a:srgbClr val="1F487C"/>
                </a:solidFill>
                <a:latin typeface="Times New Roman"/>
                <a:cs typeface="Times New Roman"/>
              </a:rPr>
              <a:t>$a </a:t>
            </a:r>
            <a:r>
              <a:rPr sz="1800" spc="-5" dirty="0">
                <a:solidFill>
                  <a:srgbClr val="1F487C"/>
                </a:solidFill>
                <a:latin typeface="Times New Roman"/>
                <a:cs typeface="Times New Roman"/>
              </a:rPr>
              <a:t>=</a:t>
            </a:r>
            <a:r>
              <a:rPr sz="1800" spc="-5" dirty="0">
                <a:solidFill>
                  <a:srgbClr val="FF0000"/>
                </a:solidFill>
                <a:latin typeface="Times New Roman"/>
                <a:cs typeface="Times New Roman"/>
              </a:rPr>
              <a:t>???</a:t>
            </a:r>
            <a:r>
              <a:rPr sz="1800" spc="-5" dirty="0">
                <a:solidFill>
                  <a:srgbClr val="1F487C"/>
                </a:solidFill>
                <a:latin typeface="Times New Roman"/>
                <a:cs typeface="Times New Roman"/>
              </a:rPr>
              <a:t>; </a:t>
            </a:r>
            <a:r>
              <a:rPr sz="1800" dirty="0">
                <a:solidFill>
                  <a:srgbClr val="1F487C"/>
                </a:solidFill>
                <a:latin typeface="Times New Roman"/>
                <a:cs typeface="Times New Roman"/>
              </a:rPr>
              <a:t>$b </a:t>
            </a:r>
            <a:r>
              <a:rPr sz="1800" spc="-5" dirty="0">
                <a:solidFill>
                  <a:srgbClr val="1F487C"/>
                </a:solidFill>
                <a:latin typeface="Times New Roman"/>
                <a:cs typeface="Times New Roman"/>
              </a:rPr>
              <a:t>=</a:t>
            </a:r>
            <a:r>
              <a:rPr sz="1800" spc="-5" dirty="0">
                <a:solidFill>
                  <a:srgbClr val="FF0000"/>
                </a:solidFill>
                <a:latin typeface="Times New Roman"/>
                <a:cs typeface="Times New Roman"/>
              </a:rPr>
              <a:t>???</a:t>
            </a:r>
            <a:r>
              <a:rPr sz="1800" spc="-5" dirty="0">
                <a:solidFill>
                  <a:srgbClr val="1F487C"/>
                </a:solidFill>
                <a:latin typeface="Times New Roman"/>
                <a:cs typeface="Times New Roman"/>
              </a:rPr>
              <a:t>; </a:t>
            </a:r>
            <a:r>
              <a:rPr sz="1800" dirty="0">
                <a:solidFill>
                  <a:srgbClr val="1F487C"/>
                </a:solidFill>
                <a:latin typeface="Times New Roman"/>
                <a:cs typeface="Times New Roman"/>
              </a:rPr>
              <a:t>$c</a:t>
            </a:r>
            <a:r>
              <a:rPr sz="1800" spc="-5" dirty="0">
                <a:solidFill>
                  <a:srgbClr val="1F487C"/>
                </a:solidFill>
                <a:latin typeface="Times New Roman"/>
                <a:cs typeface="Times New Roman"/>
              </a:rPr>
              <a:t> =</a:t>
            </a:r>
            <a:r>
              <a:rPr sz="1800" spc="-5" dirty="0">
                <a:solidFill>
                  <a:srgbClr val="FF0000"/>
                </a:solidFill>
                <a:latin typeface="Times New Roman"/>
                <a:cs typeface="Times New Roman"/>
              </a:rPr>
              <a:t>???</a:t>
            </a:r>
            <a:r>
              <a:rPr sz="1800" spc="-5" dirty="0">
                <a:solidFill>
                  <a:srgbClr val="1F487C"/>
                </a:solidFill>
                <a:latin typeface="Times New Roman"/>
                <a:cs typeface="Times New Roman"/>
              </a:rPr>
              <a:t>;</a:t>
            </a:r>
            <a:endParaRPr sz="1800">
              <a:latin typeface="Times New Roman"/>
              <a:cs typeface="Times New Roman"/>
            </a:endParaRPr>
          </a:p>
          <a:p>
            <a:pPr marL="560705">
              <a:lnSpc>
                <a:spcPct val="100000"/>
              </a:lnSpc>
            </a:pPr>
            <a:r>
              <a:rPr sz="1800" dirty="0">
                <a:solidFill>
                  <a:srgbClr val="1F487C"/>
                </a:solidFill>
                <a:latin typeface="Times New Roman"/>
                <a:cs typeface="Times New Roman"/>
              </a:rPr>
              <a:t>if($a)</a:t>
            </a:r>
            <a:r>
              <a:rPr sz="1800" spc="-5" dirty="0">
                <a:solidFill>
                  <a:srgbClr val="1F487C"/>
                </a:solidFill>
                <a:latin typeface="Times New Roman"/>
                <a:cs typeface="Times New Roman"/>
              </a:rPr>
              <a:t> </a:t>
            </a:r>
            <a:r>
              <a:rPr sz="1800" dirty="0">
                <a:solidFill>
                  <a:srgbClr val="1F487C"/>
                </a:solidFill>
                <a:latin typeface="Times New Roman"/>
                <a:cs typeface="Times New Roman"/>
              </a:rPr>
              <a:t>{</a:t>
            </a:r>
            <a:endParaRPr sz="1800">
              <a:latin typeface="Times New Roman"/>
              <a:cs typeface="Times New Roman"/>
            </a:endParaRPr>
          </a:p>
          <a:p>
            <a:pPr marL="744220">
              <a:lnSpc>
                <a:spcPct val="100000"/>
              </a:lnSpc>
            </a:pPr>
            <a:r>
              <a:rPr sz="1800" dirty="0">
                <a:solidFill>
                  <a:srgbClr val="1F487C"/>
                </a:solidFill>
                <a:latin typeface="Times New Roman"/>
                <a:cs typeface="Times New Roman"/>
              </a:rPr>
              <a:t>if($b </a:t>
            </a:r>
            <a:r>
              <a:rPr sz="1800" spc="-5" dirty="0">
                <a:solidFill>
                  <a:srgbClr val="1F487C"/>
                </a:solidFill>
                <a:latin typeface="Times New Roman"/>
                <a:cs typeface="Times New Roman"/>
              </a:rPr>
              <a:t>&amp;&amp;!$c){ </a:t>
            </a:r>
            <a:r>
              <a:rPr sz="1800" dirty="0">
                <a:solidFill>
                  <a:srgbClr val="1F487C"/>
                </a:solidFill>
                <a:latin typeface="Times New Roman"/>
                <a:cs typeface="Times New Roman"/>
              </a:rPr>
              <a:t>echo "Goodbye Cruel</a:t>
            </a:r>
            <a:r>
              <a:rPr sz="1800" spc="-60" dirty="0">
                <a:solidFill>
                  <a:srgbClr val="1F487C"/>
                </a:solidFill>
                <a:latin typeface="Times New Roman"/>
                <a:cs typeface="Times New Roman"/>
              </a:rPr>
              <a:t> </a:t>
            </a:r>
            <a:r>
              <a:rPr sz="1800" spc="-20" dirty="0">
                <a:solidFill>
                  <a:srgbClr val="1F487C"/>
                </a:solidFill>
                <a:latin typeface="Times New Roman"/>
                <a:cs typeface="Times New Roman"/>
              </a:rPr>
              <a:t>World!";</a:t>
            </a:r>
            <a:endParaRPr sz="1800">
              <a:latin typeface="Times New Roman"/>
              <a:cs typeface="Times New Roman"/>
            </a:endParaRPr>
          </a:p>
          <a:p>
            <a:pPr marL="744220">
              <a:lnSpc>
                <a:spcPct val="100000"/>
              </a:lnSpc>
              <a:tabLst>
                <a:tab pos="2938780" algn="l"/>
              </a:tabLst>
            </a:pPr>
            <a:r>
              <a:rPr sz="1800" dirty="0">
                <a:solidFill>
                  <a:srgbClr val="1F487C"/>
                </a:solidFill>
                <a:latin typeface="Times New Roman"/>
                <a:cs typeface="Times New Roman"/>
              </a:rPr>
              <a:t>} </a:t>
            </a:r>
            <a:r>
              <a:rPr sz="1800" spc="-5" dirty="0">
                <a:solidFill>
                  <a:srgbClr val="1F487C"/>
                </a:solidFill>
                <a:latin typeface="Times New Roman"/>
                <a:cs typeface="Times New Roman"/>
              </a:rPr>
              <a:t>else if(!$b</a:t>
            </a:r>
            <a:r>
              <a:rPr sz="1800" spc="25" dirty="0">
                <a:solidFill>
                  <a:srgbClr val="1F487C"/>
                </a:solidFill>
                <a:latin typeface="Times New Roman"/>
                <a:cs typeface="Times New Roman"/>
              </a:rPr>
              <a:t> </a:t>
            </a:r>
            <a:r>
              <a:rPr sz="1800" dirty="0">
                <a:solidFill>
                  <a:srgbClr val="1F487C"/>
                </a:solidFill>
                <a:latin typeface="Times New Roman"/>
                <a:cs typeface="Times New Roman"/>
              </a:rPr>
              <a:t>&amp;&amp;!$c)</a:t>
            </a:r>
            <a:r>
              <a:rPr sz="1800" spc="10" dirty="0">
                <a:solidFill>
                  <a:srgbClr val="1F487C"/>
                </a:solidFill>
                <a:latin typeface="Times New Roman"/>
                <a:cs typeface="Times New Roman"/>
              </a:rPr>
              <a:t> </a:t>
            </a:r>
            <a:r>
              <a:rPr sz="1800" dirty="0">
                <a:solidFill>
                  <a:srgbClr val="1F487C"/>
                </a:solidFill>
                <a:latin typeface="Times New Roman"/>
                <a:cs typeface="Times New Roman"/>
              </a:rPr>
              <a:t>{	echo </a:t>
            </a:r>
            <a:r>
              <a:rPr sz="1800" spc="-5" dirty="0">
                <a:solidFill>
                  <a:srgbClr val="1F487C"/>
                </a:solidFill>
                <a:latin typeface="Times New Roman"/>
                <a:cs typeface="Times New Roman"/>
              </a:rPr>
              <a:t>"Nothing </a:t>
            </a:r>
            <a:r>
              <a:rPr sz="1800" dirty="0">
                <a:solidFill>
                  <a:srgbClr val="1F487C"/>
                </a:solidFill>
                <a:latin typeface="Times New Roman"/>
                <a:cs typeface="Times New Roman"/>
              </a:rPr>
              <a:t>here";</a:t>
            </a:r>
            <a:r>
              <a:rPr sz="1800" spc="-20" dirty="0">
                <a:solidFill>
                  <a:srgbClr val="1F487C"/>
                </a:solidFill>
                <a:latin typeface="Times New Roman"/>
                <a:cs typeface="Times New Roman"/>
              </a:rPr>
              <a:t> </a:t>
            </a:r>
            <a:r>
              <a:rPr sz="1800" dirty="0">
                <a:solidFill>
                  <a:srgbClr val="1F487C"/>
                </a:solidFill>
                <a:latin typeface="Times New Roman"/>
                <a:cs typeface="Times New Roman"/>
              </a:rPr>
              <a:t>}</a:t>
            </a:r>
            <a:endParaRPr sz="1800">
              <a:latin typeface="Times New Roman"/>
              <a:cs typeface="Times New Roman"/>
            </a:endParaRPr>
          </a:p>
          <a:p>
            <a:pPr marL="744220" marR="3766820" indent="-182880">
              <a:lnSpc>
                <a:spcPct val="100000"/>
              </a:lnSpc>
            </a:pPr>
            <a:r>
              <a:rPr sz="1800" dirty="0">
                <a:solidFill>
                  <a:srgbClr val="1F487C"/>
                </a:solidFill>
                <a:latin typeface="Times New Roman"/>
                <a:cs typeface="Times New Roman"/>
              </a:rPr>
              <a:t>} </a:t>
            </a:r>
            <a:r>
              <a:rPr sz="1800" spc="-5" dirty="0">
                <a:solidFill>
                  <a:srgbClr val="1F487C"/>
                </a:solidFill>
                <a:latin typeface="Times New Roman"/>
                <a:cs typeface="Times New Roman"/>
              </a:rPr>
              <a:t>else </a:t>
            </a:r>
            <a:r>
              <a:rPr sz="1800" dirty="0">
                <a:solidFill>
                  <a:srgbClr val="1F487C"/>
                </a:solidFill>
                <a:latin typeface="Times New Roman"/>
                <a:cs typeface="Times New Roman"/>
              </a:rPr>
              <a:t>{  if(!$b)</a:t>
            </a:r>
            <a:r>
              <a:rPr sz="1800" spc="-100" dirty="0">
                <a:solidFill>
                  <a:srgbClr val="1F487C"/>
                </a:solidFill>
                <a:latin typeface="Times New Roman"/>
                <a:cs typeface="Times New Roman"/>
              </a:rPr>
              <a:t> </a:t>
            </a:r>
            <a:r>
              <a:rPr sz="1800" dirty="0">
                <a:solidFill>
                  <a:srgbClr val="1F487C"/>
                </a:solidFill>
                <a:latin typeface="Times New Roman"/>
                <a:cs typeface="Times New Roman"/>
              </a:rPr>
              <a:t>{</a:t>
            </a:r>
            <a:endParaRPr sz="1800">
              <a:latin typeface="Times New Roman"/>
              <a:cs typeface="Times New Roman"/>
            </a:endParaRPr>
          </a:p>
          <a:p>
            <a:pPr marL="927100">
              <a:lnSpc>
                <a:spcPct val="100000"/>
              </a:lnSpc>
              <a:spcBef>
                <a:spcPts val="5"/>
              </a:spcBef>
            </a:pPr>
            <a:r>
              <a:rPr sz="1800" dirty="0">
                <a:solidFill>
                  <a:srgbClr val="1F487C"/>
                </a:solidFill>
                <a:latin typeface="Times New Roman"/>
                <a:cs typeface="Times New Roman"/>
              </a:rPr>
              <a:t>if(!$a &amp;&amp; (!$b </a:t>
            </a:r>
            <a:r>
              <a:rPr sz="1800" spc="-5" dirty="0">
                <a:solidFill>
                  <a:srgbClr val="1F487C"/>
                </a:solidFill>
                <a:latin typeface="Times New Roman"/>
                <a:cs typeface="Times New Roman"/>
              </a:rPr>
              <a:t>&amp;&amp; </a:t>
            </a:r>
            <a:r>
              <a:rPr sz="1800" dirty="0">
                <a:solidFill>
                  <a:srgbClr val="1F487C"/>
                </a:solidFill>
                <a:latin typeface="Times New Roman"/>
                <a:cs typeface="Times New Roman"/>
              </a:rPr>
              <a:t>$c)) </a:t>
            </a:r>
            <a:r>
              <a:rPr sz="1800" spc="-5" dirty="0">
                <a:solidFill>
                  <a:srgbClr val="1F487C"/>
                </a:solidFill>
                <a:latin typeface="Times New Roman"/>
                <a:cs typeface="Times New Roman"/>
              </a:rPr>
              <a:t>{echo"Hello,</a:t>
            </a:r>
            <a:r>
              <a:rPr sz="1800" spc="-65" dirty="0">
                <a:solidFill>
                  <a:srgbClr val="1F487C"/>
                </a:solidFill>
                <a:latin typeface="Times New Roman"/>
                <a:cs typeface="Times New Roman"/>
              </a:rPr>
              <a:t> </a:t>
            </a:r>
            <a:r>
              <a:rPr sz="1800" spc="-20" dirty="0">
                <a:solidFill>
                  <a:srgbClr val="1F487C"/>
                </a:solidFill>
                <a:latin typeface="Times New Roman"/>
                <a:cs typeface="Times New Roman"/>
              </a:rPr>
              <a:t>World!";</a:t>
            </a:r>
            <a:endParaRPr sz="1800">
              <a:latin typeface="Times New Roman"/>
              <a:cs typeface="Times New Roman"/>
            </a:endParaRPr>
          </a:p>
          <a:p>
            <a:pPr marL="927100">
              <a:lnSpc>
                <a:spcPct val="100000"/>
              </a:lnSpc>
            </a:pPr>
            <a:r>
              <a:rPr sz="1800" dirty="0">
                <a:solidFill>
                  <a:srgbClr val="1F487C"/>
                </a:solidFill>
                <a:latin typeface="Times New Roman"/>
                <a:cs typeface="Times New Roman"/>
              </a:rPr>
              <a:t>} </a:t>
            </a:r>
            <a:r>
              <a:rPr sz="1800" spc="-5" dirty="0">
                <a:solidFill>
                  <a:srgbClr val="1F487C"/>
                </a:solidFill>
                <a:latin typeface="Times New Roman"/>
                <a:cs typeface="Times New Roman"/>
              </a:rPr>
              <a:t>else </a:t>
            </a:r>
            <a:r>
              <a:rPr sz="1800" dirty="0">
                <a:solidFill>
                  <a:srgbClr val="1F487C"/>
                </a:solidFill>
                <a:latin typeface="Times New Roman"/>
                <a:cs typeface="Times New Roman"/>
              </a:rPr>
              <a:t>{ </a:t>
            </a:r>
            <a:r>
              <a:rPr sz="1800" spc="-10" dirty="0">
                <a:solidFill>
                  <a:srgbClr val="1F487C"/>
                </a:solidFill>
                <a:latin typeface="Times New Roman"/>
                <a:cs typeface="Times New Roman"/>
              </a:rPr>
              <a:t>echo"GoodbyeWorld!";</a:t>
            </a:r>
            <a:r>
              <a:rPr sz="1800" spc="10" dirty="0">
                <a:solidFill>
                  <a:srgbClr val="1F487C"/>
                </a:solidFill>
                <a:latin typeface="Times New Roman"/>
                <a:cs typeface="Times New Roman"/>
              </a:rPr>
              <a:t> </a:t>
            </a:r>
            <a:r>
              <a:rPr sz="1800" dirty="0">
                <a:solidFill>
                  <a:srgbClr val="1F487C"/>
                </a:solidFill>
                <a:latin typeface="Times New Roman"/>
                <a:cs typeface="Times New Roman"/>
              </a:rPr>
              <a:t>}</a:t>
            </a:r>
            <a:endParaRPr sz="1800">
              <a:latin typeface="Times New Roman"/>
              <a:cs typeface="Times New Roman"/>
            </a:endParaRPr>
          </a:p>
          <a:p>
            <a:pPr marL="744220">
              <a:lnSpc>
                <a:spcPct val="100000"/>
              </a:lnSpc>
            </a:pPr>
            <a:r>
              <a:rPr sz="1800" dirty="0">
                <a:solidFill>
                  <a:srgbClr val="1F487C"/>
                </a:solidFill>
                <a:latin typeface="Times New Roman"/>
                <a:cs typeface="Times New Roman"/>
              </a:rPr>
              <a:t>} </a:t>
            </a:r>
            <a:r>
              <a:rPr sz="1800" spc="-5" dirty="0">
                <a:solidFill>
                  <a:srgbClr val="1F487C"/>
                </a:solidFill>
                <a:latin typeface="Times New Roman"/>
                <a:cs typeface="Times New Roman"/>
              </a:rPr>
              <a:t>else </a:t>
            </a:r>
            <a:r>
              <a:rPr sz="1800" dirty="0">
                <a:solidFill>
                  <a:srgbClr val="1F487C"/>
                </a:solidFill>
                <a:latin typeface="Times New Roman"/>
                <a:cs typeface="Times New Roman"/>
              </a:rPr>
              <a:t>{ echo </a:t>
            </a:r>
            <a:r>
              <a:rPr sz="1800" spc="-5" dirty="0">
                <a:solidFill>
                  <a:srgbClr val="1F487C"/>
                </a:solidFill>
                <a:latin typeface="Times New Roman"/>
                <a:cs typeface="Times New Roman"/>
              </a:rPr>
              <a:t>"Not </a:t>
            </a:r>
            <a:r>
              <a:rPr sz="1800" dirty="0">
                <a:solidFill>
                  <a:srgbClr val="1F487C"/>
                </a:solidFill>
                <a:latin typeface="Times New Roman"/>
                <a:cs typeface="Times New Roman"/>
              </a:rPr>
              <a:t>quite."; }</a:t>
            </a:r>
            <a:endParaRPr sz="1800">
              <a:latin typeface="Times New Roman"/>
              <a:cs typeface="Times New Roman"/>
            </a:endParaRPr>
          </a:p>
          <a:p>
            <a:pPr marL="560705">
              <a:lnSpc>
                <a:spcPct val="100000"/>
              </a:lnSpc>
            </a:pPr>
            <a:r>
              <a:rPr sz="1800" dirty="0">
                <a:solidFill>
                  <a:srgbClr val="1F487C"/>
                </a:solidFill>
                <a:latin typeface="Times New Roman"/>
                <a:cs typeface="Times New Roman"/>
              </a:rPr>
              <a:t>}</a:t>
            </a:r>
            <a:endParaRPr sz="1800">
              <a:latin typeface="Times New Roman"/>
              <a:cs typeface="Times New Roman"/>
            </a:endParaRPr>
          </a:p>
          <a:p>
            <a:pPr marL="12700">
              <a:lnSpc>
                <a:spcPct val="100000"/>
              </a:lnSpc>
            </a:pPr>
            <a:r>
              <a:rPr sz="1800" spc="-5" dirty="0">
                <a:solidFill>
                  <a:srgbClr val="1F487C"/>
                </a:solidFill>
                <a:latin typeface="Times New Roman"/>
                <a:cs typeface="Times New Roman"/>
              </a:rPr>
              <a:t>?&gt;</a:t>
            </a:r>
            <a:endParaRPr sz="1800">
              <a:latin typeface="Times New Roman"/>
              <a:cs typeface="Times New Roman"/>
            </a:endParaRPr>
          </a:p>
          <a:p>
            <a:pPr marL="469900" indent="-457200">
              <a:lnSpc>
                <a:spcPct val="100000"/>
              </a:lnSpc>
              <a:buAutoNum type="alphaUcPeriod"/>
              <a:tabLst>
                <a:tab pos="469265" algn="l"/>
                <a:tab pos="469900" algn="l"/>
              </a:tabLst>
            </a:pPr>
            <a:r>
              <a:rPr sz="1800" dirty="0">
                <a:solidFill>
                  <a:srgbClr val="1F487C"/>
                </a:solidFill>
                <a:latin typeface="Times New Roman"/>
                <a:cs typeface="Times New Roman"/>
              </a:rPr>
              <a:t>false, true,</a:t>
            </a:r>
            <a:r>
              <a:rPr sz="1800" spc="-100" dirty="0">
                <a:solidFill>
                  <a:srgbClr val="1F487C"/>
                </a:solidFill>
                <a:latin typeface="Times New Roman"/>
                <a:cs typeface="Times New Roman"/>
              </a:rPr>
              <a:t> </a:t>
            </a:r>
            <a:r>
              <a:rPr sz="1800" dirty="0">
                <a:solidFill>
                  <a:srgbClr val="1F487C"/>
                </a:solidFill>
                <a:latin typeface="Times New Roman"/>
                <a:cs typeface="Times New Roman"/>
              </a:rPr>
              <a:t>false</a:t>
            </a:r>
            <a:endParaRPr sz="1800">
              <a:latin typeface="Times New Roman"/>
              <a:cs typeface="Times New Roman"/>
            </a:endParaRPr>
          </a:p>
          <a:p>
            <a:pPr marL="469900" indent="-457200">
              <a:lnSpc>
                <a:spcPct val="100000"/>
              </a:lnSpc>
              <a:buAutoNum type="alphaUcPeriod"/>
              <a:tabLst>
                <a:tab pos="469265" algn="l"/>
                <a:tab pos="469900" algn="l"/>
              </a:tabLst>
            </a:pPr>
            <a:r>
              <a:rPr sz="1800" dirty="0">
                <a:solidFill>
                  <a:srgbClr val="1F487C"/>
                </a:solidFill>
                <a:latin typeface="Times New Roman"/>
                <a:cs typeface="Times New Roman"/>
              </a:rPr>
              <a:t>true, true ,</a:t>
            </a:r>
            <a:r>
              <a:rPr sz="1800" spc="-100" dirty="0">
                <a:solidFill>
                  <a:srgbClr val="1F487C"/>
                </a:solidFill>
                <a:latin typeface="Times New Roman"/>
                <a:cs typeface="Times New Roman"/>
              </a:rPr>
              <a:t> </a:t>
            </a:r>
            <a:r>
              <a:rPr sz="1800" dirty="0">
                <a:solidFill>
                  <a:srgbClr val="1F487C"/>
                </a:solidFill>
                <a:latin typeface="Times New Roman"/>
                <a:cs typeface="Times New Roman"/>
              </a:rPr>
              <a:t>false</a:t>
            </a:r>
            <a:endParaRPr sz="1800">
              <a:latin typeface="Times New Roman"/>
              <a:cs typeface="Times New Roman"/>
            </a:endParaRPr>
          </a:p>
          <a:p>
            <a:pPr marL="469900" indent="-457200">
              <a:lnSpc>
                <a:spcPct val="100000"/>
              </a:lnSpc>
              <a:buAutoNum type="alphaUcPeriod"/>
              <a:tabLst>
                <a:tab pos="469265" algn="l"/>
                <a:tab pos="469900" algn="l"/>
              </a:tabLst>
            </a:pPr>
            <a:r>
              <a:rPr sz="1800" dirty="0">
                <a:solidFill>
                  <a:srgbClr val="1F487C"/>
                </a:solidFill>
                <a:latin typeface="Times New Roman"/>
                <a:cs typeface="Times New Roman"/>
              </a:rPr>
              <a:t>false, true,</a:t>
            </a:r>
            <a:r>
              <a:rPr sz="1800" spc="-5" dirty="0">
                <a:solidFill>
                  <a:srgbClr val="1F487C"/>
                </a:solidFill>
                <a:latin typeface="Times New Roman"/>
                <a:cs typeface="Times New Roman"/>
              </a:rPr>
              <a:t> </a:t>
            </a:r>
            <a:r>
              <a:rPr sz="1800" dirty="0">
                <a:solidFill>
                  <a:srgbClr val="1F487C"/>
                </a:solidFill>
                <a:latin typeface="Times New Roman"/>
                <a:cs typeface="Times New Roman"/>
              </a:rPr>
              <a:t>true</a:t>
            </a:r>
            <a:endParaRPr sz="1800">
              <a:latin typeface="Times New Roman"/>
              <a:cs typeface="Times New Roman"/>
            </a:endParaRPr>
          </a:p>
          <a:p>
            <a:pPr marL="469900" indent="-457200">
              <a:lnSpc>
                <a:spcPct val="100000"/>
              </a:lnSpc>
              <a:buAutoNum type="alphaUcPeriod"/>
              <a:tabLst>
                <a:tab pos="469265" algn="l"/>
                <a:tab pos="469900" algn="l"/>
              </a:tabLst>
            </a:pPr>
            <a:r>
              <a:rPr sz="1800" dirty="0">
                <a:solidFill>
                  <a:srgbClr val="1F487C"/>
                </a:solidFill>
                <a:latin typeface="Times New Roman"/>
                <a:cs typeface="Times New Roman"/>
              </a:rPr>
              <a:t>false, false,</a:t>
            </a:r>
            <a:r>
              <a:rPr sz="1800" spc="-5" dirty="0">
                <a:solidFill>
                  <a:srgbClr val="1F487C"/>
                </a:solidFill>
                <a:latin typeface="Times New Roman"/>
                <a:cs typeface="Times New Roman"/>
              </a:rPr>
              <a:t> </a:t>
            </a:r>
            <a:r>
              <a:rPr sz="1800" dirty="0">
                <a:solidFill>
                  <a:srgbClr val="1F487C"/>
                </a:solidFill>
                <a:latin typeface="Times New Roman"/>
                <a:cs typeface="Times New Roman"/>
              </a:rPr>
              <a:t>true</a:t>
            </a:r>
            <a:endParaRPr sz="180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715000" cy="478091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a:t>
            </a:r>
            <a:r>
              <a:rPr sz="2400" b="1" u="heavy" spc="-5" dirty="0">
                <a:solidFill>
                  <a:srgbClr val="1F487C"/>
                </a:solidFill>
                <a:uFill>
                  <a:solidFill>
                    <a:srgbClr val="1F487C"/>
                  </a:solidFill>
                </a:uFill>
                <a:latin typeface="Times New Roman"/>
                <a:cs typeface="Times New Roman"/>
              </a:rPr>
              <a:t>5</a:t>
            </a:r>
            <a:r>
              <a:rPr sz="2400" spc="-5" dirty="0">
                <a:solidFill>
                  <a:srgbClr val="1F487C"/>
                </a:solidFill>
                <a:latin typeface="Times New Roman"/>
                <a:cs typeface="Times New Roman"/>
              </a:rPr>
              <a:t>: </a:t>
            </a:r>
            <a:r>
              <a:rPr sz="2400" dirty="0">
                <a:solidFill>
                  <a:srgbClr val="1F487C"/>
                </a:solidFill>
                <a:latin typeface="Times New Roman"/>
                <a:cs typeface="Times New Roman"/>
              </a:rPr>
              <a:t>Cho biết kết quả của đoạn lệnh</a:t>
            </a:r>
            <a:r>
              <a:rPr sz="2400" spc="-114"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$array =</a:t>
            </a:r>
            <a:r>
              <a:rPr sz="2400" spc="-25" dirty="0">
                <a:solidFill>
                  <a:srgbClr val="1F487C"/>
                </a:solidFill>
                <a:latin typeface="Times New Roman"/>
                <a:cs typeface="Times New Roman"/>
              </a:rPr>
              <a:t> </a:t>
            </a:r>
            <a:r>
              <a:rPr sz="2400" dirty="0">
                <a:solidFill>
                  <a:srgbClr val="1F487C"/>
                </a:solidFill>
                <a:latin typeface="Times New Roman"/>
                <a:cs typeface="Times New Roman"/>
              </a:rPr>
              <a:t>'0123456789ABCDEFG';</a:t>
            </a:r>
            <a:endParaRPr sz="2400">
              <a:latin typeface="Times New Roman"/>
              <a:cs typeface="Times New Roman"/>
            </a:endParaRPr>
          </a:p>
          <a:p>
            <a:pPr marL="469900">
              <a:lnSpc>
                <a:spcPct val="100000"/>
              </a:lnSpc>
            </a:pPr>
            <a:r>
              <a:rPr sz="2400" spc="-5" dirty="0">
                <a:solidFill>
                  <a:srgbClr val="1F487C"/>
                </a:solidFill>
                <a:latin typeface="Times New Roman"/>
                <a:cs typeface="Times New Roman"/>
              </a:rPr>
              <a:t>$s ='';</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for ($i = 1; $i &lt; 50; $i++)</a:t>
            </a:r>
            <a:r>
              <a:rPr sz="2400" spc="-75"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927100">
              <a:lnSpc>
                <a:spcPct val="100000"/>
              </a:lnSpc>
            </a:pPr>
            <a:r>
              <a:rPr sz="2400" spc="-5" dirty="0">
                <a:solidFill>
                  <a:srgbClr val="1F487C"/>
                </a:solidFill>
                <a:latin typeface="Times New Roman"/>
                <a:cs typeface="Times New Roman"/>
              </a:rPr>
              <a:t>$s </a:t>
            </a:r>
            <a:r>
              <a:rPr sz="2400" dirty="0">
                <a:solidFill>
                  <a:srgbClr val="1F487C"/>
                </a:solidFill>
                <a:latin typeface="Times New Roman"/>
                <a:cs typeface="Times New Roman"/>
              </a:rPr>
              <a:t>.=$array[rand(0,strlen ($array) -</a:t>
            </a:r>
            <a:r>
              <a:rPr sz="2400" spc="-105" dirty="0">
                <a:solidFill>
                  <a:srgbClr val="1F487C"/>
                </a:solidFill>
                <a:latin typeface="Times New Roman"/>
                <a:cs typeface="Times New Roman"/>
              </a:rPr>
              <a:t> </a:t>
            </a:r>
            <a:r>
              <a:rPr sz="2400" dirty="0">
                <a:solidFill>
                  <a:srgbClr val="1F487C"/>
                </a:solidFill>
                <a:latin typeface="Times New Roman"/>
                <a:cs typeface="Times New Roman"/>
              </a:rPr>
              <a:t>1)];</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$s;</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spcBef>
                <a:spcPts val="5"/>
              </a:spcBef>
              <a:buAutoNum type="alphaUcPeriod"/>
              <a:tabLst>
                <a:tab pos="469265" algn="l"/>
                <a:tab pos="469900" algn="l"/>
              </a:tabLst>
            </a:pPr>
            <a:r>
              <a:rPr sz="2400" spc="-5" dirty="0">
                <a:solidFill>
                  <a:srgbClr val="1F487C"/>
                </a:solidFill>
                <a:latin typeface="Times New Roman"/>
                <a:cs typeface="Times New Roman"/>
              </a:rPr>
              <a:t>Xuất </a:t>
            </a:r>
            <a:r>
              <a:rPr sz="2400" dirty="0">
                <a:solidFill>
                  <a:srgbClr val="1F487C"/>
                </a:solidFill>
                <a:latin typeface="Times New Roman"/>
                <a:cs typeface="Times New Roman"/>
              </a:rPr>
              <a:t>chuỗi có 49 ký tự ngẫu</a:t>
            </a:r>
            <a:r>
              <a:rPr sz="2400" spc="-55" dirty="0">
                <a:solidFill>
                  <a:srgbClr val="1F487C"/>
                </a:solidFill>
                <a:latin typeface="Times New Roman"/>
                <a:cs typeface="Times New Roman"/>
              </a:rPr>
              <a:t> </a:t>
            </a:r>
            <a:r>
              <a:rPr sz="2400" dirty="0">
                <a:solidFill>
                  <a:srgbClr val="1F487C"/>
                </a:solidFill>
                <a:latin typeface="Times New Roman"/>
                <a:cs typeface="Times New Roman"/>
              </a:rPr>
              <a:t>nhiên</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Xuất </a:t>
            </a:r>
            <a:r>
              <a:rPr sz="2400" dirty="0">
                <a:solidFill>
                  <a:srgbClr val="1F487C"/>
                </a:solidFill>
                <a:latin typeface="Times New Roman"/>
                <a:cs typeface="Times New Roman"/>
              </a:rPr>
              <a:t>chuỗi có 49 ký tự</a:t>
            </a:r>
            <a:r>
              <a:rPr sz="2400" spc="-40" dirty="0">
                <a:solidFill>
                  <a:srgbClr val="1F487C"/>
                </a:solidFill>
                <a:latin typeface="Times New Roman"/>
                <a:cs typeface="Times New Roman"/>
              </a:rPr>
              <a:t> </a:t>
            </a:r>
            <a:r>
              <a:rPr sz="2400" dirty="0">
                <a:solidFill>
                  <a:srgbClr val="1F487C"/>
                </a:solidFill>
                <a:latin typeface="Times New Roman"/>
                <a:cs typeface="Times New Roman"/>
              </a:rPr>
              <a:t>‘G’</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Xuất </a:t>
            </a:r>
            <a:r>
              <a:rPr sz="2400" dirty="0">
                <a:solidFill>
                  <a:srgbClr val="1F487C"/>
                </a:solidFill>
                <a:latin typeface="Times New Roman"/>
                <a:cs typeface="Times New Roman"/>
              </a:rPr>
              <a:t>chuỗi có 50 ký tự ngẫu</a:t>
            </a:r>
            <a:r>
              <a:rPr sz="2400" spc="-114" dirty="0">
                <a:solidFill>
                  <a:srgbClr val="1F487C"/>
                </a:solidFill>
                <a:latin typeface="Times New Roman"/>
                <a:cs typeface="Times New Roman"/>
              </a:rPr>
              <a:t> </a:t>
            </a:r>
            <a:r>
              <a:rPr sz="2400" dirty="0">
                <a:solidFill>
                  <a:srgbClr val="1F487C"/>
                </a:solidFill>
                <a:latin typeface="Times New Roman"/>
                <a:cs typeface="Times New Roman"/>
              </a:rPr>
              <a:t>nhiên</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Lỗi do $array không phải là</a:t>
            </a:r>
            <a:r>
              <a:rPr sz="2400" spc="-130" dirty="0">
                <a:solidFill>
                  <a:srgbClr val="1F487C"/>
                </a:solidFill>
                <a:latin typeface="Times New Roman"/>
                <a:cs typeface="Times New Roman"/>
              </a:rPr>
              <a:t> </a:t>
            </a:r>
            <a:r>
              <a:rPr sz="2400" dirty="0">
                <a:solidFill>
                  <a:srgbClr val="1F487C"/>
                </a:solidFill>
                <a:latin typeface="Times New Roman"/>
                <a:cs typeface="Times New Roman"/>
              </a:rPr>
              <a:t>mảng.</a:t>
            </a:r>
            <a:endParaRPr sz="240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346700" cy="404939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a:t>
            </a:r>
            <a:r>
              <a:rPr sz="2400" b="1" u="heavy" spc="-5" dirty="0">
                <a:solidFill>
                  <a:srgbClr val="1F487C"/>
                </a:solidFill>
                <a:uFill>
                  <a:solidFill>
                    <a:srgbClr val="1F487C"/>
                  </a:solidFill>
                </a:uFill>
                <a:latin typeface="Times New Roman"/>
                <a:cs typeface="Times New Roman"/>
              </a:rPr>
              <a:t>6</a:t>
            </a:r>
            <a:r>
              <a:rPr sz="2400" spc="-5" dirty="0">
                <a:solidFill>
                  <a:srgbClr val="1F487C"/>
                </a:solidFill>
                <a:latin typeface="Times New Roman"/>
                <a:cs typeface="Times New Roman"/>
              </a:rPr>
              <a:t>: </a:t>
            </a:r>
            <a:r>
              <a:rPr sz="2400" dirty="0">
                <a:solidFill>
                  <a:srgbClr val="1F487C"/>
                </a:solidFill>
                <a:latin typeface="Times New Roman"/>
                <a:cs typeface="Times New Roman"/>
              </a:rPr>
              <a:t>Cho biết kết quả của đoạn lệnh</a:t>
            </a:r>
            <a:r>
              <a:rPr sz="2400" spc="-135"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469900" marR="1165225">
              <a:lnSpc>
                <a:spcPct val="100000"/>
              </a:lnSpc>
            </a:pPr>
            <a:r>
              <a:rPr sz="2400" dirty="0">
                <a:solidFill>
                  <a:srgbClr val="1F487C"/>
                </a:solidFill>
                <a:latin typeface="Times New Roman"/>
                <a:cs typeface="Times New Roman"/>
              </a:rPr>
              <a:t>$array = array </a:t>
            </a:r>
            <a:r>
              <a:rPr sz="2400" spc="-5" dirty="0">
                <a:solidFill>
                  <a:srgbClr val="1F487C"/>
                </a:solidFill>
                <a:latin typeface="Times New Roman"/>
                <a:cs typeface="Times New Roman"/>
              </a:rPr>
              <a:t>('1', '2');  </a:t>
            </a:r>
            <a:r>
              <a:rPr sz="2400" dirty="0">
                <a:solidFill>
                  <a:srgbClr val="1F487C"/>
                </a:solidFill>
                <a:latin typeface="Times New Roman"/>
                <a:cs typeface="Times New Roman"/>
              </a:rPr>
              <a:t>foreach ($array </a:t>
            </a:r>
            <a:r>
              <a:rPr sz="2400" spc="-5" dirty="0">
                <a:solidFill>
                  <a:srgbClr val="1F487C"/>
                </a:solidFill>
                <a:latin typeface="Times New Roman"/>
                <a:cs typeface="Times New Roman"/>
              </a:rPr>
              <a:t>as </a:t>
            </a:r>
            <a:r>
              <a:rPr sz="2400" dirty="0">
                <a:solidFill>
                  <a:srgbClr val="1F487C"/>
                </a:solidFill>
                <a:latin typeface="Times New Roman"/>
                <a:cs typeface="Times New Roman"/>
              </a:rPr>
              <a:t>$k =&gt; $v)</a:t>
            </a:r>
            <a:r>
              <a:rPr sz="2400" spc="-110"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927100">
              <a:lnSpc>
                <a:spcPct val="100000"/>
              </a:lnSpc>
            </a:pPr>
            <a:r>
              <a:rPr sz="2400" dirty="0">
                <a:solidFill>
                  <a:srgbClr val="1F487C"/>
                </a:solidFill>
                <a:latin typeface="Times New Roman"/>
                <a:cs typeface="Times New Roman"/>
              </a:rPr>
              <a:t>echo </a:t>
            </a:r>
            <a:r>
              <a:rPr sz="2400" spc="-5" dirty="0">
                <a:solidFill>
                  <a:srgbClr val="1F487C"/>
                </a:solidFill>
                <a:latin typeface="Times New Roman"/>
                <a:cs typeface="Times New Roman"/>
              </a:rPr>
              <a:t>($k+$v)." </a:t>
            </a:r>
            <a:r>
              <a:rPr sz="2400" spc="-10" dirty="0">
                <a:solidFill>
                  <a:srgbClr val="1F487C"/>
                </a:solidFill>
                <a:latin typeface="Times New Roman"/>
                <a:cs typeface="Times New Roman"/>
              </a:rPr>
              <a:t>";</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1</a:t>
            </a:r>
            <a:r>
              <a:rPr sz="2400" spc="-100" dirty="0">
                <a:solidFill>
                  <a:srgbClr val="1F487C"/>
                </a:solidFill>
                <a:latin typeface="Times New Roman"/>
                <a:cs typeface="Times New Roman"/>
              </a:rPr>
              <a:t> </a:t>
            </a:r>
            <a:r>
              <a:rPr sz="2400" dirty="0">
                <a:solidFill>
                  <a:srgbClr val="1F487C"/>
                </a:solidFill>
                <a:latin typeface="Times New Roman"/>
                <a:cs typeface="Times New Roman"/>
              </a:rPr>
              <a:t>2</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0</a:t>
            </a:r>
            <a:r>
              <a:rPr sz="2400" spc="-100" dirty="0">
                <a:solidFill>
                  <a:srgbClr val="1F487C"/>
                </a:solidFill>
                <a:latin typeface="Times New Roman"/>
                <a:cs typeface="Times New Roman"/>
              </a:rPr>
              <a:t> </a:t>
            </a:r>
            <a:r>
              <a:rPr sz="2400" dirty="0">
                <a:solidFill>
                  <a:srgbClr val="1F487C"/>
                </a:solidFill>
                <a:latin typeface="Times New Roman"/>
                <a:cs typeface="Times New Roman"/>
              </a:rPr>
              <a:t>1</a:t>
            </a:r>
            <a:endParaRPr sz="2400">
              <a:latin typeface="Times New Roman"/>
              <a:cs typeface="Times New Roman"/>
            </a:endParaRPr>
          </a:p>
          <a:p>
            <a:pPr marL="469900" indent="-457200">
              <a:lnSpc>
                <a:spcPct val="100000"/>
              </a:lnSpc>
              <a:spcBef>
                <a:spcPts val="5"/>
              </a:spcBef>
              <a:buAutoNum type="alphaUcPeriod"/>
              <a:tabLst>
                <a:tab pos="469265" algn="l"/>
                <a:tab pos="469900" algn="l"/>
              </a:tabLst>
            </a:pPr>
            <a:r>
              <a:rPr sz="2400" dirty="0">
                <a:solidFill>
                  <a:srgbClr val="1F487C"/>
                </a:solidFill>
                <a:latin typeface="Times New Roman"/>
                <a:cs typeface="Times New Roman"/>
              </a:rPr>
              <a:t>1</a:t>
            </a:r>
            <a:r>
              <a:rPr sz="2400" spc="-100" dirty="0">
                <a:solidFill>
                  <a:srgbClr val="1F487C"/>
                </a:solidFill>
                <a:latin typeface="Times New Roman"/>
                <a:cs typeface="Times New Roman"/>
              </a:rPr>
              <a:t> </a:t>
            </a:r>
            <a:r>
              <a:rPr sz="2400" dirty="0">
                <a:solidFill>
                  <a:srgbClr val="1F487C"/>
                </a:solidFill>
                <a:latin typeface="Times New Roman"/>
                <a:cs typeface="Times New Roman"/>
              </a:rPr>
              <a:t>3</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262245" cy="368363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7</a:t>
            </a:r>
            <a:r>
              <a:rPr sz="2400" dirty="0">
                <a:solidFill>
                  <a:srgbClr val="1F487C"/>
                </a:solidFill>
                <a:latin typeface="Times New Roman"/>
                <a:cs typeface="Times New Roman"/>
              </a:rPr>
              <a:t>: </a:t>
            </a:r>
            <a:r>
              <a:rPr sz="2400" spc="-5" dirty="0">
                <a:solidFill>
                  <a:srgbClr val="1F487C"/>
                </a:solidFill>
                <a:latin typeface="Times New Roman"/>
                <a:cs typeface="Times New Roman"/>
              </a:rPr>
              <a:t>Hàm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dùng </a:t>
            </a:r>
            <a:r>
              <a:rPr sz="2400" dirty="0">
                <a:solidFill>
                  <a:srgbClr val="1F487C"/>
                </a:solidFill>
                <a:latin typeface="Times New Roman"/>
                <a:cs typeface="Times New Roman"/>
              </a:rPr>
              <a:t>đảo ngược </a:t>
            </a:r>
            <a:r>
              <a:rPr sz="2400" spc="-5" dirty="0">
                <a:solidFill>
                  <a:srgbClr val="1F487C"/>
                </a:solidFill>
                <a:latin typeface="Times New Roman"/>
                <a:cs typeface="Times New Roman"/>
              </a:rPr>
              <a:t>nội</a:t>
            </a:r>
            <a:r>
              <a:rPr sz="2400" spc="-70" dirty="0">
                <a:solidFill>
                  <a:srgbClr val="1F487C"/>
                </a:solidFill>
                <a:latin typeface="Times New Roman"/>
                <a:cs typeface="Times New Roman"/>
              </a:rPr>
              <a:t> </a:t>
            </a:r>
            <a:r>
              <a:rPr sz="2400" dirty="0">
                <a:solidFill>
                  <a:srgbClr val="1F487C"/>
                </a:solidFill>
                <a:latin typeface="Times New Roman"/>
                <a:cs typeface="Times New Roman"/>
              </a:rPr>
              <a:t>dung  mảng?</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378460">
              <a:lnSpc>
                <a:spcPct val="100000"/>
              </a:lnSpc>
            </a:pPr>
            <a:r>
              <a:rPr sz="2400" dirty="0">
                <a:solidFill>
                  <a:srgbClr val="1F487C"/>
                </a:solidFill>
                <a:latin typeface="Times New Roman"/>
                <a:cs typeface="Times New Roman"/>
              </a:rPr>
              <a:t>$array = array </a:t>
            </a:r>
            <a:r>
              <a:rPr sz="2400" spc="-5" dirty="0">
                <a:solidFill>
                  <a:srgbClr val="1F487C"/>
                </a:solidFill>
                <a:latin typeface="Times New Roman"/>
                <a:cs typeface="Times New Roman"/>
              </a:rPr>
              <a:t>('a', 'b','c',</a:t>
            </a:r>
            <a:r>
              <a:rPr sz="2400" spc="10" dirty="0">
                <a:solidFill>
                  <a:srgbClr val="1F487C"/>
                </a:solidFill>
                <a:latin typeface="Times New Roman"/>
                <a:cs typeface="Times New Roman"/>
              </a:rPr>
              <a:t> </a:t>
            </a:r>
            <a:r>
              <a:rPr sz="2400" spc="-5" dirty="0">
                <a:solidFill>
                  <a:srgbClr val="1F487C"/>
                </a:solidFill>
                <a:latin typeface="Times New Roman"/>
                <a:cs typeface="Times New Roman"/>
              </a:rPr>
              <a:t>'d');</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12700">
              <a:lnSpc>
                <a:spcPts val="2875"/>
              </a:lnSpc>
              <a:spcBef>
                <a:spcPts val="5"/>
              </a:spcBef>
            </a:pPr>
            <a:r>
              <a:rPr sz="2400" dirty="0">
                <a:solidFill>
                  <a:srgbClr val="1F487C"/>
                </a:solidFill>
                <a:latin typeface="Wingdings"/>
                <a:cs typeface="Wingdings"/>
              </a:rPr>
              <a:t></a:t>
            </a:r>
            <a:r>
              <a:rPr sz="2400" dirty="0">
                <a:solidFill>
                  <a:srgbClr val="1F487C"/>
                </a:solidFill>
                <a:latin typeface="Times New Roman"/>
                <a:cs typeface="Times New Roman"/>
              </a:rPr>
              <a:t> output: </a:t>
            </a:r>
            <a:r>
              <a:rPr sz="2400" spc="-5" dirty="0">
                <a:solidFill>
                  <a:srgbClr val="1F487C"/>
                </a:solidFill>
                <a:latin typeface="Times New Roman"/>
                <a:cs typeface="Times New Roman"/>
              </a:rPr>
              <a:t>'d', 'c','b',</a:t>
            </a:r>
            <a:r>
              <a:rPr sz="2400" spc="5" dirty="0">
                <a:solidFill>
                  <a:srgbClr val="1F487C"/>
                </a:solidFill>
                <a:latin typeface="Times New Roman"/>
                <a:cs typeface="Times New Roman"/>
              </a:rPr>
              <a:t> </a:t>
            </a:r>
            <a:r>
              <a:rPr sz="2400" spc="-5" dirty="0">
                <a:solidFill>
                  <a:srgbClr val="1F487C"/>
                </a:solidFill>
                <a:latin typeface="Times New Roman"/>
                <a:cs typeface="Times New Roman"/>
              </a:rPr>
              <a:t>'a'</a:t>
            </a:r>
            <a:endParaRPr sz="2400">
              <a:latin typeface="Times New Roman"/>
              <a:cs typeface="Times New Roman"/>
            </a:endParaRPr>
          </a:p>
          <a:p>
            <a:pPr marL="469900" indent="-457200">
              <a:lnSpc>
                <a:spcPts val="2875"/>
              </a:lnSpc>
              <a:buAutoNum type="alphaUcPeriod"/>
              <a:tabLst>
                <a:tab pos="469265" algn="l"/>
                <a:tab pos="469900" algn="l"/>
              </a:tabLst>
            </a:pPr>
            <a:r>
              <a:rPr sz="2400" dirty="0">
                <a:solidFill>
                  <a:srgbClr val="1F487C"/>
                </a:solidFill>
                <a:latin typeface="Times New Roman"/>
                <a:cs typeface="Times New Roman"/>
              </a:rPr>
              <a:t>rsort()</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array_reverse()</a:t>
            </a:r>
            <a:endParaRPr sz="2400">
              <a:latin typeface="Times New Roman"/>
              <a:cs typeface="Times New Roman"/>
            </a:endParaRPr>
          </a:p>
          <a:p>
            <a:pPr marL="469900" indent="-457200">
              <a:lnSpc>
                <a:spcPct val="100000"/>
              </a:lnSpc>
              <a:spcBef>
                <a:spcPts val="5"/>
              </a:spcBef>
              <a:buAutoNum type="alphaUcPeriod"/>
              <a:tabLst>
                <a:tab pos="469265" algn="l"/>
                <a:tab pos="469900" algn="l"/>
              </a:tabLst>
            </a:pPr>
            <a:r>
              <a:rPr sz="2400" dirty="0">
                <a:solidFill>
                  <a:srgbClr val="1F487C"/>
                </a:solidFill>
                <a:latin typeface="Times New Roman"/>
                <a:cs typeface="Times New Roman"/>
              </a:rPr>
              <a:t>Cả </a:t>
            </a:r>
            <a:r>
              <a:rPr sz="2400" spc="-5" dirty="0">
                <a:solidFill>
                  <a:srgbClr val="1F487C"/>
                </a:solidFill>
                <a:latin typeface="Times New Roman"/>
                <a:cs typeface="Times New Roman"/>
              </a:rPr>
              <a:t>A </a:t>
            </a:r>
            <a:r>
              <a:rPr sz="2400" dirty="0">
                <a:solidFill>
                  <a:srgbClr val="1F487C"/>
                </a:solidFill>
                <a:latin typeface="Times New Roman"/>
                <a:cs typeface="Times New Roman"/>
              </a:rPr>
              <a:t>và B đều</a:t>
            </a:r>
            <a:r>
              <a:rPr sz="2400" spc="-285" dirty="0">
                <a:solidFill>
                  <a:srgbClr val="1F487C"/>
                </a:solidFill>
                <a:latin typeface="Times New Roman"/>
                <a:cs typeface="Times New Roman"/>
              </a:rPr>
              <a:t> </a:t>
            </a:r>
            <a:r>
              <a:rPr sz="2400" dirty="0">
                <a:solidFill>
                  <a:srgbClr val="1F487C"/>
                </a:solidFill>
                <a:latin typeface="Times New Roman"/>
                <a:cs typeface="Times New Roman"/>
              </a:rPr>
              <a:t>đúng</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43236" y="226528"/>
            <a:ext cx="7894575" cy="874598"/>
          </a:xfrm>
          <a:prstGeom prst="rect">
            <a:avLst/>
          </a:prstGeom>
        </p:spPr>
        <p:txBody>
          <a:bodyPr vert="horz" wrap="square" lIns="0" tIns="12700" rIns="0" bIns="0" rtlCol="0">
            <a:spAutoFit/>
          </a:bodyPr>
          <a:lstStyle/>
          <a:p>
            <a:pPr marL="41275">
              <a:lnSpc>
                <a:spcPct val="100000"/>
              </a:lnSpc>
              <a:spcBef>
                <a:spcPts val="100"/>
              </a:spcBef>
            </a:pPr>
            <a:r>
              <a:rPr sz="2800" dirty="0"/>
              <a:t>c. </a:t>
            </a:r>
            <a:r>
              <a:rPr sz="2800" spc="-5" dirty="0"/>
              <a:t>Yêu </a:t>
            </a:r>
            <a:r>
              <a:rPr sz="2800" dirty="0"/>
              <a:t>cầu cần thiết </a:t>
            </a:r>
            <a:r>
              <a:rPr sz="2800" spc="-5" dirty="0"/>
              <a:t>để </a:t>
            </a:r>
            <a:r>
              <a:rPr sz="2800" dirty="0"/>
              <a:t>xây </a:t>
            </a:r>
            <a:r>
              <a:rPr sz="2800" spc="-5" dirty="0"/>
              <a:t>dựng ứng dụng bằng ngôn ngữ</a:t>
            </a:r>
            <a:r>
              <a:rPr sz="2800" spc="-135" dirty="0"/>
              <a:t> </a:t>
            </a:r>
            <a:r>
              <a:rPr sz="2800" dirty="0"/>
              <a:t>PHP?</a:t>
            </a:r>
          </a:p>
        </p:txBody>
      </p:sp>
      <p:sp>
        <p:nvSpPr>
          <p:cNvPr id="8" name="object 8"/>
          <p:cNvSpPr/>
          <p:nvPr/>
        </p:nvSpPr>
        <p:spPr>
          <a:xfrm>
            <a:off x="2670682" y="1316863"/>
            <a:ext cx="1904999" cy="561975"/>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4574794" y="2063495"/>
            <a:ext cx="3308985" cy="2691765"/>
          </a:xfrm>
          <a:prstGeom prst="rect">
            <a:avLst/>
          </a:prstGeom>
        </p:spPr>
        <p:txBody>
          <a:bodyPr vert="horz" wrap="square" lIns="0" tIns="90805" rIns="0" bIns="0" rtlCol="0">
            <a:spAutoFit/>
          </a:bodyPr>
          <a:lstStyle/>
          <a:p>
            <a:pPr marL="12700">
              <a:lnSpc>
                <a:spcPct val="100000"/>
              </a:lnSpc>
              <a:spcBef>
                <a:spcPts val="715"/>
              </a:spcBef>
            </a:pPr>
            <a:r>
              <a:rPr sz="2400" dirty="0">
                <a:latin typeface="Symbol"/>
                <a:cs typeface="Symbol"/>
              </a:rPr>
              <a:t></a:t>
            </a:r>
            <a:r>
              <a:rPr sz="2400" spc="-10" dirty="0">
                <a:latin typeface="Times New Roman"/>
                <a:cs typeface="Times New Roman"/>
              </a:rPr>
              <a:t> </a:t>
            </a:r>
            <a:r>
              <a:rPr sz="2400" dirty="0">
                <a:latin typeface="Times New Roman"/>
                <a:cs typeface="Times New Roman"/>
              </a:rPr>
              <a:t>server</a:t>
            </a:r>
          </a:p>
          <a:p>
            <a:pPr marL="12700">
              <a:lnSpc>
                <a:spcPct val="100000"/>
              </a:lnSpc>
              <a:spcBef>
                <a:spcPts val="620"/>
              </a:spcBef>
            </a:pPr>
            <a:r>
              <a:rPr sz="2400" dirty="0">
                <a:latin typeface="Symbol"/>
                <a:cs typeface="Symbol"/>
              </a:rPr>
              <a:t></a:t>
            </a:r>
            <a:r>
              <a:rPr sz="2400" dirty="0">
                <a:latin typeface="Times New Roman"/>
                <a:cs typeface="Times New Roman"/>
              </a:rPr>
              <a:t> thực thi mã</a:t>
            </a:r>
            <a:r>
              <a:rPr sz="2400" spc="-65" dirty="0">
                <a:latin typeface="Times New Roman"/>
                <a:cs typeface="Times New Roman"/>
              </a:rPr>
              <a:t> </a:t>
            </a:r>
            <a:r>
              <a:rPr sz="2400" spc="-5" dirty="0">
                <a:latin typeface="Times New Roman"/>
                <a:cs typeface="Times New Roman"/>
              </a:rPr>
              <a:t>PHP</a:t>
            </a:r>
            <a:endParaRPr sz="2400" dirty="0">
              <a:latin typeface="Times New Roman"/>
              <a:cs typeface="Times New Roman"/>
            </a:endParaRPr>
          </a:p>
          <a:p>
            <a:pPr marL="12700">
              <a:lnSpc>
                <a:spcPct val="100000"/>
              </a:lnSpc>
              <a:spcBef>
                <a:spcPts val="620"/>
              </a:spcBef>
            </a:pPr>
            <a:r>
              <a:rPr sz="2400" dirty="0">
                <a:latin typeface="Symbol"/>
                <a:cs typeface="Symbol"/>
              </a:rPr>
              <a:t></a:t>
            </a:r>
            <a:r>
              <a:rPr sz="2400" dirty="0">
                <a:latin typeface="Times New Roman"/>
                <a:cs typeface="Times New Roman"/>
              </a:rPr>
              <a:t> cơ </a:t>
            </a:r>
            <a:r>
              <a:rPr sz="2400" spc="-5" dirty="0">
                <a:latin typeface="Times New Roman"/>
                <a:cs typeface="Times New Roman"/>
              </a:rPr>
              <a:t>sở </a:t>
            </a:r>
            <a:r>
              <a:rPr sz="2400" dirty="0">
                <a:latin typeface="Times New Roman"/>
                <a:cs typeface="Times New Roman"/>
              </a:rPr>
              <a:t>dữ</a:t>
            </a:r>
            <a:r>
              <a:rPr sz="2400" spc="-15" dirty="0">
                <a:latin typeface="Times New Roman"/>
                <a:cs typeface="Times New Roman"/>
              </a:rPr>
              <a:t> </a:t>
            </a:r>
            <a:r>
              <a:rPr sz="2400" dirty="0">
                <a:latin typeface="Times New Roman"/>
                <a:cs typeface="Times New Roman"/>
              </a:rPr>
              <a:t>liệu</a:t>
            </a:r>
          </a:p>
          <a:p>
            <a:pPr marL="12700">
              <a:lnSpc>
                <a:spcPct val="100000"/>
              </a:lnSpc>
              <a:spcBef>
                <a:spcPts val="620"/>
              </a:spcBef>
            </a:pPr>
            <a:r>
              <a:rPr sz="2400" dirty="0">
                <a:latin typeface="Symbol"/>
                <a:cs typeface="Symbol"/>
              </a:rPr>
              <a:t></a:t>
            </a:r>
            <a:r>
              <a:rPr sz="2400" dirty="0">
                <a:latin typeface="Times New Roman"/>
                <a:cs typeface="Times New Roman"/>
              </a:rPr>
              <a:t> quản lý </a:t>
            </a:r>
            <a:r>
              <a:rPr sz="2400" spc="-5" dirty="0">
                <a:latin typeface="Times New Roman"/>
                <a:cs typeface="Times New Roman"/>
              </a:rPr>
              <a:t>statistic </a:t>
            </a:r>
            <a:r>
              <a:rPr sz="2400" dirty="0">
                <a:latin typeface="Times New Roman"/>
                <a:cs typeface="Times New Roman"/>
              </a:rPr>
              <a:t>của</a:t>
            </a:r>
            <a:r>
              <a:rPr sz="2400" spc="-130" dirty="0">
                <a:latin typeface="Times New Roman"/>
                <a:cs typeface="Times New Roman"/>
              </a:rPr>
              <a:t> </a:t>
            </a:r>
            <a:r>
              <a:rPr sz="2400" spc="-5" dirty="0">
                <a:latin typeface="Times New Roman"/>
                <a:cs typeface="Times New Roman"/>
              </a:rPr>
              <a:t>site</a:t>
            </a:r>
            <a:endParaRPr sz="2400" dirty="0">
              <a:latin typeface="Times New Roman"/>
              <a:cs typeface="Times New Roman"/>
            </a:endParaRPr>
          </a:p>
          <a:p>
            <a:pPr marL="12700">
              <a:lnSpc>
                <a:spcPct val="100000"/>
              </a:lnSpc>
              <a:spcBef>
                <a:spcPts val="620"/>
              </a:spcBef>
            </a:pPr>
            <a:r>
              <a:rPr sz="2400" dirty="0">
                <a:latin typeface="Symbol"/>
                <a:cs typeface="Symbol"/>
              </a:rPr>
              <a:t></a:t>
            </a:r>
            <a:r>
              <a:rPr sz="2400" dirty="0">
                <a:latin typeface="Times New Roman"/>
                <a:cs typeface="Times New Roman"/>
              </a:rPr>
              <a:t> giả lập gửi</a:t>
            </a:r>
            <a:r>
              <a:rPr sz="2400" spc="-60" dirty="0">
                <a:latin typeface="Times New Roman"/>
                <a:cs typeface="Times New Roman"/>
              </a:rPr>
              <a:t> </a:t>
            </a:r>
            <a:r>
              <a:rPr sz="2400" dirty="0">
                <a:latin typeface="Times New Roman"/>
                <a:cs typeface="Times New Roman"/>
              </a:rPr>
              <a:t>email</a:t>
            </a:r>
          </a:p>
          <a:p>
            <a:pPr marL="12700">
              <a:lnSpc>
                <a:spcPct val="100000"/>
              </a:lnSpc>
              <a:spcBef>
                <a:spcPts val="620"/>
              </a:spcBef>
            </a:pPr>
            <a:r>
              <a:rPr sz="2400" dirty="0">
                <a:latin typeface="Symbol"/>
                <a:cs typeface="Symbol"/>
              </a:rPr>
              <a:t></a:t>
            </a:r>
            <a:r>
              <a:rPr sz="2400" dirty="0">
                <a:latin typeface="Times New Roman"/>
                <a:cs typeface="Times New Roman"/>
              </a:rPr>
              <a:t> giả lập </a:t>
            </a:r>
            <a:r>
              <a:rPr sz="2400" spc="-5" dirty="0">
                <a:latin typeface="Times New Roman"/>
                <a:cs typeface="Times New Roman"/>
              </a:rPr>
              <a:t>FTP</a:t>
            </a:r>
            <a:r>
              <a:rPr sz="2400" spc="-130" dirty="0">
                <a:latin typeface="Times New Roman"/>
                <a:cs typeface="Times New Roman"/>
              </a:rPr>
              <a:t> </a:t>
            </a:r>
            <a:r>
              <a:rPr sz="2400" dirty="0">
                <a:latin typeface="Times New Roman"/>
                <a:cs typeface="Times New Roman"/>
              </a:rPr>
              <a:t>server</a:t>
            </a:r>
          </a:p>
        </p:txBody>
      </p:sp>
      <p:grpSp>
        <p:nvGrpSpPr>
          <p:cNvPr id="10" name="object 10"/>
          <p:cNvGrpSpPr/>
          <p:nvPr/>
        </p:nvGrpSpPr>
        <p:grpSpPr>
          <a:xfrm>
            <a:off x="415290" y="1293875"/>
            <a:ext cx="2108200" cy="631190"/>
            <a:chOff x="415290" y="1293875"/>
            <a:chExt cx="2108200" cy="631190"/>
          </a:xfrm>
        </p:grpSpPr>
        <p:sp>
          <p:nvSpPr>
            <p:cNvPr id="11" name="object 11"/>
            <p:cNvSpPr/>
            <p:nvPr/>
          </p:nvSpPr>
          <p:spPr>
            <a:xfrm>
              <a:off x="415290" y="1293875"/>
              <a:ext cx="2105406" cy="629412"/>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73964" y="1362455"/>
              <a:ext cx="2049018" cy="562356"/>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60921" y="1316862"/>
              <a:ext cx="2013546" cy="537845"/>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460921" y="1316862"/>
              <a:ext cx="2013585" cy="537845"/>
            </a:xfrm>
            <a:custGeom>
              <a:avLst/>
              <a:gdLst/>
              <a:ahLst/>
              <a:cxnLst/>
              <a:rect l="l" t="t" r="r" b="b"/>
              <a:pathLst>
                <a:path w="2013585" h="537844">
                  <a:moveTo>
                    <a:pt x="0" y="89662"/>
                  </a:moveTo>
                  <a:lnTo>
                    <a:pt x="7044" y="54756"/>
                  </a:lnTo>
                  <a:lnTo>
                    <a:pt x="26255" y="26257"/>
                  </a:lnTo>
                  <a:lnTo>
                    <a:pt x="54751" y="7044"/>
                  </a:lnTo>
                  <a:lnTo>
                    <a:pt x="89649" y="0"/>
                  </a:lnTo>
                  <a:lnTo>
                    <a:pt x="1923884" y="0"/>
                  </a:lnTo>
                  <a:lnTo>
                    <a:pt x="1958790" y="7044"/>
                  </a:lnTo>
                  <a:lnTo>
                    <a:pt x="1987289" y="26257"/>
                  </a:lnTo>
                  <a:lnTo>
                    <a:pt x="2006502" y="54756"/>
                  </a:lnTo>
                  <a:lnTo>
                    <a:pt x="2013546" y="89662"/>
                  </a:lnTo>
                  <a:lnTo>
                    <a:pt x="2013546" y="448183"/>
                  </a:lnTo>
                  <a:lnTo>
                    <a:pt x="2006502" y="483088"/>
                  </a:lnTo>
                  <a:lnTo>
                    <a:pt x="1987289" y="511587"/>
                  </a:lnTo>
                  <a:lnTo>
                    <a:pt x="1958790" y="530800"/>
                  </a:lnTo>
                  <a:lnTo>
                    <a:pt x="1923884" y="537845"/>
                  </a:lnTo>
                  <a:lnTo>
                    <a:pt x="89649" y="537845"/>
                  </a:lnTo>
                  <a:lnTo>
                    <a:pt x="54751" y="530800"/>
                  </a:lnTo>
                  <a:lnTo>
                    <a:pt x="26255" y="511587"/>
                  </a:lnTo>
                  <a:lnTo>
                    <a:pt x="7044" y="483088"/>
                  </a:lnTo>
                  <a:lnTo>
                    <a:pt x="0" y="448183"/>
                  </a:lnTo>
                  <a:lnTo>
                    <a:pt x="0" y="89662"/>
                  </a:lnTo>
                  <a:close/>
                </a:path>
              </a:pathLst>
            </a:custGeom>
            <a:ln w="9525">
              <a:solidFill>
                <a:srgbClr val="97B853"/>
              </a:solidFill>
            </a:ln>
          </p:spPr>
          <p:txBody>
            <a:bodyPr wrap="square" lIns="0" tIns="0" rIns="0" bIns="0" rtlCol="0"/>
            <a:lstStyle/>
            <a:p>
              <a:endParaRPr/>
            </a:p>
          </p:txBody>
        </p:sp>
      </p:grpSp>
      <p:sp>
        <p:nvSpPr>
          <p:cNvPr id="15" name="object 15"/>
          <p:cNvSpPr txBox="1"/>
          <p:nvPr/>
        </p:nvSpPr>
        <p:spPr>
          <a:xfrm>
            <a:off x="639826" y="1278381"/>
            <a:ext cx="6645909" cy="877569"/>
          </a:xfrm>
          <a:prstGeom prst="rect">
            <a:avLst/>
          </a:prstGeom>
        </p:spPr>
        <p:txBody>
          <a:bodyPr vert="horz" wrap="square" lIns="0" tIns="164465" rIns="0" bIns="0" rtlCol="0">
            <a:spAutoFit/>
          </a:bodyPr>
          <a:lstStyle/>
          <a:p>
            <a:pPr marL="12700">
              <a:lnSpc>
                <a:spcPct val="100000"/>
              </a:lnSpc>
              <a:spcBef>
                <a:spcPts val="1295"/>
              </a:spcBef>
            </a:pPr>
            <a:r>
              <a:rPr sz="1800" b="1" dirty="0">
                <a:solidFill>
                  <a:srgbClr val="FFFFFF"/>
                </a:solidFill>
                <a:latin typeface="Arial"/>
                <a:cs typeface="Arial"/>
              </a:rPr>
              <a:t>PHƯƠNG </a:t>
            </a:r>
            <a:r>
              <a:rPr sz="1800" b="1" spc="-5" dirty="0">
                <a:solidFill>
                  <a:srgbClr val="FFFFFF"/>
                </a:solidFill>
                <a:latin typeface="Arial"/>
                <a:cs typeface="Arial"/>
              </a:rPr>
              <a:t>ÁN</a:t>
            </a:r>
            <a:r>
              <a:rPr sz="1800" b="1" spc="-20" dirty="0">
                <a:solidFill>
                  <a:srgbClr val="FFFFFF"/>
                </a:solidFill>
                <a:latin typeface="Arial"/>
                <a:cs typeface="Arial"/>
              </a:rPr>
              <a:t> </a:t>
            </a:r>
            <a:r>
              <a:rPr sz="1800" b="1" dirty="0">
                <a:solidFill>
                  <a:srgbClr val="FFFFFF"/>
                </a:solidFill>
                <a:latin typeface="Arial"/>
                <a:cs typeface="Arial"/>
              </a:rPr>
              <a:t>1</a:t>
            </a:r>
            <a:endParaRPr sz="1800" dirty="0">
              <a:latin typeface="Arial"/>
              <a:cs typeface="Arial"/>
            </a:endParaRPr>
          </a:p>
          <a:p>
            <a:pPr marL="2122170">
              <a:lnSpc>
                <a:spcPct val="100000"/>
              </a:lnSpc>
              <a:spcBef>
                <a:spcPts val="1190"/>
              </a:spcBef>
            </a:pPr>
            <a:r>
              <a:rPr sz="1800" spc="-5" dirty="0">
                <a:latin typeface="Arial"/>
                <a:cs typeface="Arial"/>
                <a:hlinkClick r:id="rId6"/>
              </a:rPr>
              <a:t>http://www.apachefriends.org/en/xampp.html</a:t>
            </a:r>
            <a:endParaRPr sz="1800" dirty="0">
              <a:latin typeface="Arial"/>
              <a:cs typeface="Arial"/>
            </a:endParaRPr>
          </a:p>
        </p:txBody>
      </p:sp>
      <p:sp>
        <p:nvSpPr>
          <p:cNvPr id="16" name="object 16"/>
          <p:cNvSpPr txBox="1"/>
          <p:nvPr/>
        </p:nvSpPr>
        <p:spPr>
          <a:xfrm>
            <a:off x="2749550" y="2063495"/>
            <a:ext cx="1595755" cy="3136900"/>
          </a:xfrm>
          <a:prstGeom prst="rect">
            <a:avLst/>
          </a:prstGeom>
        </p:spPr>
        <p:txBody>
          <a:bodyPr vert="horz" wrap="square" lIns="0" tIns="90805" rIns="0" bIns="0" rtlCol="0">
            <a:spAutoFit/>
          </a:bodyPr>
          <a:lstStyle/>
          <a:p>
            <a:pPr marL="355600" indent="-342900">
              <a:lnSpc>
                <a:spcPct val="100000"/>
              </a:lnSpc>
              <a:spcBef>
                <a:spcPts val="715"/>
              </a:spcBef>
              <a:buFont typeface="Wingdings"/>
              <a:buChar char=""/>
              <a:tabLst>
                <a:tab pos="355600" algn="l"/>
              </a:tabLst>
            </a:pPr>
            <a:r>
              <a:rPr sz="2400" dirty="0">
                <a:latin typeface="Times New Roman"/>
                <a:cs typeface="Times New Roman"/>
              </a:rPr>
              <a:t>Apache</a:t>
            </a:r>
            <a:endParaRPr sz="2400">
              <a:latin typeface="Times New Roman"/>
              <a:cs typeface="Times New Roman"/>
            </a:endParaRPr>
          </a:p>
          <a:p>
            <a:pPr marL="355600" indent="-342900">
              <a:lnSpc>
                <a:spcPct val="100000"/>
              </a:lnSpc>
              <a:spcBef>
                <a:spcPts val="620"/>
              </a:spcBef>
              <a:buFont typeface="Wingdings"/>
              <a:buChar char=""/>
              <a:tabLst>
                <a:tab pos="355600" algn="l"/>
              </a:tabLst>
            </a:pPr>
            <a:r>
              <a:rPr sz="2400" spc="-5" dirty="0">
                <a:latin typeface="Times New Roman"/>
                <a:cs typeface="Times New Roman"/>
              </a:rPr>
              <a:t>PHP</a:t>
            </a:r>
            <a:endParaRPr sz="2400">
              <a:latin typeface="Times New Roman"/>
              <a:cs typeface="Times New Roman"/>
            </a:endParaRPr>
          </a:p>
          <a:p>
            <a:pPr marL="355600" indent="-342900">
              <a:lnSpc>
                <a:spcPct val="100000"/>
              </a:lnSpc>
              <a:spcBef>
                <a:spcPts val="620"/>
              </a:spcBef>
              <a:buFont typeface="Wingdings"/>
              <a:buChar char=""/>
              <a:tabLst>
                <a:tab pos="355600" algn="l"/>
              </a:tabLst>
            </a:pPr>
            <a:r>
              <a:rPr sz="2400" spc="-5" dirty="0">
                <a:latin typeface="Times New Roman"/>
                <a:cs typeface="Times New Roman"/>
              </a:rPr>
              <a:t>MySQL</a:t>
            </a:r>
            <a:endParaRPr sz="2400">
              <a:latin typeface="Times New Roman"/>
              <a:cs typeface="Times New Roman"/>
            </a:endParaRPr>
          </a:p>
          <a:p>
            <a:pPr marL="355600" indent="-342900">
              <a:lnSpc>
                <a:spcPct val="100000"/>
              </a:lnSpc>
              <a:spcBef>
                <a:spcPts val="620"/>
              </a:spcBef>
              <a:buFont typeface="Wingdings"/>
              <a:buChar char=""/>
              <a:tabLst>
                <a:tab pos="355600" algn="l"/>
              </a:tabLst>
            </a:pPr>
            <a:r>
              <a:rPr sz="2400" spc="-190" dirty="0">
                <a:latin typeface="Times New Roman"/>
                <a:cs typeface="Times New Roman"/>
              </a:rPr>
              <a:t>W</a:t>
            </a:r>
            <a:r>
              <a:rPr sz="2400" dirty="0">
                <a:latin typeface="Times New Roman"/>
                <a:cs typeface="Times New Roman"/>
              </a:rPr>
              <a:t>ebaliz</a:t>
            </a:r>
            <a:r>
              <a:rPr sz="2400" spc="-10" dirty="0">
                <a:latin typeface="Times New Roman"/>
                <a:cs typeface="Times New Roman"/>
              </a:rPr>
              <a:t>e</a:t>
            </a:r>
            <a:r>
              <a:rPr sz="2400" dirty="0">
                <a:latin typeface="Times New Roman"/>
                <a:cs typeface="Times New Roman"/>
              </a:rPr>
              <a:t>r</a:t>
            </a:r>
            <a:endParaRPr sz="2400">
              <a:latin typeface="Times New Roman"/>
              <a:cs typeface="Times New Roman"/>
            </a:endParaRPr>
          </a:p>
          <a:p>
            <a:pPr marL="355600" indent="-342900">
              <a:lnSpc>
                <a:spcPct val="100000"/>
              </a:lnSpc>
              <a:spcBef>
                <a:spcPts val="620"/>
              </a:spcBef>
              <a:buFont typeface="Wingdings"/>
              <a:buChar char=""/>
              <a:tabLst>
                <a:tab pos="355600" algn="l"/>
              </a:tabLst>
            </a:pPr>
            <a:r>
              <a:rPr sz="2400" dirty="0">
                <a:latin typeface="Times New Roman"/>
                <a:cs typeface="Times New Roman"/>
              </a:rPr>
              <a:t>Mercury</a:t>
            </a:r>
            <a:endParaRPr sz="2400">
              <a:latin typeface="Times New Roman"/>
              <a:cs typeface="Times New Roman"/>
            </a:endParaRPr>
          </a:p>
          <a:p>
            <a:pPr marL="355600" indent="-342900">
              <a:lnSpc>
                <a:spcPct val="100000"/>
              </a:lnSpc>
              <a:spcBef>
                <a:spcPts val="620"/>
              </a:spcBef>
              <a:buFont typeface="Wingdings"/>
              <a:buChar char=""/>
              <a:tabLst>
                <a:tab pos="355600" algn="l"/>
              </a:tabLst>
            </a:pPr>
            <a:r>
              <a:rPr sz="2400" spc="-5" dirty="0">
                <a:latin typeface="Times New Roman"/>
                <a:cs typeface="Times New Roman"/>
              </a:rPr>
              <a:t>FileZilla</a:t>
            </a:r>
            <a:endParaRPr sz="2400">
              <a:latin typeface="Times New Roman"/>
              <a:cs typeface="Times New Roman"/>
            </a:endParaRPr>
          </a:p>
          <a:p>
            <a:pPr marL="355600" indent="-342900">
              <a:lnSpc>
                <a:spcPct val="100000"/>
              </a:lnSpc>
              <a:spcBef>
                <a:spcPts val="625"/>
              </a:spcBef>
              <a:buFont typeface="Wingdings"/>
              <a:buChar char=""/>
              <a:tabLst>
                <a:tab pos="355600" algn="l"/>
              </a:tabLst>
            </a:pPr>
            <a:r>
              <a:rPr sz="2400" dirty="0">
                <a:latin typeface="Times New Roman"/>
                <a:cs typeface="Times New Roman"/>
              </a:rPr>
              <a:t>…</a:t>
            </a:r>
            <a:endParaRPr sz="2400">
              <a:latin typeface="Times New Roman"/>
              <a:cs typeface="Times New Roman"/>
            </a:endParaRPr>
          </a:p>
        </p:txBody>
      </p:sp>
      <p:sp>
        <p:nvSpPr>
          <p:cNvPr id="22" name="object 22"/>
          <p:cNvSpPr txBox="1"/>
          <p:nvPr/>
        </p:nvSpPr>
        <p:spPr>
          <a:xfrm>
            <a:off x="4875276" y="5369814"/>
            <a:ext cx="2765425" cy="696595"/>
          </a:xfrm>
          <a:prstGeom prst="rect">
            <a:avLst/>
          </a:prstGeom>
        </p:spPr>
        <p:txBody>
          <a:bodyPr vert="horz" wrap="square" lIns="0" tIns="12700" rIns="0" bIns="0" rtlCol="0">
            <a:spAutoFit/>
          </a:bodyPr>
          <a:lstStyle/>
          <a:p>
            <a:pPr marL="371475" marR="5080" indent="-359410">
              <a:lnSpc>
                <a:spcPct val="100000"/>
              </a:lnSpc>
              <a:spcBef>
                <a:spcPts val="100"/>
              </a:spcBef>
            </a:pPr>
            <a:r>
              <a:rPr sz="2200" b="1" dirty="0">
                <a:solidFill>
                  <a:srgbClr val="FFFFFF"/>
                </a:solidFill>
                <a:latin typeface="Arial"/>
                <a:cs typeface="Arial"/>
              </a:rPr>
              <a:t>XAMPP for</a:t>
            </a:r>
            <a:r>
              <a:rPr sz="2200" b="1" spc="-140" dirty="0">
                <a:solidFill>
                  <a:srgbClr val="FFFFFF"/>
                </a:solidFill>
                <a:latin typeface="Arial"/>
                <a:cs typeface="Arial"/>
              </a:rPr>
              <a:t> </a:t>
            </a:r>
            <a:r>
              <a:rPr sz="2200" b="1" spc="-5" dirty="0">
                <a:solidFill>
                  <a:srgbClr val="FFFFFF"/>
                </a:solidFill>
                <a:latin typeface="Arial"/>
                <a:cs typeface="Arial"/>
              </a:rPr>
              <a:t>Windows  </a:t>
            </a:r>
            <a:r>
              <a:rPr sz="2200" b="1" dirty="0">
                <a:solidFill>
                  <a:srgbClr val="FFFFFF"/>
                </a:solidFill>
                <a:latin typeface="Arial"/>
                <a:cs typeface="Arial"/>
              </a:rPr>
              <a:t>1.8.1,</a:t>
            </a:r>
            <a:r>
              <a:rPr sz="2200" b="1" spc="-20" dirty="0">
                <a:solidFill>
                  <a:srgbClr val="FFFFFF"/>
                </a:solidFill>
                <a:latin typeface="Arial"/>
                <a:cs typeface="Arial"/>
              </a:rPr>
              <a:t> </a:t>
            </a:r>
            <a:r>
              <a:rPr sz="2200" b="1" dirty="0">
                <a:solidFill>
                  <a:srgbClr val="FFFFFF"/>
                </a:solidFill>
                <a:latin typeface="Arial"/>
                <a:cs typeface="Arial"/>
              </a:rPr>
              <a:t>30.9.2012</a:t>
            </a:r>
            <a:endParaRPr sz="22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262245" cy="368363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8</a:t>
            </a:r>
            <a:r>
              <a:rPr sz="2400" dirty="0">
                <a:solidFill>
                  <a:srgbClr val="1F487C"/>
                </a:solidFill>
                <a:latin typeface="Times New Roman"/>
                <a:cs typeface="Times New Roman"/>
              </a:rPr>
              <a:t>: </a:t>
            </a:r>
            <a:r>
              <a:rPr sz="2400" spc="-5" dirty="0">
                <a:solidFill>
                  <a:srgbClr val="1F487C"/>
                </a:solidFill>
                <a:latin typeface="Times New Roman"/>
                <a:cs typeface="Times New Roman"/>
              </a:rPr>
              <a:t>Hàm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dùng </a:t>
            </a:r>
            <a:r>
              <a:rPr sz="2400" dirty="0">
                <a:solidFill>
                  <a:srgbClr val="1F487C"/>
                </a:solidFill>
                <a:latin typeface="Times New Roman"/>
                <a:cs typeface="Times New Roman"/>
              </a:rPr>
              <a:t>đảo ngược </a:t>
            </a:r>
            <a:r>
              <a:rPr sz="2400" spc="-5" dirty="0">
                <a:solidFill>
                  <a:srgbClr val="1F487C"/>
                </a:solidFill>
                <a:latin typeface="Times New Roman"/>
                <a:cs typeface="Times New Roman"/>
              </a:rPr>
              <a:t>nội</a:t>
            </a:r>
            <a:r>
              <a:rPr sz="2400" spc="-70" dirty="0">
                <a:solidFill>
                  <a:srgbClr val="1F487C"/>
                </a:solidFill>
                <a:latin typeface="Times New Roman"/>
                <a:cs typeface="Times New Roman"/>
              </a:rPr>
              <a:t> </a:t>
            </a:r>
            <a:r>
              <a:rPr sz="2400" dirty="0">
                <a:solidFill>
                  <a:srgbClr val="1F487C"/>
                </a:solidFill>
                <a:latin typeface="Times New Roman"/>
                <a:cs typeface="Times New Roman"/>
              </a:rPr>
              <a:t>dung  mảng?</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378460" marR="674370">
              <a:lnSpc>
                <a:spcPct val="100000"/>
              </a:lnSpc>
            </a:pPr>
            <a:r>
              <a:rPr sz="2400" dirty="0">
                <a:solidFill>
                  <a:srgbClr val="1F487C"/>
                </a:solidFill>
                <a:latin typeface="Times New Roman"/>
                <a:cs typeface="Times New Roman"/>
              </a:rPr>
              <a:t>$array = array (0.1=&gt;'a',</a:t>
            </a:r>
            <a:r>
              <a:rPr sz="2400" spc="-110" dirty="0">
                <a:solidFill>
                  <a:srgbClr val="1F487C"/>
                </a:solidFill>
                <a:latin typeface="Times New Roman"/>
                <a:cs typeface="Times New Roman"/>
              </a:rPr>
              <a:t> </a:t>
            </a:r>
            <a:r>
              <a:rPr sz="2400" dirty="0">
                <a:solidFill>
                  <a:srgbClr val="1F487C"/>
                </a:solidFill>
                <a:latin typeface="Times New Roman"/>
                <a:cs typeface="Times New Roman"/>
              </a:rPr>
              <a:t>0.2=&gt;'b');  echo</a:t>
            </a:r>
            <a:r>
              <a:rPr sz="2400" spc="-5" dirty="0">
                <a:solidFill>
                  <a:srgbClr val="1F487C"/>
                </a:solidFill>
                <a:latin typeface="Times New Roman"/>
                <a:cs typeface="Times New Roman"/>
              </a:rPr>
              <a:t> count($array);</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1</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2</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0</a:t>
            </a:r>
            <a:endParaRPr sz="2400">
              <a:latin typeface="Times New Roman"/>
              <a:cs typeface="Times New Roman"/>
            </a:endParaRPr>
          </a:p>
          <a:p>
            <a:pPr marL="469900" indent="-457200">
              <a:lnSpc>
                <a:spcPct val="100000"/>
              </a:lnSpc>
              <a:spcBef>
                <a:spcPts val="5"/>
              </a:spcBef>
              <a:buAutoNum type="alphaUcPeriod"/>
              <a:tabLst>
                <a:tab pos="469265" algn="l"/>
                <a:tab pos="469900" algn="l"/>
              </a:tabLst>
            </a:pPr>
            <a:r>
              <a:rPr sz="2400" spc="-5" dirty="0">
                <a:solidFill>
                  <a:srgbClr val="1F487C"/>
                </a:solidFill>
                <a:latin typeface="Times New Roman"/>
                <a:cs typeface="Times New Roman"/>
              </a:rPr>
              <a:t>Đoạn </a:t>
            </a:r>
            <a:r>
              <a:rPr sz="2400" dirty="0">
                <a:solidFill>
                  <a:srgbClr val="1F487C"/>
                </a:solidFill>
                <a:latin typeface="Times New Roman"/>
                <a:cs typeface="Times New Roman"/>
              </a:rPr>
              <a:t>lệnh </a:t>
            </a:r>
            <a:r>
              <a:rPr sz="2400" spc="-5" dirty="0">
                <a:solidFill>
                  <a:srgbClr val="1F487C"/>
                </a:solidFill>
                <a:latin typeface="Times New Roman"/>
                <a:cs typeface="Times New Roman"/>
              </a:rPr>
              <a:t>sai </a:t>
            </a:r>
            <a:r>
              <a:rPr sz="2400" dirty="0">
                <a:solidFill>
                  <a:srgbClr val="1F487C"/>
                </a:solidFill>
                <a:latin typeface="Times New Roman"/>
                <a:cs typeface="Times New Roman"/>
              </a:rPr>
              <a:t>cú</a:t>
            </a:r>
            <a:r>
              <a:rPr sz="2400" spc="-25" dirty="0">
                <a:solidFill>
                  <a:srgbClr val="1F487C"/>
                </a:solidFill>
                <a:latin typeface="Times New Roman"/>
                <a:cs typeface="Times New Roman"/>
              </a:rPr>
              <a:t> </a:t>
            </a:r>
            <a:r>
              <a:rPr sz="2400" dirty="0">
                <a:solidFill>
                  <a:srgbClr val="1F487C"/>
                </a:solidFill>
                <a:latin typeface="Times New Roman"/>
                <a:cs typeface="Times New Roman"/>
              </a:rPr>
              <a:t>pháp</a:t>
            </a:r>
            <a:endParaRPr sz="24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346700" cy="478091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a:t>
            </a:r>
            <a:r>
              <a:rPr sz="2400" b="1" u="heavy" spc="-5" dirty="0">
                <a:solidFill>
                  <a:srgbClr val="1F487C"/>
                </a:solidFill>
                <a:uFill>
                  <a:solidFill>
                    <a:srgbClr val="1F487C"/>
                  </a:solidFill>
                </a:uFill>
                <a:latin typeface="Times New Roman"/>
                <a:cs typeface="Times New Roman"/>
              </a:rPr>
              <a:t>9</a:t>
            </a:r>
            <a:r>
              <a:rPr sz="2400" spc="-5" dirty="0">
                <a:solidFill>
                  <a:srgbClr val="1F487C"/>
                </a:solidFill>
                <a:latin typeface="Times New Roman"/>
                <a:cs typeface="Times New Roman"/>
              </a:rPr>
              <a:t>: </a:t>
            </a:r>
            <a:r>
              <a:rPr sz="2400" dirty="0">
                <a:solidFill>
                  <a:srgbClr val="1F487C"/>
                </a:solidFill>
                <a:latin typeface="Times New Roman"/>
                <a:cs typeface="Times New Roman"/>
              </a:rPr>
              <a:t>Cho biết kết quả của đoạn lệnh</a:t>
            </a:r>
            <a:r>
              <a:rPr sz="2400" spc="-135"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$array = array (1, 2, 3, 5, 8, 13,</a:t>
            </a:r>
            <a:r>
              <a:rPr sz="2400" spc="-70" dirty="0">
                <a:solidFill>
                  <a:srgbClr val="1F487C"/>
                </a:solidFill>
                <a:latin typeface="Times New Roman"/>
                <a:cs typeface="Times New Roman"/>
              </a:rPr>
              <a:t> </a:t>
            </a:r>
            <a:r>
              <a:rPr sz="2400" dirty="0">
                <a:solidFill>
                  <a:srgbClr val="1F487C"/>
                </a:solidFill>
                <a:latin typeface="Times New Roman"/>
                <a:cs typeface="Times New Roman"/>
              </a:rPr>
              <a:t>21);</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$sum=</a:t>
            </a:r>
            <a:r>
              <a:rPr sz="2400" spc="-5" dirty="0">
                <a:solidFill>
                  <a:srgbClr val="1F487C"/>
                </a:solidFill>
                <a:latin typeface="Times New Roman"/>
                <a:cs typeface="Times New Roman"/>
              </a:rPr>
              <a:t> </a:t>
            </a:r>
            <a:r>
              <a:rPr sz="2400" dirty="0">
                <a:solidFill>
                  <a:srgbClr val="1F487C"/>
                </a:solidFill>
                <a:latin typeface="Times New Roman"/>
                <a:cs typeface="Times New Roman"/>
              </a:rPr>
              <a:t>0;</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for ($i= 0;$i &lt; 3;$i++)</a:t>
            </a:r>
            <a:r>
              <a:rPr sz="2400" spc="-70"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927100">
              <a:lnSpc>
                <a:spcPct val="100000"/>
              </a:lnSpc>
            </a:pPr>
            <a:r>
              <a:rPr sz="2400" spc="-5" dirty="0">
                <a:solidFill>
                  <a:srgbClr val="1F487C"/>
                </a:solidFill>
                <a:latin typeface="Times New Roman"/>
                <a:cs typeface="Times New Roman"/>
              </a:rPr>
              <a:t>$sum+=$array[$array[$i]];</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echo</a:t>
            </a:r>
            <a:r>
              <a:rPr sz="2400" spc="-15" dirty="0">
                <a:solidFill>
                  <a:srgbClr val="1F487C"/>
                </a:solidFill>
                <a:latin typeface="Times New Roman"/>
                <a:cs typeface="Times New Roman"/>
              </a:rPr>
              <a:t> </a:t>
            </a:r>
            <a:r>
              <a:rPr sz="2400" dirty="0">
                <a:solidFill>
                  <a:srgbClr val="1F487C"/>
                </a:solidFill>
                <a:latin typeface="Times New Roman"/>
                <a:cs typeface="Times New Roman"/>
              </a:rPr>
              <a:t>$sum;</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spcBef>
                <a:spcPts val="5"/>
              </a:spcBef>
              <a:buAutoNum type="alphaUcPeriod"/>
              <a:tabLst>
                <a:tab pos="469265" algn="l"/>
                <a:tab pos="469900" algn="l"/>
              </a:tabLst>
            </a:pPr>
            <a:r>
              <a:rPr sz="2400" spc="-5" dirty="0">
                <a:solidFill>
                  <a:srgbClr val="1F487C"/>
                </a:solidFill>
                <a:latin typeface="Times New Roman"/>
                <a:cs typeface="Times New Roman"/>
              </a:rPr>
              <a:t>NULL</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10</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19</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Đoạn </a:t>
            </a:r>
            <a:r>
              <a:rPr sz="2400" dirty="0">
                <a:solidFill>
                  <a:srgbClr val="1F487C"/>
                </a:solidFill>
                <a:latin typeface="Times New Roman"/>
                <a:cs typeface="Times New Roman"/>
              </a:rPr>
              <a:t>lệnh báo</a:t>
            </a:r>
            <a:r>
              <a:rPr sz="2400" spc="-20" dirty="0">
                <a:solidFill>
                  <a:srgbClr val="1F487C"/>
                </a:solidFill>
                <a:latin typeface="Times New Roman"/>
                <a:cs typeface="Times New Roman"/>
              </a:rPr>
              <a:t> </a:t>
            </a:r>
            <a:r>
              <a:rPr sz="2400" dirty="0">
                <a:solidFill>
                  <a:srgbClr val="1F487C"/>
                </a:solidFill>
                <a:latin typeface="Times New Roman"/>
                <a:cs typeface="Times New Roman"/>
              </a:rPr>
              <a:t>lỗi</a:t>
            </a:r>
            <a:endParaRPr sz="24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640070" cy="478091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a:t>
            </a:r>
            <a:r>
              <a:rPr sz="2400" b="1" u="heavy" spc="-5" dirty="0">
                <a:solidFill>
                  <a:srgbClr val="1F487C"/>
                </a:solidFill>
                <a:uFill>
                  <a:solidFill>
                    <a:srgbClr val="1F487C"/>
                  </a:solidFill>
                </a:uFill>
                <a:latin typeface="Times New Roman"/>
                <a:cs typeface="Times New Roman"/>
              </a:rPr>
              <a:t>10</a:t>
            </a:r>
            <a:r>
              <a:rPr sz="2400" spc="-5" dirty="0">
                <a:solidFill>
                  <a:srgbClr val="1F487C"/>
                </a:solidFill>
                <a:latin typeface="Times New Roman"/>
                <a:cs typeface="Times New Roman"/>
              </a:rPr>
              <a:t>: </a:t>
            </a:r>
            <a:r>
              <a:rPr sz="2400" dirty="0">
                <a:solidFill>
                  <a:srgbClr val="1F487C"/>
                </a:solidFill>
                <a:latin typeface="Times New Roman"/>
                <a:cs typeface="Times New Roman"/>
              </a:rPr>
              <a:t>Cho câu lệnh thay cho </a:t>
            </a:r>
            <a:r>
              <a:rPr sz="2400" spc="-5" dirty="0">
                <a:solidFill>
                  <a:srgbClr val="1F487C"/>
                </a:solidFill>
                <a:latin typeface="Times New Roman"/>
                <a:cs typeface="Times New Roman"/>
              </a:rPr>
              <a:t>từ key </a:t>
            </a:r>
            <a:r>
              <a:rPr sz="2400" dirty="0">
                <a:solidFill>
                  <a:srgbClr val="1F487C"/>
                </a:solidFill>
                <a:latin typeface="Times New Roman"/>
                <a:cs typeface="Times New Roman"/>
              </a:rPr>
              <a:t>để</a:t>
            </a:r>
            <a:r>
              <a:rPr sz="2400" spc="-105" dirty="0">
                <a:solidFill>
                  <a:srgbClr val="1F487C"/>
                </a:solidFill>
                <a:latin typeface="Times New Roman"/>
                <a:cs typeface="Times New Roman"/>
              </a:rPr>
              <a:t> </a:t>
            </a:r>
            <a:r>
              <a:rPr sz="2400" dirty="0">
                <a:solidFill>
                  <a:srgbClr val="1F487C"/>
                </a:solidFill>
                <a:latin typeface="Times New Roman"/>
                <a:cs typeface="Times New Roman"/>
              </a:rPr>
              <a:t>xuất  ra chuỗi “php”</a:t>
            </a:r>
            <a:r>
              <a:rPr sz="2400" spc="-20"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$alpha =</a:t>
            </a:r>
            <a:r>
              <a:rPr sz="2400" spc="5" dirty="0">
                <a:solidFill>
                  <a:srgbClr val="1F487C"/>
                </a:solidFill>
                <a:latin typeface="Times New Roman"/>
                <a:cs typeface="Times New Roman"/>
              </a:rPr>
              <a:t> </a:t>
            </a:r>
            <a:r>
              <a:rPr sz="2400" spc="-5" dirty="0">
                <a:solidFill>
                  <a:srgbClr val="1F487C"/>
                </a:solidFill>
                <a:latin typeface="Times New Roman"/>
                <a:cs typeface="Times New Roman"/>
              </a:rPr>
              <a:t>'abcdefghijklmnopqrstuvwxyz';</a:t>
            </a:r>
            <a:endParaRPr sz="2400">
              <a:latin typeface="Times New Roman"/>
              <a:cs typeface="Times New Roman"/>
            </a:endParaRPr>
          </a:p>
          <a:p>
            <a:pPr marL="469900" marR="1998345">
              <a:lnSpc>
                <a:spcPct val="100000"/>
              </a:lnSpc>
            </a:pPr>
            <a:r>
              <a:rPr sz="2400" dirty="0">
                <a:solidFill>
                  <a:srgbClr val="1F487C"/>
                </a:solidFill>
                <a:latin typeface="Times New Roman"/>
                <a:cs typeface="Times New Roman"/>
              </a:rPr>
              <a:t>$letters =array(15, 7, 15);  </a:t>
            </a:r>
            <a:r>
              <a:rPr sz="2400" spc="-5" dirty="0">
                <a:solidFill>
                  <a:srgbClr val="1F487C"/>
                </a:solidFill>
                <a:latin typeface="Times New Roman"/>
                <a:cs typeface="Times New Roman"/>
              </a:rPr>
              <a:t>foreach($letters as </a:t>
            </a:r>
            <a:r>
              <a:rPr sz="2400" dirty="0">
                <a:solidFill>
                  <a:srgbClr val="1F487C"/>
                </a:solidFill>
                <a:latin typeface="Times New Roman"/>
                <a:cs typeface="Times New Roman"/>
              </a:rPr>
              <a:t>$val)</a:t>
            </a:r>
            <a:r>
              <a:rPr sz="2400" spc="-50"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927100">
              <a:lnSpc>
                <a:spcPct val="100000"/>
              </a:lnSpc>
            </a:pPr>
            <a:r>
              <a:rPr sz="2400" b="1" u="heavy" spc="-5" dirty="0">
                <a:solidFill>
                  <a:srgbClr val="FF0000"/>
                </a:solidFill>
                <a:uFill>
                  <a:solidFill>
                    <a:srgbClr val="FF0000"/>
                  </a:solidFill>
                </a:uFill>
                <a:latin typeface="Times New Roman"/>
                <a:cs typeface="Times New Roman"/>
              </a:rPr>
              <a:t>key</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spcBef>
                <a:spcPts val="5"/>
              </a:spcBef>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chr($val);</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 substr($alpha, $val,</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2);</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$alpha{$val};</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$alpha{$val+1};</a:t>
            </a:r>
            <a:endParaRPr sz="240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332730" cy="1854835"/>
          </a:xfrm>
          <a:prstGeom prst="rect">
            <a:avLst/>
          </a:prstGeom>
        </p:spPr>
        <p:txBody>
          <a:bodyPr vert="horz" wrap="square" lIns="0" tIns="12700" rIns="0" bIns="0" rtlCol="0">
            <a:spAutoFit/>
          </a:bodyPr>
          <a:lstStyle/>
          <a:p>
            <a:pPr marL="12700" marR="5080">
              <a:lnSpc>
                <a:spcPct val="100000"/>
              </a:lnSpc>
              <a:spcBef>
                <a:spcPts val="100"/>
              </a:spcBef>
              <a:tabLst>
                <a:tab pos="469265" algn="l"/>
              </a:tabLst>
            </a:pPr>
            <a:r>
              <a:rPr sz="2400" b="1" u="heavy" dirty="0">
                <a:solidFill>
                  <a:srgbClr val="1F487C"/>
                </a:solidFill>
                <a:uFill>
                  <a:solidFill>
                    <a:srgbClr val="1F487C"/>
                  </a:solidFill>
                </a:uFill>
                <a:latin typeface="Times New Roman"/>
                <a:cs typeface="Times New Roman"/>
              </a:rPr>
              <a:t>Câu </a:t>
            </a:r>
            <a:r>
              <a:rPr sz="2400" b="1" u="heavy" spc="-45" dirty="0">
                <a:solidFill>
                  <a:srgbClr val="1F487C"/>
                </a:solidFill>
                <a:uFill>
                  <a:solidFill>
                    <a:srgbClr val="1F487C"/>
                  </a:solidFill>
                </a:uFill>
                <a:latin typeface="Times New Roman"/>
                <a:cs typeface="Times New Roman"/>
              </a:rPr>
              <a:t>11</a:t>
            </a:r>
            <a:r>
              <a:rPr sz="2400" spc="-45" dirty="0">
                <a:solidFill>
                  <a:srgbClr val="1F487C"/>
                </a:solidFill>
                <a:latin typeface="Times New Roman"/>
                <a:cs typeface="Times New Roman"/>
              </a:rPr>
              <a:t>: </a:t>
            </a:r>
            <a:r>
              <a:rPr sz="2400" dirty="0">
                <a:solidFill>
                  <a:srgbClr val="1F487C"/>
                </a:solidFill>
                <a:latin typeface="Times New Roman"/>
                <a:cs typeface="Times New Roman"/>
              </a:rPr>
              <a:t>Câu </a:t>
            </a:r>
            <a:r>
              <a:rPr sz="2400" spc="-5" dirty="0">
                <a:solidFill>
                  <a:srgbClr val="1F487C"/>
                </a:solidFill>
                <a:latin typeface="Times New Roman"/>
                <a:cs typeface="Times New Roman"/>
              </a:rPr>
              <a:t>lệnh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dùng </a:t>
            </a:r>
            <a:r>
              <a:rPr sz="2400" dirty="0">
                <a:solidFill>
                  <a:srgbClr val="1F487C"/>
                </a:solidFill>
                <a:latin typeface="Times New Roman"/>
                <a:cs typeface="Times New Roman"/>
              </a:rPr>
              <a:t>để nối 2 </a:t>
            </a:r>
            <a:r>
              <a:rPr sz="2400" spc="-5" dirty="0">
                <a:solidFill>
                  <a:srgbClr val="1F487C"/>
                </a:solidFill>
                <a:latin typeface="Times New Roman"/>
                <a:cs typeface="Times New Roman"/>
              </a:rPr>
              <a:t>chuỗi?  A.	$s1 </a:t>
            </a:r>
            <a:r>
              <a:rPr sz="2400" dirty="0">
                <a:solidFill>
                  <a:srgbClr val="1F487C"/>
                </a:solidFill>
                <a:latin typeface="Times New Roman"/>
                <a:cs typeface="Times New Roman"/>
              </a:rPr>
              <a:t>+$s2</a:t>
            </a:r>
            <a:endParaRPr sz="2400">
              <a:latin typeface="Times New Roman"/>
              <a:cs typeface="Times New Roman"/>
            </a:endParaRPr>
          </a:p>
          <a:p>
            <a:pPr marL="12700">
              <a:lnSpc>
                <a:spcPct val="100000"/>
              </a:lnSpc>
              <a:tabLst>
                <a:tab pos="469265" algn="l"/>
              </a:tabLst>
            </a:pPr>
            <a:r>
              <a:rPr sz="2400" dirty="0">
                <a:solidFill>
                  <a:srgbClr val="1F487C"/>
                </a:solidFill>
                <a:latin typeface="Times New Roman"/>
                <a:cs typeface="Times New Roman"/>
              </a:rPr>
              <a:t>B.	</a:t>
            </a:r>
            <a:r>
              <a:rPr sz="2400" spc="-5" dirty="0">
                <a:solidFill>
                  <a:srgbClr val="1F487C"/>
                </a:solidFill>
                <a:latin typeface="Times New Roman"/>
                <a:cs typeface="Times New Roman"/>
              </a:rPr>
              <a:t>"{$s1}{$s2}"</a:t>
            </a:r>
            <a:endParaRPr sz="2400">
              <a:latin typeface="Times New Roman"/>
              <a:cs typeface="Times New Roman"/>
            </a:endParaRPr>
          </a:p>
          <a:p>
            <a:pPr marL="12700">
              <a:lnSpc>
                <a:spcPct val="100000"/>
              </a:lnSpc>
              <a:tabLst>
                <a:tab pos="469265" algn="l"/>
              </a:tabLst>
            </a:pPr>
            <a:r>
              <a:rPr sz="2400" dirty="0">
                <a:solidFill>
                  <a:srgbClr val="1F487C"/>
                </a:solidFill>
                <a:latin typeface="Times New Roman"/>
                <a:cs typeface="Times New Roman"/>
              </a:rPr>
              <a:t>C.	</a:t>
            </a:r>
            <a:r>
              <a:rPr sz="2400" spc="-5" dirty="0">
                <a:solidFill>
                  <a:srgbClr val="1F487C"/>
                </a:solidFill>
                <a:latin typeface="Times New Roman"/>
                <a:cs typeface="Times New Roman"/>
              </a:rPr>
              <a:t>$s1.$s2</a:t>
            </a:r>
            <a:endParaRPr sz="2400">
              <a:latin typeface="Times New Roman"/>
              <a:cs typeface="Times New Roman"/>
            </a:endParaRPr>
          </a:p>
          <a:p>
            <a:pPr marL="12700">
              <a:lnSpc>
                <a:spcPct val="100000"/>
              </a:lnSpc>
              <a:tabLst>
                <a:tab pos="469265" algn="l"/>
              </a:tabLst>
            </a:pPr>
            <a:r>
              <a:rPr sz="2400" spc="-5" dirty="0">
                <a:solidFill>
                  <a:srgbClr val="1F487C"/>
                </a:solidFill>
                <a:latin typeface="Times New Roman"/>
                <a:cs typeface="Times New Roman"/>
              </a:rPr>
              <a:t>D.	</a:t>
            </a:r>
            <a:r>
              <a:rPr sz="2400" dirty="0">
                <a:solidFill>
                  <a:srgbClr val="1F487C"/>
                </a:solidFill>
                <a:latin typeface="Times New Roman"/>
                <a:cs typeface="Times New Roman"/>
              </a:rPr>
              <a:t>Cả B và C đều</a:t>
            </a:r>
            <a:r>
              <a:rPr sz="2400" spc="-35" dirty="0">
                <a:solidFill>
                  <a:srgbClr val="1F487C"/>
                </a:solidFill>
                <a:latin typeface="Times New Roman"/>
                <a:cs typeface="Times New Roman"/>
              </a:rPr>
              <a:t> </a:t>
            </a:r>
            <a:r>
              <a:rPr sz="2400" dirty="0">
                <a:solidFill>
                  <a:srgbClr val="1F487C"/>
                </a:solidFill>
                <a:latin typeface="Times New Roman"/>
                <a:cs typeface="Times New Roman"/>
              </a:rPr>
              <a:t>đúng</a:t>
            </a:r>
            <a:endParaRPr sz="2400">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703570" cy="258635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12</a:t>
            </a:r>
            <a:r>
              <a:rPr sz="2400" dirty="0">
                <a:solidFill>
                  <a:srgbClr val="1F487C"/>
                </a:solidFill>
                <a:latin typeface="Times New Roman"/>
                <a:cs typeface="Times New Roman"/>
              </a:rPr>
              <a:t>: Cho chuỗi $s =</a:t>
            </a:r>
            <a:r>
              <a:rPr sz="2400" spc="-60" dirty="0">
                <a:solidFill>
                  <a:srgbClr val="1F487C"/>
                </a:solidFill>
                <a:latin typeface="Times New Roman"/>
                <a:cs typeface="Times New Roman"/>
              </a:rPr>
              <a:t> </a:t>
            </a:r>
            <a:r>
              <a:rPr sz="2400" spc="-5" dirty="0">
                <a:solidFill>
                  <a:srgbClr val="1F487C"/>
                </a:solidFill>
                <a:latin typeface="Times New Roman"/>
                <a:cs typeface="Times New Roman"/>
                <a:hlinkClick r:id="rId9"/>
              </a:rPr>
              <a:t>"phong@gmail.com</a:t>
            </a:r>
            <a:r>
              <a:rPr sz="2400" spc="-5" dirty="0">
                <a:solidFill>
                  <a:srgbClr val="1F487C"/>
                </a:solidFill>
                <a:latin typeface="Times New Roman"/>
                <a:cs typeface="Times New Roman"/>
              </a:rPr>
              <a:t>",  </a:t>
            </a:r>
            <a:r>
              <a:rPr sz="2400" dirty="0">
                <a:solidFill>
                  <a:srgbClr val="1F487C"/>
                </a:solidFill>
                <a:latin typeface="Times New Roman"/>
                <a:cs typeface="Times New Roman"/>
              </a:rPr>
              <a:t>câu </a:t>
            </a:r>
            <a:r>
              <a:rPr sz="2400" spc="-5" dirty="0">
                <a:solidFill>
                  <a:srgbClr val="1F487C"/>
                </a:solidFill>
                <a:latin typeface="Times New Roman"/>
                <a:cs typeface="Times New Roman"/>
              </a:rPr>
              <a:t>lệnh </a:t>
            </a:r>
            <a:r>
              <a:rPr sz="2400" dirty="0">
                <a:solidFill>
                  <a:srgbClr val="1F487C"/>
                </a:solidFill>
                <a:latin typeface="Times New Roman"/>
                <a:cs typeface="Times New Roman"/>
              </a:rPr>
              <a:t>nào dùng để </a:t>
            </a:r>
            <a:r>
              <a:rPr sz="2400" spc="-5" dirty="0">
                <a:solidFill>
                  <a:srgbClr val="1F487C"/>
                </a:solidFill>
                <a:latin typeface="Times New Roman"/>
                <a:cs typeface="Times New Roman"/>
              </a:rPr>
              <a:t>trích </a:t>
            </a:r>
            <a:r>
              <a:rPr sz="2400" dirty="0">
                <a:solidFill>
                  <a:srgbClr val="1F487C"/>
                </a:solidFill>
                <a:latin typeface="Times New Roman"/>
                <a:cs typeface="Times New Roman"/>
              </a:rPr>
              <a:t>ra chuỗi con  </a:t>
            </a:r>
            <a:r>
              <a:rPr sz="2400" spc="-5" dirty="0">
                <a:solidFill>
                  <a:srgbClr val="1F487C"/>
                </a:solidFill>
                <a:latin typeface="Times New Roman"/>
                <a:cs typeface="Times New Roman"/>
              </a:rPr>
              <a:t>"gmail.com"?</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substr($s,strpos($s,</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strstr($s,"@");</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substr($s,strpos($s,</a:t>
            </a:r>
            <a:r>
              <a:rPr sz="2400" spc="20" dirty="0">
                <a:solidFill>
                  <a:srgbClr val="1F487C"/>
                </a:solidFill>
                <a:latin typeface="Times New Roman"/>
                <a:cs typeface="Times New Roman"/>
              </a:rPr>
              <a:t> </a:t>
            </a:r>
            <a:r>
              <a:rPr sz="2400" spc="-5" dirty="0">
                <a:solidFill>
                  <a:srgbClr val="1F487C"/>
                </a:solidFill>
                <a:latin typeface="Times New Roman"/>
                <a:cs typeface="Times New Roman"/>
              </a:rPr>
              <a:t>"@")+1);</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strrpos($s, "@");</a:t>
            </a:r>
            <a:endParaRPr sz="240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328920" cy="2220595"/>
          </a:xfrm>
          <a:prstGeom prst="rect">
            <a:avLst/>
          </a:prstGeom>
        </p:spPr>
        <p:txBody>
          <a:bodyPr vert="horz" wrap="square" lIns="0" tIns="12700" rIns="0" bIns="0" rtlCol="0">
            <a:spAutoFit/>
          </a:bodyPr>
          <a:lstStyle/>
          <a:p>
            <a:pPr marL="469900" marR="5080" indent="-457200">
              <a:lnSpc>
                <a:spcPct val="100000"/>
              </a:lnSpc>
              <a:spcBef>
                <a:spcPts val="100"/>
              </a:spcBef>
            </a:pPr>
            <a:r>
              <a:rPr sz="2400" b="1" u="heavy" dirty="0">
                <a:solidFill>
                  <a:srgbClr val="1F487C"/>
                </a:solidFill>
                <a:uFill>
                  <a:solidFill>
                    <a:srgbClr val="1F487C"/>
                  </a:solidFill>
                </a:uFill>
                <a:latin typeface="Times New Roman"/>
                <a:cs typeface="Times New Roman"/>
              </a:rPr>
              <a:t>Câu 13</a:t>
            </a:r>
            <a:r>
              <a:rPr sz="2400" dirty="0">
                <a:solidFill>
                  <a:srgbClr val="1F487C"/>
                </a:solidFill>
                <a:latin typeface="Times New Roman"/>
                <a:cs typeface="Times New Roman"/>
              </a:rPr>
              <a:t>: Cho biết kết quả của câu lệnh</a:t>
            </a:r>
            <a:r>
              <a:rPr sz="2400" spc="-155" dirty="0">
                <a:solidFill>
                  <a:srgbClr val="1F487C"/>
                </a:solidFill>
                <a:latin typeface="Times New Roman"/>
                <a:cs typeface="Times New Roman"/>
              </a:rPr>
              <a:t> </a:t>
            </a:r>
            <a:r>
              <a:rPr sz="2400" spc="-5" dirty="0">
                <a:solidFill>
                  <a:srgbClr val="1F487C"/>
                </a:solidFill>
                <a:latin typeface="Times New Roman"/>
                <a:cs typeface="Times New Roman"/>
              </a:rPr>
              <a:t>sau?  </a:t>
            </a:r>
            <a:r>
              <a:rPr sz="2400" dirty="0">
                <a:solidFill>
                  <a:srgbClr val="1F487C"/>
                </a:solidFill>
                <a:latin typeface="Times New Roman"/>
                <a:cs typeface="Times New Roman"/>
              </a:rPr>
              <a:t>echo </a:t>
            </a:r>
            <a:r>
              <a:rPr sz="2400" spc="-25" dirty="0">
                <a:solidFill>
                  <a:srgbClr val="1F487C"/>
                </a:solidFill>
                <a:latin typeface="Times New Roman"/>
                <a:cs typeface="Times New Roman"/>
              </a:rPr>
              <a:t>'Testing </a:t>
            </a:r>
            <a:r>
              <a:rPr sz="2400" spc="-5" dirty="0">
                <a:solidFill>
                  <a:srgbClr val="1F487C"/>
                </a:solidFill>
                <a:latin typeface="Times New Roman"/>
                <a:cs typeface="Times New Roman"/>
              </a:rPr>
              <a:t>' </a:t>
            </a:r>
            <a:r>
              <a:rPr sz="2400" dirty="0">
                <a:solidFill>
                  <a:srgbClr val="1F487C"/>
                </a:solidFill>
                <a:latin typeface="Times New Roman"/>
                <a:cs typeface="Times New Roman"/>
              </a:rPr>
              <a:t>. 1+ 2 .</a:t>
            </a:r>
            <a:r>
              <a:rPr sz="2400" spc="10" dirty="0">
                <a:solidFill>
                  <a:srgbClr val="1F487C"/>
                </a:solidFill>
                <a:latin typeface="Times New Roman"/>
                <a:cs typeface="Times New Roman"/>
              </a:rPr>
              <a:t> </a:t>
            </a:r>
            <a:r>
              <a:rPr sz="2400" spc="-5" dirty="0">
                <a:solidFill>
                  <a:srgbClr val="1F487C"/>
                </a:solidFill>
                <a:latin typeface="Times New Roman"/>
                <a:cs typeface="Times New Roman"/>
              </a:rPr>
              <a:t>'45';</a:t>
            </a:r>
            <a:endParaRPr sz="2400">
              <a:latin typeface="Times New Roman"/>
              <a:cs typeface="Times New Roman"/>
            </a:endParaRPr>
          </a:p>
          <a:p>
            <a:pPr marL="469900" indent="-457200">
              <a:lnSpc>
                <a:spcPct val="100000"/>
              </a:lnSpc>
              <a:buAutoNum type="alphaUcPeriod"/>
              <a:tabLst>
                <a:tab pos="469265" algn="l"/>
                <a:tab pos="469900" algn="l"/>
              </a:tabLst>
            </a:pPr>
            <a:r>
              <a:rPr sz="2400" spc="-25" dirty="0">
                <a:solidFill>
                  <a:srgbClr val="1F487C"/>
                </a:solidFill>
                <a:latin typeface="Times New Roman"/>
                <a:cs typeface="Times New Roman"/>
              </a:rPr>
              <a:t>Testing</a:t>
            </a:r>
            <a:r>
              <a:rPr sz="2400" spc="-15" dirty="0">
                <a:solidFill>
                  <a:srgbClr val="1F487C"/>
                </a:solidFill>
                <a:latin typeface="Times New Roman"/>
                <a:cs typeface="Times New Roman"/>
              </a:rPr>
              <a:t> </a:t>
            </a:r>
            <a:r>
              <a:rPr sz="2400" dirty="0">
                <a:solidFill>
                  <a:srgbClr val="1F487C"/>
                </a:solidFill>
                <a:latin typeface="Times New Roman"/>
                <a:cs typeface="Times New Roman"/>
              </a:rPr>
              <a:t>1245</a:t>
            </a:r>
            <a:endParaRPr sz="2400">
              <a:latin typeface="Times New Roman"/>
              <a:cs typeface="Times New Roman"/>
            </a:endParaRPr>
          </a:p>
          <a:p>
            <a:pPr marL="469900" indent="-457200">
              <a:lnSpc>
                <a:spcPct val="100000"/>
              </a:lnSpc>
              <a:buAutoNum type="alphaUcPeriod"/>
              <a:tabLst>
                <a:tab pos="469265" algn="l"/>
                <a:tab pos="469900" algn="l"/>
              </a:tabLst>
            </a:pPr>
            <a:r>
              <a:rPr sz="2400" spc="-25" dirty="0">
                <a:solidFill>
                  <a:srgbClr val="1F487C"/>
                </a:solidFill>
                <a:latin typeface="Times New Roman"/>
                <a:cs typeface="Times New Roman"/>
              </a:rPr>
              <a:t>Testing</a:t>
            </a:r>
            <a:r>
              <a:rPr sz="2400" spc="-15" dirty="0">
                <a:solidFill>
                  <a:srgbClr val="1F487C"/>
                </a:solidFill>
                <a:latin typeface="Times New Roman"/>
                <a:cs typeface="Times New Roman"/>
              </a:rPr>
              <a:t> </a:t>
            </a:r>
            <a:r>
              <a:rPr sz="2400" dirty="0">
                <a:solidFill>
                  <a:srgbClr val="1F487C"/>
                </a:solidFill>
                <a:latin typeface="Times New Roman"/>
                <a:cs typeface="Times New Roman"/>
              </a:rPr>
              <a:t>345</a:t>
            </a:r>
            <a:endParaRPr sz="2400">
              <a:latin typeface="Times New Roman"/>
              <a:cs typeface="Times New Roman"/>
            </a:endParaRPr>
          </a:p>
          <a:p>
            <a:pPr marL="469900" indent="-457200">
              <a:lnSpc>
                <a:spcPct val="100000"/>
              </a:lnSpc>
              <a:buAutoNum type="alphaUcPeriod"/>
              <a:tabLst>
                <a:tab pos="469265" algn="l"/>
                <a:tab pos="469900" algn="l"/>
              </a:tabLst>
            </a:pPr>
            <a:r>
              <a:rPr sz="2400" spc="-25" dirty="0">
                <a:solidFill>
                  <a:srgbClr val="1F487C"/>
                </a:solidFill>
                <a:latin typeface="Times New Roman"/>
                <a:cs typeface="Times New Roman"/>
              </a:rPr>
              <a:t>Testing</a:t>
            </a:r>
            <a:r>
              <a:rPr sz="2400" spc="-15" dirty="0">
                <a:solidFill>
                  <a:srgbClr val="1F487C"/>
                </a:solidFill>
                <a:latin typeface="Times New Roman"/>
                <a:cs typeface="Times New Roman"/>
              </a:rPr>
              <a:t> </a:t>
            </a:r>
            <a:r>
              <a:rPr sz="2400" dirty="0">
                <a:solidFill>
                  <a:srgbClr val="1F487C"/>
                </a:solidFill>
                <a:latin typeface="Times New Roman"/>
                <a:cs typeface="Times New Roman"/>
              </a:rPr>
              <a:t>1+245</a:t>
            </a:r>
            <a:endParaRPr sz="2400">
              <a:latin typeface="Times New Roman"/>
              <a:cs typeface="Times New Roman"/>
            </a:endParaRPr>
          </a:p>
          <a:p>
            <a:pPr marL="12700">
              <a:lnSpc>
                <a:spcPct val="100000"/>
              </a:lnSpc>
              <a:tabLst>
                <a:tab pos="469265" algn="l"/>
              </a:tabLst>
            </a:pPr>
            <a:r>
              <a:rPr sz="2400" spc="-5" dirty="0">
                <a:solidFill>
                  <a:srgbClr val="1F487C"/>
                </a:solidFill>
                <a:latin typeface="Times New Roman"/>
                <a:cs typeface="Times New Roman"/>
              </a:rPr>
              <a:t>D.	</a:t>
            </a:r>
            <a:r>
              <a:rPr sz="2400" dirty="0">
                <a:solidFill>
                  <a:srgbClr val="1F487C"/>
                </a:solidFill>
                <a:latin typeface="Times New Roman"/>
                <a:cs typeface="Times New Roman"/>
              </a:rPr>
              <a:t>245</a:t>
            </a:r>
            <a:endParaRPr sz="2400">
              <a:latin typeface="Times New Roman"/>
              <a:cs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161915" cy="185483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14</a:t>
            </a:r>
            <a:r>
              <a:rPr sz="2400" dirty="0">
                <a:solidFill>
                  <a:srgbClr val="1F487C"/>
                </a:solidFill>
                <a:latin typeface="Times New Roman"/>
                <a:cs typeface="Times New Roman"/>
              </a:rPr>
              <a:t>: Câu </a:t>
            </a:r>
            <a:r>
              <a:rPr sz="2400" spc="-5" dirty="0">
                <a:solidFill>
                  <a:srgbClr val="1F487C"/>
                </a:solidFill>
                <a:latin typeface="Times New Roman"/>
                <a:cs typeface="Times New Roman"/>
              </a:rPr>
              <a:t>lệnh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sau </a:t>
            </a:r>
            <a:r>
              <a:rPr sz="2400" dirty="0">
                <a:solidFill>
                  <a:srgbClr val="1F487C"/>
                </a:solidFill>
                <a:latin typeface="Times New Roman"/>
                <a:cs typeface="Times New Roman"/>
              </a:rPr>
              <a:t>đây trả về</a:t>
            </a:r>
            <a:r>
              <a:rPr sz="2400" spc="-90" dirty="0">
                <a:solidFill>
                  <a:srgbClr val="1F487C"/>
                </a:solidFill>
                <a:latin typeface="Times New Roman"/>
                <a:cs typeface="Times New Roman"/>
              </a:rPr>
              <a:t> </a:t>
            </a:r>
            <a:r>
              <a:rPr sz="2400" spc="-5" dirty="0">
                <a:solidFill>
                  <a:srgbClr val="1F487C"/>
                </a:solidFill>
                <a:latin typeface="Times New Roman"/>
                <a:cs typeface="Times New Roman"/>
              </a:rPr>
              <a:t>true?</a:t>
            </a:r>
            <a:endParaRPr sz="2400">
              <a:latin typeface="Times New Roman"/>
              <a:cs typeface="Times New Roman"/>
            </a:endParaRPr>
          </a:p>
          <a:p>
            <a:pPr marL="12700">
              <a:lnSpc>
                <a:spcPct val="100000"/>
              </a:lnSpc>
              <a:tabLst>
                <a:tab pos="469265" algn="l"/>
              </a:tabLst>
            </a:pPr>
            <a:r>
              <a:rPr sz="2400" spc="-5" dirty="0">
                <a:solidFill>
                  <a:srgbClr val="1F487C"/>
                </a:solidFill>
                <a:latin typeface="Times New Roman"/>
                <a:cs typeface="Times New Roman"/>
              </a:rPr>
              <a:t>A.	'top'==0</a:t>
            </a:r>
            <a:endParaRPr sz="2400">
              <a:latin typeface="Times New Roman"/>
              <a:cs typeface="Times New Roman"/>
            </a:endParaRPr>
          </a:p>
          <a:p>
            <a:pPr marL="12700">
              <a:lnSpc>
                <a:spcPct val="100000"/>
              </a:lnSpc>
              <a:tabLst>
                <a:tab pos="469265" algn="l"/>
              </a:tabLst>
            </a:pPr>
            <a:r>
              <a:rPr sz="2400" dirty="0">
                <a:solidFill>
                  <a:srgbClr val="1F487C"/>
                </a:solidFill>
                <a:latin typeface="Times New Roman"/>
                <a:cs typeface="Times New Roman"/>
              </a:rPr>
              <a:t>B.	123</a:t>
            </a:r>
            <a:r>
              <a:rPr sz="2400" spc="-5" dirty="0">
                <a:solidFill>
                  <a:srgbClr val="1F487C"/>
                </a:solidFill>
                <a:latin typeface="Times New Roman"/>
                <a:cs typeface="Times New Roman"/>
              </a:rPr>
              <a:t> =='123'</a:t>
            </a:r>
            <a:endParaRPr sz="2400">
              <a:latin typeface="Times New Roman"/>
              <a:cs typeface="Times New Roman"/>
            </a:endParaRPr>
          </a:p>
          <a:p>
            <a:pPr marL="12700">
              <a:lnSpc>
                <a:spcPct val="100000"/>
              </a:lnSpc>
              <a:tabLst>
                <a:tab pos="469265" algn="l"/>
              </a:tabLst>
            </a:pPr>
            <a:r>
              <a:rPr sz="2400" dirty="0">
                <a:solidFill>
                  <a:srgbClr val="1F487C"/>
                </a:solidFill>
                <a:latin typeface="Times New Roman"/>
                <a:cs typeface="Times New Roman"/>
              </a:rPr>
              <a:t>C.	</a:t>
            </a:r>
            <a:r>
              <a:rPr sz="2400" spc="-5" dirty="0">
                <a:solidFill>
                  <a:srgbClr val="1F487C"/>
                </a:solidFill>
                <a:latin typeface="Times New Roman"/>
                <a:cs typeface="Times New Roman"/>
              </a:rPr>
              <a:t>'1top' =='1'</a:t>
            </a:r>
            <a:endParaRPr sz="2400">
              <a:latin typeface="Times New Roman"/>
              <a:cs typeface="Times New Roman"/>
            </a:endParaRPr>
          </a:p>
          <a:p>
            <a:pPr marL="12700">
              <a:lnSpc>
                <a:spcPct val="100000"/>
              </a:lnSpc>
              <a:tabLst>
                <a:tab pos="469265" algn="l"/>
              </a:tabLst>
            </a:pPr>
            <a:r>
              <a:rPr sz="2400" spc="-5" dirty="0">
                <a:solidFill>
                  <a:srgbClr val="1F487C"/>
                </a:solidFill>
                <a:latin typeface="Times New Roman"/>
                <a:cs typeface="Times New Roman"/>
              </a:rPr>
              <a:t>D.	</a:t>
            </a:r>
            <a:r>
              <a:rPr sz="2400" dirty="0">
                <a:solidFill>
                  <a:srgbClr val="1F487C"/>
                </a:solidFill>
                <a:latin typeface="Times New Roman"/>
                <a:cs typeface="Times New Roman"/>
              </a:rPr>
              <a:t>Cả A và B đều</a:t>
            </a:r>
            <a:r>
              <a:rPr sz="2400" spc="-280" dirty="0">
                <a:solidFill>
                  <a:srgbClr val="1F487C"/>
                </a:solidFill>
                <a:latin typeface="Times New Roman"/>
                <a:cs typeface="Times New Roman"/>
              </a:rPr>
              <a:t> </a:t>
            </a:r>
            <a:r>
              <a:rPr sz="2400" dirty="0">
                <a:solidFill>
                  <a:srgbClr val="1F487C"/>
                </a:solidFill>
                <a:latin typeface="Times New Roman"/>
                <a:cs typeface="Times New Roman"/>
              </a:rPr>
              <a:t>đúng</a:t>
            </a:r>
            <a:endParaRPr sz="240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431155" cy="441515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a:t>
            </a:r>
            <a:r>
              <a:rPr sz="2400" b="1" u="heavy" spc="-5" dirty="0">
                <a:solidFill>
                  <a:srgbClr val="1F487C"/>
                </a:solidFill>
                <a:uFill>
                  <a:solidFill>
                    <a:srgbClr val="1F487C"/>
                  </a:solidFill>
                </a:uFill>
                <a:latin typeface="Times New Roman"/>
                <a:cs typeface="Times New Roman"/>
              </a:rPr>
              <a:t>15</a:t>
            </a:r>
            <a:r>
              <a:rPr sz="2400" spc="-5" dirty="0">
                <a:solidFill>
                  <a:srgbClr val="1F487C"/>
                </a:solidFill>
                <a:latin typeface="Times New Roman"/>
                <a:cs typeface="Times New Roman"/>
              </a:rPr>
              <a:t>: </a:t>
            </a:r>
            <a:r>
              <a:rPr sz="2400" dirty="0">
                <a:solidFill>
                  <a:srgbClr val="1F487C"/>
                </a:solidFill>
                <a:latin typeface="Times New Roman"/>
                <a:cs typeface="Times New Roman"/>
              </a:rPr>
              <a:t>cho </a:t>
            </a:r>
            <a:r>
              <a:rPr sz="2400" spc="-5" dirty="0">
                <a:solidFill>
                  <a:srgbClr val="1F487C"/>
                </a:solidFill>
                <a:latin typeface="Times New Roman"/>
                <a:cs typeface="Times New Roman"/>
              </a:rPr>
              <a:t>biết </a:t>
            </a:r>
            <a:r>
              <a:rPr sz="2400" dirty="0">
                <a:solidFill>
                  <a:srgbClr val="1F487C"/>
                </a:solidFill>
                <a:latin typeface="Times New Roman"/>
                <a:cs typeface="Times New Roman"/>
              </a:rPr>
              <a:t>kết quả của đoạn lệnh</a:t>
            </a:r>
            <a:r>
              <a:rPr sz="2400" spc="-120"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function hello($who =</a:t>
            </a:r>
            <a:r>
              <a:rPr sz="2400" spc="-45" dirty="0">
                <a:solidFill>
                  <a:srgbClr val="1F487C"/>
                </a:solidFill>
                <a:latin typeface="Times New Roman"/>
                <a:cs typeface="Times New Roman"/>
              </a:rPr>
              <a:t> </a:t>
            </a:r>
            <a:r>
              <a:rPr sz="2400" spc="-25" dirty="0">
                <a:solidFill>
                  <a:srgbClr val="1F487C"/>
                </a:solidFill>
                <a:latin typeface="Times New Roman"/>
                <a:cs typeface="Times New Roman"/>
              </a:rPr>
              <a:t>"World")</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t>
            </a:r>
            <a:endParaRPr sz="2400">
              <a:latin typeface="Times New Roman"/>
              <a:cs typeface="Times New Roman"/>
            </a:endParaRPr>
          </a:p>
          <a:p>
            <a:pPr marL="927100">
              <a:lnSpc>
                <a:spcPct val="100000"/>
              </a:lnSpc>
            </a:pPr>
            <a:r>
              <a:rPr sz="2400" dirty="0">
                <a:solidFill>
                  <a:srgbClr val="1F487C"/>
                </a:solidFill>
                <a:latin typeface="Times New Roman"/>
                <a:cs typeface="Times New Roman"/>
              </a:rPr>
              <a:t>echo </a:t>
            </a:r>
            <a:r>
              <a:rPr sz="2400" spc="-5" dirty="0">
                <a:solidFill>
                  <a:srgbClr val="1F487C"/>
                </a:solidFill>
                <a:latin typeface="Times New Roman"/>
                <a:cs typeface="Times New Roman"/>
              </a:rPr>
              <a:t>"Hello $who</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t>
            </a:r>
            <a:endParaRPr sz="2400">
              <a:latin typeface="Times New Roman"/>
              <a:cs typeface="Times New Roman"/>
            </a:endParaRPr>
          </a:p>
          <a:p>
            <a:pPr marL="469900">
              <a:lnSpc>
                <a:spcPct val="100000"/>
              </a:lnSpc>
            </a:pPr>
            <a:r>
              <a:rPr sz="2400" spc="-5" dirty="0">
                <a:solidFill>
                  <a:srgbClr val="1F487C"/>
                </a:solidFill>
                <a:latin typeface="Times New Roman"/>
                <a:cs typeface="Times New Roman"/>
              </a:rPr>
              <a:t>hello(hello());</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Hello</a:t>
            </a:r>
            <a:r>
              <a:rPr sz="2400" spc="-60" dirty="0">
                <a:solidFill>
                  <a:srgbClr val="1F487C"/>
                </a:solidFill>
                <a:latin typeface="Times New Roman"/>
                <a:cs typeface="Times New Roman"/>
              </a:rPr>
              <a:t> </a:t>
            </a:r>
            <a:r>
              <a:rPr sz="2400" spc="-40" dirty="0">
                <a:solidFill>
                  <a:srgbClr val="1F487C"/>
                </a:solidFill>
                <a:latin typeface="Times New Roman"/>
                <a:cs typeface="Times New Roman"/>
              </a:rPr>
              <a:t>World</a:t>
            </a:r>
            <a:endParaRPr sz="2400">
              <a:latin typeface="Times New Roman"/>
              <a:cs typeface="Times New Roman"/>
            </a:endParaRPr>
          </a:p>
          <a:p>
            <a:pPr marL="469900" indent="-457200">
              <a:lnSpc>
                <a:spcPct val="100000"/>
              </a:lnSpc>
              <a:spcBef>
                <a:spcPts val="5"/>
              </a:spcBef>
              <a:buAutoNum type="alphaUcPeriod"/>
              <a:tabLst>
                <a:tab pos="469265" algn="l"/>
                <a:tab pos="469900" algn="l"/>
              </a:tabLst>
            </a:pPr>
            <a:r>
              <a:rPr sz="2400" dirty="0">
                <a:solidFill>
                  <a:srgbClr val="1F487C"/>
                </a:solidFill>
                <a:latin typeface="Times New Roman"/>
                <a:cs typeface="Times New Roman"/>
              </a:rPr>
              <a:t>Hello </a:t>
            </a:r>
            <a:r>
              <a:rPr sz="2400" spc="-40" dirty="0">
                <a:solidFill>
                  <a:srgbClr val="1F487C"/>
                </a:solidFill>
                <a:latin typeface="Times New Roman"/>
                <a:cs typeface="Times New Roman"/>
              </a:rPr>
              <a:t>World</a:t>
            </a:r>
            <a:r>
              <a:rPr sz="2400" spc="-155" dirty="0">
                <a:solidFill>
                  <a:srgbClr val="1F487C"/>
                </a:solidFill>
                <a:latin typeface="Times New Roman"/>
                <a:cs typeface="Times New Roman"/>
              </a:rPr>
              <a:t> </a:t>
            </a:r>
            <a:r>
              <a:rPr sz="2400" dirty="0">
                <a:solidFill>
                  <a:srgbClr val="1F487C"/>
                </a:solidFill>
                <a:latin typeface="Times New Roman"/>
                <a:cs typeface="Times New Roman"/>
              </a:rPr>
              <a:t>Hello</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Hello Hello</a:t>
            </a:r>
            <a:r>
              <a:rPr sz="2400" spc="-150" dirty="0">
                <a:solidFill>
                  <a:srgbClr val="1F487C"/>
                </a:solidFill>
                <a:latin typeface="Times New Roman"/>
                <a:cs typeface="Times New Roman"/>
              </a:rPr>
              <a:t> </a:t>
            </a:r>
            <a:r>
              <a:rPr sz="2400" spc="-40" dirty="0">
                <a:solidFill>
                  <a:srgbClr val="1F487C"/>
                </a:solidFill>
                <a:latin typeface="Times New Roman"/>
                <a:cs typeface="Times New Roman"/>
              </a:rPr>
              <a:t>World</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431155" cy="551243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a:t>
            </a:r>
            <a:r>
              <a:rPr sz="2400" b="1" u="heavy" spc="-5" dirty="0">
                <a:solidFill>
                  <a:srgbClr val="1F487C"/>
                </a:solidFill>
                <a:uFill>
                  <a:solidFill>
                    <a:srgbClr val="1F487C"/>
                  </a:solidFill>
                </a:uFill>
                <a:latin typeface="Times New Roman"/>
                <a:cs typeface="Times New Roman"/>
              </a:rPr>
              <a:t>16</a:t>
            </a:r>
            <a:r>
              <a:rPr sz="2400" spc="-5" dirty="0">
                <a:solidFill>
                  <a:srgbClr val="1F487C"/>
                </a:solidFill>
                <a:latin typeface="Times New Roman"/>
                <a:cs typeface="Times New Roman"/>
              </a:rPr>
              <a:t>: </a:t>
            </a:r>
            <a:r>
              <a:rPr sz="2400" dirty="0">
                <a:solidFill>
                  <a:srgbClr val="1F487C"/>
                </a:solidFill>
                <a:latin typeface="Times New Roman"/>
                <a:cs typeface="Times New Roman"/>
              </a:rPr>
              <a:t>cho </a:t>
            </a:r>
            <a:r>
              <a:rPr sz="2400" spc="-5" dirty="0">
                <a:solidFill>
                  <a:srgbClr val="1F487C"/>
                </a:solidFill>
                <a:latin typeface="Times New Roman"/>
                <a:cs typeface="Times New Roman"/>
              </a:rPr>
              <a:t>biết </a:t>
            </a:r>
            <a:r>
              <a:rPr sz="2400" dirty="0">
                <a:solidFill>
                  <a:srgbClr val="1F487C"/>
                </a:solidFill>
                <a:latin typeface="Times New Roman"/>
                <a:cs typeface="Times New Roman"/>
              </a:rPr>
              <a:t>kết quả của đoạn lệnh</a:t>
            </a:r>
            <a:r>
              <a:rPr sz="2400" spc="-120"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744220" marR="1496060" indent="-274320">
              <a:lnSpc>
                <a:spcPct val="100000"/>
              </a:lnSpc>
            </a:pPr>
            <a:r>
              <a:rPr sz="2400" dirty="0">
                <a:solidFill>
                  <a:srgbClr val="1F487C"/>
                </a:solidFill>
                <a:latin typeface="Times New Roman"/>
                <a:cs typeface="Times New Roman"/>
              </a:rPr>
              <a:t>for ($i = 0; $i &lt; 10; $i++) {  for ($j = 0; $j &lt; 3; $j++)</a:t>
            </a:r>
            <a:r>
              <a:rPr sz="2400" spc="-145"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1475105" marR="1418590" indent="-365760">
              <a:lnSpc>
                <a:spcPct val="100000"/>
              </a:lnSpc>
            </a:pPr>
            <a:r>
              <a:rPr sz="2400" spc="-5" dirty="0">
                <a:solidFill>
                  <a:srgbClr val="1F487C"/>
                </a:solidFill>
                <a:latin typeface="Times New Roman"/>
                <a:cs typeface="Times New Roman"/>
              </a:rPr>
              <a:t>if </a:t>
            </a:r>
            <a:r>
              <a:rPr sz="2400" dirty="0">
                <a:solidFill>
                  <a:srgbClr val="1F487C"/>
                </a:solidFill>
                <a:latin typeface="Times New Roman"/>
                <a:cs typeface="Times New Roman"/>
              </a:rPr>
              <a:t>(($j + $i) % 5 == 0)</a:t>
            </a:r>
            <a:r>
              <a:rPr sz="2400" spc="-114" dirty="0">
                <a:solidFill>
                  <a:srgbClr val="1F487C"/>
                </a:solidFill>
                <a:latin typeface="Times New Roman"/>
                <a:cs typeface="Times New Roman"/>
              </a:rPr>
              <a:t> </a:t>
            </a:r>
            <a:r>
              <a:rPr sz="2400" dirty="0">
                <a:solidFill>
                  <a:srgbClr val="1F487C"/>
                </a:solidFill>
                <a:latin typeface="Times New Roman"/>
                <a:cs typeface="Times New Roman"/>
              </a:rPr>
              <a:t>{  break</a:t>
            </a:r>
            <a:r>
              <a:rPr sz="2400" spc="-10" dirty="0">
                <a:solidFill>
                  <a:srgbClr val="1F487C"/>
                </a:solidFill>
                <a:latin typeface="Times New Roman"/>
                <a:cs typeface="Times New Roman"/>
              </a:rPr>
              <a:t> </a:t>
            </a:r>
            <a:r>
              <a:rPr sz="2400" dirty="0">
                <a:solidFill>
                  <a:srgbClr val="1F487C"/>
                </a:solidFill>
                <a:latin typeface="Times New Roman"/>
                <a:cs typeface="Times New Roman"/>
              </a:rPr>
              <a:t>2;</a:t>
            </a:r>
            <a:endParaRPr sz="2400">
              <a:latin typeface="Times New Roman"/>
              <a:cs typeface="Times New Roman"/>
            </a:endParaRPr>
          </a:p>
          <a:p>
            <a:pPr marL="1109980">
              <a:lnSpc>
                <a:spcPct val="100000"/>
              </a:lnSpc>
            </a:pPr>
            <a:r>
              <a:rPr sz="2400" dirty="0">
                <a:solidFill>
                  <a:srgbClr val="1F487C"/>
                </a:solidFill>
                <a:latin typeface="Times New Roman"/>
                <a:cs typeface="Times New Roman"/>
              </a:rPr>
              <a:t>}</a:t>
            </a:r>
            <a:endParaRPr sz="2400">
              <a:latin typeface="Times New Roman"/>
              <a:cs typeface="Times New Roman"/>
            </a:endParaRPr>
          </a:p>
          <a:p>
            <a:pPr marL="744220">
              <a:lnSpc>
                <a:spcPct val="100000"/>
              </a:lnSpc>
            </a:pPr>
            <a:r>
              <a:rPr sz="2400" dirty="0">
                <a:solidFill>
                  <a:srgbClr val="1F487C"/>
                </a:solidFill>
                <a:latin typeface="Times New Roman"/>
                <a:cs typeface="Times New Roman"/>
              </a:rPr>
              <a:t>}</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t>
            </a:r>
            <a:endParaRPr sz="2400">
              <a:latin typeface="Times New Roman"/>
              <a:cs typeface="Times New Roman"/>
            </a:endParaRPr>
          </a:p>
          <a:p>
            <a:pPr marL="469900">
              <a:lnSpc>
                <a:spcPct val="100000"/>
              </a:lnSpc>
              <a:spcBef>
                <a:spcPts val="5"/>
              </a:spcBef>
            </a:pPr>
            <a:r>
              <a:rPr sz="2400" dirty="0">
                <a:solidFill>
                  <a:srgbClr val="1F487C"/>
                </a:solidFill>
                <a:latin typeface="Times New Roman"/>
                <a:cs typeface="Times New Roman"/>
              </a:rPr>
              <a:t>echo $j +</a:t>
            </a:r>
            <a:r>
              <a:rPr sz="2400" spc="-20" dirty="0">
                <a:solidFill>
                  <a:srgbClr val="1F487C"/>
                </a:solidFill>
                <a:latin typeface="Times New Roman"/>
                <a:cs typeface="Times New Roman"/>
              </a:rPr>
              <a:t> </a:t>
            </a:r>
            <a:r>
              <a:rPr sz="2400" spc="-5" dirty="0">
                <a:solidFill>
                  <a:srgbClr val="1F487C"/>
                </a:solidFill>
                <a:latin typeface="Times New Roman"/>
                <a:cs typeface="Times New Roman"/>
              </a:rPr>
              <a:t>$i;</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0</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1</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2</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328920" cy="331787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17</a:t>
            </a:r>
            <a:r>
              <a:rPr sz="2400" dirty="0">
                <a:solidFill>
                  <a:srgbClr val="1F487C"/>
                </a:solidFill>
                <a:latin typeface="Times New Roman"/>
                <a:cs typeface="Times New Roman"/>
              </a:rPr>
              <a:t>: Cho biết kết quả của câu lệnh</a:t>
            </a:r>
            <a:r>
              <a:rPr sz="2400" spc="-155"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744220">
              <a:lnSpc>
                <a:spcPct val="100000"/>
              </a:lnSpc>
            </a:pPr>
            <a:r>
              <a:rPr sz="2400" dirty="0">
                <a:solidFill>
                  <a:srgbClr val="1F487C"/>
                </a:solidFill>
                <a:latin typeface="Times New Roman"/>
                <a:cs typeface="Times New Roman"/>
              </a:rPr>
              <a:t>$a = array (1 =&gt; 1, 2 =&gt; 2, 0 =&gt;</a:t>
            </a:r>
            <a:r>
              <a:rPr sz="2400" spc="-114" dirty="0">
                <a:solidFill>
                  <a:srgbClr val="1F487C"/>
                </a:solidFill>
                <a:latin typeface="Times New Roman"/>
                <a:cs typeface="Times New Roman"/>
              </a:rPr>
              <a:t> </a:t>
            </a:r>
            <a:r>
              <a:rPr sz="2400" dirty="0">
                <a:solidFill>
                  <a:srgbClr val="1F487C"/>
                </a:solidFill>
                <a:latin typeface="Times New Roman"/>
                <a:cs typeface="Times New Roman"/>
              </a:rPr>
              <a:t>3);</a:t>
            </a:r>
            <a:endParaRPr sz="2400">
              <a:latin typeface="Times New Roman"/>
              <a:cs typeface="Times New Roman"/>
            </a:endParaRPr>
          </a:p>
          <a:p>
            <a:pPr marL="744220">
              <a:lnSpc>
                <a:spcPct val="100000"/>
              </a:lnSpc>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$a[0];</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1</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2</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3</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28600" y="228600"/>
            <a:ext cx="7532562" cy="566822"/>
          </a:xfrm>
          <a:prstGeom prst="rect">
            <a:avLst/>
          </a:prstGeom>
        </p:spPr>
        <p:txBody>
          <a:bodyPr vert="horz" wrap="square" lIns="0" tIns="12700" rIns="0" bIns="0" rtlCol="0">
            <a:spAutoFit/>
          </a:bodyPr>
          <a:lstStyle/>
          <a:p>
            <a:pPr marL="12700">
              <a:lnSpc>
                <a:spcPct val="100000"/>
              </a:lnSpc>
              <a:spcBef>
                <a:spcPts val="100"/>
              </a:spcBef>
            </a:pPr>
            <a:r>
              <a:rPr spc="-5" dirty="0"/>
              <a:t>d. </a:t>
            </a:r>
            <a:r>
              <a:rPr dirty="0"/>
              <a:t>Ưu </a:t>
            </a:r>
            <a:r>
              <a:rPr spc="-5" dirty="0"/>
              <a:t>điểm </a:t>
            </a:r>
            <a:r>
              <a:rPr dirty="0"/>
              <a:t>và </a:t>
            </a:r>
            <a:r>
              <a:rPr spc="-5" dirty="0"/>
              <a:t>khuyết điểm </a:t>
            </a:r>
            <a:r>
              <a:rPr dirty="0"/>
              <a:t>của</a:t>
            </a:r>
            <a:r>
              <a:rPr spc="-60" dirty="0"/>
              <a:t> </a:t>
            </a:r>
            <a:r>
              <a:rPr dirty="0"/>
              <a:t>PHP?</a:t>
            </a:r>
          </a:p>
        </p:txBody>
      </p:sp>
      <p:sp>
        <p:nvSpPr>
          <p:cNvPr id="6" name="object 6"/>
          <p:cNvSpPr/>
          <p:nvPr/>
        </p:nvSpPr>
        <p:spPr>
          <a:xfrm>
            <a:off x="4283836" y="5224779"/>
            <a:ext cx="1185862" cy="1480820"/>
          </a:xfrm>
          <a:prstGeom prst="rect">
            <a:avLst/>
          </a:prstGeom>
          <a:blipFill>
            <a:blip r:embed="rId2" cstate="print"/>
            <a:stretch>
              <a:fillRect/>
            </a:stretch>
          </a:blipFill>
        </p:spPr>
        <p:txBody>
          <a:bodyPr wrap="square" lIns="0" tIns="0" rIns="0" bIns="0" rtlCol="0"/>
          <a:lstStyle/>
          <a:p>
            <a:endParaRPr/>
          </a:p>
        </p:txBody>
      </p:sp>
      <p:graphicFrame>
        <p:nvGraphicFramePr>
          <p:cNvPr id="7" name="object 7"/>
          <p:cNvGraphicFramePr>
            <a:graphicFrameLocks noGrp="1"/>
          </p:cNvGraphicFramePr>
          <p:nvPr>
            <p:extLst>
              <p:ext uri="{D42A27DB-BD31-4B8C-83A1-F6EECF244321}">
                <p14:modId xmlns:p14="http://schemas.microsoft.com/office/powerpoint/2010/main" val="178502612"/>
              </p:ext>
            </p:extLst>
          </p:nvPr>
        </p:nvGraphicFramePr>
        <p:xfrm>
          <a:off x="0" y="1168404"/>
          <a:ext cx="8464550" cy="5460996"/>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20000"/>
                    </a:ext>
                  </a:extLst>
                </a:gridCol>
                <a:gridCol w="2251075">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441575">
                  <a:extLst>
                    <a:ext uri="{9D8B030D-6E8A-4147-A177-3AD203B41FA5}">
                      <a16:colId xmlns:a16="http://schemas.microsoft.com/office/drawing/2014/main" val="20003"/>
                    </a:ext>
                  </a:extLst>
                </a:gridCol>
              </a:tblGrid>
              <a:tr h="365760">
                <a:tc>
                  <a:txBody>
                    <a:bodyPr/>
                    <a:lstStyle/>
                    <a:p>
                      <a:pPr algn="ctr">
                        <a:lnSpc>
                          <a:spcPct val="100000"/>
                        </a:lnSpc>
                        <a:spcBef>
                          <a:spcPts val="300"/>
                        </a:spcBef>
                      </a:pPr>
                      <a:r>
                        <a:rPr sz="1800" b="1" spc="-5" dirty="0">
                          <a:latin typeface="Times New Roman"/>
                          <a:cs typeface="Times New Roman"/>
                        </a:rPr>
                        <a:t>Đánh</a:t>
                      </a:r>
                      <a:r>
                        <a:rPr sz="1800" b="1" spc="-35" dirty="0">
                          <a:latin typeface="Times New Roman"/>
                          <a:cs typeface="Times New Roman"/>
                        </a:rPr>
                        <a:t> </a:t>
                      </a:r>
                      <a:r>
                        <a:rPr sz="1800" b="1" dirty="0">
                          <a:latin typeface="Times New Roman"/>
                          <a:cs typeface="Times New Roman"/>
                        </a:rPr>
                        <a:t>giá</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algn="ctr">
                        <a:lnSpc>
                          <a:spcPct val="100000"/>
                        </a:lnSpc>
                        <a:spcBef>
                          <a:spcPts val="300"/>
                        </a:spcBef>
                      </a:pPr>
                      <a:r>
                        <a:rPr sz="1800" b="1" spc="-5" dirty="0">
                          <a:latin typeface="Times New Roman"/>
                          <a:cs typeface="Times New Roman"/>
                        </a:rPr>
                        <a:t>JSP</a:t>
                      </a:r>
                      <a:endParaRPr sz="1800" dirty="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algn="ctr">
                        <a:lnSpc>
                          <a:spcPct val="100000"/>
                        </a:lnSpc>
                        <a:spcBef>
                          <a:spcPts val="300"/>
                        </a:spcBef>
                      </a:pPr>
                      <a:r>
                        <a:rPr sz="1800" b="1" spc="-5" dirty="0">
                          <a:latin typeface="Times New Roman"/>
                          <a:cs typeface="Times New Roman"/>
                        </a:rPr>
                        <a:t>PHP</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marL="635" algn="ctr">
                        <a:lnSpc>
                          <a:spcPct val="100000"/>
                        </a:lnSpc>
                        <a:spcBef>
                          <a:spcPts val="300"/>
                        </a:spcBef>
                      </a:pPr>
                      <a:r>
                        <a:rPr sz="1800" b="1" spc="-5" dirty="0">
                          <a:latin typeface="Times New Roman"/>
                          <a:cs typeface="Times New Roman"/>
                        </a:rPr>
                        <a:t>.Net</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extLst>
                  <a:ext uri="{0D108BD9-81ED-4DB2-BD59-A6C34878D82A}">
                    <a16:rowId xmlns:a16="http://schemas.microsoft.com/office/drawing/2014/main" val="10000"/>
                  </a:ext>
                </a:extLst>
              </a:tr>
              <a:tr h="3342640">
                <a:tc>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spcBef>
                          <a:spcPts val="15"/>
                        </a:spcBef>
                      </a:pPr>
                      <a:endParaRPr sz="2050">
                        <a:latin typeface="Times New Roman"/>
                        <a:cs typeface="Times New Roman"/>
                      </a:endParaRPr>
                    </a:p>
                    <a:p>
                      <a:pPr algn="ctr">
                        <a:lnSpc>
                          <a:spcPct val="100000"/>
                        </a:lnSpc>
                      </a:pPr>
                      <a:r>
                        <a:rPr sz="1600" b="1" dirty="0">
                          <a:latin typeface="Times New Roman"/>
                          <a:cs typeface="Times New Roman"/>
                        </a:rPr>
                        <a:t>ƯU</a:t>
                      </a:r>
                      <a:r>
                        <a:rPr sz="1600" b="1" spc="-40" dirty="0">
                          <a:latin typeface="Times New Roman"/>
                          <a:cs typeface="Times New Roman"/>
                        </a:rPr>
                        <a:t> </a:t>
                      </a: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58775" indent="-217804">
                        <a:lnSpc>
                          <a:spcPct val="100000"/>
                        </a:lnSpc>
                        <a:spcBef>
                          <a:spcPts val="840"/>
                        </a:spcBef>
                        <a:buFont typeface="Wingdings"/>
                        <a:buChar char=""/>
                        <a:tabLst>
                          <a:tab pos="359410" algn="l"/>
                        </a:tabLst>
                      </a:pPr>
                      <a:r>
                        <a:rPr sz="1600" dirty="0">
                          <a:latin typeface="Arial"/>
                          <a:cs typeface="Arial"/>
                        </a:rPr>
                        <a:t>Open</a:t>
                      </a:r>
                      <a:r>
                        <a:rPr sz="1600" spc="-5" dirty="0">
                          <a:latin typeface="Arial"/>
                          <a:cs typeface="Arial"/>
                        </a:rPr>
                        <a:t> </a:t>
                      </a:r>
                      <a:r>
                        <a:rPr sz="1600" dirty="0">
                          <a:latin typeface="Arial"/>
                          <a:cs typeface="Arial"/>
                        </a:rPr>
                        <a:t>source</a:t>
                      </a:r>
                      <a:endParaRPr sz="1600">
                        <a:latin typeface="Arial"/>
                        <a:cs typeface="Arial"/>
                      </a:endParaRPr>
                    </a:p>
                    <a:p>
                      <a:pPr marL="141605" marR="754380">
                        <a:lnSpc>
                          <a:spcPct val="150000"/>
                        </a:lnSpc>
                        <a:buFont typeface="Wingdings"/>
                        <a:buChar char=""/>
                        <a:tabLst>
                          <a:tab pos="359410" algn="l"/>
                        </a:tabLst>
                      </a:pPr>
                      <a:r>
                        <a:rPr sz="1600" spc="-5" dirty="0">
                          <a:latin typeface="Arial"/>
                          <a:cs typeface="Arial"/>
                        </a:rPr>
                        <a:t>Clearly</a:t>
                      </a:r>
                      <a:r>
                        <a:rPr sz="1600" spc="-70" dirty="0">
                          <a:latin typeface="Arial"/>
                          <a:cs typeface="Arial"/>
                        </a:rPr>
                        <a:t> </a:t>
                      </a:r>
                      <a:r>
                        <a:rPr sz="1600" dirty="0">
                          <a:latin typeface="Arial"/>
                          <a:cs typeface="Arial"/>
                        </a:rPr>
                        <a:t>code  </a:t>
                      </a:r>
                      <a:r>
                        <a:rPr sz="1600" spc="-20" dirty="0">
                          <a:latin typeface="Arial"/>
                          <a:cs typeface="Arial"/>
                        </a:rPr>
                        <a:t>(HTML,JSP,..)</a:t>
                      </a:r>
                      <a:endParaRPr sz="1600">
                        <a:latin typeface="Arial"/>
                        <a:cs typeface="Arial"/>
                      </a:endParaRPr>
                    </a:p>
                    <a:p>
                      <a:pPr marL="141605" marR="451484">
                        <a:lnSpc>
                          <a:spcPct val="150000"/>
                        </a:lnSpc>
                        <a:buFont typeface="Wingdings"/>
                        <a:buChar char=""/>
                        <a:tabLst>
                          <a:tab pos="356235" algn="l"/>
                        </a:tabLst>
                      </a:pPr>
                      <a:r>
                        <a:rPr sz="1600" dirty="0">
                          <a:latin typeface="Arial"/>
                          <a:cs typeface="Arial"/>
                        </a:rPr>
                        <a:t>The </a:t>
                      </a:r>
                      <a:r>
                        <a:rPr sz="1600" spc="-5" dirty="0">
                          <a:latin typeface="Arial"/>
                          <a:cs typeface="Arial"/>
                        </a:rPr>
                        <a:t>best</a:t>
                      </a:r>
                      <a:r>
                        <a:rPr sz="1600" spc="-85" dirty="0">
                          <a:latin typeface="Arial"/>
                          <a:cs typeface="Arial"/>
                        </a:rPr>
                        <a:t> </a:t>
                      </a:r>
                      <a:r>
                        <a:rPr sz="1600" dirty="0">
                          <a:latin typeface="Arial"/>
                          <a:cs typeface="Arial"/>
                        </a:rPr>
                        <a:t>DBMS  support:</a:t>
                      </a:r>
                      <a:r>
                        <a:rPr sz="1600" spc="-10" dirty="0">
                          <a:latin typeface="Arial"/>
                          <a:cs typeface="Arial"/>
                        </a:rPr>
                        <a:t> </a:t>
                      </a:r>
                      <a:r>
                        <a:rPr sz="1600" dirty="0">
                          <a:latin typeface="Arial"/>
                          <a:cs typeface="Arial"/>
                        </a:rPr>
                        <a:t>Oracle</a:t>
                      </a:r>
                      <a:endParaRPr sz="16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46100" indent="-217804">
                        <a:lnSpc>
                          <a:spcPct val="100000"/>
                        </a:lnSpc>
                        <a:spcBef>
                          <a:spcPts val="840"/>
                        </a:spcBef>
                        <a:buFont typeface="Wingdings"/>
                        <a:buChar char=""/>
                        <a:tabLst>
                          <a:tab pos="546735" algn="l"/>
                        </a:tabLst>
                      </a:pPr>
                      <a:r>
                        <a:rPr sz="1600" dirty="0">
                          <a:latin typeface="Arial"/>
                          <a:cs typeface="Arial"/>
                        </a:rPr>
                        <a:t>Open</a:t>
                      </a:r>
                      <a:r>
                        <a:rPr sz="1600" spc="-10" dirty="0">
                          <a:latin typeface="Arial"/>
                          <a:cs typeface="Arial"/>
                        </a:rPr>
                        <a:t> </a:t>
                      </a:r>
                      <a:r>
                        <a:rPr sz="1600" dirty="0">
                          <a:latin typeface="Arial"/>
                          <a:cs typeface="Arial"/>
                        </a:rPr>
                        <a:t>source</a:t>
                      </a:r>
                      <a:endParaRPr sz="1600">
                        <a:latin typeface="Arial"/>
                        <a:cs typeface="Arial"/>
                      </a:endParaRPr>
                    </a:p>
                    <a:p>
                      <a:pPr marL="328930" marR="1127760">
                        <a:lnSpc>
                          <a:spcPct val="150000"/>
                        </a:lnSpc>
                      </a:pPr>
                      <a:r>
                        <a:rPr sz="1600" spc="1185" dirty="0">
                          <a:solidFill>
                            <a:srgbClr val="FF0000"/>
                          </a:solidFill>
                          <a:latin typeface="Wingdings"/>
                          <a:cs typeface="Wingdings"/>
                        </a:rPr>
                        <a:t></a:t>
                      </a:r>
                      <a:r>
                        <a:rPr sz="1600" spc="-15" dirty="0">
                          <a:solidFill>
                            <a:srgbClr val="FF0000"/>
                          </a:solidFill>
                          <a:latin typeface="Times New Roman"/>
                          <a:cs typeface="Times New Roman"/>
                        </a:rPr>
                        <a:t> </a:t>
                      </a:r>
                      <a:r>
                        <a:rPr sz="1600" dirty="0">
                          <a:solidFill>
                            <a:srgbClr val="FF0000"/>
                          </a:solidFill>
                          <a:latin typeface="Arial"/>
                          <a:cs typeface="Arial"/>
                        </a:rPr>
                        <a:t>Mix </a:t>
                      </a:r>
                      <a:r>
                        <a:rPr sz="1600" spc="-135" dirty="0">
                          <a:solidFill>
                            <a:srgbClr val="FF0000"/>
                          </a:solidFill>
                          <a:latin typeface="Arial"/>
                          <a:cs typeface="Arial"/>
                        </a:rPr>
                        <a:t>code  </a:t>
                      </a:r>
                      <a:r>
                        <a:rPr sz="1600" dirty="0">
                          <a:solidFill>
                            <a:srgbClr val="FF0000"/>
                          </a:solidFill>
                          <a:latin typeface="Arial"/>
                          <a:cs typeface="Arial"/>
                        </a:rPr>
                        <a:t>(HTML</a:t>
                      </a:r>
                      <a:r>
                        <a:rPr sz="1600" spc="-5" dirty="0">
                          <a:solidFill>
                            <a:srgbClr val="FF0000"/>
                          </a:solidFill>
                          <a:latin typeface="Arial"/>
                          <a:cs typeface="Arial"/>
                        </a:rPr>
                        <a:t>,</a:t>
                      </a:r>
                      <a:r>
                        <a:rPr sz="1600" dirty="0">
                          <a:solidFill>
                            <a:srgbClr val="FF0000"/>
                          </a:solidFill>
                          <a:latin typeface="Arial"/>
                          <a:cs typeface="Arial"/>
                        </a:rPr>
                        <a:t>PHP)</a:t>
                      </a:r>
                      <a:endParaRPr sz="1600">
                        <a:latin typeface="Arial"/>
                        <a:cs typeface="Arial"/>
                      </a:endParaRPr>
                    </a:p>
                    <a:p>
                      <a:pPr marL="328930" marR="641985">
                        <a:lnSpc>
                          <a:spcPct val="150000"/>
                        </a:lnSpc>
                        <a:buFont typeface="Wingdings"/>
                        <a:buChar char=""/>
                        <a:tabLst>
                          <a:tab pos="543560" algn="l"/>
                        </a:tabLst>
                      </a:pPr>
                      <a:r>
                        <a:rPr sz="1600" dirty="0">
                          <a:latin typeface="Arial"/>
                          <a:cs typeface="Arial"/>
                        </a:rPr>
                        <a:t>The </a:t>
                      </a:r>
                      <a:r>
                        <a:rPr sz="1600" spc="-5" dirty="0">
                          <a:latin typeface="Arial"/>
                          <a:cs typeface="Arial"/>
                        </a:rPr>
                        <a:t>best</a:t>
                      </a:r>
                      <a:r>
                        <a:rPr sz="1600" spc="-85" dirty="0">
                          <a:latin typeface="Arial"/>
                          <a:cs typeface="Arial"/>
                        </a:rPr>
                        <a:t> </a:t>
                      </a:r>
                      <a:r>
                        <a:rPr sz="1600" dirty="0">
                          <a:latin typeface="Arial"/>
                          <a:cs typeface="Arial"/>
                        </a:rPr>
                        <a:t>DBMS  support :</a:t>
                      </a:r>
                      <a:r>
                        <a:rPr sz="1600" spc="-30" dirty="0">
                          <a:latin typeface="Arial"/>
                          <a:cs typeface="Arial"/>
                        </a:rPr>
                        <a:t> </a:t>
                      </a:r>
                      <a:r>
                        <a:rPr sz="1600" dirty="0">
                          <a:latin typeface="Arial"/>
                          <a:cs typeface="Arial"/>
                        </a:rPr>
                        <a:t>MySQL</a:t>
                      </a:r>
                      <a:endParaRPr sz="1600">
                        <a:latin typeface="Arial"/>
                        <a:cs typeface="Arial"/>
                      </a:endParaRPr>
                    </a:p>
                    <a:p>
                      <a:pPr marL="614680" indent="-286385">
                        <a:lnSpc>
                          <a:spcPct val="100000"/>
                        </a:lnSpc>
                        <a:spcBef>
                          <a:spcPts val="960"/>
                        </a:spcBef>
                        <a:buFont typeface="Wingdings"/>
                        <a:buChar char=""/>
                        <a:tabLst>
                          <a:tab pos="615315" algn="l"/>
                        </a:tabLst>
                      </a:pPr>
                      <a:r>
                        <a:rPr sz="1600" b="1" dirty="0">
                          <a:solidFill>
                            <a:srgbClr val="00AF50"/>
                          </a:solidFill>
                          <a:latin typeface="Arial"/>
                          <a:cs typeface="Arial"/>
                        </a:rPr>
                        <a:t>Code </a:t>
                      </a:r>
                      <a:r>
                        <a:rPr sz="1600" b="1" spc="-5" dirty="0">
                          <a:solidFill>
                            <a:srgbClr val="00AF50"/>
                          </a:solidFill>
                          <a:latin typeface="Arial"/>
                          <a:cs typeface="Arial"/>
                        </a:rPr>
                        <a:t>same </a:t>
                      </a:r>
                      <a:r>
                        <a:rPr sz="1600" b="1" dirty="0">
                          <a:solidFill>
                            <a:srgbClr val="00AF50"/>
                          </a:solidFill>
                          <a:latin typeface="Arial"/>
                          <a:cs typeface="Arial"/>
                        </a:rPr>
                        <a:t>as:</a:t>
                      </a:r>
                      <a:r>
                        <a:rPr sz="1600" b="1" spc="-30" dirty="0">
                          <a:solidFill>
                            <a:srgbClr val="00AF50"/>
                          </a:solidFill>
                          <a:latin typeface="Arial"/>
                          <a:cs typeface="Arial"/>
                        </a:rPr>
                        <a:t> </a:t>
                      </a:r>
                      <a:r>
                        <a:rPr sz="1600" b="1" dirty="0">
                          <a:latin typeface="Arial"/>
                          <a:cs typeface="Arial"/>
                        </a:rPr>
                        <a:t>C</a:t>
                      </a:r>
                      <a:endParaRPr sz="1600">
                        <a:latin typeface="Arial"/>
                        <a:cs typeface="Arial"/>
                      </a:endParaRPr>
                    </a:p>
                    <a:p>
                      <a:pPr marL="614680" indent="-286385">
                        <a:lnSpc>
                          <a:spcPct val="100000"/>
                        </a:lnSpc>
                        <a:spcBef>
                          <a:spcPts val="960"/>
                        </a:spcBef>
                        <a:buFont typeface="Wingdings"/>
                        <a:buChar char=""/>
                        <a:tabLst>
                          <a:tab pos="615315" algn="l"/>
                        </a:tabLst>
                      </a:pPr>
                      <a:r>
                        <a:rPr sz="1600" b="1" dirty="0">
                          <a:solidFill>
                            <a:srgbClr val="00AF50"/>
                          </a:solidFill>
                          <a:latin typeface="Arial"/>
                          <a:cs typeface="Arial"/>
                        </a:rPr>
                        <a:t>Config:</a:t>
                      </a:r>
                      <a:r>
                        <a:rPr sz="1600" b="1" spc="-15" dirty="0">
                          <a:solidFill>
                            <a:srgbClr val="00AF50"/>
                          </a:solidFill>
                          <a:latin typeface="Arial"/>
                          <a:cs typeface="Arial"/>
                        </a:rPr>
                        <a:t> </a:t>
                      </a:r>
                      <a:r>
                        <a:rPr sz="1600" b="1" spc="-5" dirty="0">
                          <a:latin typeface="Arial"/>
                          <a:cs typeface="Arial"/>
                        </a:rPr>
                        <a:t>easy</a:t>
                      </a:r>
                      <a:endParaRPr sz="1600">
                        <a:latin typeface="Arial"/>
                        <a:cs typeface="Arial"/>
                      </a:endParaRPr>
                    </a:p>
                    <a:p>
                      <a:pPr marL="614680" marR="628015" indent="-285750">
                        <a:lnSpc>
                          <a:spcPct val="150000"/>
                        </a:lnSpc>
                        <a:buFont typeface="Wingdings"/>
                        <a:buChar char=""/>
                        <a:tabLst>
                          <a:tab pos="615315" algn="l"/>
                        </a:tabLst>
                      </a:pPr>
                      <a:r>
                        <a:rPr sz="1600" b="1" dirty="0">
                          <a:solidFill>
                            <a:srgbClr val="00AF50"/>
                          </a:solidFill>
                          <a:latin typeface="Arial"/>
                          <a:cs typeface="Arial"/>
                        </a:rPr>
                        <a:t>Community  support:</a:t>
                      </a:r>
                      <a:r>
                        <a:rPr sz="1600" b="1" spc="-90" dirty="0">
                          <a:solidFill>
                            <a:srgbClr val="00AF50"/>
                          </a:solidFill>
                          <a:latin typeface="Arial"/>
                          <a:cs typeface="Arial"/>
                        </a:rPr>
                        <a:t> </a:t>
                      </a:r>
                      <a:r>
                        <a:rPr sz="1600" b="1" spc="-5" dirty="0">
                          <a:latin typeface="Arial"/>
                          <a:cs typeface="Arial"/>
                        </a:rPr>
                        <a:t>good</a:t>
                      </a:r>
                      <a:endParaRPr sz="16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4625">
                        <a:lnSpc>
                          <a:spcPct val="100000"/>
                        </a:lnSpc>
                        <a:spcBef>
                          <a:spcPts val="840"/>
                        </a:spcBef>
                      </a:pPr>
                      <a:r>
                        <a:rPr sz="1600" spc="1185" dirty="0">
                          <a:solidFill>
                            <a:srgbClr val="FF0000"/>
                          </a:solidFill>
                          <a:latin typeface="Wingdings"/>
                          <a:cs typeface="Wingdings"/>
                        </a:rPr>
                        <a:t></a:t>
                      </a:r>
                      <a:r>
                        <a:rPr sz="1600" spc="30" dirty="0">
                          <a:solidFill>
                            <a:srgbClr val="FF0000"/>
                          </a:solidFill>
                          <a:latin typeface="Times New Roman"/>
                          <a:cs typeface="Times New Roman"/>
                        </a:rPr>
                        <a:t> </a:t>
                      </a:r>
                      <a:r>
                        <a:rPr sz="1600" dirty="0">
                          <a:solidFill>
                            <a:srgbClr val="FF0000"/>
                          </a:solidFill>
                          <a:latin typeface="Arial"/>
                          <a:cs typeface="Arial"/>
                        </a:rPr>
                        <a:t>Open source</a:t>
                      </a:r>
                      <a:endParaRPr sz="1600">
                        <a:latin typeface="Arial"/>
                        <a:cs typeface="Arial"/>
                      </a:endParaRPr>
                    </a:p>
                    <a:p>
                      <a:pPr marL="174625" marR="911860">
                        <a:lnSpc>
                          <a:spcPct val="150000"/>
                        </a:lnSpc>
                        <a:buFont typeface="Wingdings"/>
                        <a:buChar char=""/>
                        <a:tabLst>
                          <a:tab pos="392430" algn="l"/>
                        </a:tabLst>
                      </a:pPr>
                      <a:r>
                        <a:rPr sz="1600" spc="-5" dirty="0">
                          <a:latin typeface="Arial"/>
                          <a:cs typeface="Arial"/>
                        </a:rPr>
                        <a:t>Clearly</a:t>
                      </a:r>
                      <a:r>
                        <a:rPr sz="1600" spc="-70" dirty="0">
                          <a:latin typeface="Arial"/>
                          <a:cs typeface="Arial"/>
                        </a:rPr>
                        <a:t> </a:t>
                      </a:r>
                      <a:r>
                        <a:rPr sz="1600" dirty="0">
                          <a:latin typeface="Arial"/>
                          <a:cs typeface="Arial"/>
                        </a:rPr>
                        <a:t>code  </a:t>
                      </a:r>
                      <a:r>
                        <a:rPr sz="1600" spc="-5" dirty="0">
                          <a:latin typeface="Arial"/>
                          <a:cs typeface="Arial"/>
                        </a:rPr>
                        <a:t>(HTML,.Net,..)</a:t>
                      </a:r>
                      <a:endParaRPr sz="1600">
                        <a:latin typeface="Arial"/>
                        <a:cs typeface="Arial"/>
                      </a:endParaRPr>
                    </a:p>
                    <a:p>
                      <a:pPr marL="174625" marR="353060">
                        <a:lnSpc>
                          <a:spcPct val="150000"/>
                        </a:lnSpc>
                        <a:buFont typeface="Wingdings"/>
                        <a:buChar char=""/>
                        <a:tabLst>
                          <a:tab pos="389890" algn="l"/>
                        </a:tabLst>
                      </a:pPr>
                      <a:r>
                        <a:rPr sz="1600" dirty="0">
                          <a:latin typeface="Arial"/>
                          <a:cs typeface="Arial"/>
                        </a:rPr>
                        <a:t>The </a:t>
                      </a:r>
                      <a:r>
                        <a:rPr sz="1600" spc="-5" dirty="0">
                          <a:latin typeface="Arial"/>
                          <a:cs typeface="Arial"/>
                        </a:rPr>
                        <a:t>best </a:t>
                      </a:r>
                      <a:r>
                        <a:rPr sz="1600" dirty="0">
                          <a:latin typeface="Arial"/>
                          <a:cs typeface="Arial"/>
                        </a:rPr>
                        <a:t>DBMS  support : SQL</a:t>
                      </a:r>
                      <a:r>
                        <a:rPr sz="1600" spc="-140" dirty="0">
                          <a:latin typeface="Arial"/>
                          <a:cs typeface="Arial"/>
                        </a:rPr>
                        <a:t> </a:t>
                      </a:r>
                      <a:r>
                        <a:rPr sz="1600" dirty="0">
                          <a:latin typeface="Arial"/>
                          <a:cs typeface="Arial"/>
                        </a:rPr>
                        <a:t>Server</a:t>
                      </a:r>
                      <a:endParaRPr sz="16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752596">
                <a:tc>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marL="294005" marR="120014" indent="-161925">
                        <a:lnSpc>
                          <a:spcPct val="100000"/>
                        </a:lnSpc>
                        <a:spcBef>
                          <a:spcPts val="1320"/>
                        </a:spcBef>
                      </a:pPr>
                      <a:r>
                        <a:rPr sz="1600" b="1" dirty="0">
                          <a:latin typeface="Times New Roman"/>
                          <a:cs typeface="Times New Roman"/>
                        </a:rPr>
                        <a:t>KHU</a:t>
                      </a:r>
                      <a:r>
                        <a:rPr sz="1600" b="1" spc="5" dirty="0">
                          <a:latin typeface="Times New Roman"/>
                          <a:cs typeface="Times New Roman"/>
                        </a:rPr>
                        <a:t>Y</a:t>
                      </a:r>
                      <a:r>
                        <a:rPr sz="1600" b="1" dirty="0">
                          <a:latin typeface="Times New Roman"/>
                          <a:cs typeface="Times New Roman"/>
                        </a:rPr>
                        <a:t>ẾT  </a:t>
                      </a: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358775" indent="-217804">
                        <a:lnSpc>
                          <a:spcPct val="100000"/>
                        </a:lnSpc>
                        <a:spcBef>
                          <a:spcPts val="1355"/>
                        </a:spcBef>
                        <a:buFont typeface="Wingdings"/>
                        <a:buChar char=""/>
                        <a:tabLst>
                          <a:tab pos="359410" algn="l"/>
                        </a:tabLst>
                      </a:pPr>
                      <a:r>
                        <a:rPr sz="1600" spc="-5" dirty="0">
                          <a:latin typeface="Arial"/>
                          <a:cs typeface="Arial"/>
                        </a:rPr>
                        <a:t>Run: </a:t>
                      </a:r>
                      <a:r>
                        <a:rPr sz="1600" dirty="0">
                          <a:latin typeface="Arial"/>
                          <a:cs typeface="Arial"/>
                        </a:rPr>
                        <a:t>slow</a:t>
                      </a:r>
                    </a:p>
                    <a:p>
                      <a:pPr marL="358775" indent="-217804">
                        <a:lnSpc>
                          <a:spcPct val="100000"/>
                        </a:lnSpc>
                        <a:spcBef>
                          <a:spcPts val="960"/>
                        </a:spcBef>
                        <a:buFont typeface="Wingdings"/>
                        <a:buChar char=""/>
                        <a:tabLst>
                          <a:tab pos="359410" algn="l"/>
                        </a:tabLst>
                      </a:pPr>
                      <a:r>
                        <a:rPr sz="1600" spc="-5" dirty="0">
                          <a:latin typeface="Arial"/>
                          <a:cs typeface="Arial"/>
                        </a:rPr>
                        <a:t>Support:</a:t>
                      </a:r>
                      <a:r>
                        <a:rPr sz="1600" spc="5" dirty="0">
                          <a:latin typeface="Arial"/>
                          <a:cs typeface="Arial"/>
                        </a:rPr>
                        <a:t> </a:t>
                      </a:r>
                      <a:r>
                        <a:rPr sz="1600" spc="-5" dirty="0">
                          <a:latin typeface="Arial"/>
                          <a:cs typeface="Arial"/>
                        </a:rPr>
                        <a:t>poor</a:t>
                      </a:r>
                      <a:endParaRPr sz="1600" dirty="0">
                        <a:latin typeface="Arial"/>
                        <a:cs typeface="Arial"/>
                      </a:endParaRPr>
                    </a:p>
                    <a:p>
                      <a:pPr marL="358775" indent="-217804">
                        <a:lnSpc>
                          <a:spcPct val="100000"/>
                        </a:lnSpc>
                        <a:spcBef>
                          <a:spcPts val="960"/>
                        </a:spcBef>
                        <a:buFont typeface="Wingdings"/>
                        <a:buChar char=""/>
                        <a:tabLst>
                          <a:tab pos="359410" algn="l"/>
                        </a:tabLst>
                      </a:pPr>
                      <a:r>
                        <a:rPr sz="1600" dirty="0">
                          <a:latin typeface="Arial"/>
                          <a:cs typeface="Arial"/>
                        </a:rPr>
                        <a:t>Config:</a:t>
                      </a:r>
                      <a:r>
                        <a:rPr sz="1600" spc="-20" dirty="0">
                          <a:latin typeface="Arial"/>
                          <a:cs typeface="Arial"/>
                        </a:rPr>
                        <a:t> </a:t>
                      </a:r>
                      <a:r>
                        <a:rPr sz="1600" spc="-5" dirty="0">
                          <a:latin typeface="Arial"/>
                          <a:cs typeface="Arial"/>
                        </a:rPr>
                        <a:t>complex</a:t>
                      </a:r>
                      <a:endParaRPr sz="1600" dirty="0">
                        <a:latin typeface="Arial"/>
                        <a:cs typeface="Arial"/>
                      </a:endParaRPr>
                    </a:p>
                  </a:txBody>
                  <a:tcPr marL="0" marR="0" marT="172085"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447040" indent="-217170">
                        <a:lnSpc>
                          <a:spcPct val="100000"/>
                        </a:lnSpc>
                        <a:spcBef>
                          <a:spcPts val="1355"/>
                        </a:spcBef>
                        <a:buFont typeface="Wingdings"/>
                        <a:buChar char=""/>
                        <a:tabLst>
                          <a:tab pos="447040" algn="l"/>
                        </a:tabLst>
                      </a:pPr>
                      <a:r>
                        <a:rPr sz="1600" spc="-5" dirty="0">
                          <a:latin typeface="Arial"/>
                          <a:cs typeface="Arial"/>
                        </a:rPr>
                        <a:t>Support:</a:t>
                      </a:r>
                      <a:r>
                        <a:rPr sz="1600" spc="5" dirty="0">
                          <a:latin typeface="Arial"/>
                          <a:cs typeface="Arial"/>
                        </a:rPr>
                        <a:t> </a:t>
                      </a:r>
                      <a:r>
                        <a:rPr sz="1600" spc="-5" dirty="0">
                          <a:latin typeface="Arial"/>
                          <a:cs typeface="Arial"/>
                        </a:rPr>
                        <a:t>poor</a:t>
                      </a:r>
                      <a:endParaRPr sz="1600" dirty="0">
                        <a:latin typeface="Arial"/>
                        <a:cs typeface="Arial"/>
                      </a:endParaRPr>
                    </a:p>
                    <a:p>
                      <a:pPr marL="447040" indent="-217170">
                        <a:lnSpc>
                          <a:spcPct val="100000"/>
                        </a:lnSpc>
                        <a:spcBef>
                          <a:spcPts val="960"/>
                        </a:spcBef>
                        <a:buFont typeface="Wingdings"/>
                        <a:buChar char=""/>
                        <a:tabLst>
                          <a:tab pos="447040" algn="l"/>
                        </a:tabLst>
                      </a:pPr>
                      <a:r>
                        <a:rPr sz="1600" dirty="0">
                          <a:latin typeface="Arial"/>
                          <a:cs typeface="Arial"/>
                        </a:rPr>
                        <a:t>IDE:</a:t>
                      </a:r>
                      <a:r>
                        <a:rPr sz="1600" spc="-5" dirty="0">
                          <a:latin typeface="Arial"/>
                          <a:cs typeface="Arial"/>
                        </a:rPr>
                        <a:t> poor</a:t>
                      </a:r>
                      <a:endParaRPr sz="1600" dirty="0">
                        <a:latin typeface="Arial"/>
                        <a:cs typeface="Arial"/>
                      </a:endParaRPr>
                    </a:p>
                  </a:txBody>
                  <a:tcPr marL="0" marR="0" marT="172085" marB="0">
                    <a:lnL w="12700">
                      <a:solidFill>
                        <a:srgbClr val="000000"/>
                      </a:solidFill>
                      <a:prstDash val="solid"/>
                    </a:lnL>
                    <a:lnR w="12700">
                      <a:solidFill>
                        <a:srgbClr val="000000"/>
                      </a:solidFill>
                      <a:prstDash val="solid"/>
                    </a:lnR>
                    <a:lnT w="12700">
                      <a:solidFill>
                        <a:srgbClr val="000000"/>
                      </a:solidFill>
                      <a:prstDash val="solid"/>
                    </a:lnT>
                  </a:tcPr>
                </a:tc>
                <a:extLst>
                  <a:ext uri="{0D108BD9-81ED-4DB2-BD59-A6C34878D82A}">
                    <a16:rowId xmlns:a16="http://schemas.microsoft.com/office/drawing/2014/main" val="10002"/>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314950" cy="404939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18</a:t>
            </a:r>
            <a:r>
              <a:rPr sz="2400" dirty="0">
                <a:solidFill>
                  <a:srgbClr val="1F487C"/>
                </a:solidFill>
                <a:latin typeface="Times New Roman"/>
                <a:cs typeface="Times New Roman"/>
              </a:rPr>
              <a:t>: Chọn khai báo </a:t>
            </a:r>
            <a:r>
              <a:rPr sz="2400" spc="-5" dirty="0">
                <a:solidFill>
                  <a:srgbClr val="1F487C"/>
                </a:solidFill>
                <a:latin typeface="Times New Roman"/>
                <a:cs typeface="Times New Roman"/>
              </a:rPr>
              <a:t>mảng </a:t>
            </a:r>
            <a:r>
              <a:rPr sz="2400" dirty="0">
                <a:solidFill>
                  <a:srgbClr val="1F487C"/>
                </a:solidFill>
                <a:latin typeface="Times New Roman"/>
                <a:cs typeface="Times New Roman"/>
              </a:rPr>
              <a:t>b </a:t>
            </a:r>
            <a:r>
              <a:rPr sz="2400" spc="-5" dirty="0">
                <a:solidFill>
                  <a:srgbClr val="1F487C"/>
                </a:solidFill>
                <a:latin typeface="Times New Roman"/>
                <a:cs typeface="Times New Roman"/>
              </a:rPr>
              <a:t>sao </a:t>
            </a:r>
            <a:r>
              <a:rPr sz="2400" dirty="0">
                <a:solidFill>
                  <a:srgbClr val="1F487C"/>
                </a:solidFill>
                <a:latin typeface="Times New Roman"/>
                <a:cs typeface="Times New Roman"/>
              </a:rPr>
              <a:t>cho</a:t>
            </a:r>
            <a:r>
              <a:rPr sz="2400" spc="-110" dirty="0">
                <a:solidFill>
                  <a:srgbClr val="1F487C"/>
                </a:solidFill>
                <a:latin typeface="Times New Roman"/>
                <a:cs typeface="Times New Roman"/>
              </a:rPr>
              <a:t> </a:t>
            </a:r>
            <a:r>
              <a:rPr sz="2400" dirty="0">
                <a:solidFill>
                  <a:srgbClr val="1F487C"/>
                </a:solidFill>
                <a:latin typeface="Times New Roman"/>
                <a:cs typeface="Times New Roman"/>
              </a:rPr>
              <a:t>kết  quả xuất ra là</a:t>
            </a:r>
            <a:r>
              <a:rPr sz="2400" spc="-35" dirty="0">
                <a:solidFill>
                  <a:srgbClr val="1F487C"/>
                </a:solidFill>
                <a:latin typeface="Times New Roman"/>
                <a:cs typeface="Times New Roman"/>
              </a:rPr>
              <a:t> </a:t>
            </a:r>
            <a:r>
              <a:rPr sz="2400" dirty="0">
                <a:solidFill>
                  <a:srgbClr val="1F487C"/>
                </a:solidFill>
                <a:latin typeface="Times New Roman"/>
                <a:cs typeface="Times New Roman"/>
              </a:rPr>
              <a:t>bool(true)?</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$a = array</a:t>
            </a:r>
            <a:r>
              <a:rPr sz="2400" spc="-20" dirty="0">
                <a:solidFill>
                  <a:srgbClr val="1F487C"/>
                </a:solidFill>
                <a:latin typeface="Times New Roman"/>
                <a:cs typeface="Times New Roman"/>
              </a:rPr>
              <a:t> </a:t>
            </a:r>
            <a:r>
              <a:rPr sz="2400" dirty="0">
                <a:solidFill>
                  <a:srgbClr val="1F487C"/>
                </a:solidFill>
                <a:latin typeface="Times New Roman"/>
                <a:cs typeface="Times New Roman"/>
              </a:rPr>
              <a:t>(1,2,3);</a:t>
            </a:r>
            <a:endParaRPr sz="2400">
              <a:latin typeface="Times New Roman"/>
              <a:cs typeface="Times New Roman"/>
            </a:endParaRPr>
          </a:p>
          <a:p>
            <a:pPr marL="469900">
              <a:lnSpc>
                <a:spcPct val="100000"/>
              </a:lnSpc>
            </a:pPr>
            <a:r>
              <a:rPr sz="2400" b="1" u="heavy" spc="-5" dirty="0">
                <a:solidFill>
                  <a:srgbClr val="FF0000"/>
                </a:solidFill>
                <a:uFill>
                  <a:solidFill>
                    <a:srgbClr val="FF0000"/>
                  </a:solidFill>
                </a:uFill>
                <a:latin typeface="Times New Roman"/>
                <a:cs typeface="Times New Roman"/>
              </a:rPr>
              <a:t>key</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var_dump ($a ==</a:t>
            </a:r>
            <a:r>
              <a:rPr sz="2400" spc="-35" dirty="0">
                <a:solidFill>
                  <a:srgbClr val="1F487C"/>
                </a:solidFill>
                <a:latin typeface="Times New Roman"/>
                <a:cs typeface="Times New Roman"/>
              </a:rPr>
              <a:t> </a:t>
            </a:r>
            <a:r>
              <a:rPr sz="2400" dirty="0">
                <a:solidFill>
                  <a:srgbClr val="1F487C"/>
                </a:solidFill>
                <a:latin typeface="Times New Roman"/>
                <a:cs typeface="Times New Roman"/>
              </a:rPr>
              <a:t>$b);</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12700">
              <a:lnSpc>
                <a:spcPct val="100000"/>
              </a:lnSpc>
              <a:tabLst>
                <a:tab pos="469265" algn="l"/>
              </a:tabLst>
            </a:pPr>
            <a:r>
              <a:rPr sz="2400" spc="-5" dirty="0">
                <a:solidFill>
                  <a:srgbClr val="1F487C"/>
                </a:solidFill>
                <a:latin typeface="Times New Roman"/>
                <a:cs typeface="Times New Roman"/>
              </a:rPr>
              <a:t>A.	</a:t>
            </a:r>
            <a:r>
              <a:rPr sz="2400" dirty="0">
                <a:solidFill>
                  <a:srgbClr val="1F487C"/>
                </a:solidFill>
                <a:latin typeface="Times New Roman"/>
                <a:cs typeface="Times New Roman"/>
              </a:rPr>
              <a:t>$b = array (1 =&gt; 2, 2 =&gt; 3, 0 =&gt;</a:t>
            </a:r>
            <a:r>
              <a:rPr sz="2400" spc="-105" dirty="0">
                <a:solidFill>
                  <a:srgbClr val="1F487C"/>
                </a:solidFill>
                <a:latin typeface="Times New Roman"/>
                <a:cs typeface="Times New Roman"/>
              </a:rPr>
              <a:t> </a:t>
            </a:r>
            <a:r>
              <a:rPr sz="2400" dirty="0">
                <a:solidFill>
                  <a:srgbClr val="1F487C"/>
                </a:solidFill>
                <a:latin typeface="Times New Roman"/>
                <a:cs typeface="Times New Roman"/>
              </a:rPr>
              <a:t>1);</a:t>
            </a:r>
            <a:endParaRPr sz="2400">
              <a:latin typeface="Times New Roman"/>
              <a:cs typeface="Times New Roman"/>
            </a:endParaRPr>
          </a:p>
          <a:p>
            <a:pPr marL="12700">
              <a:lnSpc>
                <a:spcPct val="100000"/>
              </a:lnSpc>
              <a:tabLst>
                <a:tab pos="469265" algn="l"/>
              </a:tabLst>
            </a:pPr>
            <a:r>
              <a:rPr sz="2400" dirty="0">
                <a:solidFill>
                  <a:srgbClr val="1F487C"/>
                </a:solidFill>
                <a:latin typeface="Times New Roman"/>
                <a:cs typeface="Times New Roman"/>
              </a:rPr>
              <a:t>B.	$b = array (2 =&gt; 3, 1 =&gt;2, 0 =&gt;</a:t>
            </a:r>
            <a:r>
              <a:rPr sz="2400" spc="-105" dirty="0">
                <a:solidFill>
                  <a:srgbClr val="1F487C"/>
                </a:solidFill>
                <a:latin typeface="Times New Roman"/>
                <a:cs typeface="Times New Roman"/>
              </a:rPr>
              <a:t> </a:t>
            </a:r>
            <a:r>
              <a:rPr sz="2400" dirty="0">
                <a:solidFill>
                  <a:srgbClr val="1F487C"/>
                </a:solidFill>
                <a:latin typeface="Times New Roman"/>
                <a:cs typeface="Times New Roman"/>
              </a:rPr>
              <a:t>1);</a:t>
            </a:r>
            <a:endParaRPr sz="2400">
              <a:latin typeface="Times New Roman"/>
              <a:cs typeface="Times New Roman"/>
            </a:endParaRPr>
          </a:p>
          <a:p>
            <a:pPr marL="12700">
              <a:lnSpc>
                <a:spcPct val="100000"/>
              </a:lnSpc>
              <a:spcBef>
                <a:spcPts val="5"/>
              </a:spcBef>
              <a:tabLst>
                <a:tab pos="469265" algn="l"/>
              </a:tabLst>
            </a:pPr>
            <a:r>
              <a:rPr sz="2400" dirty="0">
                <a:solidFill>
                  <a:srgbClr val="1F487C"/>
                </a:solidFill>
                <a:latin typeface="Times New Roman"/>
                <a:cs typeface="Times New Roman"/>
              </a:rPr>
              <a:t>C.	$b = array </a:t>
            </a:r>
            <a:r>
              <a:rPr sz="2400" spc="-5" dirty="0">
                <a:solidFill>
                  <a:srgbClr val="1F487C"/>
                </a:solidFill>
                <a:latin typeface="Times New Roman"/>
                <a:cs typeface="Times New Roman"/>
              </a:rPr>
              <a:t>('0' </a:t>
            </a:r>
            <a:r>
              <a:rPr sz="2400" dirty="0">
                <a:solidFill>
                  <a:srgbClr val="1F487C"/>
                </a:solidFill>
                <a:latin typeface="Times New Roman"/>
                <a:cs typeface="Times New Roman"/>
              </a:rPr>
              <a:t>=&gt; 1, </a:t>
            </a:r>
            <a:r>
              <a:rPr sz="2400" spc="-5" dirty="0">
                <a:solidFill>
                  <a:srgbClr val="1F487C"/>
                </a:solidFill>
                <a:latin typeface="Times New Roman"/>
                <a:cs typeface="Times New Roman"/>
              </a:rPr>
              <a:t>'1' </a:t>
            </a:r>
            <a:r>
              <a:rPr sz="2400" dirty="0">
                <a:solidFill>
                  <a:srgbClr val="1F487C"/>
                </a:solidFill>
                <a:latin typeface="Times New Roman"/>
                <a:cs typeface="Times New Roman"/>
              </a:rPr>
              <a:t>=&gt;2, </a:t>
            </a:r>
            <a:r>
              <a:rPr sz="2400" spc="-5" dirty="0">
                <a:solidFill>
                  <a:srgbClr val="1F487C"/>
                </a:solidFill>
                <a:latin typeface="Times New Roman"/>
                <a:cs typeface="Times New Roman"/>
              </a:rPr>
              <a:t>'2' </a:t>
            </a:r>
            <a:r>
              <a:rPr sz="2400" dirty="0">
                <a:solidFill>
                  <a:srgbClr val="1F487C"/>
                </a:solidFill>
                <a:latin typeface="Times New Roman"/>
                <a:cs typeface="Times New Roman"/>
              </a:rPr>
              <a:t>=&gt;</a:t>
            </a:r>
            <a:r>
              <a:rPr sz="2400" spc="-50" dirty="0">
                <a:solidFill>
                  <a:srgbClr val="1F487C"/>
                </a:solidFill>
                <a:latin typeface="Times New Roman"/>
                <a:cs typeface="Times New Roman"/>
              </a:rPr>
              <a:t> </a:t>
            </a:r>
            <a:r>
              <a:rPr sz="2400" dirty="0">
                <a:solidFill>
                  <a:srgbClr val="1F487C"/>
                </a:solidFill>
                <a:latin typeface="Times New Roman"/>
                <a:cs typeface="Times New Roman"/>
              </a:rPr>
              <a:t>3);</a:t>
            </a:r>
            <a:endParaRPr sz="2400">
              <a:latin typeface="Times New Roman"/>
              <a:cs typeface="Times New Roman"/>
            </a:endParaRPr>
          </a:p>
          <a:p>
            <a:pPr marL="12700">
              <a:lnSpc>
                <a:spcPct val="100000"/>
              </a:lnSpc>
              <a:tabLst>
                <a:tab pos="469265" algn="l"/>
              </a:tabLst>
            </a:pPr>
            <a:r>
              <a:rPr sz="2400" spc="-5" dirty="0">
                <a:solidFill>
                  <a:srgbClr val="1F487C"/>
                </a:solidFill>
                <a:latin typeface="Times New Roman"/>
                <a:cs typeface="Times New Roman"/>
              </a:rPr>
              <a:t>D.	</a:t>
            </a:r>
            <a:r>
              <a:rPr sz="2400" dirty="0">
                <a:solidFill>
                  <a:srgbClr val="1F487C"/>
                </a:solidFill>
                <a:latin typeface="Times New Roman"/>
                <a:cs typeface="Times New Roman"/>
              </a:rPr>
              <a:t>Tất cả đều</a:t>
            </a:r>
            <a:r>
              <a:rPr sz="2400" spc="-35" dirty="0">
                <a:solidFill>
                  <a:srgbClr val="1F487C"/>
                </a:solidFill>
                <a:latin typeface="Times New Roman"/>
                <a:cs typeface="Times New Roman"/>
              </a:rPr>
              <a:t> </a:t>
            </a:r>
            <a:r>
              <a:rPr sz="2400" dirty="0">
                <a:solidFill>
                  <a:srgbClr val="1F487C"/>
                </a:solidFill>
                <a:latin typeface="Times New Roman"/>
                <a:cs typeface="Times New Roman"/>
              </a:rPr>
              <a:t>đúng</a:t>
            </a:r>
            <a:endParaRPr sz="2400">
              <a:latin typeface="Times New Roman"/>
              <a:cs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62000" y="1219200"/>
            <a:ext cx="2368296" cy="4972050"/>
          </a:xfrm>
          <a:prstGeom prst="rect">
            <a:avLst/>
          </a:prstGeom>
          <a:blipFill>
            <a:blip r:embed="rId6" cstate="print"/>
            <a:stretch>
              <a:fillRect/>
            </a:stretch>
          </a:blipFill>
        </p:spPr>
        <p:txBody>
          <a:bodyPr wrap="square" lIns="0" tIns="0" rIns="0" bIns="0" rtlCol="0"/>
          <a:lstStyle/>
          <a:p>
            <a:endParaRPr/>
          </a:p>
        </p:txBody>
      </p:sp>
      <p:grpSp>
        <p:nvGrpSpPr>
          <p:cNvPr id="10" name="object 10"/>
          <p:cNvGrpSpPr/>
          <p:nvPr/>
        </p:nvGrpSpPr>
        <p:grpSpPr>
          <a:xfrm>
            <a:off x="7770876" y="188213"/>
            <a:ext cx="917575" cy="916940"/>
            <a:chOff x="7770876" y="188213"/>
            <a:chExt cx="917575" cy="916940"/>
          </a:xfrm>
        </p:grpSpPr>
        <p:sp>
          <p:nvSpPr>
            <p:cNvPr id="11" name="object 11"/>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4" name="object 14"/>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7" name="object 17"/>
          <p:cNvSpPr txBox="1"/>
          <p:nvPr/>
        </p:nvSpPr>
        <p:spPr>
          <a:xfrm>
            <a:off x="3209289" y="1165352"/>
            <a:ext cx="5689600" cy="4780915"/>
          </a:xfrm>
          <a:prstGeom prst="rect">
            <a:avLst/>
          </a:prstGeom>
        </p:spPr>
        <p:txBody>
          <a:bodyPr vert="horz" wrap="square" lIns="0" tIns="12700" rIns="0" bIns="0" rtlCol="0">
            <a:spAutoFit/>
          </a:bodyPr>
          <a:lstStyle/>
          <a:p>
            <a:pPr marL="12700" marR="55244">
              <a:lnSpc>
                <a:spcPct val="100000"/>
              </a:lnSpc>
              <a:spcBef>
                <a:spcPts val="100"/>
              </a:spcBef>
            </a:pPr>
            <a:r>
              <a:rPr sz="2400" b="1" u="heavy" dirty="0">
                <a:solidFill>
                  <a:srgbClr val="1F487C"/>
                </a:solidFill>
                <a:uFill>
                  <a:solidFill>
                    <a:srgbClr val="1F487C"/>
                  </a:solidFill>
                </a:uFill>
                <a:latin typeface="Times New Roman"/>
                <a:cs typeface="Times New Roman"/>
              </a:rPr>
              <a:t>Câu 19</a:t>
            </a:r>
            <a:r>
              <a:rPr sz="2400" dirty="0">
                <a:solidFill>
                  <a:srgbClr val="1F487C"/>
                </a:solidFill>
                <a:latin typeface="Times New Roman"/>
                <a:cs typeface="Times New Roman"/>
              </a:rPr>
              <a:t>: </a:t>
            </a:r>
            <a:r>
              <a:rPr sz="2400" spc="-5" dirty="0">
                <a:solidFill>
                  <a:srgbClr val="1F487C"/>
                </a:solidFill>
                <a:latin typeface="Times New Roman"/>
                <a:cs typeface="Times New Roman"/>
              </a:rPr>
              <a:t>Hàm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thay thế </a:t>
            </a:r>
            <a:r>
              <a:rPr sz="2400" dirty="0">
                <a:solidFill>
                  <a:srgbClr val="1F487C"/>
                </a:solidFill>
                <a:latin typeface="Times New Roman"/>
                <a:cs typeface="Times New Roman"/>
              </a:rPr>
              <a:t>từ key </a:t>
            </a:r>
            <a:r>
              <a:rPr sz="2400" spc="-5" dirty="0">
                <a:solidFill>
                  <a:srgbClr val="1F487C"/>
                </a:solidFill>
                <a:latin typeface="Times New Roman"/>
                <a:cs typeface="Times New Roman"/>
              </a:rPr>
              <a:t>sau </a:t>
            </a:r>
            <a:r>
              <a:rPr sz="2400" dirty="0">
                <a:solidFill>
                  <a:srgbClr val="1F487C"/>
                </a:solidFill>
                <a:latin typeface="Times New Roman"/>
                <a:cs typeface="Times New Roman"/>
              </a:rPr>
              <a:t>đây</a:t>
            </a:r>
            <a:r>
              <a:rPr sz="2400" spc="-90" dirty="0">
                <a:solidFill>
                  <a:srgbClr val="1F487C"/>
                </a:solidFill>
                <a:latin typeface="Times New Roman"/>
                <a:cs typeface="Times New Roman"/>
              </a:rPr>
              <a:t> </a:t>
            </a:r>
            <a:r>
              <a:rPr sz="2400" dirty="0">
                <a:solidFill>
                  <a:srgbClr val="1F487C"/>
                </a:solidFill>
                <a:latin typeface="Times New Roman"/>
                <a:cs typeface="Times New Roman"/>
              </a:rPr>
              <a:t>làm  cho giá trị a cập nhật là</a:t>
            </a:r>
            <a:r>
              <a:rPr sz="2400" spc="-75" dirty="0">
                <a:solidFill>
                  <a:srgbClr val="1F487C"/>
                </a:solidFill>
                <a:latin typeface="Times New Roman"/>
                <a:cs typeface="Times New Roman"/>
              </a:rPr>
              <a:t> </a:t>
            </a:r>
            <a:r>
              <a:rPr sz="2400" dirty="0">
                <a:solidFill>
                  <a:srgbClr val="1F487C"/>
                </a:solidFill>
                <a:latin typeface="Times New Roman"/>
                <a:cs typeface="Times New Roman"/>
              </a:rPr>
              <a:t>3?</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469900">
              <a:lnSpc>
                <a:spcPct val="100000"/>
              </a:lnSpc>
            </a:pPr>
            <a:r>
              <a:rPr sz="2400" b="1" u="heavy" spc="-5" dirty="0">
                <a:solidFill>
                  <a:srgbClr val="FF0000"/>
                </a:solidFill>
                <a:uFill>
                  <a:solidFill>
                    <a:srgbClr val="FF0000"/>
                  </a:solidFill>
                </a:uFill>
                <a:latin typeface="Times New Roman"/>
                <a:cs typeface="Times New Roman"/>
              </a:rPr>
              <a:t>key</a:t>
            </a:r>
            <a:endParaRPr sz="2400">
              <a:latin typeface="Times New Roman"/>
              <a:cs typeface="Times New Roman"/>
            </a:endParaRPr>
          </a:p>
          <a:p>
            <a:pPr marL="469900">
              <a:lnSpc>
                <a:spcPct val="100000"/>
              </a:lnSpc>
            </a:pPr>
            <a:r>
              <a:rPr sz="2400" dirty="0">
                <a:solidFill>
                  <a:srgbClr val="1F487C"/>
                </a:solidFill>
                <a:latin typeface="Times New Roman"/>
                <a:cs typeface="Times New Roman"/>
              </a:rPr>
              <a:t>var_dump ($a ==</a:t>
            </a:r>
            <a:r>
              <a:rPr sz="2400" spc="-30" dirty="0">
                <a:solidFill>
                  <a:srgbClr val="1F487C"/>
                </a:solidFill>
                <a:latin typeface="Times New Roman"/>
                <a:cs typeface="Times New Roman"/>
              </a:rPr>
              <a:t> </a:t>
            </a:r>
            <a:r>
              <a:rPr sz="2400" dirty="0">
                <a:solidFill>
                  <a:srgbClr val="1F487C"/>
                </a:solidFill>
                <a:latin typeface="Times New Roman"/>
                <a:cs typeface="Times New Roman"/>
              </a:rPr>
              <a:t>$b);</a:t>
            </a:r>
            <a:endParaRPr sz="2400">
              <a:latin typeface="Times New Roman"/>
              <a:cs typeface="Times New Roman"/>
            </a:endParaRPr>
          </a:p>
          <a:p>
            <a:pPr marL="469900" marR="4189095">
              <a:lnSpc>
                <a:spcPct val="100000"/>
              </a:lnSpc>
            </a:pPr>
            <a:r>
              <a:rPr sz="2400" dirty="0">
                <a:solidFill>
                  <a:srgbClr val="1F487C"/>
                </a:solidFill>
                <a:latin typeface="Times New Roman"/>
                <a:cs typeface="Times New Roman"/>
              </a:rPr>
              <a:t>$a = 5;  </a:t>
            </a:r>
            <a:r>
              <a:rPr sz="2400" spc="-5" dirty="0">
                <a:solidFill>
                  <a:srgbClr val="1F487C"/>
                </a:solidFill>
                <a:latin typeface="Times New Roman"/>
                <a:cs typeface="Times New Roman"/>
              </a:rPr>
              <a:t>f($a);  </a:t>
            </a:r>
            <a:r>
              <a:rPr sz="2400" dirty="0">
                <a:solidFill>
                  <a:srgbClr val="1F487C"/>
                </a:solidFill>
                <a:latin typeface="Times New Roman"/>
                <a:cs typeface="Times New Roman"/>
              </a:rPr>
              <a:t>echo</a:t>
            </a:r>
            <a:r>
              <a:rPr sz="2400" spc="-110" dirty="0">
                <a:solidFill>
                  <a:srgbClr val="1F487C"/>
                </a:solidFill>
                <a:latin typeface="Times New Roman"/>
                <a:cs typeface="Times New Roman"/>
              </a:rPr>
              <a:t> </a:t>
            </a:r>
            <a:r>
              <a:rPr sz="2400" dirty="0">
                <a:solidFill>
                  <a:srgbClr val="1F487C"/>
                </a:solidFill>
                <a:latin typeface="Times New Roman"/>
                <a:cs typeface="Times New Roman"/>
              </a:rPr>
              <a:t>$a;</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spcBef>
                <a:spcPts val="5"/>
              </a:spcBef>
              <a:buAutoNum type="alphaUcPeriod"/>
              <a:tabLst>
                <a:tab pos="469265" algn="l"/>
                <a:tab pos="469900" algn="l"/>
              </a:tabLst>
            </a:pPr>
            <a:r>
              <a:rPr sz="2400" dirty="0">
                <a:solidFill>
                  <a:srgbClr val="1F487C"/>
                </a:solidFill>
                <a:latin typeface="Times New Roman"/>
                <a:cs typeface="Times New Roman"/>
              </a:rPr>
              <a:t>function </a:t>
            </a:r>
            <a:r>
              <a:rPr sz="2400" spc="-5" dirty="0">
                <a:solidFill>
                  <a:srgbClr val="1F487C"/>
                </a:solidFill>
                <a:latin typeface="Times New Roman"/>
                <a:cs typeface="Times New Roman"/>
              </a:rPr>
              <a:t>f($a){global $a;$a </a:t>
            </a:r>
            <a:r>
              <a:rPr sz="2400" dirty="0">
                <a:solidFill>
                  <a:srgbClr val="1F487C"/>
                </a:solidFill>
                <a:latin typeface="Times New Roman"/>
                <a:cs typeface="Times New Roman"/>
              </a:rPr>
              <a:t>= 3;return</a:t>
            </a:r>
            <a:r>
              <a:rPr sz="2400" spc="-60" dirty="0">
                <a:solidFill>
                  <a:srgbClr val="1F487C"/>
                </a:solidFill>
                <a:latin typeface="Times New Roman"/>
                <a:cs typeface="Times New Roman"/>
              </a:rPr>
              <a:t> </a:t>
            </a:r>
            <a:r>
              <a:rPr sz="2400" spc="-5" dirty="0">
                <a:solidFill>
                  <a:srgbClr val="1F487C"/>
                </a:solidFill>
                <a:latin typeface="Times New Roman"/>
                <a:cs typeface="Times New Roman"/>
              </a:rPr>
              <a:t>$a;}</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function </a:t>
            </a:r>
            <a:r>
              <a:rPr sz="2400" spc="-5" dirty="0">
                <a:solidFill>
                  <a:srgbClr val="1F487C"/>
                </a:solidFill>
                <a:latin typeface="Times New Roman"/>
                <a:cs typeface="Times New Roman"/>
              </a:rPr>
              <a:t>f(&amp;$a){$a </a:t>
            </a:r>
            <a:r>
              <a:rPr sz="2400" dirty="0">
                <a:solidFill>
                  <a:srgbClr val="1F487C"/>
                </a:solidFill>
                <a:latin typeface="Times New Roman"/>
                <a:cs typeface="Times New Roman"/>
              </a:rPr>
              <a:t>= </a:t>
            </a:r>
            <a:r>
              <a:rPr sz="2400" spc="-5" dirty="0">
                <a:solidFill>
                  <a:srgbClr val="1F487C"/>
                </a:solidFill>
                <a:latin typeface="Times New Roman"/>
                <a:cs typeface="Times New Roman"/>
              </a:rPr>
              <a:t>3;return</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$a;}</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Cả A và B đều</a:t>
            </a:r>
            <a:r>
              <a:rPr sz="2400" spc="-280" dirty="0">
                <a:solidFill>
                  <a:srgbClr val="1F487C"/>
                </a:solidFill>
                <a:latin typeface="Times New Roman"/>
                <a:cs typeface="Times New Roman"/>
              </a:rPr>
              <a:t> </a:t>
            </a:r>
            <a:r>
              <a:rPr sz="2400" dirty="0">
                <a:solidFill>
                  <a:srgbClr val="1F487C"/>
                </a:solidFill>
                <a:latin typeface="Times New Roman"/>
                <a:cs typeface="Times New Roman"/>
              </a:rPr>
              <a:t>đúng</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Cả A và B đều</a:t>
            </a:r>
            <a:r>
              <a:rPr sz="2400" spc="-280"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43533" y="0"/>
              <a:ext cx="788670" cy="785622"/>
            </a:xfrm>
            <a:prstGeom prst="rect">
              <a:avLst/>
            </a:prstGeom>
            <a:blipFill>
              <a:blip r:embed="rId3" cstate="print"/>
              <a:stretch>
                <a:fillRect/>
              </a:stretch>
            </a:blipFill>
          </p:spPr>
          <p:txBody>
            <a:bodyPr wrap="square" lIns="0" tIns="0" rIns="0" bIns="0" rtlCol="0"/>
            <a:lstStyle/>
            <a:p>
              <a:endParaRPr/>
            </a:p>
          </p:txBody>
        </p:sp>
      </p:grpSp>
      <p:grpSp>
        <p:nvGrpSpPr>
          <p:cNvPr id="5" name="object 5"/>
          <p:cNvGrpSpPr/>
          <p:nvPr/>
        </p:nvGrpSpPr>
        <p:grpSpPr>
          <a:xfrm>
            <a:off x="1085291" y="1523"/>
            <a:ext cx="2969895" cy="786130"/>
            <a:chOff x="1085291" y="1523"/>
            <a:chExt cx="2969895" cy="786130"/>
          </a:xfrm>
        </p:grpSpPr>
        <p:sp>
          <p:nvSpPr>
            <p:cNvPr id="6" name="object 6"/>
            <p:cNvSpPr/>
            <p:nvPr/>
          </p:nvSpPr>
          <p:spPr>
            <a:xfrm>
              <a:off x="1240536" y="1523"/>
              <a:ext cx="2814066" cy="78562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8" name="object 8"/>
            <p:cNvSpPr/>
            <p:nvPr/>
          </p:nvSpPr>
          <p:spPr>
            <a:xfrm>
              <a:off x="1133843" y="320674"/>
              <a:ext cx="192925" cy="14859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sp>
        <p:nvSpPr>
          <p:cNvPr id="11" name="object 11"/>
          <p:cNvSpPr/>
          <p:nvPr/>
        </p:nvSpPr>
        <p:spPr>
          <a:xfrm>
            <a:off x="762000" y="1219200"/>
            <a:ext cx="2368296" cy="4972050"/>
          </a:xfrm>
          <a:prstGeom prst="rect">
            <a:avLst/>
          </a:prstGeom>
          <a:blipFill>
            <a:blip r:embed="rId7" cstate="print"/>
            <a:stretch>
              <a:fillRect/>
            </a:stretch>
          </a:blipFill>
        </p:spPr>
        <p:txBody>
          <a:bodyPr wrap="square" lIns="0" tIns="0" rIns="0" bIns="0" rtlCol="0"/>
          <a:lstStyle/>
          <a:p>
            <a:endParaRPr/>
          </a:p>
        </p:txBody>
      </p:sp>
      <p:grpSp>
        <p:nvGrpSpPr>
          <p:cNvPr id="12" name="object 12"/>
          <p:cNvGrpSpPr/>
          <p:nvPr/>
        </p:nvGrpSpPr>
        <p:grpSpPr>
          <a:xfrm>
            <a:off x="7770876" y="188213"/>
            <a:ext cx="917575" cy="916940"/>
            <a:chOff x="7770876" y="188213"/>
            <a:chExt cx="917575" cy="916940"/>
          </a:xfrm>
        </p:grpSpPr>
        <p:sp>
          <p:nvSpPr>
            <p:cNvPr id="13" name="object 13"/>
            <p:cNvSpPr/>
            <p:nvPr/>
          </p:nvSpPr>
          <p:spPr>
            <a:xfrm>
              <a:off x="7770876" y="188213"/>
              <a:ext cx="917448" cy="916686"/>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6" name="object 16"/>
            <p:cNvSpPr/>
            <p:nvPr/>
          </p:nvSpPr>
          <p:spPr>
            <a:xfrm>
              <a:off x="7802880" y="243077"/>
              <a:ext cx="853440" cy="853439"/>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8" name="object 18"/>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9" name="object 19"/>
          <p:cNvSpPr txBox="1"/>
          <p:nvPr/>
        </p:nvSpPr>
        <p:spPr>
          <a:xfrm>
            <a:off x="3209289" y="1165352"/>
            <a:ext cx="5614670" cy="514667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20</a:t>
            </a:r>
            <a:r>
              <a:rPr sz="2400" dirty="0">
                <a:solidFill>
                  <a:srgbClr val="1F487C"/>
                </a:solidFill>
                <a:latin typeface="Times New Roman"/>
                <a:cs typeface="Times New Roman"/>
              </a:rPr>
              <a:t>: Chọn phát biểu đúng </a:t>
            </a:r>
            <a:r>
              <a:rPr sz="2400" spc="-5" dirty="0">
                <a:solidFill>
                  <a:srgbClr val="1F487C"/>
                </a:solidFill>
                <a:latin typeface="Times New Roman"/>
                <a:cs typeface="Times New Roman"/>
              </a:rPr>
              <a:t>thay </a:t>
            </a:r>
            <a:r>
              <a:rPr sz="2400" dirty="0">
                <a:solidFill>
                  <a:srgbClr val="1F487C"/>
                </a:solidFill>
                <a:latin typeface="Times New Roman"/>
                <a:cs typeface="Times New Roman"/>
              </a:rPr>
              <a:t>cho </a:t>
            </a:r>
            <a:r>
              <a:rPr sz="2400" spc="-5" dirty="0">
                <a:solidFill>
                  <a:srgbClr val="1F487C"/>
                </a:solidFill>
                <a:latin typeface="Times New Roman"/>
                <a:cs typeface="Times New Roman"/>
              </a:rPr>
              <a:t>từ</a:t>
            </a:r>
            <a:r>
              <a:rPr sz="2400" spc="-105" dirty="0">
                <a:solidFill>
                  <a:srgbClr val="1F487C"/>
                </a:solidFill>
                <a:latin typeface="Times New Roman"/>
                <a:cs typeface="Times New Roman"/>
              </a:rPr>
              <a:t> </a:t>
            </a:r>
            <a:r>
              <a:rPr sz="2400" spc="-5" dirty="0">
                <a:solidFill>
                  <a:srgbClr val="1F487C"/>
                </a:solidFill>
                <a:latin typeface="Times New Roman"/>
                <a:cs typeface="Times New Roman"/>
              </a:rPr>
              <a:t>key  sao </a:t>
            </a:r>
            <a:r>
              <a:rPr sz="2400" dirty="0">
                <a:solidFill>
                  <a:srgbClr val="1F487C"/>
                </a:solidFill>
                <a:latin typeface="Times New Roman"/>
                <a:cs typeface="Times New Roman"/>
              </a:rPr>
              <a:t>cho kết quả xuất ra là </a:t>
            </a:r>
            <a:r>
              <a:rPr sz="2400" spc="25" dirty="0">
                <a:solidFill>
                  <a:srgbClr val="1F487C"/>
                </a:solidFill>
                <a:latin typeface="Times New Roman"/>
                <a:cs typeface="Times New Roman"/>
              </a:rPr>
              <a:t>‘def’</a:t>
            </a:r>
            <a:r>
              <a:rPr sz="2400" spc="-245"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378460">
              <a:lnSpc>
                <a:spcPct val="100000"/>
              </a:lnSpc>
            </a:pPr>
            <a:r>
              <a:rPr sz="2400" spc="-5" dirty="0">
                <a:solidFill>
                  <a:srgbClr val="1F487C"/>
                </a:solidFill>
                <a:latin typeface="Times New Roman"/>
                <a:cs typeface="Times New Roman"/>
              </a:rPr>
              <a:t>$s </a:t>
            </a:r>
            <a:r>
              <a:rPr sz="2400" dirty="0">
                <a:solidFill>
                  <a:srgbClr val="1F487C"/>
                </a:solidFill>
                <a:latin typeface="Times New Roman"/>
                <a:cs typeface="Times New Roman"/>
              </a:rPr>
              <a:t>= </a:t>
            </a:r>
            <a:r>
              <a:rPr sz="2400" spc="-5" dirty="0">
                <a:solidFill>
                  <a:srgbClr val="1F487C"/>
                </a:solidFill>
                <a:latin typeface="Times New Roman"/>
                <a:cs typeface="Times New Roman"/>
              </a:rPr>
              <a:t>'abcdef';</a:t>
            </a:r>
            <a:endParaRPr sz="2400">
              <a:latin typeface="Times New Roman"/>
              <a:cs typeface="Times New Roman"/>
            </a:endParaRPr>
          </a:p>
          <a:p>
            <a:pPr marL="744220" marR="1739900" indent="-365760">
              <a:lnSpc>
                <a:spcPct val="100000"/>
              </a:lnSpc>
            </a:pPr>
            <a:r>
              <a:rPr sz="2400" dirty="0">
                <a:solidFill>
                  <a:srgbClr val="1F487C"/>
                </a:solidFill>
                <a:latin typeface="Times New Roman"/>
                <a:cs typeface="Times New Roman"/>
              </a:rPr>
              <a:t>for ($i = 0; $i &lt; </a:t>
            </a:r>
            <a:r>
              <a:rPr sz="2400" b="1" u="heavy" dirty="0">
                <a:solidFill>
                  <a:srgbClr val="FF0000"/>
                </a:solidFill>
                <a:uFill>
                  <a:solidFill>
                    <a:srgbClr val="FF0000"/>
                  </a:solidFill>
                </a:uFill>
                <a:latin typeface="Times New Roman"/>
                <a:cs typeface="Times New Roman"/>
              </a:rPr>
              <a:t>key</a:t>
            </a:r>
            <a:r>
              <a:rPr sz="2400" dirty="0">
                <a:solidFill>
                  <a:srgbClr val="1F487C"/>
                </a:solidFill>
                <a:latin typeface="Times New Roman"/>
                <a:cs typeface="Times New Roman"/>
              </a:rPr>
              <a:t>; $i++)</a:t>
            </a:r>
            <a:r>
              <a:rPr sz="2400" spc="-150" dirty="0">
                <a:solidFill>
                  <a:srgbClr val="1F487C"/>
                </a:solidFill>
                <a:latin typeface="Times New Roman"/>
                <a:cs typeface="Times New Roman"/>
              </a:rPr>
              <a:t> </a:t>
            </a:r>
            <a:r>
              <a:rPr sz="2400" dirty="0">
                <a:solidFill>
                  <a:srgbClr val="1F487C"/>
                </a:solidFill>
                <a:latin typeface="Times New Roman"/>
                <a:cs typeface="Times New Roman"/>
              </a:rPr>
              <a:t>{  if ($s[$i] &gt; </a:t>
            </a:r>
            <a:r>
              <a:rPr sz="2400" spc="-5" dirty="0">
                <a:solidFill>
                  <a:srgbClr val="1F487C"/>
                </a:solidFill>
                <a:latin typeface="Times New Roman"/>
                <a:cs typeface="Times New Roman"/>
              </a:rPr>
              <a:t>'c')</a:t>
            </a:r>
            <a:r>
              <a:rPr sz="2400" spc="-25"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1109980">
              <a:lnSpc>
                <a:spcPct val="100000"/>
              </a:lnSpc>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$s[$i];</a:t>
            </a:r>
            <a:endParaRPr sz="2400">
              <a:latin typeface="Times New Roman"/>
              <a:cs typeface="Times New Roman"/>
            </a:endParaRPr>
          </a:p>
          <a:p>
            <a:pPr marL="744220">
              <a:lnSpc>
                <a:spcPct val="100000"/>
              </a:lnSpc>
            </a:pPr>
            <a:r>
              <a:rPr sz="2400" dirty="0">
                <a:solidFill>
                  <a:srgbClr val="1F487C"/>
                </a:solidFill>
                <a:latin typeface="Times New Roman"/>
                <a:cs typeface="Times New Roman"/>
              </a:rPr>
              <a:t>}</a:t>
            </a:r>
            <a:endParaRPr sz="2400">
              <a:latin typeface="Times New Roman"/>
              <a:cs typeface="Times New Roman"/>
            </a:endParaRPr>
          </a:p>
          <a:p>
            <a:pPr marL="378460">
              <a:lnSpc>
                <a:spcPct val="100000"/>
              </a:lnSpc>
            </a:pPr>
            <a:r>
              <a:rPr sz="2400" dirty="0">
                <a:solidFill>
                  <a:srgbClr val="1F487C"/>
                </a:solidFill>
                <a:latin typeface="Times New Roman"/>
                <a:cs typeface="Times New Roman"/>
              </a:rPr>
              <a:t>}</a:t>
            </a:r>
            <a:endParaRPr sz="2400">
              <a:latin typeface="Times New Roman"/>
              <a:cs typeface="Times New Roman"/>
            </a:endParaRPr>
          </a:p>
          <a:p>
            <a:pPr marL="12700">
              <a:lnSpc>
                <a:spcPct val="100000"/>
              </a:lnSpc>
              <a:spcBef>
                <a:spcPts val="5"/>
              </a:spcBef>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strlen</a:t>
            </a:r>
            <a:r>
              <a:rPr sz="2400" spc="-85" dirty="0">
                <a:solidFill>
                  <a:srgbClr val="1F487C"/>
                </a:solidFill>
                <a:latin typeface="Times New Roman"/>
                <a:cs typeface="Times New Roman"/>
              </a:rPr>
              <a:t> </a:t>
            </a:r>
            <a:r>
              <a:rPr sz="2400" spc="-5" dirty="0">
                <a:solidFill>
                  <a:srgbClr val="1F487C"/>
                </a:solidFill>
                <a:latin typeface="Times New Roman"/>
                <a:cs typeface="Times New Roman"/>
              </a:rPr>
              <a:t>($s)</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count</a:t>
            </a:r>
            <a:r>
              <a:rPr sz="2400" spc="-95" dirty="0">
                <a:solidFill>
                  <a:srgbClr val="1F487C"/>
                </a:solidFill>
                <a:latin typeface="Times New Roman"/>
                <a:cs typeface="Times New Roman"/>
              </a:rPr>
              <a:t> </a:t>
            </a:r>
            <a:r>
              <a:rPr sz="2400" spc="-5" dirty="0">
                <a:solidFill>
                  <a:srgbClr val="1F487C"/>
                </a:solidFill>
                <a:latin typeface="Times New Roman"/>
                <a:cs typeface="Times New Roman"/>
              </a:rPr>
              <a:t>($s)</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$s.length</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$s.count</a:t>
            </a:r>
            <a:endParaRPr sz="240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631187"/>
            <a:ext cx="1771650" cy="635635"/>
          </a:xfrm>
          <a:prstGeom prst="rect">
            <a:avLst/>
          </a:prstGeom>
        </p:spPr>
        <p:txBody>
          <a:bodyPr vert="horz" wrap="square" lIns="0" tIns="12700" rIns="0" bIns="0" rtlCol="0">
            <a:spAutoFit/>
          </a:bodyPr>
          <a:lstStyle/>
          <a:p>
            <a:pPr marL="12700">
              <a:lnSpc>
                <a:spcPct val="100000"/>
              </a:lnSpc>
              <a:spcBef>
                <a:spcPts val="100"/>
              </a:spcBef>
            </a:pPr>
            <a:r>
              <a:rPr sz="4000" b="0" u="heavy" spc="-1005" dirty="0">
                <a:solidFill>
                  <a:srgbClr val="1F487C"/>
                </a:solidFill>
                <a:uFill>
                  <a:solidFill>
                    <a:srgbClr val="1F487C"/>
                  </a:solidFill>
                </a:uFill>
                <a:latin typeface="Times New Roman"/>
                <a:cs typeface="Times New Roman"/>
              </a:rPr>
              <a:t> </a:t>
            </a:r>
            <a:r>
              <a:rPr sz="4000" u="heavy" spc="-5" dirty="0">
                <a:solidFill>
                  <a:srgbClr val="1F487C"/>
                </a:solidFill>
                <a:uFill>
                  <a:solidFill>
                    <a:srgbClr val="1F487C"/>
                  </a:solidFill>
                </a:uFill>
                <a:latin typeface="Carlito"/>
                <a:cs typeface="Carlito"/>
              </a:rPr>
              <a:t>PHẦN</a:t>
            </a:r>
            <a:r>
              <a:rPr sz="4000" u="heavy" spc="-80" dirty="0">
                <a:solidFill>
                  <a:srgbClr val="1F487C"/>
                </a:solidFill>
                <a:uFill>
                  <a:solidFill>
                    <a:srgbClr val="1F487C"/>
                  </a:solidFill>
                </a:uFill>
                <a:latin typeface="Carlito"/>
                <a:cs typeface="Carlito"/>
              </a:rPr>
              <a:t> </a:t>
            </a:r>
            <a:r>
              <a:rPr lang="en-US" sz="4000" u="heavy" spc="-5" dirty="0">
                <a:solidFill>
                  <a:srgbClr val="1F487C"/>
                </a:solidFill>
                <a:uFill>
                  <a:solidFill>
                    <a:srgbClr val="1F487C"/>
                  </a:solidFill>
                </a:uFill>
                <a:latin typeface="Carlito"/>
                <a:cs typeface="Carlito"/>
              </a:rPr>
              <a:t>2</a:t>
            </a:r>
            <a:r>
              <a:rPr sz="4000" u="heavy" spc="-5" dirty="0">
                <a:solidFill>
                  <a:srgbClr val="1F487C"/>
                </a:solidFill>
                <a:uFill>
                  <a:solidFill>
                    <a:srgbClr val="1F487C"/>
                  </a:solidFill>
                </a:uFill>
                <a:latin typeface="Carlito"/>
                <a:cs typeface="Carlito"/>
              </a:rPr>
              <a:t>:</a:t>
            </a:r>
            <a:endParaRPr sz="4000" dirty="0">
              <a:latin typeface="Carlito"/>
              <a:cs typeface="Carlito"/>
            </a:endParaRPr>
          </a:p>
        </p:txBody>
      </p:sp>
      <p:sp>
        <p:nvSpPr>
          <p:cNvPr id="3" name="object 3"/>
          <p:cNvSpPr/>
          <p:nvPr/>
        </p:nvSpPr>
        <p:spPr>
          <a:xfrm>
            <a:off x="493776" y="2907029"/>
            <a:ext cx="8285226" cy="99288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2163317"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68374" y="185420"/>
            <a:ext cx="1704289" cy="34963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64540" y="615391"/>
            <a:ext cx="7818755" cy="4446270"/>
          </a:xfrm>
          <a:prstGeom prst="rect">
            <a:avLst/>
          </a:prstGeom>
        </p:spPr>
        <p:txBody>
          <a:bodyPr vert="horz" wrap="square" lIns="0" tIns="262255" rIns="0" bIns="0" rtlCol="0">
            <a:spAutoFit/>
          </a:bodyPr>
          <a:lstStyle/>
          <a:p>
            <a:pPr marL="456565" indent="-444500">
              <a:lnSpc>
                <a:spcPct val="100000"/>
              </a:lnSpc>
              <a:spcBef>
                <a:spcPts val="2065"/>
              </a:spcBef>
              <a:buAutoNum type="arabicPeriod"/>
              <a:tabLst>
                <a:tab pos="457200" algn="l"/>
              </a:tabLst>
            </a:pPr>
            <a:r>
              <a:rPr sz="3200" spc="-5" dirty="0">
                <a:latin typeface="Times New Roman"/>
                <a:cs typeface="Times New Roman"/>
              </a:rPr>
              <a:t>Giới</a:t>
            </a:r>
            <a:r>
              <a:rPr sz="3200" spc="-10" dirty="0">
                <a:latin typeface="Times New Roman"/>
                <a:cs typeface="Times New Roman"/>
              </a:rPr>
              <a:t> </a:t>
            </a:r>
            <a:r>
              <a:rPr sz="3200" spc="-5" dirty="0">
                <a:latin typeface="Times New Roman"/>
                <a:cs typeface="Times New Roman"/>
              </a:rPr>
              <a:t>thiệu</a:t>
            </a:r>
            <a:endParaRPr sz="3200">
              <a:latin typeface="Times New Roman"/>
              <a:cs typeface="Times New Roman"/>
            </a:endParaRPr>
          </a:p>
          <a:p>
            <a:pPr marL="456565" indent="-444500">
              <a:lnSpc>
                <a:spcPct val="100000"/>
              </a:lnSpc>
              <a:spcBef>
                <a:spcPts val="1960"/>
              </a:spcBef>
              <a:buAutoNum type="arabicPeriod"/>
              <a:tabLst>
                <a:tab pos="457200" algn="l"/>
              </a:tabLst>
            </a:pPr>
            <a:r>
              <a:rPr sz="3200" spc="-5" dirty="0">
                <a:latin typeface="Times New Roman"/>
                <a:cs typeface="Times New Roman"/>
              </a:rPr>
              <a:t>Đối </a:t>
            </a:r>
            <a:r>
              <a:rPr sz="3200" dirty="0">
                <a:latin typeface="Times New Roman"/>
                <a:cs typeface="Times New Roman"/>
              </a:rPr>
              <a:t>tượng </a:t>
            </a:r>
            <a:r>
              <a:rPr sz="3200" spc="-45" dirty="0">
                <a:latin typeface="Times New Roman"/>
                <a:cs typeface="Times New Roman"/>
              </a:rPr>
              <a:t>$_GET, </a:t>
            </a:r>
            <a:r>
              <a:rPr sz="3200" spc="-5" dirty="0">
                <a:latin typeface="Times New Roman"/>
                <a:cs typeface="Times New Roman"/>
              </a:rPr>
              <a:t>$_POST và</a:t>
            </a:r>
            <a:r>
              <a:rPr sz="3200" spc="-25" dirty="0">
                <a:latin typeface="Times New Roman"/>
                <a:cs typeface="Times New Roman"/>
              </a:rPr>
              <a:t> </a:t>
            </a:r>
            <a:r>
              <a:rPr sz="3200" spc="-5" dirty="0">
                <a:latin typeface="Times New Roman"/>
                <a:cs typeface="Times New Roman"/>
              </a:rPr>
              <a:t>$_REQUEST</a:t>
            </a:r>
            <a:endParaRPr sz="3200">
              <a:latin typeface="Times New Roman"/>
              <a:cs typeface="Times New Roman"/>
            </a:endParaRPr>
          </a:p>
          <a:p>
            <a:pPr marL="456565" indent="-444500">
              <a:lnSpc>
                <a:spcPct val="100000"/>
              </a:lnSpc>
              <a:spcBef>
                <a:spcPts val="1960"/>
              </a:spcBef>
              <a:buAutoNum type="arabicPeriod"/>
              <a:tabLst>
                <a:tab pos="457200" algn="l"/>
              </a:tabLst>
            </a:pPr>
            <a:r>
              <a:rPr sz="3200" spc="-5" dirty="0">
                <a:latin typeface="Times New Roman"/>
                <a:cs typeface="Times New Roman"/>
              </a:rPr>
              <a:t>Đối </a:t>
            </a:r>
            <a:r>
              <a:rPr sz="3200" dirty="0">
                <a:latin typeface="Times New Roman"/>
                <a:cs typeface="Times New Roman"/>
              </a:rPr>
              <a:t>tượng </a:t>
            </a:r>
            <a:r>
              <a:rPr sz="3200" spc="-5" dirty="0">
                <a:latin typeface="Times New Roman"/>
                <a:cs typeface="Times New Roman"/>
              </a:rPr>
              <a:t>$_COOKIE và</a:t>
            </a:r>
            <a:r>
              <a:rPr sz="3200" spc="-20" dirty="0">
                <a:latin typeface="Times New Roman"/>
                <a:cs typeface="Times New Roman"/>
              </a:rPr>
              <a:t> </a:t>
            </a:r>
            <a:r>
              <a:rPr sz="3200" spc="-5" dirty="0">
                <a:latin typeface="Times New Roman"/>
                <a:cs typeface="Times New Roman"/>
              </a:rPr>
              <a:t>$_SESSION</a:t>
            </a:r>
            <a:endParaRPr sz="3200">
              <a:latin typeface="Times New Roman"/>
              <a:cs typeface="Times New Roman"/>
            </a:endParaRPr>
          </a:p>
          <a:p>
            <a:pPr marL="456565" indent="-444500">
              <a:lnSpc>
                <a:spcPct val="100000"/>
              </a:lnSpc>
              <a:spcBef>
                <a:spcPts val="1960"/>
              </a:spcBef>
              <a:buAutoNum type="arabicPeriod"/>
              <a:tabLst>
                <a:tab pos="457200" algn="l"/>
              </a:tabLst>
            </a:pPr>
            <a:r>
              <a:rPr sz="3200" spc="-5" dirty="0">
                <a:latin typeface="Times New Roman"/>
                <a:cs typeface="Times New Roman"/>
              </a:rPr>
              <a:t>Đối </a:t>
            </a:r>
            <a:r>
              <a:rPr sz="3200" dirty="0">
                <a:latin typeface="Times New Roman"/>
                <a:cs typeface="Times New Roman"/>
              </a:rPr>
              <a:t>tượng</a:t>
            </a:r>
            <a:r>
              <a:rPr sz="3200" spc="-5" dirty="0">
                <a:latin typeface="Times New Roman"/>
                <a:cs typeface="Times New Roman"/>
              </a:rPr>
              <a:t> </a:t>
            </a:r>
            <a:r>
              <a:rPr sz="3200" spc="-35" dirty="0">
                <a:latin typeface="Times New Roman"/>
                <a:cs typeface="Times New Roman"/>
              </a:rPr>
              <a:t>$_SERVER</a:t>
            </a:r>
            <a:endParaRPr sz="3200">
              <a:latin typeface="Times New Roman"/>
              <a:cs typeface="Times New Roman"/>
            </a:endParaRPr>
          </a:p>
          <a:p>
            <a:pPr marL="456565" indent="-444500">
              <a:lnSpc>
                <a:spcPct val="100000"/>
              </a:lnSpc>
              <a:spcBef>
                <a:spcPts val="1964"/>
              </a:spcBef>
              <a:buAutoNum type="arabicPeriod"/>
              <a:tabLst>
                <a:tab pos="457200" algn="l"/>
              </a:tabLst>
            </a:pPr>
            <a:r>
              <a:rPr sz="3200" spc="-5" dirty="0">
                <a:latin typeface="Times New Roman"/>
                <a:cs typeface="Times New Roman"/>
              </a:rPr>
              <a:t>Đối </a:t>
            </a:r>
            <a:r>
              <a:rPr sz="3200" dirty="0">
                <a:latin typeface="Times New Roman"/>
                <a:cs typeface="Times New Roman"/>
              </a:rPr>
              <a:t>tượng</a:t>
            </a:r>
            <a:r>
              <a:rPr sz="3200" spc="-10" dirty="0">
                <a:latin typeface="Times New Roman"/>
                <a:cs typeface="Times New Roman"/>
              </a:rPr>
              <a:t> </a:t>
            </a:r>
            <a:r>
              <a:rPr sz="3200" spc="-5" dirty="0">
                <a:latin typeface="Times New Roman"/>
                <a:cs typeface="Times New Roman"/>
              </a:rPr>
              <a:t>$_FILES</a:t>
            </a:r>
            <a:endParaRPr sz="3200">
              <a:latin typeface="Times New Roman"/>
              <a:cs typeface="Times New Roman"/>
            </a:endParaRPr>
          </a:p>
          <a:p>
            <a:pPr marL="456565" indent="-444500">
              <a:lnSpc>
                <a:spcPct val="100000"/>
              </a:lnSpc>
              <a:spcBef>
                <a:spcPts val="1955"/>
              </a:spcBef>
              <a:buAutoNum type="arabicPeriod"/>
              <a:tabLst>
                <a:tab pos="457200" algn="l"/>
              </a:tabLst>
            </a:pPr>
            <a:r>
              <a:rPr sz="3200" spc="-5" dirty="0">
                <a:latin typeface="Times New Roman"/>
                <a:cs typeface="Times New Roman"/>
              </a:rPr>
              <a:t>Các đối tượng </a:t>
            </a:r>
            <a:r>
              <a:rPr sz="3200" dirty="0">
                <a:latin typeface="Times New Roman"/>
                <a:cs typeface="Times New Roman"/>
              </a:rPr>
              <a:t>khác </a:t>
            </a:r>
            <a:r>
              <a:rPr sz="3200" spc="-5" dirty="0">
                <a:latin typeface="Times New Roman"/>
                <a:cs typeface="Times New Roman"/>
              </a:rPr>
              <a:t>trong </a:t>
            </a:r>
            <a:r>
              <a:rPr sz="3200" spc="-90" dirty="0">
                <a:latin typeface="Times New Roman"/>
                <a:cs typeface="Times New Roman"/>
              </a:rPr>
              <a:t>Web</a:t>
            </a:r>
            <a:r>
              <a:rPr sz="3200" spc="-5" dirty="0">
                <a:latin typeface="Times New Roman"/>
                <a:cs typeface="Times New Roman"/>
              </a:rPr>
              <a:t> </a:t>
            </a:r>
            <a:r>
              <a:rPr sz="3200" spc="-10" dirty="0">
                <a:latin typeface="Times New Roman"/>
                <a:cs typeface="Times New Roman"/>
              </a:rPr>
              <a:t>Programming</a:t>
            </a:r>
            <a:endParaRPr sz="32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019" cy="785622"/>
            <a:chOff x="1080261" y="1523"/>
            <a:chExt cx="6875019" cy="785622"/>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p:nvPr/>
        </p:nvSpPr>
        <p:spPr>
          <a:xfrm>
            <a:off x="383540" y="548640"/>
            <a:ext cx="8148955" cy="5014595"/>
          </a:xfrm>
          <a:prstGeom prst="rect">
            <a:avLst/>
          </a:prstGeom>
        </p:spPr>
        <p:txBody>
          <a:bodyPr vert="horz" wrap="square" lIns="0" tIns="220980" rIns="0" bIns="0" rtlCol="0">
            <a:spAutoFit/>
          </a:bodyPr>
          <a:lstStyle/>
          <a:p>
            <a:pPr marL="12700" algn="just">
              <a:lnSpc>
                <a:spcPct val="100000"/>
              </a:lnSpc>
              <a:spcBef>
                <a:spcPts val="1740"/>
              </a:spcBef>
            </a:pPr>
            <a:r>
              <a:rPr sz="2400" b="1" dirty="0">
                <a:solidFill>
                  <a:srgbClr val="FF0000"/>
                </a:solidFill>
                <a:latin typeface="Times New Roman"/>
                <a:cs typeface="Times New Roman"/>
              </a:rPr>
              <a:t>a. </a:t>
            </a:r>
            <a:r>
              <a:rPr sz="2400" b="1" spc="-5" dirty="0">
                <a:solidFill>
                  <a:srgbClr val="FF0000"/>
                </a:solidFill>
                <a:latin typeface="Times New Roman"/>
                <a:cs typeface="Times New Roman"/>
              </a:rPr>
              <a:t>Đối tượng </a:t>
            </a:r>
            <a:r>
              <a:rPr sz="2400" b="1" dirty="0">
                <a:solidFill>
                  <a:srgbClr val="FF0000"/>
                </a:solidFill>
                <a:latin typeface="Times New Roman"/>
                <a:cs typeface="Times New Roman"/>
              </a:rPr>
              <a:t>$_GET</a:t>
            </a:r>
            <a:endParaRPr sz="2400">
              <a:latin typeface="Times New Roman"/>
              <a:cs typeface="Times New Roman"/>
            </a:endParaRPr>
          </a:p>
          <a:p>
            <a:pPr marL="584200" marR="6350" indent="-342900" algn="just">
              <a:lnSpc>
                <a:spcPct val="150000"/>
              </a:lnSpc>
              <a:spcBef>
                <a:spcPts val="200"/>
              </a:spcBef>
              <a:buClr>
                <a:srgbClr val="00AF50"/>
              </a:buClr>
              <a:buFont typeface="Wingdings"/>
              <a:buChar char=""/>
              <a:tabLst>
                <a:tab pos="584200" algn="l"/>
              </a:tabLst>
            </a:pPr>
            <a:r>
              <a:rPr sz="2400" dirty="0">
                <a:latin typeface="Times New Roman"/>
                <a:cs typeface="Times New Roman"/>
              </a:rPr>
              <a:t>Dữ </a:t>
            </a:r>
            <a:r>
              <a:rPr sz="2400" spc="-5" dirty="0">
                <a:latin typeface="Times New Roman"/>
                <a:cs typeface="Times New Roman"/>
              </a:rPr>
              <a:t>liệu </a:t>
            </a:r>
            <a:r>
              <a:rPr sz="2400" dirty="0">
                <a:latin typeface="Times New Roman"/>
                <a:cs typeface="Times New Roman"/>
              </a:rPr>
              <a:t>gửi </a:t>
            </a:r>
            <a:r>
              <a:rPr sz="2400" spc="-5" dirty="0">
                <a:latin typeface="Times New Roman"/>
                <a:cs typeface="Times New Roman"/>
              </a:rPr>
              <a:t>từ trình </a:t>
            </a:r>
            <a:r>
              <a:rPr sz="2400" dirty="0">
                <a:latin typeface="Times New Roman"/>
                <a:cs typeface="Times New Roman"/>
              </a:rPr>
              <a:t>duyệt lên server qua phương thức </a:t>
            </a:r>
            <a:r>
              <a:rPr sz="2400" b="1" dirty="0">
                <a:latin typeface="Times New Roman"/>
                <a:cs typeface="Times New Roman"/>
              </a:rPr>
              <a:t>GET</a:t>
            </a:r>
            <a:r>
              <a:rPr sz="2400" b="1" spc="-125" dirty="0">
                <a:latin typeface="Times New Roman"/>
                <a:cs typeface="Times New Roman"/>
              </a:rPr>
              <a:t> </a:t>
            </a:r>
            <a:r>
              <a:rPr sz="2400" spc="-5" dirty="0">
                <a:latin typeface="Times New Roman"/>
                <a:cs typeface="Times New Roman"/>
              </a:rPr>
              <a:t>là  </a:t>
            </a:r>
            <a:r>
              <a:rPr sz="2400" dirty="0">
                <a:latin typeface="Times New Roman"/>
                <a:cs typeface="Times New Roman"/>
              </a:rPr>
              <a:t>phần dữ </a:t>
            </a:r>
            <a:r>
              <a:rPr sz="2400" spc="-5" dirty="0">
                <a:latin typeface="Times New Roman"/>
                <a:cs typeface="Times New Roman"/>
              </a:rPr>
              <a:t>liệu </a:t>
            </a:r>
            <a:r>
              <a:rPr sz="2400" dirty="0">
                <a:latin typeface="Times New Roman"/>
                <a:cs typeface="Times New Roman"/>
              </a:rPr>
              <a:t>được </a:t>
            </a:r>
            <a:r>
              <a:rPr sz="2400" spc="-5" dirty="0">
                <a:latin typeface="Times New Roman"/>
                <a:cs typeface="Times New Roman"/>
              </a:rPr>
              <a:t>nhập trực tiếp theo sau địa </a:t>
            </a:r>
            <a:r>
              <a:rPr sz="2400" dirty="0">
                <a:latin typeface="Times New Roman"/>
                <a:cs typeface="Times New Roman"/>
              </a:rPr>
              <a:t>chỉ </a:t>
            </a:r>
            <a:r>
              <a:rPr sz="2400" b="1" spc="-5" dirty="0">
                <a:latin typeface="Times New Roman"/>
                <a:cs typeface="Times New Roman"/>
              </a:rPr>
              <a:t>URL</a:t>
            </a:r>
            <a:r>
              <a:rPr sz="2400" spc="-5" dirty="0">
                <a:latin typeface="Times New Roman"/>
                <a:cs typeface="Times New Roman"/>
              </a:rPr>
              <a:t>, được  </a:t>
            </a:r>
            <a:r>
              <a:rPr sz="2400" dirty="0">
                <a:latin typeface="Times New Roman"/>
                <a:cs typeface="Times New Roman"/>
              </a:rPr>
              <a:t>phân biệt với tên </a:t>
            </a:r>
            <a:r>
              <a:rPr sz="2400" spc="-5" dirty="0">
                <a:latin typeface="Times New Roman"/>
                <a:cs typeface="Times New Roman"/>
              </a:rPr>
              <a:t>file </a:t>
            </a:r>
            <a:r>
              <a:rPr sz="2400" dirty="0">
                <a:latin typeface="Times New Roman"/>
                <a:cs typeface="Times New Roman"/>
              </a:rPr>
              <a:t>script bằng dấu hỏi chấm</a:t>
            </a:r>
            <a:r>
              <a:rPr sz="2400" spc="-105"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584200" indent="-342900" algn="just">
              <a:lnSpc>
                <a:spcPct val="100000"/>
              </a:lnSpc>
              <a:spcBef>
                <a:spcPts val="1440"/>
              </a:spcBef>
              <a:buClr>
                <a:srgbClr val="00AF50"/>
              </a:buClr>
              <a:buFont typeface="Wingdings"/>
              <a:buChar char=""/>
              <a:tabLst>
                <a:tab pos="5842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khi </a:t>
            </a:r>
            <a:r>
              <a:rPr sz="2400" spc="-5" dirty="0">
                <a:latin typeface="Times New Roman"/>
                <a:cs typeface="Times New Roman"/>
              </a:rPr>
              <a:t>ta </a:t>
            </a:r>
            <a:r>
              <a:rPr sz="2400" dirty="0">
                <a:latin typeface="Times New Roman"/>
                <a:cs typeface="Times New Roman"/>
              </a:rPr>
              <a:t>gõ vào trình duyệt địa chỉ URL</a:t>
            </a:r>
            <a:r>
              <a:rPr sz="2400" spc="-155" dirty="0">
                <a:latin typeface="Times New Roman"/>
                <a:cs typeface="Times New Roman"/>
              </a:rPr>
              <a:t> </a:t>
            </a:r>
            <a:r>
              <a:rPr sz="2400" spc="-5" dirty="0">
                <a:latin typeface="Times New Roman"/>
                <a:cs typeface="Times New Roman"/>
              </a:rPr>
              <a:t>sau:</a:t>
            </a:r>
            <a:endParaRPr sz="2400">
              <a:latin typeface="Times New Roman"/>
              <a:cs typeface="Times New Roman"/>
            </a:endParaRPr>
          </a:p>
          <a:p>
            <a:pPr marL="698500">
              <a:lnSpc>
                <a:spcPct val="100000"/>
              </a:lnSpc>
              <a:spcBef>
                <a:spcPts val="1440"/>
              </a:spcBef>
            </a:pPr>
            <a:r>
              <a:rPr sz="2400" b="1" spc="-5" dirty="0">
                <a:solidFill>
                  <a:srgbClr val="006FC0"/>
                </a:solidFill>
                <a:latin typeface="Times New Roman"/>
                <a:cs typeface="Times New Roman"/>
                <a:hlinkClick r:id="rId10"/>
              </a:rPr>
              <a:t>http://www.phpvn.org/topic.php?</a:t>
            </a:r>
            <a:r>
              <a:rPr sz="2400" b="1" spc="-5" dirty="0">
                <a:solidFill>
                  <a:srgbClr val="FF0000"/>
                </a:solidFill>
                <a:latin typeface="Times New Roman"/>
                <a:cs typeface="Times New Roman"/>
                <a:hlinkClick r:id="rId10"/>
              </a:rPr>
              <a:t>TOPIC_ID=161</a:t>
            </a:r>
            <a:endParaRPr sz="2400">
              <a:latin typeface="Times New Roman"/>
              <a:cs typeface="Times New Roman"/>
            </a:endParaRPr>
          </a:p>
          <a:p>
            <a:pPr marL="698500" marR="5080" algn="just">
              <a:lnSpc>
                <a:spcPct val="150000"/>
              </a:lnSpc>
            </a:pPr>
            <a:r>
              <a:rPr sz="2400" spc="-5" dirty="0">
                <a:latin typeface="Times New Roman"/>
                <a:cs typeface="Times New Roman"/>
              </a:rPr>
              <a:t>Khi </a:t>
            </a:r>
            <a:r>
              <a:rPr sz="2400" dirty="0">
                <a:latin typeface="Times New Roman"/>
                <a:cs typeface="Times New Roman"/>
              </a:rPr>
              <a:t>đó, </a:t>
            </a:r>
            <a:r>
              <a:rPr sz="2400" spc="-5" dirty="0">
                <a:latin typeface="Times New Roman"/>
                <a:cs typeface="Times New Roman"/>
              </a:rPr>
              <a:t>trình </a:t>
            </a:r>
            <a:r>
              <a:rPr sz="2400" dirty="0">
                <a:latin typeface="Times New Roman"/>
                <a:cs typeface="Times New Roman"/>
              </a:rPr>
              <a:t>duyệt </a:t>
            </a:r>
            <a:r>
              <a:rPr sz="2400" spc="-5" dirty="0">
                <a:latin typeface="Times New Roman"/>
                <a:cs typeface="Times New Roman"/>
              </a:rPr>
              <a:t>sẽ </a:t>
            </a:r>
            <a:r>
              <a:rPr sz="2400" dirty="0">
                <a:latin typeface="Times New Roman"/>
                <a:cs typeface="Times New Roman"/>
              </a:rPr>
              <a:t>gửi </a:t>
            </a:r>
            <a:r>
              <a:rPr sz="2400" spc="-5" dirty="0">
                <a:latin typeface="Times New Roman"/>
                <a:cs typeface="Times New Roman"/>
              </a:rPr>
              <a:t>theo địa </a:t>
            </a:r>
            <a:r>
              <a:rPr sz="2400" dirty="0">
                <a:latin typeface="Times New Roman"/>
                <a:cs typeface="Times New Roman"/>
              </a:rPr>
              <a:t>chỉ trên </a:t>
            </a:r>
            <a:r>
              <a:rPr sz="2400" spc="-5" dirty="0">
                <a:latin typeface="Times New Roman"/>
                <a:cs typeface="Times New Roman"/>
              </a:rPr>
              <a:t>một cặp: </a:t>
            </a:r>
            <a:r>
              <a:rPr sz="2400" b="1" spc="-5" dirty="0">
                <a:latin typeface="Times New Roman"/>
                <a:cs typeface="Times New Roman"/>
              </a:rPr>
              <a:t>biến </a:t>
            </a:r>
            <a:r>
              <a:rPr sz="2400" b="1" dirty="0">
                <a:latin typeface="Times New Roman"/>
                <a:cs typeface="Times New Roman"/>
              </a:rPr>
              <a:t>=  giá </a:t>
            </a:r>
            <a:r>
              <a:rPr sz="2400" b="1" spc="-5" dirty="0">
                <a:latin typeface="Times New Roman"/>
                <a:cs typeface="Times New Roman"/>
              </a:rPr>
              <a:t>trị</a:t>
            </a:r>
            <a:r>
              <a:rPr sz="2400" spc="-5" dirty="0">
                <a:latin typeface="Times New Roman"/>
                <a:cs typeface="Times New Roman"/>
              </a:rPr>
              <a:t>, </a:t>
            </a:r>
            <a:r>
              <a:rPr sz="2400" dirty="0">
                <a:latin typeface="Times New Roman"/>
                <a:cs typeface="Times New Roman"/>
              </a:rPr>
              <a:t>trong đó biến </a:t>
            </a:r>
            <a:r>
              <a:rPr sz="2400" spc="-5" dirty="0">
                <a:latin typeface="Times New Roman"/>
                <a:cs typeface="Times New Roman"/>
              </a:rPr>
              <a:t>có </a:t>
            </a:r>
            <a:r>
              <a:rPr sz="2400" dirty="0">
                <a:latin typeface="Times New Roman"/>
                <a:cs typeface="Times New Roman"/>
              </a:rPr>
              <a:t>tên </a:t>
            </a:r>
            <a:r>
              <a:rPr sz="2400" spc="-5" dirty="0">
                <a:latin typeface="Times New Roman"/>
                <a:cs typeface="Times New Roman"/>
              </a:rPr>
              <a:t>là </a:t>
            </a:r>
            <a:r>
              <a:rPr sz="2400" b="1" spc="-10" dirty="0">
                <a:latin typeface="Times New Roman"/>
                <a:cs typeface="Times New Roman"/>
              </a:rPr>
              <a:t>TOPIC_ID </a:t>
            </a:r>
            <a:r>
              <a:rPr sz="2400" dirty="0">
                <a:latin typeface="Times New Roman"/>
                <a:cs typeface="Times New Roman"/>
              </a:rPr>
              <a:t>và </a:t>
            </a:r>
            <a:r>
              <a:rPr sz="2400" spc="-5" dirty="0">
                <a:latin typeface="Times New Roman"/>
                <a:cs typeface="Times New Roman"/>
              </a:rPr>
              <a:t>giá trị là </a:t>
            </a:r>
            <a:r>
              <a:rPr sz="2400" b="1" dirty="0">
                <a:latin typeface="Times New Roman"/>
                <a:cs typeface="Times New Roman"/>
              </a:rPr>
              <a:t>161  </a:t>
            </a:r>
            <a:r>
              <a:rPr sz="2400" spc="-5" dirty="0">
                <a:latin typeface="Times New Roman"/>
                <a:cs typeface="Times New Roman"/>
              </a:rPr>
              <a:t>(</a:t>
            </a:r>
            <a:r>
              <a:rPr sz="2400" b="1" spc="-5" dirty="0">
                <a:latin typeface="Times New Roman"/>
                <a:cs typeface="Times New Roman"/>
              </a:rPr>
              <a:t>TOPIC_ID=161</a:t>
            </a:r>
            <a:r>
              <a:rPr sz="2400" spc="-5" dirty="0">
                <a:latin typeface="Times New Roman"/>
                <a:cs typeface="Times New Roman"/>
              </a:rPr>
              <a:t>).</a:t>
            </a:r>
            <a:endParaRPr sz="24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2220467"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13078" y="221361"/>
            <a:ext cx="1721053" cy="313690"/>
          </a:xfrm>
          <a:prstGeom prst="rect">
            <a:avLst/>
          </a:prstGeom>
          <a:blipFill>
            <a:blip r:embed="rId3" cstate="print"/>
            <a:stretch>
              <a:fillRect/>
            </a:stretch>
          </a:blipFill>
        </p:spPr>
        <p:txBody>
          <a:bodyPr wrap="square" lIns="0" tIns="0" rIns="0" bIns="0" rtlCol="0"/>
          <a:lstStyle/>
          <a:p>
            <a:endParaRPr/>
          </a:p>
        </p:txBody>
      </p:sp>
      <p:grpSp>
        <p:nvGrpSpPr>
          <p:cNvPr id="5" name="object 5"/>
          <p:cNvGrpSpPr/>
          <p:nvPr/>
        </p:nvGrpSpPr>
        <p:grpSpPr>
          <a:xfrm>
            <a:off x="335648" y="1233677"/>
            <a:ext cx="7670800" cy="1621790"/>
            <a:chOff x="335648" y="1233677"/>
            <a:chExt cx="7670800" cy="1621790"/>
          </a:xfrm>
        </p:grpSpPr>
        <p:sp>
          <p:nvSpPr>
            <p:cNvPr id="6" name="object 6"/>
            <p:cNvSpPr/>
            <p:nvPr/>
          </p:nvSpPr>
          <p:spPr>
            <a:xfrm>
              <a:off x="335648" y="1282699"/>
              <a:ext cx="5607939" cy="150672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119372" y="1256537"/>
              <a:ext cx="3844289" cy="159867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078224" y="1233677"/>
              <a:ext cx="3928110" cy="139217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4165092" y="1282699"/>
              <a:ext cx="3752850" cy="1506727"/>
            </a:xfrm>
            <a:prstGeom prst="rect">
              <a:avLst/>
            </a:prstGeom>
            <a:blipFill>
              <a:blip r:embed="rId7" cstate="print"/>
              <a:stretch>
                <a:fillRect/>
              </a:stretch>
            </a:blipFill>
          </p:spPr>
          <p:txBody>
            <a:bodyPr wrap="square" lIns="0" tIns="0" rIns="0" bIns="0" rtlCol="0"/>
            <a:lstStyle/>
            <a:p>
              <a:endParaRPr/>
            </a:p>
          </p:txBody>
        </p:sp>
      </p:grpSp>
      <p:sp>
        <p:nvSpPr>
          <p:cNvPr id="10" name="object 10"/>
          <p:cNvSpPr txBox="1"/>
          <p:nvPr/>
        </p:nvSpPr>
        <p:spPr>
          <a:xfrm>
            <a:off x="4165091" y="1282700"/>
            <a:ext cx="3752850" cy="1506855"/>
          </a:xfrm>
          <a:prstGeom prst="rect">
            <a:avLst/>
          </a:prstGeom>
          <a:ln w="9525">
            <a:solidFill>
              <a:srgbClr val="497DBA"/>
            </a:solidFill>
          </a:ln>
        </p:spPr>
        <p:txBody>
          <a:bodyPr vert="horz" wrap="square" lIns="0" tIns="26034" rIns="0" bIns="0" rtlCol="0">
            <a:spAutoFit/>
          </a:bodyPr>
          <a:lstStyle/>
          <a:p>
            <a:pPr marL="91440" marR="97790">
              <a:lnSpc>
                <a:spcPct val="102499"/>
              </a:lnSpc>
              <a:spcBef>
                <a:spcPts val="204"/>
              </a:spcBef>
            </a:pPr>
            <a:r>
              <a:rPr sz="1800" spc="-5" dirty="0">
                <a:latin typeface="Times New Roman"/>
                <a:cs typeface="Times New Roman"/>
              </a:rPr>
              <a:t>&lt;</a:t>
            </a:r>
            <a:r>
              <a:rPr sz="1800" b="1" spc="-5" dirty="0">
                <a:solidFill>
                  <a:srgbClr val="C0504D"/>
                </a:solidFill>
                <a:latin typeface="Times New Roman"/>
                <a:cs typeface="Times New Roman"/>
              </a:rPr>
              <a:t>form </a:t>
            </a:r>
            <a:r>
              <a:rPr sz="1800" spc="-5" dirty="0">
                <a:latin typeface="Carlito"/>
                <a:cs typeface="Carlito"/>
              </a:rPr>
              <a:t>name="frmLogin" </a:t>
            </a:r>
            <a:r>
              <a:rPr sz="1400" b="1" spc="-5" dirty="0">
                <a:solidFill>
                  <a:srgbClr val="00AF50"/>
                </a:solidFill>
                <a:latin typeface="Arial"/>
                <a:cs typeface="Arial"/>
              </a:rPr>
              <a:t>method="get"  action="phpchecklogin_get.php"</a:t>
            </a:r>
            <a:r>
              <a:rPr sz="1800" spc="-5" dirty="0">
                <a:latin typeface="Arial"/>
                <a:cs typeface="Arial"/>
              </a:rPr>
              <a:t>&gt;</a:t>
            </a:r>
            <a:endParaRPr sz="1800">
              <a:latin typeface="Arial"/>
              <a:cs typeface="Arial"/>
            </a:endParaRPr>
          </a:p>
          <a:p>
            <a:pPr marL="91440">
              <a:lnSpc>
                <a:spcPts val="2105"/>
              </a:lnSpc>
            </a:pPr>
            <a:r>
              <a:rPr sz="1800" spc="-80" dirty="0">
                <a:latin typeface="Trebuchet MS"/>
                <a:cs typeface="Trebuchet MS"/>
              </a:rPr>
              <a:t>…</a:t>
            </a:r>
            <a:endParaRPr sz="1800">
              <a:latin typeface="Trebuchet MS"/>
              <a:cs typeface="Trebuchet MS"/>
            </a:endParaRPr>
          </a:p>
          <a:p>
            <a:pPr marL="91440">
              <a:lnSpc>
                <a:spcPct val="100000"/>
              </a:lnSpc>
            </a:pPr>
            <a:r>
              <a:rPr sz="1800" spc="-5" dirty="0">
                <a:latin typeface="Times New Roman"/>
                <a:cs typeface="Times New Roman"/>
              </a:rPr>
              <a:t>&lt;/</a:t>
            </a:r>
            <a:r>
              <a:rPr sz="1800" b="1" spc="-5" dirty="0">
                <a:solidFill>
                  <a:srgbClr val="C0504D"/>
                </a:solidFill>
                <a:latin typeface="Times New Roman"/>
                <a:cs typeface="Times New Roman"/>
              </a:rPr>
              <a:t>form</a:t>
            </a:r>
            <a:r>
              <a:rPr sz="1800" spc="-5" dirty="0">
                <a:latin typeface="Times New Roman"/>
                <a:cs typeface="Times New Roman"/>
              </a:rPr>
              <a:t>&gt;</a:t>
            </a:r>
            <a:endParaRPr sz="1800">
              <a:latin typeface="Times New Roman"/>
              <a:cs typeface="Times New Roman"/>
            </a:endParaRPr>
          </a:p>
        </p:txBody>
      </p:sp>
      <p:grpSp>
        <p:nvGrpSpPr>
          <p:cNvPr id="12" name="object 12"/>
          <p:cNvGrpSpPr/>
          <p:nvPr/>
        </p:nvGrpSpPr>
        <p:grpSpPr>
          <a:xfrm>
            <a:off x="752094" y="3089910"/>
            <a:ext cx="520065" cy="828040"/>
            <a:chOff x="752094" y="3089910"/>
            <a:chExt cx="520065" cy="828040"/>
          </a:xfrm>
        </p:grpSpPr>
        <p:sp>
          <p:nvSpPr>
            <p:cNvPr id="13" name="object 13"/>
            <p:cNvSpPr/>
            <p:nvPr/>
          </p:nvSpPr>
          <p:spPr>
            <a:xfrm>
              <a:off x="752094" y="3089910"/>
              <a:ext cx="519684" cy="827532"/>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804494" y="3112516"/>
              <a:ext cx="414705" cy="734187"/>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804494" y="3112516"/>
              <a:ext cx="415290" cy="734695"/>
            </a:xfrm>
            <a:custGeom>
              <a:avLst/>
              <a:gdLst/>
              <a:ahLst/>
              <a:cxnLst/>
              <a:rect l="l" t="t" r="r" b="b"/>
              <a:pathLst>
                <a:path w="415290" h="734695">
                  <a:moveTo>
                    <a:pt x="0" y="526923"/>
                  </a:moveTo>
                  <a:lnTo>
                    <a:pt x="103670" y="526923"/>
                  </a:lnTo>
                  <a:lnTo>
                    <a:pt x="103670" y="0"/>
                  </a:lnTo>
                  <a:lnTo>
                    <a:pt x="311023" y="0"/>
                  </a:lnTo>
                  <a:lnTo>
                    <a:pt x="311023" y="526923"/>
                  </a:lnTo>
                  <a:lnTo>
                    <a:pt x="414705" y="526923"/>
                  </a:lnTo>
                  <a:lnTo>
                    <a:pt x="207352" y="734187"/>
                  </a:lnTo>
                  <a:lnTo>
                    <a:pt x="0" y="526923"/>
                  </a:lnTo>
                  <a:close/>
                </a:path>
              </a:pathLst>
            </a:custGeom>
            <a:ln w="9525">
              <a:solidFill>
                <a:srgbClr val="97B853"/>
              </a:solidFill>
            </a:ln>
          </p:spPr>
          <p:txBody>
            <a:bodyPr wrap="square" lIns="0" tIns="0" rIns="0" bIns="0" rtlCol="0"/>
            <a:lstStyle/>
            <a:p>
              <a:endParaRPr/>
            </a:p>
          </p:txBody>
        </p:sp>
      </p:grpSp>
      <p:grpSp>
        <p:nvGrpSpPr>
          <p:cNvPr id="16" name="object 16"/>
          <p:cNvGrpSpPr/>
          <p:nvPr/>
        </p:nvGrpSpPr>
        <p:grpSpPr>
          <a:xfrm>
            <a:off x="335648" y="3937253"/>
            <a:ext cx="8462645" cy="2921000"/>
            <a:chOff x="335648" y="3937253"/>
            <a:chExt cx="8462645" cy="2921000"/>
          </a:xfrm>
        </p:grpSpPr>
        <p:sp>
          <p:nvSpPr>
            <p:cNvPr id="17" name="object 17"/>
            <p:cNvSpPr/>
            <p:nvPr/>
          </p:nvSpPr>
          <p:spPr>
            <a:xfrm>
              <a:off x="335648" y="4189983"/>
              <a:ext cx="5705983" cy="1601215"/>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2843022" y="3937253"/>
              <a:ext cx="409955" cy="666750"/>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2895600" y="3962399"/>
              <a:ext cx="304800" cy="572897"/>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2895600" y="3962399"/>
              <a:ext cx="304800" cy="573405"/>
            </a:xfrm>
            <a:custGeom>
              <a:avLst/>
              <a:gdLst/>
              <a:ahLst/>
              <a:cxnLst/>
              <a:rect l="l" t="t" r="r" b="b"/>
              <a:pathLst>
                <a:path w="304800" h="573404">
                  <a:moveTo>
                    <a:pt x="0" y="152400"/>
                  </a:moveTo>
                  <a:lnTo>
                    <a:pt x="152400" y="0"/>
                  </a:lnTo>
                  <a:lnTo>
                    <a:pt x="304800" y="152400"/>
                  </a:lnTo>
                  <a:lnTo>
                    <a:pt x="228600" y="152400"/>
                  </a:lnTo>
                  <a:lnTo>
                    <a:pt x="228600" y="572897"/>
                  </a:lnTo>
                  <a:lnTo>
                    <a:pt x="76200" y="572897"/>
                  </a:lnTo>
                  <a:lnTo>
                    <a:pt x="76200" y="152400"/>
                  </a:lnTo>
                  <a:lnTo>
                    <a:pt x="0" y="152400"/>
                  </a:lnTo>
                  <a:close/>
                </a:path>
              </a:pathLst>
            </a:custGeom>
            <a:ln w="9524">
              <a:solidFill>
                <a:srgbClr val="BD4A47"/>
              </a:solidFill>
            </a:ln>
          </p:spPr>
          <p:txBody>
            <a:bodyPr wrap="square" lIns="0" tIns="0" rIns="0" bIns="0" rtlCol="0"/>
            <a:lstStyle/>
            <a:p>
              <a:endParaRPr/>
            </a:p>
          </p:txBody>
        </p:sp>
        <p:sp>
          <p:nvSpPr>
            <p:cNvPr id="21" name="object 21"/>
            <p:cNvSpPr/>
            <p:nvPr/>
          </p:nvSpPr>
          <p:spPr>
            <a:xfrm>
              <a:off x="685800" y="4571999"/>
              <a:ext cx="4724400" cy="228600"/>
            </a:xfrm>
            <a:custGeom>
              <a:avLst/>
              <a:gdLst/>
              <a:ahLst/>
              <a:cxnLst/>
              <a:rect l="l" t="t" r="r" b="b"/>
              <a:pathLst>
                <a:path w="4724400" h="228600">
                  <a:moveTo>
                    <a:pt x="0" y="38100"/>
                  </a:moveTo>
                  <a:lnTo>
                    <a:pt x="2993" y="23252"/>
                  </a:lnTo>
                  <a:lnTo>
                    <a:pt x="11158" y="11144"/>
                  </a:lnTo>
                  <a:lnTo>
                    <a:pt x="23268" y="2988"/>
                  </a:lnTo>
                  <a:lnTo>
                    <a:pt x="38100" y="0"/>
                  </a:lnTo>
                  <a:lnTo>
                    <a:pt x="4686300" y="0"/>
                  </a:lnTo>
                  <a:lnTo>
                    <a:pt x="4701147" y="2988"/>
                  </a:lnTo>
                  <a:lnTo>
                    <a:pt x="4713255" y="11144"/>
                  </a:lnTo>
                  <a:lnTo>
                    <a:pt x="4721411" y="23252"/>
                  </a:lnTo>
                  <a:lnTo>
                    <a:pt x="4724400" y="38100"/>
                  </a:lnTo>
                  <a:lnTo>
                    <a:pt x="4724400" y="190500"/>
                  </a:lnTo>
                  <a:lnTo>
                    <a:pt x="4721411" y="205347"/>
                  </a:lnTo>
                  <a:lnTo>
                    <a:pt x="4713255" y="217455"/>
                  </a:lnTo>
                  <a:lnTo>
                    <a:pt x="4701147" y="225611"/>
                  </a:lnTo>
                  <a:lnTo>
                    <a:pt x="4686300" y="228600"/>
                  </a:lnTo>
                  <a:lnTo>
                    <a:pt x="38100" y="228600"/>
                  </a:lnTo>
                  <a:lnTo>
                    <a:pt x="23268" y="225611"/>
                  </a:lnTo>
                  <a:lnTo>
                    <a:pt x="11158" y="217455"/>
                  </a:lnTo>
                  <a:lnTo>
                    <a:pt x="2993" y="205347"/>
                  </a:lnTo>
                  <a:lnTo>
                    <a:pt x="0" y="190500"/>
                  </a:lnTo>
                  <a:lnTo>
                    <a:pt x="0" y="38100"/>
                  </a:lnTo>
                  <a:close/>
                </a:path>
              </a:pathLst>
            </a:custGeom>
            <a:ln w="38100">
              <a:solidFill>
                <a:srgbClr val="FF0000"/>
              </a:solidFill>
            </a:ln>
          </p:spPr>
          <p:txBody>
            <a:bodyPr wrap="square" lIns="0" tIns="0" rIns="0" bIns="0" rtlCol="0"/>
            <a:lstStyle/>
            <a:p>
              <a:endParaRPr/>
            </a:p>
          </p:txBody>
        </p:sp>
        <p:sp>
          <p:nvSpPr>
            <p:cNvPr id="22" name="object 22"/>
            <p:cNvSpPr/>
            <p:nvPr/>
          </p:nvSpPr>
          <p:spPr>
            <a:xfrm>
              <a:off x="3307079" y="4165090"/>
              <a:ext cx="5490972" cy="2676906"/>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3265932" y="4146803"/>
              <a:ext cx="5497068" cy="2711195"/>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3352800" y="4190983"/>
              <a:ext cx="5399278" cy="2585339"/>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3352800" y="4190983"/>
              <a:ext cx="5399405" cy="2585720"/>
            </a:xfrm>
            <a:custGeom>
              <a:avLst/>
              <a:gdLst/>
              <a:ahLst/>
              <a:cxnLst/>
              <a:rect l="l" t="t" r="r" b="b"/>
              <a:pathLst>
                <a:path w="5399405" h="2585720">
                  <a:moveTo>
                    <a:pt x="0" y="2585339"/>
                  </a:moveTo>
                  <a:lnTo>
                    <a:pt x="5399278" y="2585339"/>
                  </a:lnTo>
                  <a:lnTo>
                    <a:pt x="5399278" y="0"/>
                  </a:lnTo>
                  <a:lnTo>
                    <a:pt x="0" y="0"/>
                  </a:lnTo>
                  <a:lnTo>
                    <a:pt x="0" y="2585339"/>
                  </a:lnTo>
                  <a:close/>
                </a:path>
              </a:pathLst>
            </a:custGeom>
            <a:ln w="9525">
              <a:solidFill>
                <a:srgbClr val="497DBA"/>
              </a:solidFill>
            </a:ln>
          </p:spPr>
          <p:txBody>
            <a:bodyPr wrap="square" lIns="0" tIns="0" rIns="0" bIns="0" rtlCol="0"/>
            <a:lstStyle/>
            <a:p>
              <a:endParaRPr/>
            </a:p>
          </p:txBody>
        </p:sp>
      </p:grpSp>
      <p:sp>
        <p:nvSpPr>
          <p:cNvPr id="26" name="object 26"/>
          <p:cNvSpPr txBox="1"/>
          <p:nvPr/>
        </p:nvSpPr>
        <p:spPr>
          <a:xfrm>
            <a:off x="414527" y="2770378"/>
            <a:ext cx="8126095" cy="3935729"/>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a:cs typeface="Arial"/>
              </a:rPr>
              <a:t>phplogin_get.php</a:t>
            </a:r>
            <a:endParaRPr sz="1800" dirty="0">
              <a:latin typeface="Arial"/>
              <a:cs typeface="Arial"/>
            </a:endParaRPr>
          </a:p>
          <a:p>
            <a:pPr>
              <a:lnSpc>
                <a:spcPct val="100000"/>
              </a:lnSpc>
              <a:spcBef>
                <a:spcPts val="50"/>
              </a:spcBef>
            </a:pPr>
            <a:endParaRPr sz="2250" dirty="0">
              <a:latin typeface="Arial"/>
              <a:cs typeface="Arial"/>
            </a:endParaRPr>
          </a:p>
          <a:p>
            <a:pPr marL="895985" marR="297180">
              <a:lnSpc>
                <a:spcPct val="100000"/>
              </a:lnSpc>
              <a:spcBef>
                <a:spcPts val="5"/>
              </a:spcBef>
            </a:pPr>
            <a:r>
              <a:rPr sz="1600" spc="-5" dirty="0">
                <a:latin typeface="Arial"/>
                <a:cs typeface="Arial"/>
              </a:rPr>
              <a:t>http://localhost:8080/php_th_objects/phpchecklogin_get.php?</a:t>
            </a:r>
            <a:r>
              <a:rPr sz="1600" b="1" spc="-5" dirty="0">
                <a:latin typeface="Arial"/>
                <a:cs typeface="Arial"/>
              </a:rPr>
              <a:t>txtUser</a:t>
            </a:r>
            <a:r>
              <a:rPr sz="1600" spc="-5" dirty="0">
                <a:latin typeface="Arial"/>
                <a:cs typeface="Arial"/>
              </a:rPr>
              <a:t>=</a:t>
            </a:r>
            <a:r>
              <a:rPr sz="1600" b="1" spc="-5" dirty="0">
                <a:solidFill>
                  <a:srgbClr val="974707"/>
                </a:solidFill>
                <a:latin typeface="Arial"/>
                <a:cs typeface="Arial"/>
              </a:rPr>
              <a:t>admin  </a:t>
            </a:r>
            <a:r>
              <a:rPr sz="1600" spc="-5" dirty="0">
                <a:latin typeface="Arial"/>
                <a:cs typeface="Arial"/>
              </a:rPr>
              <a:t>&amp;</a:t>
            </a:r>
            <a:r>
              <a:rPr sz="1600" b="1" spc="-5" dirty="0">
                <a:latin typeface="Arial"/>
                <a:cs typeface="Arial"/>
              </a:rPr>
              <a:t>txtPassword</a:t>
            </a:r>
            <a:r>
              <a:rPr sz="1600" spc="-5" dirty="0">
                <a:latin typeface="Arial"/>
                <a:cs typeface="Arial"/>
              </a:rPr>
              <a:t>=</a:t>
            </a:r>
            <a:r>
              <a:rPr sz="1600" b="1" spc="-5" dirty="0">
                <a:solidFill>
                  <a:srgbClr val="974707"/>
                </a:solidFill>
                <a:latin typeface="Arial"/>
                <a:cs typeface="Arial"/>
              </a:rPr>
              <a:t>123</a:t>
            </a:r>
            <a:r>
              <a:rPr sz="1600" spc="-5" dirty="0">
                <a:latin typeface="Arial"/>
                <a:cs typeface="Arial"/>
              </a:rPr>
              <a:t>&amp;bSubmit=%C4%90%C4%83ng+nh%E1%BA%ADp</a:t>
            </a:r>
            <a:endParaRPr sz="1600" dirty="0">
              <a:latin typeface="Arial"/>
              <a:cs typeface="Arial"/>
            </a:endParaRPr>
          </a:p>
          <a:p>
            <a:pPr marL="12700">
              <a:lnSpc>
                <a:spcPts val="1920"/>
              </a:lnSpc>
            </a:pPr>
            <a:r>
              <a:rPr sz="1800" spc="-5" dirty="0">
                <a:solidFill>
                  <a:srgbClr val="FF0000"/>
                </a:solidFill>
                <a:latin typeface="Arial"/>
                <a:cs typeface="Arial"/>
              </a:rPr>
              <a:t>phpchecklogin_get.php</a:t>
            </a:r>
            <a:endParaRPr sz="1800" dirty="0">
              <a:latin typeface="Arial"/>
              <a:cs typeface="Arial"/>
            </a:endParaRPr>
          </a:p>
          <a:p>
            <a:pPr marL="3029585">
              <a:lnSpc>
                <a:spcPct val="100000"/>
              </a:lnSpc>
              <a:spcBef>
                <a:spcPts val="830"/>
              </a:spcBef>
            </a:pPr>
            <a:r>
              <a:rPr sz="1800" b="1" spc="-5" dirty="0">
                <a:latin typeface="Times New Roman"/>
                <a:cs typeface="Times New Roman"/>
              </a:rPr>
              <a:t>&lt;body&gt;</a:t>
            </a:r>
            <a:endParaRPr sz="1800" dirty="0">
              <a:latin typeface="Times New Roman"/>
              <a:cs typeface="Times New Roman"/>
            </a:endParaRPr>
          </a:p>
          <a:p>
            <a:pPr marL="3029585">
              <a:lnSpc>
                <a:spcPct val="100000"/>
              </a:lnSpc>
            </a:pPr>
            <a:r>
              <a:rPr sz="1800" dirty="0">
                <a:solidFill>
                  <a:srgbClr val="FF0000"/>
                </a:solidFill>
                <a:latin typeface="Times New Roman"/>
                <a:cs typeface="Times New Roman"/>
              </a:rPr>
              <a:t>&lt;?php</a:t>
            </a:r>
            <a:endParaRPr sz="1800" dirty="0">
              <a:latin typeface="Times New Roman"/>
              <a:cs typeface="Times New Roman"/>
            </a:endParaRPr>
          </a:p>
          <a:p>
            <a:pPr marL="3395345">
              <a:lnSpc>
                <a:spcPct val="100000"/>
              </a:lnSpc>
            </a:pPr>
            <a:r>
              <a:rPr sz="1800" spc="-5" dirty="0">
                <a:latin typeface="Times New Roman"/>
                <a:cs typeface="Times New Roman"/>
              </a:rPr>
              <a:t>$user =</a:t>
            </a:r>
            <a:r>
              <a:rPr sz="1800" dirty="0">
                <a:latin typeface="Times New Roman"/>
                <a:cs typeface="Times New Roman"/>
              </a:rPr>
              <a:t> </a:t>
            </a:r>
            <a:r>
              <a:rPr sz="1800" b="1" spc="-5" dirty="0">
                <a:solidFill>
                  <a:srgbClr val="FF0000"/>
                </a:solidFill>
                <a:latin typeface="Times New Roman"/>
                <a:cs typeface="Times New Roman"/>
              </a:rPr>
              <a:t>$_GET</a:t>
            </a:r>
            <a:r>
              <a:rPr sz="1800" spc="-5" dirty="0">
                <a:latin typeface="Times New Roman"/>
                <a:cs typeface="Times New Roman"/>
              </a:rPr>
              <a:t>["txtUser"];</a:t>
            </a:r>
            <a:endParaRPr sz="1800" dirty="0">
              <a:latin typeface="Times New Roman"/>
              <a:cs typeface="Times New Roman"/>
            </a:endParaRPr>
          </a:p>
          <a:p>
            <a:pPr marL="3395345">
              <a:lnSpc>
                <a:spcPct val="100000"/>
              </a:lnSpc>
            </a:pPr>
            <a:r>
              <a:rPr sz="1800" spc="-5" dirty="0">
                <a:latin typeface="Times New Roman"/>
                <a:cs typeface="Times New Roman"/>
              </a:rPr>
              <a:t>$password </a:t>
            </a:r>
            <a:r>
              <a:rPr sz="1800" dirty="0">
                <a:latin typeface="Times New Roman"/>
                <a:cs typeface="Times New Roman"/>
              </a:rPr>
              <a:t>=</a:t>
            </a:r>
            <a:r>
              <a:rPr sz="1800" spc="-5" dirty="0">
                <a:latin typeface="Times New Roman"/>
                <a:cs typeface="Times New Roman"/>
              </a:rPr>
              <a:t> </a:t>
            </a:r>
            <a:r>
              <a:rPr sz="1800" b="1" spc="-5" dirty="0">
                <a:solidFill>
                  <a:srgbClr val="FF0000"/>
                </a:solidFill>
                <a:latin typeface="Times New Roman"/>
                <a:cs typeface="Times New Roman"/>
              </a:rPr>
              <a:t>$_GET</a:t>
            </a:r>
            <a:r>
              <a:rPr sz="1800" spc="-5" dirty="0">
                <a:latin typeface="Times New Roman"/>
                <a:cs typeface="Times New Roman"/>
              </a:rPr>
              <a:t>["txtPassword"];</a:t>
            </a:r>
            <a:endParaRPr sz="1800" dirty="0">
              <a:latin typeface="Times New Roman"/>
              <a:cs typeface="Times New Roman"/>
            </a:endParaRPr>
          </a:p>
          <a:p>
            <a:pPr marL="3395345">
              <a:lnSpc>
                <a:spcPct val="100000"/>
              </a:lnSpc>
            </a:pPr>
            <a:r>
              <a:rPr sz="1800" b="1" spc="-5" dirty="0">
                <a:latin typeface="Times New Roman"/>
                <a:cs typeface="Times New Roman"/>
              </a:rPr>
              <a:t>echo </a:t>
            </a:r>
            <a:r>
              <a:rPr sz="1800" spc="-20" dirty="0">
                <a:latin typeface="Times New Roman"/>
                <a:cs typeface="Times New Roman"/>
              </a:rPr>
              <a:t>'Wesbite </a:t>
            </a:r>
            <a:r>
              <a:rPr sz="1800" spc="-5" dirty="0">
                <a:latin typeface="Times New Roman"/>
                <a:cs typeface="Times New Roman"/>
              </a:rPr>
              <a:t>sử dụng phương pháp: $_GET</a:t>
            </a:r>
            <a:r>
              <a:rPr sz="1800" spc="45" dirty="0">
                <a:latin typeface="Times New Roman"/>
                <a:cs typeface="Times New Roman"/>
              </a:rPr>
              <a:t> </a:t>
            </a:r>
            <a:r>
              <a:rPr sz="1800" spc="-5" dirty="0">
                <a:latin typeface="Times New Roman"/>
                <a:cs typeface="Times New Roman"/>
              </a:rPr>
              <a:t>&lt;br&gt;';</a:t>
            </a:r>
            <a:endParaRPr sz="1800" dirty="0">
              <a:latin typeface="Times New Roman"/>
              <a:cs typeface="Times New Roman"/>
            </a:endParaRPr>
          </a:p>
          <a:p>
            <a:pPr marL="3395345">
              <a:lnSpc>
                <a:spcPct val="100000"/>
              </a:lnSpc>
            </a:pPr>
            <a:r>
              <a:rPr sz="1800" b="1" spc="-5" dirty="0">
                <a:latin typeface="Times New Roman"/>
                <a:cs typeface="Times New Roman"/>
              </a:rPr>
              <a:t>echo </a:t>
            </a:r>
            <a:r>
              <a:rPr sz="1800" spc="-5" dirty="0">
                <a:latin typeface="Times New Roman"/>
                <a:cs typeface="Times New Roman"/>
              </a:rPr>
              <a:t>"User: </a:t>
            </a:r>
            <a:r>
              <a:rPr sz="1800" dirty="0">
                <a:latin typeface="Times New Roman"/>
                <a:cs typeface="Times New Roman"/>
              </a:rPr>
              <a:t>$user &lt;br&gt;";</a:t>
            </a:r>
          </a:p>
          <a:p>
            <a:pPr marL="3395345">
              <a:lnSpc>
                <a:spcPct val="100000"/>
              </a:lnSpc>
            </a:pPr>
            <a:r>
              <a:rPr sz="1800" b="1" spc="-5" dirty="0">
                <a:latin typeface="Times New Roman"/>
                <a:cs typeface="Times New Roman"/>
              </a:rPr>
              <a:t>echo </a:t>
            </a:r>
            <a:r>
              <a:rPr sz="1800" spc="-5" dirty="0">
                <a:latin typeface="Times New Roman"/>
                <a:cs typeface="Times New Roman"/>
              </a:rPr>
              <a:t>"Password: $password</a:t>
            </a:r>
            <a:r>
              <a:rPr sz="1800" dirty="0">
                <a:latin typeface="Times New Roman"/>
                <a:cs typeface="Times New Roman"/>
              </a:rPr>
              <a:t> &lt;br&gt;";</a:t>
            </a:r>
          </a:p>
          <a:p>
            <a:pPr marL="3029585">
              <a:lnSpc>
                <a:spcPts val="2140"/>
              </a:lnSpc>
            </a:pPr>
            <a:r>
              <a:rPr sz="1800" spc="-5" dirty="0">
                <a:solidFill>
                  <a:srgbClr val="FF0000"/>
                </a:solidFill>
                <a:latin typeface="Times New Roman"/>
                <a:cs typeface="Times New Roman"/>
              </a:rPr>
              <a:t>?&gt;</a:t>
            </a:r>
            <a:endParaRPr sz="1800" dirty="0">
              <a:latin typeface="Times New Roman"/>
              <a:cs typeface="Times New Roman"/>
            </a:endParaRPr>
          </a:p>
          <a:p>
            <a:pPr marL="3029585">
              <a:lnSpc>
                <a:spcPts val="2140"/>
              </a:lnSpc>
            </a:pPr>
            <a:r>
              <a:rPr sz="1800" b="1" spc="-5" dirty="0">
                <a:latin typeface="Times New Roman"/>
                <a:cs typeface="Times New Roman"/>
              </a:rPr>
              <a:t>&lt;/body&gt;</a:t>
            </a:r>
            <a:endParaRPr sz="1800" dirty="0">
              <a:latin typeface="Times New Roman"/>
              <a:cs typeface="Times New Roman"/>
            </a:endParaRPr>
          </a:p>
        </p:txBody>
      </p:sp>
      <p:grpSp>
        <p:nvGrpSpPr>
          <p:cNvPr id="27" name="object 27"/>
          <p:cNvGrpSpPr/>
          <p:nvPr/>
        </p:nvGrpSpPr>
        <p:grpSpPr>
          <a:xfrm>
            <a:off x="6416802" y="797813"/>
            <a:ext cx="2536825" cy="467359"/>
            <a:chOff x="6416802" y="797813"/>
            <a:chExt cx="2536825" cy="467359"/>
          </a:xfrm>
        </p:grpSpPr>
        <p:sp>
          <p:nvSpPr>
            <p:cNvPr id="28" name="object 28"/>
            <p:cNvSpPr/>
            <p:nvPr/>
          </p:nvSpPr>
          <p:spPr>
            <a:xfrm>
              <a:off x="6416802" y="797813"/>
              <a:ext cx="2536698" cy="404622"/>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6774180" y="809243"/>
              <a:ext cx="1871472" cy="455675"/>
            </a:xfrm>
            <a:prstGeom prst="rect">
              <a:avLst/>
            </a:prstGeom>
            <a:blipFill>
              <a:blip r:embed="rId17" cstate="print"/>
              <a:stretch>
                <a:fillRect/>
              </a:stretch>
            </a:blipFill>
          </p:spPr>
          <p:txBody>
            <a:bodyPr wrap="square" lIns="0" tIns="0" rIns="0" bIns="0" rtlCol="0"/>
            <a:lstStyle/>
            <a:p>
              <a:endParaRPr/>
            </a:p>
          </p:txBody>
        </p:sp>
      </p:grpSp>
      <p:sp>
        <p:nvSpPr>
          <p:cNvPr id="30" name="object 30"/>
          <p:cNvSpPr txBox="1"/>
          <p:nvPr/>
        </p:nvSpPr>
        <p:spPr>
          <a:xfrm>
            <a:off x="6477000" y="838200"/>
            <a:ext cx="2416810" cy="284480"/>
          </a:xfrm>
          <a:prstGeom prst="rect">
            <a:avLst/>
          </a:prstGeom>
          <a:solidFill>
            <a:srgbClr val="9BBA58"/>
          </a:solidFill>
          <a:ln w="38100">
            <a:solidFill>
              <a:srgbClr val="FFFFFF"/>
            </a:solidFill>
          </a:ln>
        </p:spPr>
        <p:txBody>
          <a:bodyPr vert="horz" wrap="square" lIns="0" tIns="40640" rIns="0" bIns="0" rtlCol="0">
            <a:spAutoFit/>
          </a:bodyPr>
          <a:lstStyle/>
          <a:p>
            <a:pPr marL="494665">
              <a:lnSpc>
                <a:spcPct val="100000"/>
              </a:lnSpc>
              <a:spcBef>
                <a:spcPts val="320"/>
              </a:spcBef>
            </a:pPr>
            <a:r>
              <a:rPr sz="1400" b="1" spc="-5" dirty="0">
                <a:latin typeface="Arial"/>
                <a:cs typeface="Arial"/>
              </a:rPr>
              <a:t>Đối tượng</a:t>
            </a:r>
            <a:r>
              <a:rPr sz="1400" b="1" spc="-30" dirty="0">
                <a:latin typeface="Arial"/>
                <a:cs typeface="Arial"/>
              </a:rPr>
              <a:t> </a:t>
            </a:r>
            <a:r>
              <a:rPr sz="1400" b="1" spc="-5" dirty="0">
                <a:latin typeface="Arial"/>
                <a:cs typeface="Arial"/>
              </a:rPr>
              <a:t>$_GET</a:t>
            </a:r>
            <a:endParaRPr sz="14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019" cy="785622"/>
            <a:chOff x="1080261" y="1523"/>
            <a:chExt cx="6875019" cy="785622"/>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p:nvPr/>
        </p:nvSpPr>
        <p:spPr>
          <a:xfrm>
            <a:off x="383540" y="548640"/>
            <a:ext cx="8608060" cy="4778552"/>
          </a:xfrm>
          <a:prstGeom prst="rect">
            <a:avLst/>
          </a:prstGeom>
        </p:spPr>
        <p:txBody>
          <a:bodyPr vert="horz" wrap="square" lIns="0" tIns="220980" rIns="0" bIns="0" rtlCol="0">
            <a:spAutoFit/>
          </a:bodyPr>
          <a:lstStyle/>
          <a:p>
            <a:pPr marL="12700">
              <a:lnSpc>
                <a:spcPct val="100000"/>
              </a:lnSpc>
              <a:spcBef>
                <a:spcPts val="1740"/>
              </a:spcBef>
            </a:pPr>
            <a:r>
              <a:rPr sz="2400" b="1" dirty="0">
                <a:solidFill>
                  <a:srgbClr val="FF0000"/>
                </a:solidFill>
                <a:latin typeface="Times New Roman"/>
                <a:cs typeface="Times New Roman"/>
              </a:rPr>
              <a:t>a. </a:t>
            </a:r>
            <a:r>
              <a:rPr sz="2400" b="1" spc="-5" dirty="0">
                <a:solidFill>
                  <a:srgbClr val="FF0000"/>
                </a:solidFill>
                <a:latin typeface="Times New Roman"/>
                <a:cs typeface="Times New Roman"/>
              </a:rPr>
              <a:t>Đối tượng </a:t>
            </a:r>
            <a:r>
              <a:rPr sz="2400" b="1" dirty="0">
                <a:solidFill>
                  <a:srgbClr val="FF0000"/>
                </a:solidFill>
                <a:latin typeface="Times New Roman"/>
                <a:cs typeface="Times New Roman"/>
              </a:rPr>
              <a:t>$_GET</a:t>
            </a:r>
            <a:endParaRPr sz="2400" dirty="0">
              <a:latin typeface="Times New Roman"/>
              <a:cs typeface="Times New Roman"/>
            </a:endParaRPr>
          </a:p>
          <a:p>
            <a:pPr marL="584200" indent="-342900">
              <a:lnSpc>
                <a:spcPct val="100000"/>
              </a:lnSpc>
              <a:spcBef>
                <a:spcPts val="1640"/>
              </a:spcBef>
              <a:buClr>
                <a:srgbClr val="00AF50"/>
              </a:buClr>
              <a:buFont typeface="Wingdings"/>
              <a:buChar char=""/>
              <a:tabLst>
                <a:tab pos="583565" algn="l"/>
                <a:tab pos="584200" algn="l"/>
              </a:tabLst>
            </a:pPr>
            <a:r>
              <a:rPr sz="2400" dirty="0">
                <a:latin typeface="Times New Roman"/>
                <a:cs typeface="Times New Roman"/>
              </a:rPr>
              <a:t>Dữ</a:t>
            </a:r>
            <a:r>
              <a:rPr sz="2400" spc="65" dirty="0">
                <a:latin typeface="Times New Roman"/>
                <a:cs typeface="Times New Roman"/>
              </a:rPr>
              <a:t> </a:t>
            </a:r>
            <a:r>
              <a:rPr sz="2400" spc="-5" dirty="0">
                <a:latin typeface="Times New Roman"/>
                <a:cs typeface="Times New Roman"/>
              </a:rPr>
              <a:t>liệu</a:t>
            </a:r>
            <a:r>
              <a:rPr sz="2400" spc="60" dirty="0">
                <a:latin typeface="Times New Roman"/>
                <a:cs typeface="Times New Roman"/>
              </a:rPr>
              <a:t> </a:t>
            </a:r>
            <a:r>
              <a:rPr sz="2400" dirty="0">
                <a:latin typeface="Times New Roman"/>
                <a:cs typeface="Times New Roman"/>
              </a:rPr>
              <a:t>gửi</a:t>
            </a:r>
            <a:r>
              <a:rPr sz="2400" spc="60" dirty="0">
                <a:latin typeface="Times New Roman"/>
                <a:cs typeface="Times New Roman"/>
              </a:rPr>
              <a:t> </a:t>
            </a:r>
            <a:r>
              <a:rPr sz="2400" spc="-5" dirty="0">
                <a:latin typeface="Times New Roman"/>
                <a:cs typeface="Times New Roman"/>
              </a:rPr>
              <a:t>từ</a:t>
            </a:r>
            <a:r>
              <a:rPr sz="2400" spc="65" dirty="0">
                <a:latin typeface="Times New Roman"/>
                <a:cs typeface="Times New Roman"/>
              </a:rPr>
              <a:t> </a:t>
            </a:r>
            <a:r>
              <a:rPr sz="2400" spc="-5" dirty="0">
                <a:latin typeface="Times New Roman"/>
                <a:cs typeface="Times New Roman"/>
              </a:rPr>
              <a:t>trình</a:t>
            </a:r>
            <a:r>
              <a:rPr sz="2400" spc="65" dirty="0">
                <a:latin typeface="Times New Roman"/>
                <a:cs typeface="Times New Roman"/>
              </a:rPr>
              <a:t> </a:t>
            </a:r>
            <a:r>
              <a:rPr sz="2400" dirty="0">
                <a:latin typeface="Times New Roman"/>
                <a:cs typeface="Times New Roman"/>
              </a:rPr>
              <a:t>duyệt</a:t>
            </a:r>
            <a:r>
              <a:rPr sz="2400" spc="60" dirty="0">
                <a:latin typeface="Times New Roman"/>
                <a:cs typeface="Times New Roman"/>
              </a:rPr>
              <a:t> </a:t>
            </a:r>
            <a:r>
              <a:rPr sz="2400" dirty="0">
                <a:latin typeface="Times New Roman"/>
                <a:cs typeface="Times New Roman"/>
              </a:rPr>
              <a:t>lên</a:t>
            </a:r>
            <a:r>
              <a:rPr sz="2400" spc="55" dirty="0">
                <a:latin typeface="Times New Roman"/>
                <a:cs typeface="Times New Roman"/>
              </a:rPr>
              <a:t> </a:t>
            </a:r>
            <a:r>
              <a:rPr sz="2400" dirty="0">
                <a:latin typeface="Times New Roman"/>
                <a:cs typeface="Times New Roman"/>
              </a:rPr>
              <a:t>server</a:t>
            </a:r>
            <a:r>
              <a:rPr sz="2400" spc="65" dirty="0">
                <a:latin typeface="Times New Roman"/>
                <a:cs typeface="Times New Roman"/>
              </a:rPr>
              <a:t> </a:t>
            </a:r>
            <a:r>
              <a:rPr sz="2400" dirty="0">
                <a:latin typeface="Times New Roman"/>
                <a:cs typeface="Times New Roman"/>
              </a:rPr>
              <a:t>có</a:t>
            </a:r>
            <a:r>
              <a:rPr sz="2400" spc="65" dirty="0">
                <a:latin typeface="Times New Roman"/>
                <a:cs typeface="Times New Roman"/>
              </a:rPr>
              <a:t> </a:t>
            </a:r>
            <a:r>
              <a:rPr sz="2400" spc="-5" dirty="0">
                <a:latin typeface="Times New Roman"/>
                <a:cs typeface="Times New Roman"/>
              </a:rPr>
              <a:t>thể</a:t>
            </a:r>
            <a:r>
              <a:rPr sz="2400" spc="65" dirty="0">
                <a:latin typeface="Times New Roman"/>
                <a:cs typeface="Times New Roman"/>
              </a:rPr>
              <a:t> </a:t>
            </a:r>
            <a:r>
              <a:rPr sz="2400" dirty="0">
                <a:latin typeface="Times New Roman"/>
                <a:cs typeface="Times New Roman"/>
              </a:rPr>
              <a:t>đưa</a:t>
            </a:r>
            <a:r>
              <a:rPr sz="2400" spc="60" dirty="0">
                <a:latin typeface="Times New Roman"/>
                <a:cs typeface="Times New Roman"/>
              </a:rPr>
              <a:t> </a:t>
            </a:r>
            <a:r>
              <a:rPr sz="2400" dirty="0">
                <a:latin typeface="Times New Roman"/>
                <a:cs typeface="Times New Roman"/>
              </a:rPr>
              <a:t>lên</a:t>
            </a:r>
            <a:r>
              <a:rPr sz="2400" spc="65" dirty="0">
                <a:latin typeface="Times New Roman"/>
                <a:cs typeface="Times New Roman"/>
              </a:rPr>
              <a:t> </a:t>
            </a:r>
            <a:r>
              <a:rPr sz="2400" spc="-5" dirty="0">
                <a:latin typeface="Times New Roman"/>
                <a:cs typeface="Times New Roman"/>
              </a:rPr>
              <a:t>nhiều</a:t>
            </a:r>
            <a:r>
              <a:rPr sz="2400" spc="60" dirty="0">
                <a:latin typeface="Times New Roman"/>
                <a:cs typeface="Times New Roman"/>
              </a:rPr>
              <a:t> </a:t>
            </a:r>
            <a:r>
              <a:rPr sz="2400" spc="-5" dirty="0">
                <a:latin typeface="Times New Roman"/>
                <a:cs typeface="Times New Roman"/>
              </a:rPr>
              <a:t>cặp</a:t>
            </a:r>
            <a:endParaRPr sz="2400" dirty="0">
              <a:latin typeface="Times New Roman"/>
              <a:cs typeface="Times New Roman"/>
            </a:endParaRPr>
          </a:p>
          <a:p>
            <a:pPr marL="584200">
              <a:lnSpc>
                <a:spcPct val="100000"/>
              </a:lnSpc>
              <a:spcBef>
                <a:spcPts val="1440"/>
              </a:spcBef>
            </a:pPr>
            <a:r>
              <a:rPr sz="2400" b="1" spc="-5" dirty="0">
                <a:latin typeface="Times New Roman"/>
                <a:cs typeface="Times New Roman"/>
              </a:rPr>
              <a:t>biết=giá_trị </a:t>
            </a:r>
            <a:r>
              <a:rPr sz="2400" dirty="0">
                <a:latin typeface="Times New Roman"/>
                <a:cs typeface="Times New Roman"/>
              </a:rPr>
              <a:t>bằng cách phân cách chúng bởi dấu</a:t>
            </a:r>
            <a:r>
              <a:rPr sz="2400" spc="-95" dirty="0">
                <a:latin typeface="Times New Roman"/>
                <a:cs typeface="Times New Roman"/>
              </a:rPr>
              <a:t> </a:t>
            </a:r>
            <a:r>
              <a:rPr sz="2400" spc="-5" dirty="0">
                <a:solidFill>
                  <a:srgbClr val="00AF50"/>
                </a:solidFill>
                <a:latin typeface="Times New Roman"/>
                <a:cs typeface="Times New Roman"/>
              </a:rPr>
              <a:t>&amp;</a:t>
            </a:r>
            <a:r>
              <a:rPr sz="2400" spc="-5" dirty="0">
                <a:latin typeface="Times New Roman"/>
                <a:cs typeface="Times New Roman"/>
              </a:rPr>
              <a:t>:</a:t>
            </a:r>
            <a:endParaRPr sz="2400" dirty="0">
              <a:latin typeface="Times New Roman"/>
              <a:cs typeface="Times New Roman"/>
            </a:endParaRPr>
          </a:p>
          <a:p>
            <a:pPr marL="584200" indent="-342900">
              <a:lnSpc>
                <a:spcPct val="100000"/>
              </a:lnSpc>
              <a:spcBef>
                <a:spcPts val="1440"/>
              </a:spcBef>
              <a:buClr>
                <a:srgbClr val="00AF50"/>
              </a:buClr>
              <a:buFont typeface="Wingdings"/>
              <a:buChar char=""/>
              <a:tabLst>
                <a:tab pos="583565" algn="l"/>
                <a:tab pos="584200" algn="l"/>
              </a:tabLst>
            </a:pPr>
            <a:r>
              <a:rPr sz="2400" b="1" u="heavy" spc="-5" dirty="0">
                <a:uFill>
                  <a:solidFill>
                    <a:srgbClr val="000000"/>
                  </a:solidFill>
                </a:uFill>
                <a:latin typeface="Times New Roman"/>
                <a:cs typeface="Times New Roman"/>
              </a:rPr>
              <a:t>Ví</a:t>
            </a:r>
            <a:r>
              <a:rPr sz="2400" b="1" u="heavy" spc="-10" dirty="0">
                <a:uFill>
                  <a:solidFill>
                    <a:srgbClr val="000000"/>
                  </a:solidFill>
                </a:uFill>
                <a:latin typeface="Times New Roman"/>
                <a:cs typeface="Times New Roman"/>
              </a:rPr>
              <a:t> </a:t>
            </a:r>
            <a:r>
              <a:rPr sz="2400" b="1" u="heavy" spc="-5" dirty="0" err="1">
                <a:uFill>
                  <a:solidFill>
                    <a:srgbClr val="000000"/>
                  </a:solidFill>
                </a:uFill>
                <a:latin typeface="Times New Roman"/>
                <a:cs typeface="Times New Roman"/>
              </a:rPr>
              <a:t>dụ</a:t>
            </a:r>
            <a:r>
              <a:rPr sz="2400" spc="-5" dirty="0">
                <a:latin typeface="Times New Roman"/>
                <a:cs typeface="Times New Roman"/>
              </a:rPr>
              <a:t>:</a:t>
            </a:r>
            <a:endParaRPr lang="en-US" sz="2400" dirty="0">
              <a:latin typeface="Times New Roman"/>
              <a:cs typeface="Times New Roman"/>
            </a:endParaRPr>
          </a:p>
          <a:p>
            <a:pPr marL="584200" indent="-342900">
              <a:lnSpc>
                <a:spcPct val="100000"/>
              </a:lnSpc>
              <a:spcBef>
                <a:spcPts val="1440"/>
              </a:spcBef>
              <a:buClr>
                <a:srgbClr val="00AF50"/>
              </a:buClr>
              <a:buFont typeface="Wingdings"/>
              <a:buChar char=""/>
              <a:tabLst>
                <a:tab pos="583565" algn="l"/>
                <a:tab pos="584200" algn="l"/>
              </a:tabLst>
            </a:pPr>
            <a:r>
              <a:rPr sz="2400" b="1" spc="-5" dirty="0">
                <a:solidFill>
                  <a:srgbClr val="006FC0"/>
                </a:solidFill>
                <a:latin typeface="Times New Roman"/>
                <a:cs typeface="Times New Roman"/>
                <a:hlinkClick r:id="rId10"/>
              </a:rPr>
              <a:t>htt</a:t>
            </a:r>
            <a:r>
              <a:rPr sz="2400" b="1" spc="-15" dirty="0">
                <a:solidFill>
                  <a:srgbClr val="006FC0"/>
                </a:solidFill>
                <a:latin typeface="Times New Roman"/>
                <a:cs typeface="Times New Roman"/>
                <a:hlinkClick r:id="rId10"/>
              </a:rPr>
              <a:t>p</a:t>
            </a:r>
            <a:r>
              <a:rPr sz="2400" b="1" dirty="0">
                <a:solidFill>
                  <a:srgbClr val="006FC0"/>
                </a:solidFill>
                <a:latin typeface="Times New Roman"/>
                <a:cs typeface="Times New Roman"/>
                <a:hlinkClick r:id="rId10"/>
              </a:rPr>
              <a:t>:/</a:t>
            </a:r>
            <a:r>
              <a:rPr sz="2400" b="1" spc="-5" dirty="0">
                <a:solidFill>
                  <a:srgbClr val="006FC0"/>
                </a:solidFill>
                <a:latin typeface="Times New Roman"/>
                <a:cs typeface="Times New Roman"/>
                <a:hlinkClick r:id="rId10"/>
              </a:rPr>
              <a:t>/ww</a:t>
            </a:r>
            <a:r>
              <a:rPr sz="2400" b="1" spc="-135" dirty="0">
                <a:solidFill>
                  <a:srgbClr val="006FC0"/>
                </a:solidFill>
                <a:latin typeface="Times New Roman"/>
                <a:cs typeface="Times New Roman"/>
                <a:hlinkClick r:id="rId10"/>
              </a:rPr>
              <a:t>w</a:t>
            </a:r>
            <a:r>
              <a:rPr sz="2400" b="1" spc="-5" dirty="0">
                <a:solidFill>
                  <a:srgbClr val="006FC0"/>
                </a:solidFill>
                <a:latin typeface="Times New Roman"/>
                <a:cs typeface="Times New Roman"/>
                <a:hlinkClick r:id="rId10"/>
              </a:rPr>
              <a:t>.phpvn.org/index.php?</a:t>
            </a:r>
            <a:r>
              <a:rPr sz="2400" b="1" spc="-5" dirty="0">
                <a:solidFill>
                  <a:srgbClr val="FF0000"/>
                </a:solidFill>
                <a:latin typeface="Times New Roman"/>
                <a:cs typeface="Times New Roman"/>
                <a:hlinkClick r:id="rId10"/>
              </a:rPr>
              <a:t>method=Reply</a:t>
            </a:r>
            <a:r>
              <a:rPr sz="2400" b="1" spc="-10" dirty="0">
                <a:solidFill>
                  <a:srgbClr val="00AF50"/>
                </a:solidFill>
                <a:latin typeface="Times New Roman"/>
                <a:cs typeface="Times New Roman"/>
                <a:hlinkClick r:id="rId10"/>
              </a:rPr>
              <a:t>&amp;</a:t>
            </a:r>
            <a:r>
              <a:rPr sz="2400" b="1" spc="-45" dirty="0">
                <a:solidFill>
                  <a:srgbClr val="FF0000"/>
                </a:solidFill>
                <a:latin typeface="Times New Roman"/>
                <a:cs typeface="Times New Roman"/>
                <a:hlinkClick r:id="rId10"/>
              </a:rPr>
              <a:t>T</a:t>
            </a:r>
            <a:r>
              <a:rPr sz="2400" b="1" dirty="0">
                <a:solidFill>
                  <a:srgbClr val="FF0000"/>
                </a:solidFill>
                <a:latin typeface="Times New Roman"/>
                <a:cs typeface="Times New Roman"/>
                <a:hlinkClick r:id="rId10"/>
              </a:rPr>
              <a:t>OPI </a:t>
            </a:r>
            <a:r>
              <a:rPr sz="2400" b="1" dirty="0">
                <a:solidFill>
                  <a:srgbClr val="FF0000"/>
                </a:solidFill>
                <a:latin typeface="Times New Roman"/>
                <a:cs typeface="Times New Roman"/>
              </a:rPr>
              <a:t> </a:t>
            </a:r>
            <a:r>
              <a:rPr sz="2400" b="1" spc="-5" dirty="0">
                <a:solidFill>
                  <a:srgbClr val="FF0000"/>
                </a:solidFill>
                <a:latin typeface="Times New Roman"/>
                <a:cs typeface="Times New Roman"/>
              </a:rPr>
              <a:t>C_ID=161</a:t>
            </a:r>
            <a:r>
              <a:rPr sz="2400" b="1" spc="-5" dirty="0">
                <a:solidFill>
                  <a:srgbClr val="00AF50"/>
                </a:solidFill>
                <a:latin typeface="Times New Roman"/>
                <a:cs typeface="Times New Roman"/>
              </a:rPr>
              <a:t>&amp;</a:t>
            </a:r>
            <a:r>
              <a:rPr sz="2400" b="1" spc="-5" dirty="0">
                <a:solidFill>
                  <a:srgbClr val="FF0000"/>
                </a:solidFill>
                <a:latin typeface="Times New Roman"/>
                <a:cs typeface="Times New Roman"/>
              </a:rPr>
              <a:t>FORUM_ID=20</a:t>
            </a:r>
            <a:endParaRPr sz="2400" dirty="0">
              <a:latin typeface="Times New Roman"/>
              <a:cs typeface="Times New Roman"/>
            </a:endParaRPr>
          </a:p>
          <a:p>
            <a:pPr marL="698500" marR="5080" algn="just">
              <a:lnSpc>
                <a:spcPct val="150000"/>
              </a:lnSpc>
            </a:pPr>
            <a:r>
              <a:rPr sz="2400" spc="-5" dirty="0">
                <a:latin typeface="Times New Roman"/>
                <a:cs typeface="Times New Roman"/>
              </a:rPr>
              <a:t>Với </a:t>
            </a:r>
            <a:r>
              <a:rPr sz="2400" dirty="0">
                <a:latin typeface="Times New Roman"/>
                <a:cs typeface="Times New Roman"/>
              </a:rPr>
              <a:t>địa chỉ URL </a:t>
            </a:r>
            <a:r>
              <a:rPr sz="2400" spc="-5" dirty="0">
                <a:latin typeface="Times New Roman"/>
                <a:cs typeface="Times New Roman"/>
              </a:rPr>
              <a:t>trên, trình </a:t>
            </a:r>
            <a:r>
              <a:rPr sz="2400" dirty="0">
                <a:latin typeface="Times New Roman"/>
                <a:cs typeface="Times New Roman"/>
              </a:rPr>
              <a:t>duyệt gửi lên 3 cặp </a:t>
            </a:r>
            <a:r>
              <a:rPr sz="2400" b="1" spc="-5" dirty="0">
                <a:latin typeface="Times New Roman"/>
                <a:cs typeface="Times New Roman"/>
              </a:rPr>
              <a:t>biến=giá_trị  </a:t>
            </a:r>
            <a:r>
              <a:rPr sz="2400" dirty="0">
                <a:latin typeface="Times New Roman"/>
                <a:cs typeface="Times New Roman"/>
              </a:rPr>
              <a:t>theo phương thức </a:t>
            </a:r>
            <a:r>
              <a:rPr sz="2400" spc="-35" dirty="0">
                <a:latin typeface="Times New Roman"/>
                <a:cs typeface="Times New Roman"/>
              </a:rPr>
              <a:t>GET: </a:t>
            </a:r>
            <a:r>
              <a:rPr sz="2400" b="1" dirty="0">
                <a:latin typeface="Times New Roman"/>
                <a:cs typeface="Times New Roman"/>
              </a:rPr>
              <a:t>method=Reply</a:t>
            </a:r>
            <a:r>
              <a:rPr sz="2400" dirty="0">
                <a:latin typeface="Times New Roman"/>
                <a:cs typeface="Times New Roman"/>
              </a:rPr>
              <a:t>, </a:t>
            </a:r>
            <a:r>
              <a:rPr sz="2400" b="1" spc="-10" dirty="0">
                <a:latin typeface="Times New Roman"/>
                <a:cs typeface="Times New Roman"/>
              </a:rPr>
              <a:t>TOPIC_ID=161  </a:t>
            </a:r>
            <a:r>
              <a:rPr sz="2400" dirty="0">
                <a:latin typeface="Times New Roman"/>
                <a:cs typeface="Times New Roman"/>
              </a:rPr>
              <a:t>và</a:t>
            </a:r>
            <a:r>
              <a:rPr sz="2400" spc="-10" dirty="0">
                <a:latin typeface="Times New Roman"/>
                <a:cs typeface="Times New Roman"/>
              </a:rPr>
              <a:t> </a:t>
            </a:r>
            <a:r>
              <a:rPr sz="2400" b="1" dirty="0">
                <a:latin typeface="Times New Roman"/>
                <a:cs typeface="Times New Roman"/>
              </a:rPr>
              <a:t>FORUM_ID=20</a:t>
            </a:r>
            <a:r>
              <a:rPr sz="2400" dirty="0">
                <a:latin typeface="Times New Roman"/>
                <a:cs typeface="Times New Roman"/>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145" cy="786130"/>
            <a:chOff x="1080261" y="1523"/>
            <a:chExt cx="6875145" cy="786130"/>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xfrm>
            <a:off x="357186" y="625526"/>
            <a:ext cx="472186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a. </a:t>
            </a:r>
            <a:r>
              <a:rPr spc="-5" dirty="0">
                <a:solidFill>
                  <a:schemeClr val="tx1"/>
                </a:solidFill>
              </a:rPr>
              <a:t>Đối tượng</a:t>
            </a:r>
            <a:r>
              <a:rPr spc="-75" dirty="0">
                <a:solidFill>
                  <a:schemeClr val="tx1"/>
                </a:solidFill>
              </a:rPr>
              <a:t> </a:t>
            </a:r>
            <a:r>
              <a:rPr dirty="0">
                <a:solidFill>
                  <a:schemeClr val="tx1"/>
                </a:solidFill>
              </a:rPr>
              <a:t>$_GET</a:t>
            </a:r>
          </a:p>
        </p:txBody>
      </p:sp>
      <p:sp>
        <p:nvSpPr>
          <p:cNvPr id="13" name="object 13"/>
          <p:cNvSpPr txBox="1"/>
          <p:nvPr/>
        </p:nvSpPr>
        <p:spPr>
          <a:xfrm>
            <a:off x="612140" y="1213611"/>
            <a:ext cx="7919720" cy="3593465"/>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00AF50"/>
              </a:buClr>
              <a:buFont typeface="Wingdings"/>
              <a:buChar char=""/>
              <a:tabLst>
                <a:tab pos="355600" algn="l"/>
              </a:tabLst>
            </a:pPr>
            <a:r>
              <a:rPr sz="2400" spc="-5" dirty="0">
                <a:latin typeface="Times New Roman"/>
                <a:cs typeface="Times New Roman"/>
              </a:rPr>
              <a:t>Khi </a:t>
            </a:r>
            <a:r>
              <a:rPr sz="2400" dirty="0">
                <a:latin typeface="Times New Roman"/>
                <a:cs typeface="Times New Roman"/>
              </a:rPr>
              <a:t>trình duyệt gửi các </a:t>
            </a:r>
            <a:r>
              <a:rPr sz="2400" spc="-5" dirty="0">
                <a:latin typeface="Times New Roman"/>
                <a:cs typeface="Times New Roman"/>
              </a:rPr>
              <a:t>thông tin </a:t>
            </a:r>
            <a:r>
              <a:rPr sz="2400" dirty="0">
                <a:latin typeface="Times New Roman"/>
                <a:cs typeface="Times New Roman"/>
              </a:rPr>
              <a:t>này lên máy chủ, PHP sẽ </a:t>
            </a:r>
            <a:r>
              <a:rPr sz="2400" spc="-5" dirty="0">
                <a:latin typeface="Times New Roman"/>
                <a:cs typeface="Times New Roman"/>
              </a:rPr>
              <a:t>tự  động </a:t>
            </a:r>
            <a:r>
              <a:rPr sz="2400" dirty="0">
                <a:latin typeface="Times New Roman"/>
                <a:cs typeface="Times New Roman"/>
              </a:rPr>
              <a:t>sinh </a:t>
            </a:r>
            <a:r>
              <a:rPr sz="2400" spc="-5" dirty="0">
                <a:latin typeface="Times New Roman"/>
                <a:cs typeface="Times New Roman"/>
              </a:rPr>
              <a:t>ra </a:t>
            </a:r>
            <a:r>
              <a:rPr sz="2400" dirty="0">
                <a:latin typeface="Times New Roman"/>
                <a:cs typeface="Times New Roman"/>
              </a:rPr>
              <a:t>một </a:t>
            </a:r>
            <a:r>
              <a:rPr sz="2400" spc="-5" dirty="0">
                <a:latin typeface="Times New Roman"/>
                <a:cs typeface="Times New Roman"/>
              </a:rPr>
              <a:t>mảng </a:t>
            </a:r>
            <a:r>
              <a:rPr sz="2400" dirty="0">
                <a:latin typeface="Times New Roman"/>
                <a:cs typeface="Times New Roman"/>
              </a:rPr>
              <a:t>có </a:t>
            </a:r>
            <a:r>
              <a:rPr sz="2400" spc="-5" dirty="0">
                <a:latin typeface="Times New Roman"/>
                <a:cs typeface="Times New Roman"/>
              </a:rPr>
              <a:t>tên là </a:t>
            </a:r>
            <a:r>
              <a:rPr sz="2400" b="1" spc="-5" dirty="0">
                <a:solidFill>
                  <a:srgbClr val="FF0000"/>
                </a:solidFill>
                <a:latin typeface="Times New Roman"/>
                <a:cs typeface="Times New Roman"/>
              </a:rPr>
              <a:t>$_GET[] </a:t>
            </a:r>
            <a:r>
              <a:rPr sz="2400" spc="-5" dirty="0">
                <a:latin typeface="Times New Roman"/>
                <a:cs typeface="Times New Roman"/>
              </a:rPr>
              <a:t>để </a:t>
            </a:r>
            <a:r>
              <a:rPr sz="2400" dirty="0">
                <a:latin typeface="Times New Roman"/>
                <a:cs typeface="Times New Roman"/>
              </a:rPr>
              <a:t>chứa </a:t>
            </a:r>
            <a:r>
              <a:rPr sz="2400" spc="-5" dirty="0">
                <a:latin typeface="Times New Roman"/>
                <a:cs typeface="Times New Roman"/>
              </a:rPr>
              <a:t>tất cả các  </a:t>
            </a:r>
            <a:r>
              <a:rPr sz="2400" dirty="0">
                <a:latin typeface="Times New Roman"/>
                <a:cs typeface="Times New Roman"/>
              </a:rPr>
              <a:t>cặp biến và giá </a:t>
            </a:r>
            <a:r>
              <a:rPr sz="2400" spc="-5" dirty="0">
                <a:latin typeface="Times New Roman"/>
                <a:cs typeface="Times New Roman"/>
              </a:rPr>
              <a:t>trị</a:t>
            </a:r>
            <a:r>
              <a:rPr sz="2400" spc="-55" dirty="0">
                <a:latin typeface="Times New Roman"/>
                <a:cs typeface="Times New Roman"/>
              </a:rPr>
              <a:t> </a:t>
            </a:r>
            <a:r>
              <a:rPr sz="2400" dirty="0">
                <a:latin typeface="Times New Roman"/>
                <a:cs typeface="Times New Roman"/>
              </a:rPr>
              <a:t>đó.</a:t>
            </a:r>
          </a:p>
          <a:p>
            <a:pPr marL="355600" marR="5080" indent="-342900" algn="just">
              <a:lnSpc>
                <a:spcPct val="100000"/>
              </a:lnSpc>
              <a:buClr>
                <a:srgbClr val="00AF50"/>
              </a:buClr>
              <a:buFont typeface="Wingdings"/>
              <a:buChar char=""/>
              <a:tabLst>
                <a:tab pos="355600" algn="l"/>
              </a:tabLst>
            </a:pPr>
            <a:r>
              <a:rPr sz="2400" spc="-20" dirty="0">
                <a:latin typeface="Times New Roman"/>
                <a:cs typeface="Times New Roman"/>
              </a:rPr>
              <a:t>Trong </a:t>
            </a:r>
            <a:r>
              <a:rPr sz="2400" dirty="0">
                <a:latin typeface="Times New Roman"/>
                <a:cs typeface="Times New Roman"/>
              </a:rPr>
              <a:t>đó, chỉ số của mảng chính </a:t>
            </a:r>
            <a:r>
              <a:rPr sz="2400" spc="-5" dirty="0">
                <a:latin typeface="Times New Roman"/>
                <a:cs typeface="Times New Roman"/>
              </a:rPr>
              <a:t>là một </a:t>
            </a:r>
            <a:r>
              <a:rPr sz="2400" dirty="0">
                <a:latin typeface="Times New Roman"/>
                <a:cs typeface="Times New Roman"/>
              </a:rPr>
              <a:t>chuỗi mang tên </a:t>
            </a:r>
            <a:r>
              <a:rPr sz="2400" spc="-5" dirty="0">
                <a:latin typeface="Times New Roman"/>
                <a:cs typeface="Times New Roman"/>
              </a:rPr>
              <a:t>của  </a:t>
            </a:r>
            <a:r>
              <a:rPr sz="2400" dirty="0">
                <a:latin typeface="Times New Roman"/>
                <a:cs typeface="Times New Roman"/>
              </a:rPr>
              <a:t>tên </a:t>
            </a:r>
            <a:r>
              <a:rPr sz="2400" spc="-5" dirty="0">
                <a:latin typeface="Times New Roman"/>
                <a:cs typeface="Times New Roman"/>
              </a:rPr>
              <a:t>biến và </a:t>
            </a:r>
            <a:r>
              <a:rPr sz="2400" dirty="0">
                <a:latin typeface="Times New Roman"/>
                <a:cs typeface="Times New Roman"/>
              </a:rPr>
              <a:t>giá </a:t>
            </a:r>
            <a:r>
              <a:rPr sz="2400" spc="-5" dirty="0">
                <a:latin typeface="Times New Roman"/>
                <a:cs typeface="Times New Roman"/>
              </a:rPr>
              <a:t>trị </a:t>
            </a:r>
            <a:r>
              <a:rPr sz="2400" dirty="0">
                <a:latin typeface="Times New Roman"/>
                <a:cs typeface="Times New Roman"/>
              </a:rPr>
              <a:t>của chỉ số đó chính </a:t>
            </a:r>
            <a:r>
              <a:rPr sz="2400" spc="-5" dirty="0">
                <a:latin typeface="Times New Roman"/>
                <a:cs typeface="Times New Roman"/>
              </a:rPr>
              <a:t>là giá trị </a:t>
            </a:r>
            <a:r>
              <a:rPr sz="2400" dirty="0">
                <a:latin typeface="Times New Roman"/>
                <a:cs typeface="Times New Roman"/>
              </a:rPr>
              <a:t>của </a:t>
            </a:r>
            <a:r>
              <a:rPr sz="2400" spc="-5" dirty="0">
                <a:latin typeface="Times New Roman"/>
                <a:cs typeface="Times New Roman"/>
              </a:rPr>
              <a:t>biến </a:t>
            </a:r>
            <a:r>
              <a:rPr sz="2400" dirty="0">
                <a:latin typeface="Times New Roman"/>
                <a:cs typeface="Times New Roman"/>
              </a:rPr>
              <a:t>do  trình duyệt gửi</a:t>
            </a:r>
            <a:r>
              <a:rPr sz="2400" spc="-30" dirty="0">
                <a:latin typeface="Times New Roman"/>
                <a:cs typeface="Times New Roman"/>
              </a:rPr>
              <a:t> </a:t>
            </a:r>
            <a:r>
              <a:rPr sz="2400" dirty="0">
                <a:latin typeface="Times New Roman"/>
                <a:cs typeface="Times New Roman"/>
              </a:rPr>
              <a:t>lên.</a:t>
            </a:r>
          </a:p>
          <a:p>
            <a:pPr marL="355600" marR="40640" indent="-342900">
              <a:lnSpc>
                <a:spcPct val="100000"/>
              </a:lnSpc>
              <a:buClr>
                <a:srgbClr val="00AF50"/>
              </a:buClr>
              <a:buFont typeface="Wingdings"/>
              <a:buChar char=""/>
              <a:tabLst>
                <a:tab pos="354965" algn="l"/>
                <a:tab pos="3556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spc="-5" dirty="0">
                <a:solidFill>
                  <a:srgbClr val="006FC0"/>
                </a:solidFill>
                <a:latin typeface="Times New Roman"/>
                <a:cs typeface="Times New Roman"/>
              </a:rPr>
              <a:t> </a:t>
            </a:r>
            <a:r>
              <a:rPr sz="2200" b="1" spc="-5" dirty="0">
                <a:solidFill>
                  <a:srgbClr val="006FC0"/>
                </a:solidFill>
                <a:latin typeface="Times New Roman"/>
                <a:cs typeface="Times New Roman"/>
                <a:hlinkClick r:id="rId10"/>
              </a:rPr>
              <a:t>http://www.phpvn.org/post.php?</a:t>
            </a:r>
            <a:r>
              <a:rPr sz="2200" b="1" spc="-5" dirty="0">
                <a:solidFill>
                  <a:srgbClr val="FF0000"/>
                </a:solidFill>
                <a:latin typeface="Times New Roman"/>
                <a:cs typeface="Times New Roman"/>
                <a:hlinkClick r:id="rId10"/>
              </a:rPr>
              <a:t>method=Reply</a:t>
            </a:r>
            <a:r>
              <a:rPr sz="2200" b="1" spc="-5" dirty="0">
                <a:solidFill>
                  <a:srgbClr val="00AF50"/>
                </a:solidFill>
                <a:latin typeface="Times New Roman"/>
                <a:cs typeface="Times New Roman"/>
                <a:hlinkClick r:id="rId10"/>
              </a:rPr>
              <a:t>&amp;</a:t>
            </a:r>
            <a:r>
              <a:rPr sz="2200" b="1" spc="-5" dirty="0">
                <a:solidFill>
                  <a:srgbClr val="FF0000"/>
                </a:solidFill>
                <a:latin typeface="Times New Roman"/>
                <a:cs typeface="Times New Roman"/>
                <a:hlinkClick r:id="rId10"/>
              </a:rPr>
              <a:t>TOPIC_ID=1 </a:t>
            </a:r>
            <a:r>
              <a:rPr sz="2200" b="1" spc="-5" dirty="0">
                <a:solidFill>
                  <a:srgbClr val="FF0000"/>
                </a:solidFill>
                <a:latin typeface="Times New Roman"/>
                <a:cs typeface="Times New Roman"/>
              </a:rPr>
              <a:t> </a:t>
            </a:r>
            <a:r>
              <a:rPr sz="2200" b="1" dirty="0">
                <a:solidFill>
                  <a:srgbClr val="FF0000"/>
                </a:solidFill>
                <a:latin typeface="Times New Roman"/>
                <a:cs typeface="Times New Roman"/>
              </a:rPr>
              <a:t>61</a:t>
            </a:r>
            <a:r>
              <a:rPr sz="2200" b="1" dirty="0">
                <a:solidFill>
                  <a:srgbClr val="00AF50"/>
                </a:solidFill>
                <a:latin typeface="Times New Roman"/>
                <a:cs typeface="Times New Roman"/>
              </a:rPr>
              <a:t>&amp;</a:t>
            </a:r>
            <a:r>
              <a:rPr sz="2200" b="1" dirty="0">
                <a:solidFill>
                  <a:srgbClr val="FF0000"/>
                </a:solidFill>
                <a:latin typeface="Times New Roman"/>
                <a:cs typeface="Times New Roman"/>
              </a:rPr>
              <a:t>FORUM_ID=20</a:t>
            </a:r>
            <a:endParaRPr sz="2200" dirty="0">
              <a:latin typeface="Times New Roman"/>
              <a:cs typeface="Times New Roman"/>
            </a:endParaRPr>
          </a:p>
          <a:p>
            <a:pPr marL="469900">
              <a:lnSpc>
                <a:spcPct val="100000"/>
              </a:lnSpc>
              <a:spcBef>
                <a:spcPts val="10"/>
              </a:spcBef>
            </a:pPr>
            <a:r>
              <a:rPr sz="2200" spc="-5" dirty="0">
                <a:latin typeface="Times New Roman"/>
                <a:cs typeface="Times New Roman"/>
              </a:rPr>
              <a:t>PHP sẽ </a:t>
            </a:r>
            <a:r>
              <a:rPr sz="2200" dirty="0">
                <a:latin typeface="Times New Roman"/>
                <a:cs typeface="Times New Roman"/>
              </a:rPr>
              <a:t>tự động </a:t>
            </a:r>
            <a:r>
              <a:rPr sz="2200" spc="-5" dirty="0">
                <a:latin typeface="Times New Roman"/>
                <a:cs typeface="Times New Roman"/>
              </a:rPr>
              <a:t>sinh </a:t>
            </a:r>
            <a:r>
              <a:rPr sz="2200" dirty="0">
                <a:latin typeface="Times New Roman"/>
                <a:cs typeface="Times New Roman"/>
              </a:rPr>
              <a:t>ra một </a:t>
            </a:r>
            <a:r>
              <a:rPr sz="2200" spc="-5" dirty="0">
                <a:latin typeface="Times New Roman"/>
                <a:cs typeface="Times New Roman"/>
              </a:rPr>
              <a:t>mảng </a:t>
            </a:r>
            <a:r>
              <a:rPr sz="2200" b="1" dirty="0">
                <a:latin typeface="Times New Roman"/>
                <a:cs typeface="Times New Roman"/>
              </a:rPr>
              <a:t>$_GET </a:t>
            </a:r>
            <a:r>
              <a:rPr sz="2200" dirty="0">
                <a:latin typeface="Times New Roman"/>
                <a:cs typeface="Times New Roman"/>
              </a:rPr>
              <a:t>có nội dung</a:t>
            </a:r>
            <a:r>
              <a:rPr sz="2200" spc="-195" dirty="0">
                <a:latin typeface="Times New Roman"/>
                <a:cs typeface="Times New Roman"/>
              </a:rPr>
              <a:t> </a:t>
            </a:r>
            <a:r>
              <a:rPr sz="2200" spc="-5" dirty="0">
                <a:latin typeface="Times New Roman"/>
                <a:cs typeface="Times New Roman"/>
              </a:rPr>
              <a:t>sau:</a:t>
            </a:r>
            <a:endParaRPr sz="2200" dirty="0">
              <a:latin typeface="Times New Roman"/>
              <a:cs typeface="Times New Roman"/>
            </a:endParaRPr>
          </a:p>
        </p:txBody>
      </p:sp>
      <p:sp>
        <p:nvSpPr>
          <p:cNvPr id="14" name="object 14"/>
          <p:cNvSpPr txBox="1"/>
          <p:nvPr/>
        </p:nvSpPr>
        <p:spPr>
          <a:xfrm>
            <a:off x="1069339" y="4781041"/>
            <a:ext cx="3297554" cy="1031875"/>
          </a:xfrm>
          <a:prstGeom prst="rect">
            <a:avLst/>
          </a:prstGeom>
        </p:spPr>
        <p:txBody>
          <a:bodyPr vert="horz" wrap="square" lIns="0" tIns="12700" rIns="0" bIns="0" rtlCol="0">
            <a:spAutoFit/>
          </a:bodyPr>
          <a:lstStyle/>
          <a:p>
            <a:pPr marL="12700">
              <a:lnSpc>
                <a:spcPct val="100000"/>
              </a:lnSpc>
              <a:spcBef>
                <a:spcPts val="100"/>
              </a:spcBef>
            </a:pPr>
            <a:r>
              <a:rPr sz="2200" dirty="0">
                <a:latin typeface="Times New Roman"/>
                <a:cs typeface="Times New Roman"/>
              </a:rPr>
              <a:t>$_GET["method"] =</a:t>
            </a:r>
            <a:r>
              <a:rPr sz="2200" spc="-70" dirty="0">
                <a:latin typeface="Times New Roman"/>
                <a:cs typeface="Times New Roman"/>
              </a:rPr>
              <a:t> </a:t>
            </a:r>
            <a:r>
              <a:rPr sz="2200" dirty="0">
                <a:latin typeface="Times New Roman"/>
                <a:cs typeface="Times New Roman"/>
              </a:rPr>
              <a:t>"Reply"</a:t>
            </a:r>
            <a:endParaRPr sz="2200">
              <a:latin typeface="Times New Roman"/>
              <a:cs typeface="Times New Roman"/>
            </a:endParaRPr>
          </a:p>
          <a:p>
            <a:pPr marL="12700">
              <a:lnSpc>
                <a:spcPct val="100000"/>
              </a:lnSpc>
            </a:pPr>
            <a:r>
              <a:rPr sz="2200" spc="-5" dirty="0">
                <a:latin typeface="Times New Roman"/>
                <a:cs typeface="Times New Roman"/>
              </a:rPr>
              <a:t>$_GET["TOPIC_ID"] </a:t>
            </a:r>
            <a:r>
              <a:rPr sz="2200" dirty="0">
                <a:latin typeface="Times New Roman"/>
                <a:cs typeface="Times New Roman"/>
              </a:rPr>
              <a:t>=</a:t>
            </a:r>
            <a:r>
              <a:rPr sz="2200" spc="-10" dirty="0">
                <a:latin typeface="Times New Roman"/>
                <a:cs typeface="Times New Roman"/>
              </a:rPr>
              <a:t> </a:t>
            </a:r>
            <a:r>
              <a:rPr sz="2200" dirty="0">
                <a:latin typeface="Times New Roman"/>
                <a:cs typeface="Times New Roman"/>
              </a:rPr>
              <a:t>161</a:t>
            </a:r>
            <a:endParaRPr sz="2200">
              <a:latin typeface="Times New Roman"/>
              <a:cs typeface="Times New Roman"/>
            </a:endParaRPr>
          </a:p>
          <a:p>
            <a:pPr marL="12700">
              <a:lnSpc>
                <a:spcPct val="100000"/>
              </a:lnSpc>
            </a:pPr>
            <a:r>
              <a:rPr sz="2200" dirty="0">
                <a:latin typeface="Times New Roman"/>
                <a:cs typeface="Times New Roman"/>
              </a:rPr>
              <a:t>$_GET["FORUM_ID"] =</a:t>
            </a:r>
            <a:r>
              <a:rPr sz="2200" spc="-80" dirty="0">
                <a:latin typeface="Times New Roman"/>
                <a:cs typeface="Times New Roman"/>
              </a:rPr>
              <a:t> </a:t>
            </a:r>
            <a:r>
              <a:rPr sz="2200" dirty="0">
                <a:latin typeface="Times New Roman"/>
                <a:cs typeface="Times New Roman"/>
              </a:rPr>
              <a:t>20</a:t>
            </a:r>
            <a:endParaRPr sz="2200">
              <a:latin typeface="Times New Roman"/>
              <a:cs typeface="Times New Roman"/>
            </a:endParaRPr>
          </a:p>
        </p:txBody>
      </p:sp>
      <p:sp>
        <p:nvSpPr>
          <p:cNvPr id="15" name="object 15"/>
          <p:cNvSpPr txBox="1"/>
          <p:nvPr/>
        </p:nvSpPr>
        <p:spPr>
          <a:xfrm>
            <a:off x="4635753" y="4781041"/>
            <a:ext cx="3556000" cy="1031875"/>
          </a:xfrm>
          <a:prstGeom prst="rect">
            <a:avLst/>
          </a:prstGeom>
        </p:spPr>
        <p:txBody>
          <a:bodyPr vert="horz" wrap="square" lIns="0" tIns="12700" rIns="0" bIns="0" rtlCol="0">
            <a:spAutoFit/>
          </a:bodyPr>
          <a:lstStyle/>
          <a:p>
            <a:pPr marL="12700">
              <a:lnSpc>
                <a:spcPct val="100000"/>
              </a:lnSpc>
              <a:spcBef>
                <a:spcPts val="100"/>
              </a:spcBef>
            </a:pPr>
            <a:r>
              <a:rPr sz="2200" dirty="0">
                <a:latin typeface="Times New Roman"/>
                <a:cs typeface="Times New Roman"/>
              </a:rPr>
              <a:t>// ứng với cặp</a:t>
            </a:r>
            <a:r>
              <a:rPr sz="2200" spc="-70" dirty="0">
                <a:latin typeface="Times New Roman"/>
                <a:cs typeface="Times New Roman"/>
              </a:rPr>
              <a:t> </a:t>
            </a:r>
            <a:r>
              <a:rPr sz="2200" b="1" i="1" dirty="0">
                <a:latin typeface="Times New Roman"/>
                <a:cs typeface="Times New Roman"/>
              </a:rPr>
              <a:t>method=Reply</a:t>
            </a:r>
            <a:endParaRPr sz="2200">
              <a:latin typeface="Times New Roman"/>
              <a:cs typeface="Times New Roman"/>
            </a:endParaRPr>
          </a:p>
          <a:p>
            <a:pPr marL="12700">
              <a:lnSpc>
                <a:spcPct val="100000"/>
              </a:lnSpc>
            </a:pPr>
            <a:r>
              <a:rPr sz="2200" dirty="0">
                <a:latin typeface="Times New Roman"/>
                <a:cs typeface="Times New Roman"/>
              </a:rPr>
              <a:t>// ứng với cặp</a:t>
            </a:r>
            <a:r>
              <a:rPr sz="2200" spc="-80" dirty="0">
                <a:latin typeface="Times New Roman"/>
                <a:cs typeface="Times New Roman"/>
              </a:rPr>
              <a:t> </a:t>
            </a:r>
            <a:r>
              <a:rPr sz="2200" b="1" i="1" spc="-5" dirty="0">
                <a:latin typeface="Times New Roman"/>
                <a:cs typeface="Times New Roman"/>
              </a:rPr>
              <a:t>TOPIC_ID=161</a:t>
            </a:r>
            <a:endParaRPr sz="2200">
              <a:latin typeface="Times New Roman"/>
              <a:cs typeface="Times New Roman"/>
            </a:endParaRPr>
          </a:p>
          <a:p>
            <a:pPr marL="12700">
              <a:lnSpc>
                <a:spcPct val="100000"/>
              </a:lnSpc>
            </a:pPr>
            <a:r>
              <a:rPr sz="2200" dirty="0">
                <a:latin typeface="Times New Roman"/>
                <a:cs typeface="Times New Roman"/>
              </a:rPr>
              <a:t>// ứng với cặp</a:t>
            </a:r>
            <a:r>
              <a:rPr sz="2200" spc="-70" dirty="0">
                <a:latin typeface="Times New Roman"/>
                <a:cs typeface="Times New Roman"/>
              </a:rPr>
              <a:t> </a:t>
            </a:r>
            <a:r>
              <a:rPr sz="2200" b="1" i="1" spc="-5" dirty="0">
                <a:latin typeface="Times New Roman"/>
                <a:cs typeface="Times New Roman"/>
              </a:rPr>
              <a:t>FORUM_ID=20</a:t>
            </a:r>
            <a:endParaRPr sz="22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019" cy="785622"/>
            <a:chOff x="1080261" y="1523"/>
            <a:chExt cx="6875019" cy="785622"/>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p:nvPr/>
        </p:nvSpPr>
        <p:spPr>
          <a:xfrm>
            <a:off x="383540" y="655320"/>
            <a:ext cx="8154034" cy="5431790"/>
          </a:xfrm>
          <a:prstGeom prst="rect">
            <a:avLst/>
          </a:prstGeom>
        </p:spPr>
        <p:txBody>
          <a:bodyPr vert="horz" wrap="square" lIns="0" tIns="114300" rIns="0" bIns="0" rtlCol="0">
            <a:spAutoFit/>
          </a:bodyPr>
          <a:lstStyle/>
          <a:p>
            <a:pPr marL="12700">
              <a:lnSpc>
                <a:spcPct val="100000"/>
              </a:lnSpc>
              <a:spcBef>
                <a:spcPts val="900"/>
              </a:spcBef>
            </a:pPr>
            <a:r>
              <a:rPr sz="2400" b="1" spc="-5" dirty="0">
                <a:solidFill>
                  <a:srgbClr val="FF0000"/>
                </a:solidFill>
                <a:latin typeface="Times New Roman"/>
                <a:cs typeface="Times New Roman"/>
              </a:rPr>
              <a:t>b. </a:t>
            </a:r>
            <a:r>
              <a:rPr sz="2400" b="1" dirty="0">
                <a:solidFill>
                  <a:srgbClr val="FF0000"/>
                </a:solidFill>
                <a:latin typeface="Times New Roman"/>
                <a:cs typeface="Times New Roman"/>
              </a:rPr>
              <a:t>Đối </a:t>
            </a:r>
            <a:r>
              <a:rPr sz="2400" b="1" spc="-5" dirty="0">
                <a:solidFill>
                  <a:srgbClr val="FF0000"/>
                </a:solidFill>
                <a:latin typeface="Times New Roman"/>
                <a:cs typeface="Times New Roman"/>
              </a:rPr>
              <a:t>tượng</a:t>
            </a:r>
            <a:r>
              <a:rPr sz="2400" b="1" dirty="0">
                <a:solidFill>
                  <a:srgbClr val="FF0000"/>
                </a:solidFill>
                <a:latin typeface="Times New Roman"/>
                <a:cs typeface="Times New Roman"/>
              </a:rPr>
              <a:t> $_POST</a:t>
            </a:r>
            <a:endParaRPr sz="2400">
              <a:latin typeface="Times New Roman"/>
              <a:cs typeface="Times New Roman"/>
            </a:endParaRPr>
          </a:p>
          <a:p>
            <a:pPr marL="584200" marR="5080" indent="-342900" algn="just">
              <a:lnSpc>
                <a:spcPct val="111100"/>
              </a:lnSpc>
              <a:spcBef>
                <a:spcPts val="480"/>
              </a:spcBef>
              <a:buClr>
                <a:srgbClr val="00AF50"/>
              </a:buClr>
              <a:buFont typeface="Wingdings"/>
              <a:buChar char=""/>
              <a:tabLst>
                <a:tab pos="584200" algn="l"/>
              </a:tabLst>
            </a:pPr>
            <a:r>
              <a:rPr sz="2400" dirty="0">
                <a:latin typeface="Times New Roman"/>
                <a:cs typeface="Times New Roman"/>
              </a:rPr>
              <a:t>Dữ </a:t>
            </a:r>
            <a:r>
              <a:rPr sz="2400" spc="-5" dirty="0">
                <a:latin typeface="Times New Roman"/>
                <a:cs typeface="Times New Roman"/>
              </a:rPr>
              <a:t>liệu </a:t>
            </a:r>
            <a:r>
              <a:rPr sz="2400" dirty="0">
                <a:latin typeface="Times New Roman"/>
                <a:cs typeface="Times New Roman"/>
              </a:rPr>
              <a:t>gửi </a:t>
            </a:r>
            <a:r>
              <a:rPr sz="2400" spc="-5" dirty="0">
                <a:latin typeface="Times New Roman"/>
                <a:cs typeface="Times New Roman"/>
              </a:rPr>
              <a:t>từ trình </a:t>
            </a:r>
            <a:r>
              <a:rPr sz="2400" dirty="0">
                <a:latin typeface="Times New Roman"/>
                <a:cs typeface="Times New Roman"/>
              </a:rPr>
              <a:t>duyệt lên server qua phương thức </a:t>
            </a:r>
            <a:r>
              <a:rPr sz="2400" b="1" dirty="0">
                <a:latin typeface="Times New Roman"/>
                <a:cs typeface="Times New Roman"/>
              </a:rPr>
              <a:t>POST  </a:t>
            </a:r>
            <a:r>
              <a:rPr sz="2400" spc="-5" dirty="0">
                <a:latin typeface="Times New Roman"/>
                <a:cs typeface="Times New Roman"/>
              </a:rPr>
              <a:t>là </a:t>
            </a:r>
            <a:r>
              <a:rPr sz="2400" dirty="0">
                <a:latin typeface="Times New Roman"/>
                <a:cs typeface="Times New Roman"/>
              </a:rPr>
              <a:t>phần </a:t>
            </a:r>
            <a:r>
              <a:rPr sz="2400" spc="-5" dirty="0">
                <a:latin typeface="Times New Roman"/>
                <a:cs typeface="Times New Roman"/>
              </a:rPr>
              <a:t>dữ liệu </a:t>
            </a:r>
            <a:r>
              <a:rPr sz="2400" dirty="0">
                <a:latin typeface="Times New Roman"/>
                <a:cs typeface="Times New Roman"/>
              </a:rPr>
              <a:t>được </a:t>
            </a:r>
            <a:r>
              <a:rPr sz="2400" spc="-5" dirty="0">
                <a:latin typeface="Times New Roman"/>
                <a:cs typeface="Times New Roman"/>
              </a:rPr>
              <a:t>lưu trữ trong </a:t>
            </a:r>
            <a:r>
              <a:rPr sz="2400" dirty="0">
                <a:latin typeface="Times New Roman"/>
                <a:cs typeface="Times New Roman"/>
              </a:rPr>
              <a:t>phần thân </a:t>
            </a:r>
            <a:r>
              <a:rPr sz="2400" b="1" dirty="0">
                <a:latin typeface="Times New Roman"/>
                <a:cs typeface="Times New Roman"/>
              </a:rPr>
              <a:t>Request</a:t>
            </a:r>
            <a:r>
              <a:rPr sz="2400" dirty="0">
                <a:latin typeface="Times New Roman"/>
                <a:cs typeface="Times New Roman"/>
              </a:rPr>
              <a:t>. </a:t>
            </a:r>
            <a:r>
              <a:rPr sz="2400" spc="-45" dirty="0">
                <a:latin typeface="Times New Roman"/>
                <a:cs typeface="Times New Roman"/>
              </a:rPr>
              <a:t>Việc  </a:t>
            </a:r>
            <a:r>
              <a:rPr sz="2400" dirty="0">
                <a:latin typeface="Times New Roman"/>
                <a:cs typeface="Times New Roman"/>
              </a:rPr>
              <a:t>truy xuất </a:t>
            </a:r>
            <a:r>
              <a:rPr sz="2400" spc="-5" dirty="0">
                <a:latin typeface="Times New Roman"/>
                <a:cs typeface="Times New Roman"/>
              </a:rPr>
              <a:t>các </a:t>
            </a:r>
            <a:r>
              <a:rPr sz="2400" dirty="0">
                <a:latin typeface="Times New Roman"/>
                <a:cs typeface="Times New Roman"/>
              </a:rPr>
              <a:t>phần </a:t>
            </a:r>
            <a:r>
              <a:rPr sz="2400" spc="-5" dirty="0">
                <a:latin typeface="Times New Roman"/>
                <a:cs typeface="Times New Roman"/>
              </a:rPr>
              <a:t>tử </a:t>
            </a:r>
            <a:r>
              <a:rPr sz="2400" dirty="0">
                <a:latin typeface="Times New Roman"/>
                <a:cs typeface="Times New Roman"/>
              </a:rPr>
              <a:t>dữ </a:t>
            </a:r>
            <a:r>
              <a:rPr sz="2400" spc="-5" dirty="0">
                <a:latin typeface="Times New Roman"/>
                <a:cs typeface="Times New Roman"/>
              </a:rPr>
              <a:t>liệu trên </a:t>
            </a:r>
            <a:r>
              <a:rPr sz="2400" dirty="0">
                <a:latin typeface="Times New Roman"/>
                <a:cs typeface="Times New Roman"/>
              </a:rPr>
              <a:t>server được thực hiện  tương </a:t>
            </a:r>
            <a:r>
              <a:rPr sz="2400" spc="-5" dirty="0">
                <a:latin typeface="Times New Roman"/>
                <a:cs typeface="Times New Roman"/>
              </a:rPr>
              <a:t>tự </a:t>
            </a:r>
            <a:r>
              <a:rPr sz="2400" dirty="0">
                <a:latin typeface="Times New Roman"/>
                <a:cs typeface="Times New Roman"/>
              </a:rPr>
              <a:t>như đối tượng</a:t>
            </a:r>
            <a:r>
              <a:rPr sz="2400" spc="-25" dirty="0">
                <a:latin typeface="Times New Roman"/>
                <a:cs typeface="Times New Roman"/>
              </a:rPr>
              <a:t> </a:t>
            </a:r>
            <a:r>
              <a:rPr sz="2400" b="1" dirty="0">
                <a:latin typeface="Times New Roman"/>
                <a:cs typeface="Times New Roman"/>
              </a:rPr>
              <a:t>$_GET</a:t>
            </a:r>
            <a:r>
              <a:rPr sz="2400" dirty="0">
                <a:latin typeface="Times New Roman"/>
                <a:cs typeface="Times New Roman"/>
              </a:rPr>
              <a:t>.</a:t>
            </a:r>
            <a:endParaRPr sz="2400">
              <a:latin typeface="Times New Roman"/>
              <a:cs typeface="Times New Roman"/>
            </a:endParaRPr>
          </a:p>
          <a:p>
            <a:pPr marL="584200" indent="-342900" algn="just">
              <a:lnSpc>
                <a:spcPct val="100000"/>
              </a:lnSpc>
              <a:spcBef>
                <a:spcPts val="315"/>
              </a:spcBef>
              <a:buClr>
                <a:srgbClr val="00AF50"/>
              </a:buClr>
              <a:buFont typeface="Wingdings"/>
              <a:buChar char=""/>
              <a:tabLst>
                <a:tab pos="5842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khi </a:t>
            </a:r>
            <a:r>
              <a:rPr sz="2400" spc="-5" dirty="0">
                <a:latin typeface="Times New Roman"/>
                <a:cs typeface="Times New Roman"/>
              </a:rPr>
              <a:t>ta </a:t>
            </a:r>
            <a:r>
              <a:rPr sz="2400" dirty="0">
                <a:latin typeface="Times New Roman"/>
                <a:cs typeface="Times New Roman"/>
              </a:rPr>
              <a:t>gõ vào trình duyệt địa chỉ URL</a:t>
            </a:r>
            <a:r>
              <a:rPr sz="2400" spc="-155" dirty="0">
                <a:latin typeface="Times New Roman"/>
                <a:cs typeface="Times New Roman"/>
              </a:rPr>
              <a:t> </a:t>
            </a:r>
            <a:r>
              <a:rPr sz="2400" spc="-5" dirty="0">
                <a:latin typeface="Times New Roman"/>
                <a:cs typeface="Times New Roman"/>
              </a:rPr>
              <a:t>sau:</a:t>
            </a:r>
            <a:endParaRPr sz="2400">
              <a:latin typeface="Times New Roman"/>
              <a:cs typeface="Times New Roman"/>
            </a:endParaRPr>
          </a:p>
          <a:p>
            <a:pPr marL="698500" marR="1021080">
              <a:lnSpc>
                <a:spcPct val="111000"/>
              </a:lnSpc>
              <a:spcBef>
                <a:spcPts val="10"/>
              </a:spcBef>
            </a:pPr>
            <a:r>
              <a:rPr sz="2400" b="1" spc="-5" dirty="0">
                <a:solidFill>
                  <a:srgbClr val="00AF50"/>
                </a:solidFill>
                <a:latin typeface="Symbol"/>
                <a:cs typeface="Symbol"/>
              </a:rPr>
              <a:t></a:t>
            </a:r>
            <a:r>
              <a:rPr sz="2400" b="1" spc="-5" dirty="0">
                <a:solidFill>
                  <a:srgbClr val="00AF50"/>
                </a:solidFill>
                <a:latin typeface="Times New Roman"/>
                <a:cs typeface="Times New Roman"/>
              </a:rPr>
              <a:t> </a:t>
            </a:r>
            <a:r>
              <a:rPr sz="2400" b="1" spc="-30" dirty="0">
                <a:latin typeface="Times New Roman"/>
                <a:cs typeface="Times New Roman"/>
              </a:rPr>
              <a:t>Truyền </a:t>
            </a:r>
            <a:r>
              <a:rPr sz="2400" b="1" dirty="0">
                <a:latin typeface="Times New Roman"/>
                <a:cs typeface="Times New Roman"/>
              </a:rPr>
              <a:t>theo </a:t>
            </a:r>
            <a:r>
              <a:rPr sz="2400" b="1" spc="-5" dirty="0">
                <a:latin typeface="Times New Roman"/>
                <a:cs typeface="Times New Roman"/>
              </a:rPr>
              <a:t>phương </a:t>
            </a:r>
            <a:r>
              <a:rPr sz="2400" b="1" dirty="0">
                <a:latin typeface="Times New Roman"/>
                <a:cs typeface="Times New Roman"/>
              </a:rPr>
              <a:t>thức GET  </a:t>
            </a:r>
            <a:r>
              <a:rPr sz="2400" b="1" spc="-5" dirty="0">
                <a:solidFill>
                  <a:srgbClr val="006FC0"/>
                </a:solidFill>
                <a:latin typeface="Times New Roman"/>
                <a:cs typeface="Times New Roman"/>
                <a:hlinkClick r:id="rId10"/>
              </a:rPr>
              <a:t>htt</a:t>
            </a:r>
            <a:r>
              <a:rPr sz="2400" b="1" spc="-15" dirty="0">
                <a:solidFill>
                  <a:srgbClr val="006FC0"/>
                </a:solidFill>
                <a:latin typeface="Times New Roman"/>
                <a:cs typeface="Times New Roman"/>
                <a:hlinkClick r:id="rId10"/>
              </a:rPr>
              <a:t>p</a:t>
            </a:r>
            <a:r>
              <a:rPr sz="2400" b="1" spc="-5" dirty="0">
                <a:solidFill>
                  <a:srgbClr val="006FC0"/>
                </a:solidFill>
                <a:latin typeface="Times New Roman"/>
                <a:cs typeface="Times New Roman"/>
                <a:hlinkClick r:id="rId10"/>
              </a:rPr>
              <a:t>:/</a:t>
            </a:r>
            <a:r>
              <a:rPr sz="2400" b="1" dirty="0">
                <a:solidFill>
                  <a:srgbClr val="006FC0"/>
                </a:solidFill>
                <a:latin typeface="Times New Roman"/>
                <a:cs typeface="Times New Roman"/>
                <a:hlinkClick r:id="rId10"/>
              </a:rPr>
              <a:t>/</a:t>
            </a:r>
            <a:r>
              <a:rPr sz="2400" b="1" spc="-5" dirty="0">
                <a:solidFill>
                  <a:srgbClr val="006FC0"/>
                </a:solidFill>
                <a:latin typeface="Times New Roman"/>
                <a:cs typeface="Times New Roman"/>
                <a:hlinkClick r:id="rId10"/>
              </a:rPr>
              <a:t>ww</a:t>
            </a:r>
            <a:r>
              <a:rPr sz="2400" b="1" spc="-140" dirty="0">
                <a:solidFill>
                  <a:srgbClr val="006FC0"/>
                </a:solidFill>
                <a:latin typeface="Times New Roman"/>
                <a:cs typeface="Times New Roman"/>
                <a:hlinkClick r:id="rId10"/>
              </a:rPr>
              <a:t>w</a:t>
            </a:r>
            <a:r>
              <a:rPr sz="2400" b="1" dirty="0">
                <a:solidFill>
                  <a:srgbClr val="006FC0"/>
                </a:solidFill>
                <a:latin typeface="Times New Roman"/>
                <a:cs typeface="Times New Roman"/>
                <a:hlinkClick r:id="rId10"/>
              </a:rPr>
              <a:t>.</a:t>
            </a:r>
            <a:r>
              <a:rPr sz="2400" b="1" spc="-5" dirty="0">
                <a:solidFill>
                  <a:srgbClr val="006FC0"/>
                </a:solidFill>
                <a:latin typeface="Times New Roman"/>
                <a:cs typeface="Times New Roman"/>
                <a:hlinkClick r:id="rId10"/>
              </a:rPr>
              <a:t>phpvn</a:t>
            </a:r>
            <a:r>
              <a:rPr sz="2400" b="1" dirty="0">
                <a:solidFill>
                  <a:srgbClr val="006FC0"/>
                </a:solidFill>
                <a:latin typeface="Times New Roman"/>
                <a:cs typeface="Times New Roman"/>
                <a:hlinkClick r:id="rId10"/>
              </a:rPr>
              <a:t>.org/topic.</a:t>
            </a:r>
            <a:r>
              <a:rPr sz="2400" b="1" spc="-5" dirty="0">
                <a:solidFill>
                  <a:srgbClr val="006FC0"/>
                </a:solidFill>
                <a:latin typeface="Times New Roman"/>
                <a:cs typeface="Times New Roman"/>
                <a:hlinkClick r:id="rId10"/>
              </a:rPr>
              <a:t>php?</a:t>
            </a:r>
            <a:r>
              <a:rPr sz="2400" b="1" spc="-45" dirty="0">
                <a:solidFill>
                  <a:srgbClr val="FF0000"/>
                </a:solidFill>
                <a:latin typeface="Times New Roman"/>
                <a:cs typeface="Times New Roman"/>
                <a:hlinkClick r:id="rId10"/>
              </a:rPr>
              <a:t>T</a:t>
            </a:r>
            <a:r>
              <a:rPr sz="2400" b="1" spc="-5" dirty="0">
                <a:solidFill>
                  <a:srgbClr val="FF0000"/>
                </a:solidFill>
                <a:latin typeface="Times New Roman"/>
                <a:cs typeface="Times New Roman"/>
                <a:hlinkClick r:id="rId10"/>
              </a:rPr>
              <a:t>OPIC_ID=</a:t>
            </a:r>
            <a:r>
              <a:rPr sz="2400" b="1" dirty="0">
                <a:solidFill>
                  <a:srgbClr val="FF0000"/>
                </a:solidFill>
                <a:latin typeface="Times New Roman"/>
                <a:cs typeface="Times New Roman"/>
                <a:hlinkClick r:id="rId10"/>
              </a:rPr>
              <a:t>161</a:t>
            </a:r>
            <a:endParaRPr sz="2400">
              <a:latin typeface="Times New Roman"/>
              <a:cs typeface="Times New Roman"/>
            </a:endParaRPr>
          </a:p>
          <a:p>
            <a:pPr marL="698500" marR="2870835">
              <a:lnSpc>
                <a:spcPts val="3210"/>
              </a:lnSpc>
              <a:spcBef>
                <a:spcPts val="150"/>
              </a:spcBef>
            </a:pPr>
            <a:r>
              <a:rPr sz="2400" b="1" spc="-5" dirty="0">
                <a:solidFill>
                  <a:srgbClr val="00AF50"/>
                </a:solidFill>
                <a:latin typeface="Symbol"/>
                <a:cs typeface="Symbol"/>
              </a:rPr>
              <a:t></a:t>
            </a:r>
            <a:r>
              <a:rPr sz="2400" b="1" spc="-5" dirty="0">
                <a:solidFill>
                  <a:srgbClr val="00AF50"/>
                </a:solidFill>
                <a:latin typeface="Times New Roman"/>
                <a:cs typeface="Times New Roman"/>
              </a:rPr>
              <a:t> </a:t>
            </a:r>
            <a:r>
              <a:rPr sz="2400" b="1" spc="-30" dirty="0">
                <a:latin typeface="Times New Roman"/>
                <a:cs typeface="Times New Roman"/>
              </a:rPr>
              <a:t>Truyền </a:t>
            </a:r>
            <a:r>
              <a:rPr sz="2400" b="1" dirty="0">
                <a:latin typeface="Times New Roman"/>
                <a:cs typeface="Times New Roman"/>
              </a:rPr>
              <a:t>theo </a:t>
            </a:r>
            <a:r>
              <a:rPr sz="2400" b="1" spc="-5" dirty="0">
                <a:latin typeface="Times New Roman"/>
                <a:cs typeface="Times New Roman"/>
              </a:rPr>
              <a:t>phương </a:t>
            </a:r>
            <a:r>
              <a:rPr sz="2400" b="1" dirty="0">
                <a:latin typeface="Times New Roman"/>
                <a:cs typeface="Times New Roman"/>
              </a:rPr>
              <a:t>thức</a:t>
            </a:r>
            <a:r>
              <a:rPr sz="2400" b="1" spc="-100" dirty="0">
                <a:latin typeface="Times New Roman"/>
                <a:cs typeface="Times New Roman"/>
              </a:rPr>
              <a:t> </a:t>
            </a:r>
            <a:r>
              <a:rPr sz="2400" b="1" dirty="0">
                <a:latin typeface="Times New Roman"/>
                <a:cs typeface="Times New Roman"/>
              </a:rPr>
              <a:t>POST  </a:t>
            </a:r>
            <a:r>
              <a:rPr sz="2400" b="1" spc="-10" dirty="0">
                <a:solidFill>
                  <a:srgbClr val="006FC0"/>
                </a:solidFill>
                <a:latin typeface="Times New Roman"/>
                <a:cs typeface="Times New Roman"/>
                <a:hlinkClick r:id="rId11"/>
              </a:rPr>
              <a:t>http://www.phpvn.org/topic.php</a:t>
            </a:r>
            <a:endParaRPr sz="2400">
              <a:latin typeface="Times New Roman"/>
              <a:cs typeface="Times New Roman"/>
            </a:endParaRPr>
          </a:p>
          <a:p>
            <a:pPr marL="698500">
              <a:lnSpc>
                <a:spcPct val="100000"/>
              </a:lnSpc>
              <a:spcBef>
                <a:spcPts val="150"/>
              </a:spcBef>
            </a:pPr>
            <a:r>
              <a:rPr sz="2400" spc="-5" dirty="0">
                <a:latin typeface="Times New Roman"/>
                <a:cs typeface="Times New Roman"/>
              </a:rPr>
              <a:t>Khi</a:t>
            </a:r>
            <a:r>
              <a:rPr sz="2400" spc="225" dirty="0">
                <a:latin typeface="Times New Roman"/>
                <a:cs typeface="Times New Roman"/>
              </a:rPr>
              <a:t> </a:t>
            </a:r>
            <a:r>
              <a:rPr sz="2400" dirty="0">
                <a:latin typeface="Times New Roman"/>
                <a:cs typeface="Times New Roman"/>
              </a:rPr>
              <a:t>đó,</a:t>
            </a:r>
            <a:r>
              <a:rPr sz="2400" spc="229" dirty="0">
                <a:latin typeface="Times New Roman"/>
                <a:cs typeface="Times New Roman"/>
              </a:rPr>
              <a:t> </a:t>
            </a:r>
            <a:r>
              <a:rPr sz="2400" spc="-5" dirty="0">
                <a:latin typeface="Times New Roman"/>
                <a:cs typeface="Times New Roman"/>
              </a:rPr>
              <a:t>trình</a:t>
            </a:r>
            <a:r>
              <a:rPr sz="2400" spc="225" dirty="0">
                <a:latin typeface="Times New Roman"/>
                <a:cs typeface="Times New Roman"/>
              </a:rPr>
              <a:t> </a:t>
            </a:r>
            <a:r>
              <a:rPr sz="2400" dirty="0">
                <a:latin typeface="Times New Roman"/>
                <a:cs typeface="Times New Roman"/>
              </a:rPr>
              <a:t>duyệt</a:t>
            </a:r>
            <a:r>
              <a:rPr sz="2400" spc="225" dirty="0">
                <a:latin typeface="Times New Roman"/>
                <a:cs typeface="Times New Roman"/>
              </a:rPr>
              <a:t> </a:t>
            </a:r>
            <a:r>
              <a:rPr sz="2400" dirty="0">
                <a:latin typeface="Times New Roman"/>
                <a:cs typeface="Times New Roman"/>
              </a:rPr>
              <a:t>cũng</a:t>
            </a:r>
            <a:r>
              <a:rPr sz="2400" spc="220" dirty="0">
                <a:latin typeface="Times New Roman"/>
                <a:cs typeface="Times New Roman"/>
              </a:rPr>
              <a:t> </a:t>
            </a:r>
            <a:r>
              <a:rPr sz="2400" dirty="0">
                <a:latin typeface="Times New Roman"/>
                <a:cs typeface="Times New Roman"/>
              </a:rPr>
              <a:t>sẽ</a:t>
            </a:r>
            <a:r>
              <a:rPr sz="2400" spc="235" dirty="0">
                <a:latin typeface="Times New Roman"/>
                <a:cs typeface="Times New Roman"/>
              </a:rPr>
              <a:t> </a:t>
            </a:r>
            <a:r>
              <a:rPr sz="2400" dirty="0">
                <a:latin typeface="Times New Roman"/>
                <a:cs typeface="Times New Roman"/>
              </a:rPr>
              <a:t>gửi</a:t>
            </a:r>
            <a:r>
              <a:rPr sz="2400" spc="225" dirty="0">
                <a:latin typeface="Times New Roman"/>
                <a:cs typeface="Times New Roman"/>
              </a:rPr>
              <a:t> </a:t>
            </a:r>
            <a:r>
              <a:rPr sz="2400" dirty="0">
                <a:latin typeface="Times New Roman"/>
                <a:cs typeface="Times New Roman"/>
              </a:rPr>
              <a:t>lên</a:t>
            </a:r>
            <a:r>
              <a:rPr sz="2400" spc="220" dirty="0">
                <a:latin typeface="Times New Roman"/>
                <a:cs typeface="Times New Roman"/>
              </a:rPr>
              <a:t> </a:t>
            </a:r>
            <a:r>
              <a:rPr sz="2400" dirty="0">
                <a:latin typeface="Times New Roman"/>
                <a:cs typeface="Times New Roman"/>
              </a:rPr>
              <a:t>server</a:t>
            </a:r>
            <a:r>
              <a:rPr sz="2400" spc="225" dirty="0">
                <a:latin typeface="Times New Roman"/>
                <a:cs typeface="Times New Roman"/>
              </a:rPr>
              <a:t> </a:t>
            </a:r>
            <a:r>
              <a:rPr sz="2400" dirty="0">
                <a:latin typeface="Times New Roman"/>
                <a:cs typeface="Times New Roman"/>
              </a:rPr>
              <a:t>một</a:t>
            </a:r>
            <a:r>
              <a:rPr sz="2400" spc="220" dirty="0">
                <a:latin typeface="Times New Roman"/>
                <a:cs typeface="Times New Roman"/>
              </a:rPr>
              <a:t> </a:t>
            </a:r>
            <a:r>
              <a:rPr sz="2400" spc="-5" dirty="0">
                <a:latin typeface="Times New Roman"/>
                <a:cs typeface="Times New Roman"/>
              </a:rPr>
              <a:t>cặp:</a:t>
            </a:r>
            <a:r>
              <a:rPr sz="2400" spc="220" dirty="0">
                <a:latin typeface="Times New Roman"/>
                <a:cs typeface="Times New Roman"/>
              </a:rPr>
              <a:t> </a:t>
            </a:r>
            <a:r>
              <a:rPr sz="2400" b="1" spc="-5" dirty="0">
                <a:latin typeface="Times New Roman"/>
                <a:cs typeface="Times New Roman"/>
              </a:rPr>
              <a:t>biến</a:t>
            </a:r>
            <a:r>
              <a:rPr sz="2400" b="1" spc="225" dirty="0">
                <a:latin typeface="Times New Roman"/>
                <a:cs typeface="Times New Roman"/>
              </a:rPr>
              <a:t> </a:t>
            </a:r>
            <a:r>
              <a:rPr sz="2400" b="1" dirty="0">
                <a:latin typeface="Times New Roman"/>
                <a:cs typeface="Times New Roman"/>
              </a:rPr>
              <a:t>=</a:t>
            </a:r>
            <a:endParaRPr sz="2400">
              <a:latin typeface="Times New Roman"/>
              <a:cs typeface="Times New Roman"/>
            </a:endParaRPr>
          </a:p>
          <a:p>
            <a:pPr marL="698500" marR="10795">
              <a:lnSpc>
                <a:spcPts val="3200"/>
              </a:lnSpc>
              <a:spcBef>
                <a:spcPts val="160"/>
              </a:spcBef>
            </a:pPr>
            <a:r>
              <a:rPr sz="2400" b="1" dirty="0">
                <a:latin typeface="Times New Roman"/>
                <a:cs typeface="Times New Roman"/>
              </a:rPr>
              <a:t>giá trị </a:t>
            </a:r>
            <a:r>
              <a:rPr sz="2400" b="1" spc="-5" dirty="0">
                <a:latin typeface="Times New Roman"/>
                <a:cs typeface="Times New Roman"/>
              </a:rPr>
              <a:t>(</a:t>
            </a:r>
            <a:r>
              <a:rPr sz="2400" b="1" i="1" spc="-5" dirty="0">
                <a:latin typeface="Times New Roman"/>
                <a:cs typeface="Times New Roman"/>
              </a:rPr>
              <a:t>lưu trong </a:t>
            </a:r>
            <a:r>
              <a:rPr sz="2400" b="1" i="1" dirty="0">
                <a:latin typeface="Times New Roman"/>
                <a:cs typeface="Times New Roman"/>
              </a:rPr>
              <a:t>phần </a:t>
            </a:r>
            <a:r>
              <a:rPr sz="2400" b="1" i="1" spc="-5" dirty="0">
                <a:latin typeface="Times New Roman"/>
                <a:cs typeface="Times New Roman"/>
              </a:rPr>
              <a:t>thân </a:t>
            </a:r>
            <a:r>
              <a:rPr sz="2400" b="1" i="1" dirty="0">
                <a:latin typeface="Times New Roman"/>
                <a:cs typeface="Times New Roman"/>
              </a:rPr>
              <a:t>Request</a:t>
            </a:r>
            <a:r>
              <a:rPr sz="2400" b="1" dirty="0">
                <a:latin typeface="Times New Roman"/>
                <a:cs typeface="Times New Roman"/>
              </a:rPr>
              <a:t>)</a:t>
            </a:r>
            <a:r>
              <a:rPr sz="2400" dirty="0">
                <a:latin typeface="Times New Roman"/>
                <a:cs typeface="Times New Roman"/>
              </a:rPr>
              <a:t>, </a:t>
            </a:r>
            <a:r>
              <a:rPr sz="2400" spc="-5" dirty="0">
                <a:latin typeface="Times New Roman"/>
                <a:cs typeface="Times New Roman"/>
              </a:rPr>
              <a:t>trong </a:t>
            </a:r>
            <a:r>
              <a:rPr sz="2400" dirty="0">
                <a:latin typeface="Times New Roman"/>
                <a:cs typeface="Times New Roman"/>
              </a:rPr>
              <a:t>đó biến có </a:t>
            </a:r>
            <a:r>
              <a:rPr sz="2400" spc="-5" dirty="0">
                <a:latin typeface="Times New Roman"/>
                <a:cs typeface="Times New Roman"/>
              </a:rPr>
              <a:t>tên  là </a:t>
            </a:r>
            <a:r>
              <a:rPr sz="2400" b="1" spc="-10" dirty="0">
                <a:latin typeface="Times New Roman"/>
                <a:cs typeface="Times New Roman"/>
              </a:rPr>
              <a:t>TOPIC_ID </a:t>
            </a:r>
            <a:r>
              <a:rPr sz="2400" dirty="0">
                <a:latin typeface="Times New Roman"/>
                <a:cs typeface="Times New Roman"/>
              </a:rPr>
              <a:t>và giá </a:t>
            </a:r>
            <a:r>
              <a:rPr sz="2400" spc="-5" dirty="0">
                <a:latin typeface="Times New Roman"/>
                <a:cs typeface="Times New Roman"/>
              </a:rPr>
              <a:t>trị là </a:t>
            </a:r>
            <a:r>
              <a:rPr sz="2400" b="1" dirty="0">
                <a:latin typeface="Times New Roman"/>
                <a:cs typeface="Times New Roman"/>
              </a:rPr>
              <a:t>161</a:t>
            </a:r>
            <a:r>
              <a:rPr sz="2400" b="1" spc="-15" dirty="0">
                <a:latin typeface="Times New Roman"/>
                <a:cs typeface="Times New Roman"/>
              </a:rPr>
              <a:t> </a:t>
            </a:r>
            <a:r>
              <a:rPr sz="2400" spc="-5" dirty="0">
                <a:latin typeface="Times New Roman"/>
                <a:cs typeface="Times New Roman"/>
              </a:rPr>
              <a:t>(</a:t>
            </a:r>
            <a:r>
              <a:rPr sz="2400" b="1" spc="-5" dirty="0">
                <a:latin typeface="Times New Roman"/>
                <a:cs typeface="Times New Roman"/>
              </a:rPr>
              <a:t>TOPIC_ID=161</a:t>
            </a:r>
            <a:r>
              <a:rPr sz="2400" spc="-5" dirty="0">
                <a:latin typeface="Times New Roman"/>
                <a:cs typeface="Times New Roman"/>
              </a:rPr>
              <a:t>).</a:t>
            </a:r>
            <a:endParaRPr sz="24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79654" y="247587"/>
            <a:ext cx="8243316" cy="584573"/>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e. </a:t>
            </a:r>
            <a:r>
              <a:rPr spc="-5" dirty="0">
                <a:solidFill>
                  <a:schemeClr val="tx1"/>
                </a:solidFill>
              </a:rPr>
              <a:t>Các hệ thống </a:t>
            </a:r>
            <a:r>
              <a:rPr dirty="0">
                <a:solidFill>
                  <a:schemeClr val="tx1"/>
                </a:solidFill>
              </a:rPr>
              <a:t>xây </a:t>
            </a:r>
            <a:r>
              <a:rPr spc="-5" dirty="0">
                <a:solidFill>
                  <a:schemeClr val="tx1"/>
                </a:solidFill>
              </a:rPr>
              <a:t>dựng bằng</a:t>
            </a:r>
            <a:r>
              <a:rPr spc="-50" dirty="0">
                <a:solidFill>
                  <a:schemeClr val="tx1"/>
                </a:solidFill>
              </a:rPr>
              <a:t> </a:t>
            </a:r>
            <a:r>
              <a:rPr dirty="0">
                <a:solidFill>
                  <a:schemeClr val="tx1"/>
                </a:solidFill>
              </a:rPr>
              <a:t>PHP</a:t>
            </a:r>
          </a:p>
        </p:txBody>
      </p:sp>
      <p:sp>
        <p:nvSpPr>
          <p:cNvPr id="6" name="object 6"/>
          <p:cNvSpPr txBox="1"/>
          <p:nvPr/>
        </p:nvSpPr>
        <p:spPr>
          <a:xfrm>
            <a:off x="360425" y="1052813"/>
            <a:ext cx="7995920" cy="757555"/>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spc="-5" dirty="0">
                <a:latin typeface="Times New Roman"/>
                <a:cs typeface="Times New Roman"/>
              </a:rPr>
              <a:t>Loại hệ thống chuyên về Quản trị nội dung, </a:t>
            </a:r>
            <a:r>
              <a:rPr sz="2400" dirty="0">
                <a:latin typeface="Times New Roman"/>
                <a:cs typeface="Times New Roman"/>
              </a:rPr>
              <a:t>cổng </a:t>
            </a:r>
            <a:r>
              <a:rPr sz="2400" spc="-5" dirty="0">
                <a:latin typeface="Times New Roman"/>
                <a:cs typeface="Times New Roman"/>
              </a:rPr>
              <a:t>thông tin </a:t>
            </a:r>
            <a:r>
              <a:rPr sz="2400" spc="590" dirty="0">
                <a:latin typeface="Times New Roman"/>
                <a:cs typeface="Times New Roman"/>
              </a:rPr>
              <a:t> </a:t>
            </a:r>
            <a:r>
              <a:rPr sz="2400" spc="-5" dirty="0">
                <a:latin typeface="Times New Roman"/>
                <a:cs typeface="Times New Roman"/>
              </a:rPr>
              <a:t>(CMS </a:t>
            </a:r>
            <a:r>
              <a:rPr sz="2400" dirty="0">
                <a:latin typeface="Times New Roman"/>
                <a:cs typeface="Times New Roman"/>
              </a:rPr>
              <a:t>– Content Management </a:t>
            </a:r>
            <a:r>
              <a:rPr sz="2400" spc="-5" dirty="0">
                <a:latin typeface="Times New Roman"/>
                <a:cs typeface="Times New Roman"/>
              </a:rPr>
              <a:t>System </a:t>
            </a:r>
            <a:r>
              <a:rPr sz="2400" dirty="0">
                <a:latin typeface="Times New Roman"/>
                <a:cs typeface="Times New Roman"/>
              </a:rPr>
              <a:t>/</a:t>
            </a:r>
            <a:r>
              <a:rPr sz="2400" spc="-35" dirty="0">
                <a:latin typeface="Times New Roman"/>
                <a:cs typeface="Times New Roman"/>
              </a:rPr>
              <a:t> </a:t>
            </a:r>
            <a:r>
              <a:rPr sz="2400" spc="-5" dirty="0">
                <a:latin typeface="Times New Roman"/>
                <a:cs typeface="Times New Roman"/>
              </a:rPr>
              <a:t>Portals)</a:t>
            </a:r>
            <a:endParaRPr sz="2400" dirty="0">
              <a:latin typeface="Times New Roman"/>
              <a:cs typeface="Times New Roman"/>
            </a:endParaRPr>
          </a:p>
        </p:txBody>
      </p:sp>
      <p:grpSp>
        <p:nvGrpSpPr>
          <p:cNvPr id="7" name="object 7"/>
          <p:cNvGrpSpPr/>
          <p:nvPr/>
        </p:nvGrpSpPr>
        <p:grpSpPr>
          <a:xfrm>
            <a:off x="360425" y="1905000"/>
            <a:ext cx="4299585" cy="3440429"/>
            <a:chOff x="360425" y="1905000"/>
            <a:chExt cx="4299585" cy="3440429"/>
          </a:xfrm>
        </p:grpSpPr>
        <p:sp>
          <p:nvSpPr>
            <p:cNvPr id="8" name="object 8"/>
            <p:cNvSpPr/>
            <p:nvPr/>
          </p:nvSpPr>
          <p:spPr>
            <a:xfrm>
              <a:off x="360425" y="1905000"/>
              <a:ext cx="4299204" cy="344042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55167" y="2099437"/>
              <a:ext cx="3712083" cy="2853563"/>
            </a:xfrm>
            <a:prstGeom prst="rect">
              <a:avLst/>
            </a:prstGeom>
            <a:blipFill>
              <a:blip r:embed="rId3" cstate="print"/>
              <a:stretch>
                <a:fillRect/>
              </a:stretch>
            </a:blipFill>
          </p:spPr>
          <p:txBody>
            <a:bodyPr wrap="square" lIns="0" tIns="0" rIns="0" bIns="0" rtlCol="0"/>
            <a:lstStyle/>
            <a:p>
              <a:endParaRPr/>
            </a:p>
          </p:txBody>
        </p:sp>
      </p:grpSp>
      <p:sp>
        <p:nvSpPr>
          <p:cNvPr id="10" name="object 10"/>
          <p:cNvSpPr/>
          <p:nvPr/>
        </p:nvSpPr>
        <p:spPr>
          <a:xfrm>
            <a:off x="1448308" y="5762688"/>
            <a:ext cx="685800" cy="874699"/>
          </a:xfrm>
          <a:prstGeom prst="rect">
            <a:avLst/>
          </a:prstGeom>
          <a:blipFill>
            <a:blip r:embed="rId4" cstate="print"/>
            <a:stretch>
              <a:fillRect/>
            </a:stretch>
          </a:blipFill>
        </p:spPr>
        <p:txBody>
          <a:bodyPr wrap="square" lIns="0" tIns="0" rIns="0" bIns="0" rtlCol="0"/>
          <a:lstStyle/>
          <a:p>
            <a:endParaRPr/>
          </a:p>
        </p:txBody>
      </p:sp>
      <p:grpSp>
        <p:nvGrpSpPr>
          <p:cNvPr id="11" name="object 11"/>
          <p:cNvGrpSpPr/>
          <p:nvPr/>
        </p:nvGrpSpPr>
        <p:grpSpPr>
          <a:xfrm>
            <a:off x="2525014" y="2264282"/>
            <a:ext cx="6176010" cy="4594225"/>
            <a:chOff x="2525014" y="2264282"/>
            <a:chExt cx="6176010" cy="4594225"/>
          </a:xfrm>
        </p:grpSpPr>
        <p:sp>
          <p:nvSpPr>
            <p:cNvPr id="12" name="object 12"/>
            <p:cNvSpPr/>
            <p:nvPr/>
          </p:nvSpPr>
          <p:spPr>
            <a:xfrm>
              <a:off x="4977384" y="5097017"/>
              <a:ext cx="3723132" cy="1760981"/>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991100" y="2264282"/>
              <a:ext cx="3695700" cy="2841625"/>
            </a:xfrm>
            <a:custGeom>
              <a:avLst/>
              <a:gdLst/>
              <a:ahLst/>
              <a:cxnLst/>
              <a:rect l="l" t="t" r="r" b="b"/>
              <a:pathLst>
                <a:path w="3695700" h="2841625">
                  <a:moveTo>
                    <a:pt x="3451479" y="0"/>
                  </a:moveTo>
                  <a:lnTo>
                    <a:pt x="244221" y="0"/>
                  </a:lnTo>
                  <a:lnTo>
                    <a:pt x="195003" y="4961"/>
                  </a:lnTo>
                  <a:lnTo>
                    <a:pt x="149161" y="19192"/>
                  </a:lnTo>
                  <a:lnTo>
                    <a:pt x="107677" y="41710"/>
                  </a:lnTo>
                  <a:lnTo>
                    <a:pt x="71532" y="71532"/>
                  </a:lnTo>
                  <a:lnTo>
                    <a:pt x="41710" y="107677"/>
                  </a:lnTo>
                  <a:lnTo>
                    <a:pt x="19192" y="149161"/>
                  </a:lnTo>
                  <a:lnTo>
                    <a:pt x="4961" y="195003"/>
                  </a:lnTo>
                  <a:lnTo>
                    <a:pt x="0" y="244220"/>
                  </a:lnTo>
                  <a:lnTo>
                    <a:pt x="0" y="2596896"/>
                  </a:lnTo>
                  <a:lnTo>
                    <a:pt x="4961" y="2646113"/>
                  </a:lnTo>
                  <a:lnTo>
                    <a:pt x="19192" y="2691955"/>
                  </a:lnTo>
                  <a:lnTo>
                    <a:pt x="41710" y="2733439"/>
                  </a:lnTo>
                  <a:lnTo>
                    <a:pt x="71532" y="2769584"/>
                  </a:lnTo>
                  <a:lnTo>
                    <a:pt x="107677" y="2799406"/>
                  </a:lnTo>
                  <a:lnTo>
                    <a:pt x="149161" y="2821924"/>
                  </a:lnTo>
                  <a:lnTo>
                    <a:pt x="195003" y="2836155"/>
                  </a:lnTo>
                  <a:lnTo>
                    <a:pt x="244221" y="2841116"/>
                  </a:lnTo>
                  <a:lnTo>
                    <a:pt x="3451479" y="2841116"/>
                  </a:lnTo>
                  <a:lnTo>
                    <a:pt x="3500696" y="2836155"/>
                  </a:lnTo>
                  <a:lnTo>
                    <a:pt x="3546538" y="2821924"/>
                  </a:lnTo>
                  <a:lnTo>
                    <a:pt x="3588022" y="2799406"/>
                  </a:lnTo>
                  <a:lnTo>
                    <a:pt x="3624167" y="2769584"/>
                  </a:lnTo>
                  <a:lnTo>
                    <a:pt x="3653989" y="2733439"/>
                  </a:lnTo>
                  <a:lnTo>
                    <a:pt x="3676507" y="2691955"/>
                  </a:lnTo>
                  <a:lnTo>
                    <a:pt x="3690738" y="2646113"/>
                  </a:lnTo>
                  <a:lnTo>
                    <a:pt x="3695700" y="2596896"/>
                  </a:lnTo>
                  <a:lnTo>
                    <a:pt x="3695700" y="244220"/>
                  </a:lnTo>
                  <a:lnTo>
                    <a:pt x="3690738" y="195003"/>
                  </a:lnTo>
                  <a:lnTo>
                    <a:pt x="3676507" y="149161"/>
                  </a:lnTo>
                  <a:lnTo>
                    <a:pt x="3653989" y="107677"/>
                  </a:lnTo>
                  <a:lnTo>
                    <a:pt x="3624167" y="71532"/>
                  </a:lnTo>
                  <a:lnTo>
                    <a:pt x="3588022" y="41710"/>
                  </a:lnTo>
                  <a:lnTo>
                    <a:pt x="3546538" y="19192"/>
                  </a:lnTo>
                  <a:lnTo>
                    <a:pt x="3500696" y="4961"/>
                  </a:lnTo>
                  <a:lnTo>
                    <a:pt x="3451479" y="0"/>
                  </a:lnTo>
                  <a:close/>
                </a:path>
              </a:pathLst>
            </a:custGeom>
            <a:solidFill>
              <a:srgbClr val="ECECEC"/>
            </a:solidFill>
          </p:spPr>
          <p:txBody>
            <a:bodyPr wrap="square" lIns="0" tIns="0" rIns="0" bIns="0" rtlCol="0"/>
            <a:lstStyle/>
            <a:p>
              <a:endParaRPr/>
            </a:p>
          </p:txBody>
        </p:sp>
        <p:sp>
          <p:nvSpPr>
            <p:cNvPr id="14" name="object 14"/>
            <p:cNvSpPr/>
            <p:nvPr/>
          </p:nvSpPr>
          <p:spPr>
            <a:xfrm>
              <a:off x="4991100" y="2264282"/>
              <a:ext cx="3695700" cy="2841116"/>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525014" y="5762688"/>
              <a:ext cx="2428875" cy="847725"/>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5344795" y="5762688"/>
              <a:ext cx="2716529" cy="547954"/>
            </a:xfrm>
            <a:prstGeom prst="rect">
              <a:avLst/>
            </a:prstGeom>
            <a:blipFill>
              <a:blip r:embed="rId8" cstate="print"/>
              <a:stretch>
                <a:fillRect/>
              </a:stretch>
            </a:blipFill>
          </p:spPr>
          <p:txBody>
            <a:bodyPr wrap="square" lIns="0" tIns="0" rIns="0" bIns="0" rtlCol="0"/>
            <a:lstStyle/>
            <a:p>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019" cy="785622"/>
            <a:chOff x="1080261" y="1523"/>
            <a:chExt cx="6875019" cy="785622"/>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xfrm>
            <a:off x="381000" y="586123"/>
            <a:ext cx="8148320" cy="1909818"/>
          </a:xfrm>
          <a:prstGeom prst="rect">
            <a:avLst/>
          </a:prstGeom>
        </p:spPr>
        <p:txBody>
          <a:bodyPr vert="horz" wrap="square" lIns="0" tIns="66040" rIns="0" bIns="0" rtlCol="0">
            <a:spAutoFit/>
          </a:bodyPr>
          <a:lstStyle/>
          <a:p>
            <a:pPr marL="12700">
              <a:lnSpc>
                <a:spcPct val="100000"/>
              </a:lnSpc>
              <a:spcBef>
                <a:spcPts val="520"/>
              </a:spcBef>
            </a:pPr>
            <a:r>
              <a:rPr sz="2800" dirty="0"/>
              <a:t>c. Bài tập $_GET và</a:t>
            </a:r>
            <a:r>
              <a:rPr sz="2800" spc="-60" dirty="0"/>
              <a:t> </a:t>
            </a:r>
            <a:r>
              <a:rPr sz="2800" spc="-5" dirty="0"/>
              <a:t>$_POST</a:t>
            </a:r>
          </a:p>
          <a:p>
            <a:pPr marL="12700" marR="5080">
              <a:lnSpc>
                <a:spcPct val="111000"/>
              </a:lnSpc>
              <a:spcBef>
                <a:spcPts val="105"/>
              </a:spcBef>
            </a:pPr>
            <a:r>
              <a:rPr sz="2800" u="heavy" spc="-5" dirty="0">
                <a:solidFill>
                  <a:srgbClr val="000000"/>
                </a:solidFill>
                <a:uFill>
                  <a:solidFill>
                    <a:srgbClr val="000000"/>
                  </a:solidFill>
                </a:uFill>
              </a:rPr>
              <a:t>Bài 3</a:t>
            </a:r>
            <a:r>
              <a:rPr sz="2800" b="0" spc="-5" dirty="0">
                <a:solidFill>
                  <a:srgbClr val="000000"/>
                </a:solidFill>
                <a:latin typeface="Times New Roman"/>
                <a:cs typeface="Times New Roman"/>
              </a:rPr>
              <a:t>: viết </a:t>
            </a:r>
            <a:r>
              <a:rPr sz="2800" b="0" dirty="0">
                <a:solidFill>
                  <a:srgbClr val="000000"/>
                </a:solidFill>
                <a:latin typeface="Times New Roman"/>
                <a:cs typeface="Times New Roman"/>
              </a:rPr>
              <a:t>chương </a:t>
            </a:r>
            <a:r>
              <a:rPr sz="2800" b="0" spc="-5" dirty="0">
                <a:solidFill>
                  <a:srgbClr val="000000"/>
                </a:solidFill>
                <a:latin typeface="Times New Roman"/>
                <a:cs typeface="Times New Roman"/>
              </a:rPr>
              <a:t>trình kiểm tra tính </a:t>
            </a:r>
            <a:r>
              <a:rPr sz="2800" b="0" dirty="0">
                <a:solidFill>
                  <a:srgbClr val="000000"/>
                </a:solidFill>
                <a:latin typeface="Times New Roman"/>
                <a:cs typeface="Times New Roman"/>
              </a:rPr>
              <a:t>hợp </a:t>
            </a:r>
            <a:r>
              <a:rPr sz="2800" b="0" spc="-5" dirty="0">
                <a:solidFill>
                  <a:srgbClr val="000000"/>
                </a:solidFill>
                <a:latin typeface="Times New Roman"/>
                <a:cs typeface="Times New Roman"/>
              </a:rPr>
              <a:t>lệ </a:t>
            </a:r>
            <a:r>
              <a:rPr sz="2800" b="0" dirty="0">
                <a:solidFill>
                  <a:srgbClr val="000000"/>
                </a:solidFill>
                <a:latin typeface="Times New Roman"/>
                <a:cs typeface="Times New Roman"/>
              </a:rPr>
              <a:t>của </a:t>
            </a:r>
            <a:r>
              <a:rPr sz="2800" b="0" spc="-5" dirty="0">
                <a:solidFill>
                  <a:srgbClr val="000000"/>
                </a:solidFill>
                <a:latin typeface="Times New Roman"/>
                <a:cs typeface="Times New Roman"/>
              </a:rPr>
              <a:t>tam giác. Nếu  </a:t>
            </a:r>
            <a:r>
              <a:rPr sz="2800" b="0" dirty="0">
                <a:solidFill>
                  <a:srgbClr val="000000"/>
                </a:solidFill>
                <a:latin typeface="Times New Roman"/>
                <a:cs typeface="Times New Roman"/>
              </a:rPr>
              <a:t>hợp </a:t>
            </a:r>
            <a:r>
              <a:rPr sz="2800" b="0" spc="-5" dirty="0">
                <a:solidFill>
                  <a:srgbClr val="000000"/>
                </a:solidFill>
                <a:latin typeface="Times New Roman"/>
                <a:cs typeface="Times New Roman"/>
              </a:rPr>
              <a:t>lệ </a:t>
            </a:r>
            <a:r>
              <a:rPr sz="2800" b="0" dirty="0">
                <a:solidFill>
                  <a:srgbClr val="000000"/>
                </a:solidFill>
                <a:latin typeface="Times New Roman"/>
                <a:cs typeface="Times New Roman"/>
              </a:rPr>
              <a:t>cho biết loại tam giác: đều, cân, vuông, vuông cân,</a:t>
            </a:r>
            <a:r>
              <a:rPr sz="2800" b="0" spc="-180" dirty="0">
                <a:solidFill>
                  <a:srgbClr val="000000"/>
                </a:solidFill>
                <a:latin typeface="Times New Roman"/>
                <a:cs typeface="Times New Roman"/>
              </a:rPr>
              <a:t> </a:t>
            </a:r>
            <a:r>
              <a:rPr sz="2800" b="0" dirty="0">
                <a:solidFill>
                  <a:srgbClr val="000000"/>
                </a:solidFill>
                <a:latin typeface="Times New Roman"/>
                <a:cs typeface="Times New Roman"/>
              </a:rPr>
              <a:t>thường.</a:t>
            </a:r>
          </a:p>
        </p:txBody>
      </p:sp>
      <p:sp>
        <p:nvSpPr>
          <p:cNvPr id="13" name="object 13"/>
          <p:cNvSpPr/>
          <p:nvPr/>
        </p:nvSpPr>
        <p:spPr>
          <a:xfrm>
            <a:off x="466597" y="3274652"/>
            <a:ext cx="3124200" cy="3219450"/>
          </a:xfrm>
          <a:prstGeom prst="rect">
            <a:avLst/>
          </a:prstGeom>
          <a:blipFill>
            <a:blip r:embed="rId10" cstate="print"/>
            <a:stretch>
              <a:fillRect/>
            </a:stretch>
          </a:blipFill>
        </p:spPr>
        <p:txBody>
          <a:bodyPr wrap="square" lIns="0" tIns="0" rIns="0" bIns="0" rtlCol="0"/>
          <a:lstStyle/>
          <a:p>
            <a:endParaRPr/>
          </a:p>
        </p:txBody>
      </p:sp>
      <p:grpSp>
        <p:nvGrpSpPr>
          <p:cNvPr id="14" name="object 14"/>
          <p:cNvGrpSpPr/>
          <p:nvPr/>
        </p:nvGrpSpPr>
        <p:grpSpPr>
          <a:xfrm>
            <a:off x="3590797" y="2086710"/>
            <a:ext cx="5559616" cy="4876511"/>
            <a:chOff x="3738371" y="2158744"/>
            <a:chExt cx="5224780" cy="4624070"/>
          </a:xfrm>
        </p:grpSpPr>
        <p:sp>
          <p:nvSpPr>
            <p:cNvPr id="15" name="object 15"/>
            <p:cNvSpPr/>
            <p:nvPr/>
          </p:nvSpPr>
          <p:spPr>
            <a:xfrm>
              <a:off x="3764279" y="2183892"/>
              <a:ext cx="5158739" cy="4434840"/>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3738371" y="2158744"/>
              <a:ext cx="5224272" cy="4623816"/>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3809999" y="2209800"/>
              <a:ext cx="5067300" cy="4343400"/>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3809999" y="2209800"/>
              <a:ext cx="5067300" cy="4343400"/>
            </a:xfrm>
            <a:custGeom>
              <a:avLst/>
              <a:gdLst/>
              <a:ahLst/>
              <a:cxnLst/>
              <a:rect l="l" t="t" r="r" b="b"/>
              <a:pathLst>
                <a:path w="5067300" h="4343400">
                  <a:moveTo>
                    <a:pt x="0" y="4343400"/>
                  </a:moveTo>
                  <a:lnTo>
                    <a:pt x="5067300" y="4343400"/>
                  </a:lnTo>
                  <a:lnTo>
                    <a:pt x="5067300" y="0"/>
                  </a:lnTo>
                  <a:lnTo>
                    <a:pt x="0" y="0"/>
                  </a:lnTo>
                  <a:lnTo>
                    <a:pt x="0" y="4343400"/>
                  </a:lnTo>
                  <a:close/>
                </a:path>
              </a:pathLst>
            </a:custGeom>
            <a:ln w="9525">
              <a:solidFill>
                <a:srgbClr val="497DBA"/>
              </a:solidFill>
            </a:ln>
          </p:spPr>
          <p:txBody>
            <a:bodyPr wrap="square" lIns="0" tIns="0" rIns="0" bIns="0" rtlCol="0"/>
            <a:lstStyle/>
            <a:p>
              <a:endParaRPr/>
            </a:p>
          </p:txBody>
        </p:sp>
      </p:grpSp>
      <p:sp>
        <p:nvSpPr>
          <p:cNvPr id="19" name="object 19"/>
          <p:cNvSpPr txBox="1"/>
          <p:nvPr/>
        </p:nvSpPr>
        <p:spPr>
          <a:xfrm>
            <a:off x="4089400" y="2220975"/>
            <a:ext cx="4671949" cy="4424288"/>
          </a:xfrm>
          <a:prstGeom prst="rect">
            <a:avLst/>
          </a:prstGeom>
        </p:spPr>
        <p:txBody>
          <a:bodyPr vert="horz" wrap="square" lIns="0" tIns="12700" rIns="0" bIns="0" rtlCol="0">
            <a:spAutoFit/>
          </a:bodyPr>
          <a:lstStyle/>
          <a:p>
            <a:pPr marL="12700">
              <a:lnSpc>
                <a:spcPts val="1860"/>
              </a:lnSpc>
              <a:spcBef>
                <a:spcPts val="100"/>
              </a:spcBef>
            </a:pPr>
            <a:r>
              <a:rPr sz="1600" dirty="0">
                <a:latin typeface="Times New Roman"/>
                <a:cs typeface="Times New Roman"/>
              </a:rPr>
              <a:t>&lt;html</a:t>
            </a:r>
            <a:r>
              <a:rPr sz="1600" spc="-5" dirty="0">
                <a:latin typeface="Times New Roman"/>
                <a:cs typeface="Times New Roman"/>
              </a:rPr>
              <a:t> xmlns=</a:t>
            </a:r>
            <a:r>
              <a:rPr sz="1600" spc="-5" dirty="0">
                <a:latin typeface="Times New Roman"/>
                <a:cs typeface="Times New Roman"/>
                <a:hlinkClick r:id="rId14"/>
              </a:rPr>
              <a:t>"http://www.w3.org/1999/xhtm</a:t>
            </a:r>
            <a:r>
              <a:rPr sz="1600" spc="-5" dirty="0">
                <a:latin typeface="Times New Roman"/>
                <a:cs typeface="Times New Roman"/>
              </a:rPr>
              <a:t>l"&gt;</a:t>
            </a:r>
            <a:endParaRPr sz="1600" dirty="0">
              <a:latin typeface="Times New Roman"/>
              <a:cs typeface="Times New Roman"/>
            </a:endParaRPr>
          </a:p>
          <a:p>
            <a:pPr marL="12700">
              <a:lnSpc>
                <a:spcPts val="1800"/>
              </a:lnSpc>
            </a:pPr>
            <a:r>
              <a:rPr sz="1600" b="1" dirty="0">
                <a:latin typeface="Times New Roman"/>
                <a:cs typeface="Times New Roman"/>
              </a:rPr>
              <a:t>&lt;head&gt;&lt;title&gt;</a:t>
            </a:r>
            <a:r>
              <a:rPr sz="1600" dirty="0">
                <a:latin typeface="Times New Roman"/>
                <a:cs typeface="Times New Roman"/>
              </a:rPr>
              <a:t>Check triangle</a:t>
            </a:r>
            <a:r>
              <a:rPr sz="1600" b="1" dirty="0">
                <a:latin typeface="Times New Roman"/>
                <a:cs typeface="Times New Roman"/>
              </a:rPr>
              <a:t>&lt;/title&gt;&lt;/head&gt;</a:t>
            </a:r>
            <a:endParaRPr sz="1600" dirty="0">
              <a:latin typeface="Times New Roman"/>
              <a:cs typeface="Times New Roman"/>
            </a:endParaRPr>
          </a:p>
          <a:p>
            <a:pPr marL="12700">
              <a:lnSpc>
                <a:spcPts val="1800"/>
              </a:lnSpc>
            </a:pPr>
            <a:r>
              <a:rPr sz="1600" b="1" dirty="0">
                <a:latin typeface="Times New Roman"/>
                <a:cs typeface="Times New Roman"/>
              </a:rPr>
              <a:t>&lt;body&gt;</a:t>
            </a:r>
            <a:endParaRPr sz="1600" dirty="0">
              <a:latin typeface="Times New Roman"/>
              <a:cs typeface="Times New Roman"/>
            </a:endParaRPr>
          </a:p>
          <a:p>
            <a:pPr marL="12700">
              <a:lnSpc>
                <a:spcPts val="1800"/>
              </a:lnSpc>
            </a:pPr>
            <a:r>
              <a:rPr sz="1600" dirty="0">
                <a:latin typeface="Times New Roman"/>
                <a:cs typeface="Times New Roman"/>
              </a:rPr>
              <a:t>&lt;form </a:t>
            </a:r>
            <a:r>
              <a:rPr sz="1600" spc="-5" dirty="0">
                <a:latin typeface="Times New Roman"/>
                <a:cs typeface="Times New Roman"/>
              </a:rPr>
              <a:t>name="frmTriangle" </a:t>
            </a:r>
            <a:r>
              <a:rPr sz="1600" dirty="0">
                <a:latin typeface="Times New Roman"/>
                <a:cs typeface="Times New Roman"/>
              </a:rPr>
              <a:t>method="POST"</a:t>
            </a:r>
            <a:r>
              <a:rPr sz="1600" spc="-50" dirty="0">
                <a:latin typeface="Times New Roman"/>
                <a:cs typeface="Times New Roman"/>
              </a:rPr>
              <a:t> </a:t>
            </a:r>
            <a:r>
              <a:rPr sz="1600" dirty="0">
                <a:latin typeface="Times New Roman"/>
                <a:cs typeface="Times New Roman"/>
              </a:rPr>
              <a:t>action=""&gt;</a:t>
            </a:r>
          </a:p>
          <a:p>
            <a:pPr marL="12700" marR="697865">
              <a:lnSpc>
                <a:spcPts val="1800"/>
              </a:lnSpc>
              <a:spcBef>
                <a:spcPts val="100"/>
              </a:spcBef>
            </a:pPr>
            <a:r>
              <a:rPr sz="1600" dirty="0">
                <a:latin typeface="Times New Roman"/>
                <a:cs typeface="Times New Roman"/>
              </a:rPr>
              <a:t>&lt;p&gt;Cạnh </a:t>
            </a:r>
            <a:r>
              <a:rPr sz="1600" spc="-5" dirty="0">
                <a:latin typeface="Times New Roman"/>
                <a:cs typeface="Times New Roman"/>
              </a:rPr>
              <a:t>A:&lt;input </a:t>
            </a:r>
            <a:r>
              <a:rPr sz="1600" dirty="0">
                <a:latin typeface="Times New Roman"/>
                <a:cs typeface="Times New Roman"/>
              </a:rPr>
              <a:t>type="text"</a:t>
            </a:r>
            <a:r>
              <a:rPr sz="1600" spc="-160" dirty="0">
                <a:latin typeface="Times New Roman"/>
                <a:cs typeface="Times New Roman"/>
              </a:rPr>
              <a:t> </a:t>
            </a:r>
            <a:r>
              <a:rPr sz="1600" b="1" dirty="0">
                <a:latin typeface="Times New Roman"/>
                <a:cs typeface="Times New Roman"/>
              </a:rPr>
              <a:t>name</a:t>
            </a:r>
            <a:r>
              <a:rPr sz="1600" dirty="0">
                <a:latin typeface="Times New Roman"/>
                <a:cs typeface="Times New Roman"/>
              </a:rPr>
              <a:t>="</a:t>
            </a:r>
            <a:r>
              <a:rPr sz="1600" b="1" dirty="0">
                <a:solidFill>
                  <a:srgbClr val="00AF50"/>
                </a:solidFill>
                <a:latin typeface="Times New Roman"/>
                <a:cs typeface="Times New Roman"/>
              </a:rPr>
              <a:t>txtEdgeA</a:t>
            </a:r>
            <a:r>
              <a:rPr sz="1600" dirty="0">
                <a:latin typeface="Times New Roman"/>
                <a:cs typeface="Times New Roman"/>
              </a:rPr>
              <a:t>"  size="20" value=0&gt;</a:t>
            </a:r>
            <a:r>
              <a:rPr sz="1600" spc="-40" dirty="0">
                <a:latin typeface="Times New Roman"/>
                <a:cs typeface="Times New Roman"/>
              </a:rPr>
              <a:t> </a:t>
            </a:r>
            <a:r>
              <a:rPr sz="1600" dirty="0">
                <a:latin typeface="Times New Roman"/>
                <a:cs typeface="Times New Roman"/>
              </a:rPr>
              <a:t>&lt;/p&gt;</a:t>
            </a:r>
          </a:p>
          <a:p>
            <a:pPr marL="12700" marR="708025">
              <a:lnSpc>
                <a:spcPts val="1800"/>
              </a:lnSpc>
            </a:pPr>
            <a:r>
              <a:rPr sz="1600" dirty="0">
                <a:latin typeface="Times New Roman"/>
                <a:cs typeface="Times New Roman"/>
              </a:rPr>
              <a:t>&lt;p&gt;Cạnh B:&lt;input type="text"</a:t>
            </a:r>
            <a:r>
              <a:rPr sz="1600" spc="-90" dirty="0">
                <a:latin typeface="Times New Roman"/>
                <a:cs typeface="Times New Roman"/>
              </a:rPr>
              <a:t> </a:t>
            </a:r>
            <a:r>
              <a:rPr sz="1600" b="1" dirty="0">
                <a:latin typeface="Times New Roman"/>
                <a:cs typeface="Times New Roman"/>
              </a:rPr>
              <a:t>name</a:t>
            </a:r>
            <a:r>
              <a:rPr sz="1600" dirty="0">
                <a:latin typeface="Times New Roman"/>
                <a:cs typeface="Times New Roman"/>
              </a:rPr>
              <a:t>="</a:t>
            </a:r>
            <a:r>
              <a:rPr sz="1600" b="1" dirty="0">
                <a:solidFill>
                  <a:srgbClr val="00AF50"/>
                </a:solidFill>
                <a:latin typeface="Times New Roman"/>
                <a:cs typeface="Times New Roman"/>
              </a:rPr>
              <a:t>txtEdgeB</a:t>
            </a:r>
            <a:r>
              <a:rPr sz="1600" dirty="0">
                <a:latin typeface="Times New Roman"/>
                <a:cs typeface="Times New Roman"/>
              </a:rPr>
              <a:t>"  size="20" value=0&gt;</a:t>
            </a:r>
            <a:r>
              <a:rPr sz="1600" spc="-40" dirty="0">
                <a:latin typeface="Times New Roman"/>
                <a:cs typeface="Times New Roman"/>
              </a:rPr>
              <a:t> </a:t>
            </a:r>
            <a:r>
              <a:rPr sz="1600" dirty="0">
                <a:latin typeface="Times New Roman"/>
                <a:cs typeface="Times New Roman"/>
              </a:rPr>
              <a:t>&lt;/p&gt;</a:t>
            </a:r>
          </a:p>
          <a:p>
            <a:pPr marL="12700">
              <a:lnSpc>
                <a:spcPts val="1700"/>
              </a:lnSpc>
            </a:pPr>
            <a:r>
              <a:rPr sz="1600" dirty="0">
                <a:latin typeface="Times New Roman"/>
                <a:cs typeface="Times New Roman"/>
              </a:rPr>
              <a:t>&lt;p&gt;Cạnh C:&lt;input </a:t>
            </a:r>
            <a:r>
              <a:rPr sz="1600" spc="-5" dirty="0">
                <a:latin typeface="Times New Roman"/>
                <a:cs typeface="Times New Roman"/>
              </a:rPr>
              <a:t>type="text"</a:t>
            </a:r>
            <a:r>
              <a:rPr sz="1600" spc="-45" dirty="0">
                <a:latin typeface="Times New Roman"/>
                <a:cs typeface="Times New Roman"/>
              </a:rPr>
              <a:t> </a:t>
            </a:r>
            <a:r>
              <a:rPr sz="1600" b="1" dirty="0">
                <a:latin typeface="Times New Roman"/>
                <a:cs typeface="Times New Roman"/>
              </a:rPr>
              <a:t>name</a:t>
            </a:r>
            <a:r>
              <a:rPr sz="1600" dirty="0">
                <a:latin typeface="Times New Roman"/>
                <a:cs typeface="Times New Roman"/>
              </a:rPr>
              <a:t>="</a:t>
            </a:r>
            <a:r>
              <a:rPr sz="1600" b="1" dirty="0">
                <a:solidFill>
                  <a:srgbClr val="00AF50"/>
                </a:solidFill>
                <a:latin typeface="Times New Roman"/>
                <a:cs typeface="Times New Roman"/>
              </a:rPr>
              <a:t>txtEdgeC</a:t>
            </a:r>
            <a:r>
              <a:rPr sz="1600" dirty="0">
                <a:latin typeface="Times New Roman"/>
                <a:cs typeface="Times New Roman"/>
              </a:rPr>
              <a:t>"</a:t>
            </a:r>
          </a:p>
          <a:p>
            <a:pPr marL="12700">
              <a:lnSpc>
                <a:spcPts val="1800"/>
              </a:lnSpc>
            </a:pPr>
            <a:r>
              <a:rPr sz="1600" dirty="0">
                <a:latin typeface="Times New Roman"/>
                <a:cs typeface="Times New Roman"/>
              </a:rPr>
              <a:t>size="20" value=0&gt;</a:t>
            </a:r>
            <a:r>
              <a:rPr sz="1600" spc="-40" dirty="0">
                <a:latin typeface="Times New Roman"/>
                <a:cs typeface="Times New Roman"/>
              </a:rPr>
              <a:t> </a:t>
            </a:r>
            <a:r>
              <a:rPr sz="1600" dirty="0">
                <a:latin typeface="Times New Roman"/>
                <a:cs typeface="Times New Roman"/>
              </a:rPr>
              <a:t>&lt;/p&gt;</a:t>
            </a:r>
          </a:p>
          <a:p>
            <a:pPr marL="12700">
              <a:lnSpc>
                <a:spcPts val="1800"/>
              </a:lnSpc>
            </a:pPr>
            <a:r>
              <a:rPr sz="1600" dirty="0">
                <a:latin typeface="Times New Roman"/>
                <a:cs typeface="Times New Roman"/>
              </a:rPr>
              <a:t>&lt;input type="submit" </a:t>
            </a:r>
            <a:r>
              <a:rPr sz="1600" b="1" spc="-5" dirty="0">
                <a:latin typeface="Times New Roman"/>
                <a:cs typeface="Times New Roman"/>
              </a:rPr>
              <a:t>name</a:t>
            </a:r>
            <a:r>
              <a:rPr sz="1600" spc="-5" dirty="0">
                <a:latin typeface="Times New Roman"/>
                <a:cs typeface="Times New Roman"/>
              </a:rPr>
              <a:t>="</a:t>
            </a:r>
            <a:r>
              <a:rPr sz="1600" b="1" spc="-5" dirty="0">
                <a:solidFill>
                  <a:srgbClr val="00AF50"/>
                </a:solidFill>
                <a:latin typeface="Times New Roman"/>
                <a:cs typeface="Times New Roman"/>
              </a:rPr>
              <a:t>bSubmit</a:t>
            </a:r>
            <a:r>
              <a:rPr sz="1600" spc="-5" dirty="0">
                <a:latin typeface="Times New Roman"/>
                <a:cs typeface="Times New Roman"/>
              </a:rPr>
              <a:t>" </a:t>
            </a:r>
            <a:r>
              <a:rPr sz="1600" dirty="0">
                <a:latin typeface="Times New Roman"/>
                <a:cs typeface="Times New Roman"/>
              </a:rPr>
              <a:t>value="Submit"</a:t>
            </a:r>
            <a:r>
              <a:rPr sz="1600" spc="-15" dirty="0">
                <a:latin typeface="Times New Roman"/>
                <a:cs typeface="Times New Roman"/>
              </a:rPr>
              <a:t> </a:t>
            </a:r>
            <a:r>
              <a:rPr sz="1600" dirty="0">
                <a:latin typeface="Times New Roman"/>
                <a:cs typeface="Times New Roman"/>
              </a:rPr>
              <a:t>&gt;</a:t>
            </a:r>
          </a:p>
          <a:p>
            <a:pPr marL="12700">
              <a:lnSpc>
                <a:spcPts val="1800"/>
              </a:lnSpc>
            </a:pPr>
            <a:r>
              <a:rPr sz="1600" dirty="0">
                <a:latin typeface="Times New Roman"/>
                <a:cs typeface="Times New Roman"/>
              </a:rPr>
              <a:t>&lt;input type="reset" </a:t>
            </a:r>
            <a:r>
              <a:rPr sz="1600" b="1" dirty="0">
                <a:latin typeface="Times New Roman"/>
                <a:cs typeface="Times New Roman"/>
              </a:rPr>
              <a:t>name</a:t>
            </a:r>
            <a:r>
              <a:rPr sz="1600" dirty="0">
                <a:latin typeface="Times New Roman"/>
                <a:cs typeface="Times New Roman"/>
              </a:rPr>
              <a:t>="</a:t>
            </a:r>
            <a:r>
              <a:rPr sz="1600" b="1" dirty="0">
                <a:solidFill>
                  <a:srgbClr val="00AF50"/>
                </a:solidFill>
                <a:latin typeface="Times New Roman"/>
                <a:cs typeface="Times New Roman"/>
              </a:rPr>
              <a:t>bReset</a:t>
            </a:r>
            <a:r>
              <a:rPr sz="1600" dirty="0">
                <a:latin typeface="Times New Roman"/>
                <a:cs typeface="Times New Roman"/>
              </a:rPr>
              <a:t>" value="Reset"</a:t>
            </a:r>
            <a:r>
              <a:rPr sz="1600" spc="-70" dirty="0">
                <a:latin typeface="Times New Roman"/>
                <a:cs typeface="Times New Roman"/>
              </a:rPr>
              <a:t> </a:t>
            </a:r>
            <a:r>
              <a:rPr sz="1600" dirty="0">
                <a:latin typeface="Times New Roman"/>
                <a:cs typeface="Times New Roman"/>
              </a:rPr>
              <a:t>&gt;</a:t>
            </a:r>
          </a:p>
          <a:p>
            <a:pPr marL="12700">
              <a:lnSpc>
                <a:spcPts val="1800"/>
              </a:lnSpc>
            </a:pPr>
            <a:r>
              <a:rPr sz="1600" b="1" dirty="0">
                <a:latin typeface="Times New Roman"/>
                <a:cs typeface="Times New Roman"/>
              </a:rPr>
              <a:t>&lt;/form&gt;</a:t>
            </a:r>
            <a:endParaRPr sz="1600" dirty="0">
              <a:latin typeface="Times New Roman"/>
              <a:cs typeface="Times New Roman"/>
            </a:endParaRPr>
          </a:p>
          <a:p>
            <a:pPr marL="12700">
              <a:lnSpc>
                <a:spcPts val="1800"/>
              </a:lnSpc>
            </a:pPr>
            <a:r>
              <a:rPr sz="1600" b="1" dirty="0">
                <a:solidFill>
                  <a:srgbClr val="FF0000"/>
                </a:solidFill>
                <a:latin typeface="Times New Roman"/>
                <a:cs typeface="Times New Roman"/>
              </a:rPr>
              <a:t>&lt;?php</a:t>
            </a:r>
            <a:endParaRPr sz="1600" dirty="0">
              <a:latin typeface="Times New Roman"/>
              <a:cs typeface="Times New Roman"/>
            </a:endParaRPr>
          </a:p>
          <a:p>
            <a:pPr marL="377825">
              <a:lnSpc>
                <a:spcPts val="1800"/>
              </a:lnSpc>
            </a:pPr>
            <a:r>
              <a:rPr sz="1600" b="1" dirty="0">
                <a:latin typeface="Times New Roman"/>
                <a:cs typeface="Times New Roman"/>
              </a:rPr>
              <a:t>// </a:t>
            </a:r>
            <a:r>
              <a:rPr sz="1600" b="1" spc="-45" dirty="0">
                <a:latin typeface="Times New Roman"/>
                <a:cs typeface="Times New Roman"/>
              </a:rPr>
              <a:t>Your </a:t>
            </a:r>
            <a:r>
              <a:rPr sz="1600" b="1" dirty="0">
                <a:latin typeface="Times New Roman"/>
                <a:cs typeface="Times New Roman"/>
              </a:rPr>
              <a:t>code is</a:t>
            </a:r>
            <a:r>
              <a:rPr sz="1600" b="1" spc="-60" dirty="0">
                <a:latin typeface="Times New Roman"/>
                <a:cs typeface="Times New Roman"/>
              </a:rPr>
              <a:t> </a:t>
            </a:r>
            <a:r>
              <a:rPr sz="1600" b="1" spc="-10" dirty="0">
                <a:latin typeface="Times New Roman"/>
                <a:cs typeface="Times New Roman"/>
              </a:rPr>
              <a:t>here</a:t>
            </a:r>
            <a:endParaRPr sz="1600" dirty="0">
              <a:latin typeface="Times New Roman"/>
              <a:cs typeface="Times New Roman"/>
            </a:endParaRPr>
          </a:p>
          <a:p>
            <a:pPr marL="12700">
              <a:lnSpc>
                <a:spcPts val="1800"/>
              </a:lnSpc>
            </a:pPr>
            <a:r>
              <a:rPr sz="1600" b="1" dirty="0">
                <a:solidFill>
                  <a:srgbClr val="FF0000"/>
                </a:solidFill>
                <a:latin typeface="Times New Roman"/>
                <a:cs typeface="Times New Roman"/>
              </a:rPr>
              <a:t>?&gt;</a:t>
            </a:r>
            <a:endParaRPr sz="1600" dirty="0">
              <a:latin typeface="Times New Roman"/>
              <a:cs typeface="Times New Roman"/>
            </a:endParaRPr>
          </a:p>
          <a:p>
            <a:pPr marL="12700">
              <a:lnSpc>
                <a:spcPts val="1800"/>
              </a:lnSpc>
            </a:pPr>
            <a:r>
              <a:rPr sz="1600" dirty="0">
                <a:latin typeface="Times New Roman"/>
                <a:cs typeface="Times New Roman"/>
              </a:rPr>
              <a:t>&lt;/body&gt;</a:t>
            </a:r>
          </a:p>
          <a:p>
            <a:pPr marL="12700">
              <a:lnSpc>
                <a:spcPts val="1860"/>
              </a:lnSpc>
            </a:pPr>
            <a:r>
              <a:rPr sz="1600" dirty="0">
                <a:latin typeface="Times New Roman"/>
                <a:cs typeface="Times New Roman"/>
              </a:rPr>
              <a:t>&lt;/html&gt;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145" cy="786130"/>
            <a:chOff x="1080261" y="1523"/>
            <a:chExt cx="6875145" cy="786130"/>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xfrm>
            <a:off x="345948" y="482472"/>
            <a:ext cx="10550652" cy="566822"/>
          </a:xfrm>
          <a:prstGeom prst="rect">
            <a:avLst/>
          </a:prstGeom>
        </p:spPr>
        <p:txBody>
          <a:bodyPr vert="horz" wrap="square" lIns="0" tIns="12700" rIns="0" bIns="0" rtlCol="0">
            <a:spAutoFit/>
          </a:bodyPr>
          <a:lstStyle/>
          <a:p>
            <a:pPr marL="12700">
              <a:lnSpc>
                <a:spcPct val="100000"/>
              </a:lnSpc>
              <a:spcBef>
                <a:spcPts val="100"/>
              </a:spcBef>
            </a:pPr>
            <a:r>
              <a:rPr spc="-5" dirty="0">
                <a:solidFill>
                  <a:schemeClr val="tx1"/>
                </a:solidFill>
              </a:rPr>
              <a:t>d. Đánh </a:t>
            </a:r>
            <a:r>
              <a:rPr dirty="0">
                <a:solidFill>
                  <a:schemeClr val="tx1"/>
                </a:solidFill>
              </a:rPr>
              <a:t>giá </a:t>
            </a:r>
            <a:r>
              <a:rPr spc="-30" dirty="0">
                <a:solidFill>
                  <a:schemeClr val="tx1"/>
                </a:solidFill>
              </a:rPr>
              <a:t>$_GET, </a:t>
            </a:r>
            <a:r>
              <a:rPr spc="-5" dirty="0">
                <a:solidFill>
                  <a:schemeClr val="tx1"/>
                </a:solidFill>
              </a:rPr>
              <a:t>$_POST </a:t>
            </a:r>
            <a:r>
              <a:rPr dirty="0">
                <a:solidFill>
                  <a:schemeClr val="tx1"/>
                </a:solidFill>
              </a:rPr>
              <a:t>và</a:t>
            </a:r>
            <a:r>
              <a:rPr spc="-70" dirty="0">
                <a:solidFill>
                  <a:schemeClr val="tx1"/>
                </a:solidFill>
              </a:rPr>
              <a:t> </a:t>
            </a:r>
            <a:r>
              <a:rPr dirty="0">
                <a:solidFill>
                  <a:schemeClr val="tx1"/>
                </a:solidFill>
              </a:rPr>
              <a:t>$_REQUEST</a:t>
            </a:r>
          </a:p>
        </p:txBody>
      </p:sp>
      <p:sp>
        <p:nvSpPr>
          <p:cNvPr id="13" name="object 13"/>
          <p:cNvSpPr/>
          <p:nvPr/>
        </p:nvSpPr>
        <p:spPr>
          <a:xfrm>
            <a:off x="7179436" y="1752600"/>
            <a:ext cx="1185862" cy="1480820"/>
          </a:xfrm>
          <a:prstGeom prst="rect">
            <a:avLst/>
          </a:prstGeom>
          <a:blipFill>
            <a:blip r:embed="rId10" cstate="print"/>
            <a:stretch>
              <a:fillRect/>
            </a:stretch>
          </a:blipFill>
        </p:spPr>
        <p:txBody>
          <a:bodyPr wrap="square" lIns="0" tIns="0" rIns="0" bIns="0" rtlCol="0"/>
          <a:lstStyle/>
          <a:p>
            <a:endParaRPr/>
          </a:p>
        </p:txBody>
      </p:sp>
      <p:graphicFrame>
        <p:nvGraphicFramePr>
          <p:cNvPr id="14" name="object 14"/>
          <p:cNvGraphicFramePr>
            <a:graphicFrameLocks noGrp="1"/>
          </p:cNvGraphicFramePr>
          <p:nvPr/>
        </p:nvGraphicFramePr>
        <p:xfrm>
          <a:off x="333502" y="1212850"/>
          <a:ext cx="8464550" cy="3962399"/>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20000"/>
                    </a:ext>
                  </a:extLst>
                </a:gridCol>
                <a:gridCol w="2479675">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gridCol w="2022475">
                  <a:extLst>
                    <a:ext uri="{9D8B030D-6E8A-4147-A177-3AD203B41FA5}">
                      <a16:colId xmlns:a16="http://schemas.microsoft.com/office/drawing/2014/main" val="20003"/>
                    </a:ext>
                  </a:extLst>
                </a:gridCol>
              </a:tblGrid>
              <a:tr h="365760">
                <a:tc>
                  <a:txBody>
                    <a:bodyPr/>
                    <a:lstStyle/>
                    <a:p>
                      <a:pPr algn="ctr">
                        <a:lnSpc>
                          <a:spcPct val="100000"/>
                        </a:lnSpc>
                        <a:spcBef>
                          <a:spcPts val="300"/>
                        </a:spcBef>
                      </a:pPr>
                      <a:r>
                        <a:rPr sz="1800" b="1" spc="-5" dirty="0">
                          <a:latin typeface="Times New Roman"/>
                          <a:cs typeface="Times New Roman"/>
                        </a:rPr>
                        <a:t>Đánh</a:t>
                      </a:r>
                      <a:r>
                        <a:rPr sz="1800" b="1" spc="-40" dirty="0">
                          <a:latin typeface="Times New Roman"/>
                          <a:cs typeface="Times New Roman"/>
                        </a:rPr>
                        <a:t> </a:t>
                      </a:r>
                      <a:r>
                        <a:rPr sz="1800" b="1" dirty="0">
                          <a:latin typeface="Times New Roman"/>
                          <a:cs typeface="Times New Roman"/>
                        </a:rPr>
                        <a:t>giá</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marL="1270" algn="ctr">
                        <a:lnSpc>
                          <a:spcPct val="100000"/>
                        </a:lnSpc>
                        <a:spcBef>
                          <a:spcPts val="300"/>
                        </a:spcBef>
                      </a:pPr>
                      <a:r>
                        <a:rPr sz="1800" b="1" spc="-5" dirty="0">
                          <a:latin typeface="Times New Roman"/>
                          <a:cs typeface="Times New Roman"/>
                        </a:rPr>
                        <a:t>$_GET</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algn="ctr">
                        <a:lnSpc>
                          <a:spcPct val="100000"/>
                        </a:lnSpc>
                        <a:spcBef>
                          <a:spcPts val="300"/>
                        </a:spcBef>
                      </a:pPr>
                      <a:r>
                        <a:rPr sz="1800" b="1" spc="-5" dirty="0">
                          <a:latin typeface="Times New Roman"/>
                          <a:cs typeface="Times New Roman"/>
                        </a:rPr>
                        <a:t>$_POST</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marL="350520">
                        <a:lnSpc>
                          <a:spcPct val="100000"/>
                        </a:lnSpc>
                        <a:spcBef>
                          <a:spcPts val="300"/>
                        </a:spcBef>
                      </a:pPr>
                      <a:r>
                        <a:rPr sz="1800" b="1" dirty="0">
                          <a:latin typeface="Times New Roman"/>
                          <a:cs typeface="Times New Roman"/>
                        </a:rPr>
                        <a:t>$_REQUEST</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extLst>
                  <a:ext uri="{0D108BD9-81ED-4DB2-BD59-A6C34878D82A}">
                    <a16:rowId xmlns:a16="http://schemas.microsoft.com/office/drawing/2014/main" val="10000"/>
                  </a:ext>
                </a:extLst>
              </a:tr>
              <a:tr h="1767839">
                <a:tc>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spcBef>
                          <a:spcPts val="25"/>
                        </a:spcBef>
                      </a:pPr>
                      <a:endParaRPr sz="1750">
                        <a:latin typeface="Times New Roman"/>
                        <a:cs typeface="Times New Roman"/>
                      </a:endParaRPr>
                    </a:p>
                    <a:p>
                      <a:pPr algn="ctr">
                        <a:lnSpc>
                          <a:spcPct val="100000"/>
                        </a:lnSpc>
                      </a:pPr>
                      <a:r>
                        <a:rPr sz="1600" b="1" dirty="0">
                          <a:latin typeface="Times New Roman"/>
                          <a:cs typeface="Times New Roman"/>
                        </a:rPr>
                        <a:t>ƯU</a:t>
                      </a:r>
                      <a:r>
                        <a:rPr sz="1600" b="1" spc="-40" dirty="0">
                          <a:latin typeface="Times New Roman"/>
                          <a:cs typeface="Times New Roman"/>
                        </a:rPr>
                        <a:t> </a:t>
                      </a: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58775" indent="-217804">
                        <a:lnSpc>
                          <a:spcPct val="100000"/>
                        </a:lnSpc>
                        <a:spcBef>
                          <a:spcPts val="540"/>
                        </a:spcBef>
                        <a:buFont typeface="Wingdings"/>
                        <a:buChar char=""/>
                        <a:tabLst>
                          <a:tab pos="359410" algn="l"/>
                        </a:tabLst>
                      </a:pPr>
                      <a:r>
                        <a:rPr sz="1600" spc="-5" dirty="0">
                          <a:latin typeface="Arial"/>
                          <a:cs typeface="Arial"/>
                        </a:rPr>
                        <a:t>Combine </a:t>
                      </a:r>
                      <a:r>
                        <a:rPr sz="1600" dirty="0">
                          <a:latin typeface="Arial"/>
                          <a:cs typeface="Arial"/>
                        </a:rPr>
                        <a:t>values</a:t>
                      </a:r>
                      <a:r>
                        <a:rPr sz="1600" spc="-30" dirty="0">
                          <a:latin typeface="Arial"/>
                          <a:cs typeface="Arial"/>
                        </a:rPr>
                        <a:t> </a:t>
                      </a:r>
                      <a:r>
                        <a:rPr sz="1600" dirty="0">
                          <a:latin typeface="Arial"/>
                          <a:cs typeface="Arial"/>
                        </a:rPr>
                        <a:t>of</a:t>
                      </a:r>
                      <a:endParaRPr sz="1600">
                        <a:latin typeface="Arial"/>
                        <a:cs typeface="Arial"/>
                      </a:endParaRPr>
                    </a:p>
                    <a:p>
                      <a:pPr marL="141605">
                        <a:lnSpc>
                          <a:spcPct val="100000"/>
                        </a:lnSpc>
                        <a:spcBef>
                          <a:spcPts val="960"/>
                        </a:spcBef>
                      </a:pPr>
                      <a:r>
                        <a:rPr sz="1600" spc="-5" dirty="0">
                          <a:latin typeface="Arial"/>
                          <a:cs typeface="Arial"/>
                        </a:rPr>
                        <a:t>controls and </a:t>
                      </a:r>
                      <a:r>
                        <a:rPr sz="1600" dirty="0">
                          <a:latin typeface="Arial"/>
                          <a:cs typeface="Arial"/>
                        </a:rPr>
                        <a:t>URL</a:t>
                      </a:r>
                      <a:endParaRPr sz="1600">
                        <a:latin typeface="Arial"/>
                        <a:cs typeface="Arial"/>
                      </a:endParaRPr>
                    </a:p>
                  </a:txBody>
                  <a:tcPr marL="0" marR="0" marT="685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8480" indent="-286385">
                        <a:lnSpc>
                          <a:spcPct val="100000"/>
                        </a:lnSpc>
                        <a:spcBef>
                          <a:spcPts val="540"/>
                        </a:spcBef>
                        <a:buFont typeface="Wingdings"/>
                        <a:buChar char=""/>
                        <a:tabLst>
                          <a:tab pos="539115" algn="l"/>
                        </a:tabLst>
                      </a:pPr>
                      <a:r>
                        <a:rPr sz="1600" dirty="0">
                          <a:latin typeface="Arial"/>
                          <a:cs typeface="Arial"/>
                        </a:rPr>
                        <a:t>Security</a:t>
                      </a:r>
                      <a:endParaRPr sz="1600">
                        <a:latin typeface="Arial"/>
                        <a:cs typeface="Arial"/>
                      </a:endParaRPr>
                    </a:p>
                    <a:p>
                      <a:pPr>
                        <a:lnSpc>
                          <a:spcPct val="100000"/>
                        </a:lnSpc>
                        <a:buFont typeface="Wingdings"/>
                        <a:buChar char=""/>
                      </a:pPr>
                      <a:endParaRPr sz="1800">
                        <a:latin typeface="Times New Roman"/>
                        <a:cs typeface="Times New Roman"/>
                      </a:endParaRPr>
                    </a:p>
                    <a:p>
                      <a:pPr>
                        <a:lnSpc>
                          <a:spcPct val="100000"/>
                        </a:lnSpc>
                        <a:spcBef>
                          <a:spcPts val="45"/>
                        </a:spcBef>
                        <a:buFont typeface="Wingdings"/>
                        <a:buChar char=""/>
                      </a:pPr>
                      <a:endParaRPr sz="1500">
                        <a:latin typeface="Times New Roman"/>
                        <a:cs typeface="Times New Roman"/>
                      </a:endParaRPr>
                    </a:p>
                    <a:p>
                      <a:pPr marL="469900" indent="-217804">
                        <a:lnSpc>
                          <a:spcPct val="100000"/>
                        </a:lnSpc>
                        <a:buFont typeface="Wingdings"/>
                        <a:buChar char=""/>
                        <a:tabLst>
                          <a:tab pos="470534" algn="l"/>
                        </a:tabLst>
                      </a:pPr>
                      <a:r>
                        <a:rPr sz="1600" dirty="0">
                          <a:latin typeface="Arial"/>
                          <a:cs typeface="Arial"/>
                        </a:rPr>
                        <a:t>No </a:t>
                      </a:r>
                      <a:r>
                        <a:rPr sz="1600" spc="-5" dirty="0">
                          <a:latin typeface="Arial"/>
                          <a:cs typeface="Arial"/>
                        </a:rPr>
                        <a:t>limit </a:t>
                      </a:r>
                      <a:r>
                        <a:rPr sz="1600" dirty="0">
                          <a:latin typeface="Arial"/>
                          <a:cs typeface="Arial"/>
                        </a:rPr>
                        <a:t>data</a:t>
                      </a:r>
                      <a:r>
                        <a:rPr sz="1600" spc="-10" dirty="0">
                          <a:latin typeface="Arial"/>
                          <a:cs typeface="Arial"/>
                        </a:rPr>
                        <a:t> </a:t>
                      </a:r>
                      <a:r>
                        <a:rPr sz="1600" spc="-5" dirty="0">
                          <a:latin typeface="Arial"/>
                          <a:cs typeface="Arial"/>
                        </a:rPr>
                        <a:t>length</a:t>
                      </a:r>
                      <a:endParaRPr sz="1600">
                        <a:latin typeface="Arial"/>
                        <a:cs typeface="Arial"/>
                      </a:endParaRPr>
                    </a:p>
                  </a:txBody>
                  <a:tcPr marL="0" marR="0" marT="685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828800">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L="5080" algn="ctr">
                        <a:lnSpc>
                          <a:spcPct val="100000"/>
                        </a:lnSpc>
                        <a:spcBef>
                          <a:spcPts val="1090"/>
                        </a:spcBef>
                      </a:pPr>
                      <a:r>
                        <a:rPr sz="1600" b="1" dirty="0">
                          <a:latin typeface="Times New Roman"/>
                          <a:cs typeface="Times New Roman"/>
                        </a:rPr>
                        <a:t>KHUYẾT</a:t>
                      </a:r>
                      <a:endParaRPr sz="1600">
                        <a:latin typeface="Times New Roman"/>
                        <a:cs typeface="Times New Roman"/>
                      </a:endParaRPr>
                    </a:p>
                    <a:p>
                      <a:pPr algn="ctr">
                        <a:lnSpc>
                          <a:spcPct val="100000"/>
                        </a:lnSpc>
                      </a:pP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41605" marR="270510">
                        <a:lnSpc>
                          <a:spcPts val="2880"/>
                        </a:lnSpc>
                        <a:spcBef>
                          <a:spcPts val="215"/>
                        </a:spcBef>
                      </a:pPr>
                      <a:r>
                        <a:rPr sz="1600" spc="1185" dirty="0">
                          <a:latin typeface="Wingdings"/>
                          <a:cs typeface="Wingdings"/>
                        </a:rPr>
                        <a:t></a:t>
                      </a:r>
                      <a:r>
                        <a:rPr sz="1600" spc="15" dirty="0">
                          <a:latin typeface="Times New Roman"/>
                          <a:cs typeface="Times New Roman"/>
                        </a:rPr>
                        <a:t> </a:t>
                      </a:r>
                      <a:r>
                        <a:rPr sz="1600" dirty="0">
                          <a:latin typeface="Arial"/>
                          <a:cs typeface="Arial"/>
                        </a:rPr>
                        <a:t>Data </a:t>
                      </a:r>
                      <a:r>
                        <a:rPr sz="1600" spc="-5" dirty="0">
                          <a:latin typeface="Arial"/>
                          <a:cs typeface="Arial"/>
                        </a:rPr>
                        <a:t>length </a:t>
                      </a:r>
                      <a:r>
                        <a:rPr sz="1600" spc="-265" dirty="0">
                          <a:latin typeface="Arial"/>
                          <a:cs typeface="Arial"/>
                        </a:rPr>
                        <a:t>depends  </a:t>
                      </a:r>
                      <a:r>
                        <a:rPr sz="1600" dirty="0">
                          <a:latin typeface="Arial"/>
                          <a:cs typeface="Arial"/>
                        </a:rPr>
                        <a:t>on</a:t>
                      </a:r>
                      <a:r>
                        <a:rPr sz="1600" spc="-15" dirty="0">
                          <a:latin typeface="Arial"/>
                          <a:cs typeface="Arial"/>
                        </a:rPr>
                        <a:t> </a:t>
                      </a:r>
                      <a:r>
                        <a:rPr sz="1600" dirty="0">
                          <a:latin typeface="Arial"/>
                          <a:cs typeface="Arial"/>
                        </a:rPr>
                        <a:t>Browsers</a:t>
                      </a:r>
                      <a:endParaRPr sz="1600">
                        <a:latin typeface="Arial"/>
                        <a:cs typeface="Arial"/>
                      </a:endParaRPr>
                    </a:p>
                    <a:p>
                      <a:pPr marL="141605">
                        <a:lnSpc>
                          <a:spcPct val="100000"/>
                        </a:lnSpc>
                        <a:spcBef>
                          <a:spcPts val="705"/>
                        </a:spcBef>
                      </a:pPr>
                      <a:r>
                        <a:rPr sz="1600" spc="1185" dirty="0">
                          <a:latin typeface="Wingdings"/>
                          <a:cs typeface="Wingdings"/>
                        </a:rPr>
                        <a:t></a:t>
                      </a:r>
                      <a:r>
                        <a:rPr sz="1600" spc="35" dirty="0">
                          <a:latin typeface="Times New Roman"/>
                          <a:cs typeface="Times New Roman"/>
                        </a:rPr>
                        <a:t> </a:t>
                      </a:r>
                      <a:r>
                        <a:rPr sz="1600" dirty="0">
                          <a:latin typeface="Arial"/>
                          <a:cs typeface="Arial"/>
                        </a:rPr>
                        <a:t>Not </a:t>
                      </a:r>
                      <a:r>
                        <a:rPr sz="1600" spc="-5" dirty="0">
                          <a:latin typeface="Arial"/>
                          <a:cs typeface="Arial"/>
                        </a:rPr>
                        <a:t>security</a:t>
                      </a:r>
                      <a:endParaRPr sz="1600">
                        <a:latin typeface="Arial"/>
                        <a:cs typeface="Arial"/>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2729" marR="283210">
                        <a:lnSpc>
                          <a:spcPts val="2880"/>
                        </a:lnSpc>
                        <a:spcBef>
                          <a:spcPts val="215"/>
                        </a:spcBef>
                      </a:pPr>
                      <a:r>
                        <a:rPr sz="1600" spc="1185" dirty="0">
                          <a:latin typeface="Wingdings"/>
                          <a:cs typeface="Wingdings"/>
                        </a:rPr>
                        <a:t></a:t>
                      </a:r>
                      <a:r>
                        <a:rPr sz="1600" spc="-35" dirty="0">
                          <a:latin typeface="Times New Roman"/>
                          <a:cs typeface="Times New Roman"/>
                        </a:rPr>
                        <a:t> </a:t>
                      </a:r>
                      <a:r>
                        <a:rPr sz="1600" spc="-5" dirty="0">
                          <a:latin typeface="Arial"/>
                          <a:cs typeface="Arial"/>
                        </a:rPr>
                        <a:t>Depends </a:t>
                      </a:r>
                      <a:r>
                        <a:rPr sz="1600" dirty="0">
                          <a:latin typeface="Arial"/>
                          <a:cs typeface="Arial"/>
                        </a:rPr>
                        <a:t>on controls  </a:t>
                      </a:r>
                      <a:r>
                        <a:rPr sz="1600" spc="-525" dirty="0">
                          <a:latin typeface="Arial"/>
                          <a:cs typeface="Arial"/>
                        </a:rPr>
                        <a:t>of</a:t>
                      </a:r>
                      <a:r>
                        <a:rPr sz="1600" spc="-5" dirty="0">
                          <a:latin typeface="Arial"/>
                          <a:cs typeface="Arial"/>
                        </a:rPr>
                        <a:t> </a:t>
                      </a:r>
                      <a:r>
                        <a:rPr sz="1600" dirty="0">
                          <a:latin typeface="Arial"/>
                          <a:cs typeface="Arial"/>
                        </a:rPr>
                        <a:t>form</a:t>
                      </a:r>
                    </a:p>
                    <a:p>
                      <a:pPr marL="252729" marR="294640">
                        <a:lnSpc>
                          <a:spcPts val="2880"/>
                        </a:lnSpc>
                        <a:spcBef>
                          <a:spcPts val="5"/>
                        </a:spcBef>
                      </a:pPr>
                      <a:r>
                        <a:rPr sz="1600" spc="1185" dirty="0">
                          <a:latin typeface="Wingdings"/>
                          <a:cs typeface="Wingdings"/>
                        </a:rPr>
                        <a:t></a:t>
                      </a:r>
                      <a:r>
                        <a:rPr sz="1600" spc="-35" dirty="0">
                          <a:latin typeface="Times New Roman"/>
                          <a:cs typeface="Times New Roman"/>
                        </a:rPr>
                        <a:t> </a:t>
                      </a:r>
                      <a:r>
                        <a:rPr sz="1600" spc="-5" dirty="0">
                          <a:latin typeface="Arial"/>
                          <a:cs typeface="Arial"/>
                        </a:rPr>
                        <a:t>Depends </a:t>
                      </a:r>
                      <a:r>
                        <a:rPr sz="1600" dirty="0">
                          <a:latin typeface="Arial"/>
                          <a:cs typeface="Arial"/>
                        </a:rPr>
                        <a:t>on security  </a:t>
                      </a:r>
                      <a:r>
                        <a:rPr sz="1600" spc="-525" dirty="0">
                          <a:latin typeface="Arial"/>
                          <a:cs typeface="Arial"/>
                        </a:rPr>
                        <a:t>of</a:t>
                      </a:r>
                      <a:r>
                        <a:rPr sz="1600" spc="-10" dirty="0">
                          <a:latin typeface="Arial"/>
                          <a:cs typeface="Arial"/>
                        </a:rPr>
                        <a:t> </a:t>
                      </a:r>
                      <a:r>
                        <a:rPr sz="1600" dirty="0">
                          <a:latin typeface="Arial"/>
                          <a:cs typeface="Arial"/>
                        </a:rPr>
                        <a:t>Browsers,</a:t>
                      </a:r>
                      <a:r>
                        <a:rPr sz="1600" spc="-15" dirty="0">
                          <a:latin typeface="Arial"/>
                          <a:cs typeface="Arial"/>
                        </a:rPr>
                        <a:t> </a:t>
                      </a:r>
                      <a:r>
                        <a:rPr sz="1600" dirty="0">
                          <a:latin typeface="Arial"/>
                          <a:cs typeface="Arial"/>
                        </a:rPr>
                        <a:t>Server</a:t>
                      </a: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15" name="object 15"/>
          <p:cNvSpPr/>
          <p:nvPr/>
        </p:nvSpPr>
        <p:spPr>
          <a:xfrm>
            <a:off x="7179436" y="3441700"/>
            <a:ext cx="1185862" cy="1480820"/>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6101715" cy="786130"/>
            <a:chOff x="1014983" y="1523"/>
            <a:chExt cx="610171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4429505"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6789" y="153923"/>
              <a:ext cx="863168"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3862578" cy="338455"/>
            </a:xfrm>
            <a:prstGeom prst="rect">
              <a:avLst/>
            </a:prstGeom>
            <a:blipFill>
              <a:blip r:embed="rId8"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383540" y="756919"/>
            <a:ext cx="3219195" cy="566822"/>
          </a:xfrm>
          <a:prstGeom prst="rect">
            <a:avLst/>
          </a:prstGeom>
        </p:spPr>
        <p:txBody>
          <a:bodyPr vert="horz" wrap="square" lIns="0" tIns="12700" rIns="0" bIns="0" rtlCol="0">
            <a:spAutoFit/>
          </a:bodyPr>
          <a:lstStyle/>
          <a:p>
            <a:pPr marL="12700">
              <a:lnSpc>
                <a:spcPct val="100000"/>
              </a:lnSpc>
              <a:spcBef>
                <a:spcPts val="100"/>
              </a:spcBef>
            </a:pPr>
            <a:r>
              <a:rPr dirty="0"/>
              <a:t>a. Giới</a:t>
            </a:r>
            <a:r>
              <a:rPr spc="-114" dirty="0"/>
              <a:t> </a:t>
            </a:r>
            <a:r>
              <a:rPr dirty="0"/>
              <a:t>thiệu</a:t>
            </a:r>
          </a:p>
        </p:txBody>
      </p:sp>
      <p:grpSp>
        <p:nvGrpSpPr>
          <p:cNvPr id="12" name="object 12"/>
          <p:cNvGrpSpPr/>
          <p:nvPr/>
        </p:nvGrpSpPr>
        <p:grpSpPr>
          <a:xfrm>
            <a:off x="3462273" y="1931289"/>
            <a:ext cx="4250055" cy="2712085"/>
            <a:chOff x="3462273" y="1931289"/>
            <a:chExt cx="4250055" cy="2712085"/>
          </a:xfrm>
        </p:grpSpPr>
        <p:sp>
          <p:nvSpPr>
            <p:cNvPr id="13" name="object 13"/>
            <p:cNvSpPr/>
            <p:nvPr/>
          </p:nvSpPr>
          <p:spPr>
            <a:xfrm>
              <a:off x="3462273" y="2438400"/>
              <a:ext cx="2143125" cy="214312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6626097" y="1931289"/>
              <a:ext cx="1085850" cy="2712085"/>
            </a:xfrm>
            <a:prstGeom prst="rect">
              <a:avLst/>
            </a:prstGeom>
            <a:blipFill>
              <a:blip r:embed="rId10" cstate="print"/>
              <a:stretch>
                <a:fillRect/>
              </a:stretch>
            </a:blipFill>
          </p:spPr>
          <p:txBody>
            <a:bodyPr wrap="square" lIns="0" tIns="0" rIns="0" bIns="0" rtlCol="0"/>
            <a:lstStyle/>
            <a:p>
              <a:endParaRPr/>
            </a:p>
          </p:txBody>
        </p:sp>
      </p:grpSp>
      <p:sp>
        <p:nvSpPr>
          <p:cNvPr id="15" name="object 15"/>
          <p:cNvSpPr txBox="1"/>
          <p:nvPr/>
        </p:nvSpPr>
        <p:spPr>
          <a:xfrm>
            <a:off x="7546847" y="3799078"/>
            <a:ext cx="1330325" cy="1121410"/>
          </a:xfrm>
          <a:prstGeom prst="rect">
            <a:avLst/>
          </a:prstGeom>
        </p:spPr>
        <p:txBody>
          <a:bodyPr vert="horz" wrap="square" lIns="0" tIns="12700" rIns="0" bIns="0" rtlCol="0">
            <a:spAutoFit/>
          </a:bodyPr>
          <a:lstStyle/>
          <a:p>
            <a:pPr marL="12700">
              <a:lnSpc>
                <a:spcPts val="2155"/>
              </a:lnSpc>
              <a:spcBef>
                <a:spcPts val="100"/>
              </a:spcBef>
            </a:pPr>
            <a:r>
              <a:rPr sz="1800" spc="-15" dirty="0">
                <a:solidFill>
                  <a:srgbClr val="FF0000"/>
                </a:solidFill>
                <a:latin typeface="Arial"/>
                <a:cs typeface="Arial"/>
              </a:rPr>
              <a:t>Bestbuy.com</a:t>
            </a:r>
            <a:endParaRPr sz="1800">
              <a:latin typeface="Arial"/>
              <a:cs typeface="Arial"/>
            </a:endParaRPr>
          </a:p>
          <a:p>
            <a:pPr marL="272415" indent="-168910">
              <a:lnSpc>
                <a:spcPts val="2155"/>
              </a:lnSpc>
              <a:buFont typeface="Wingdings"/>
              <a:buChar char=""/>
              <a:tabLst>
                <a:tab pos="273050" algn="l"/>
              </a:tabLst>
            </a:pPr>
            <a:r>
              <a:rPr sz="1800" dirty="0">
                <a:latin typeface="Times New Roman"/>
                <a:cs typeface="Times New Roman"/>
              </a:rPr>
              <a:t>Login</a:t>
            </a:r>
            <a:endParaRPr sz="1800">
              <a:latin typeface="Times New Roman"/>
              <a:cs typeface="Times New Roman"/>
            </a:endParaRPr>
          </a:p>
          <a:p>
            <a:pPr marL="266065" indent="-162560">
              <a:lnSpc>
                <a:spcPct val="100000"/>
              </a:lnSpc>
              <a:buFont typeface="Wingdings"/>
              <a:buChar char=""/>
              <a:tabLst>
                <a:tab pos="266700" algn="l"/>
              </a:tabLst>
            </a:pPr>
            <a:r>
              <a:rPr sz="1800" dirty="0">
                <a:latin typeface="Times New Roman"/>
                <a:cs typeface="Times New Roman"/>
              </a:rPr>
              <a:t>Product</a:t>
            </a:r>
            <a:endParaRPr sz="1800">
              <a:latin typeface="Times New Roman"/>
              <a:cs typeface="Times New Roman"/>
            </a:endParaRPr>
          </a:p>
          <a:p>
            <a:pPr marL="266065" indent="-162560">
              <a:lnSpc>
                <a:spcPct val="100000"/>
              </a:lnSpc>
              <a:buFont typeface="Wingdings"/>
              <a:buChar char=""/>
              <a:tabLst>
                <a:tab pos="266700" algn="l"/>
              </a:tabLst>
            </a:pPr>
            <a:r>
              <a:rPr sz="1800" spc="-5" dirty="0">
                <a:latin typeface="Times New Roman"/>
                <a:cs typeface="Times New Roman"/>
              </a:rPr>
              <a:t>News</a:t>
            </a:r>
            <a:endParaRPr sz="1800">
              <a:latin typeface="Times New Roman"/>
              <a:cs typeface="Times New Roman"/>
            </a:endParaRPr>
          </a:p>
        </p:txBody>
      </p:sp>
      <p:grpSp>
        <p:nvGrpSpPr>
          <p:cNvPr id="16" name="object 16"/>
          <p:cNvGrpSpPr/>
          <p:nvPr/>
        </p:nvGrpSpPr>
        <p:grpSpPr>
          <a:xfrm>
            <a:off x="2490723" y="2564892"/>
            <a:ext cx="4443730" cy="4169410"/>
            <a:chOff x="2490723" y="2564892"/>
            <a:chExt cx="4443730" cy="4169410"/>
          </a:xfrm>
        </p:grpSpPr>
        <p:sp>
          <p:nvSpPr>
            <p:cNvPr id="17" name="object 17"/>
            <p:cNvSpPr/>
            <p:nvPr/>
          </p:nvSpPr>
          <p:spPr>
            <a:xfrm>
              <a:off x="4904994" y="2564892"/>
              <a:ext cx="2029205" cy="381000"/>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4950967" y="2591054"/>
              <a:ext cx="1937258" cy="288671"/>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4950967" y="2591054"/>
              <a:ext cx="1937385" cy="288925"/>
            </a:xfrm>
            <a:custGeom>
              <a:avLst/>
              <a:gdLst/>
              <a:ahLst/>
              <a:cxnLst/>
              <a:rect l="l" t="t" r="r" b="b"/>
              <a:pathLst>
                <a:path w="1937384" h="288925">
                  <a:moveTo>
                    <a:pt x="708025" y="11811"/>
                  </a:moveTo>
                  <a:lnTo>
                    <a:pt x="1113409" y="0"/>
                  </a:lnTo>
                  <a:lnTo>
                    <a:pt x="961644" y="57276"/>
                  </a:lnTo>
                  <a:lnTo>
                    <a:pt x="1460500" y="2794"/>
                  </a:lnTo>
                  <a:lnTo>
                    <a:pt x="1309497" y="62484"/>
                  </a:lnTo>
                  <a:lnTo>
                    <a:pt x="1937258" y="32131"/>
                  </a:lnTo>
                  <a:lnTo>
                    <a:pt x="911479" y="215646"/>
                  </a:lnTo>
                  <a:lnTo>
                    <a:pt x="1096518" y="144780"/>
                  </a:lnTo>
                  <a:lnTo>
                    <a:pt x="458597" y="256667"/>
                  </a:lnTo>
                  <a:lnTo>
                    <a:pt x="673481" y="170053"/>
                  </a:lnTo>
                  <a:lnTo>
                    <a:pt x="0" y="288671"/>
                  </a:lnTo>
                  <a:lnTo>
                    <a:pt x="708025" y="11811"/>
                  </a:lnTo>
                  <a:close/>
                </a:path>
              </a:pathLst>
            </a:custGeom>
            <a:ln w="9525">
              <a:solidFill>
                <a:srgbClr val="497DBA"/>
              </a:solidFill>
            </a:ln>
          </p:spPr>
          <p:txBody>
            <a:bodyPr wrap="square" lIns="0" tIns="0" rIns="0" bIns="0" rtlCol="0"/>
            <a:lstStyle/>
            <a:p>
              <a:endParaRPr/>
            </a:p>
          </p:txBody>
        </p:sp>
        <p:sp>
          <p:nvSpPr>
            <p:cNvPr id="20" name="object 20"/>
            <p:cNvSpPr/>
            <p:nvPr/>
          </p:nvSpPr>
          <p:spPr>
            <a:xfrm>
              <a:off x="4895850" y="2910078"/>
              <a:ext cx="1896618" cy="1016508"/>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4941950" y="2935605"/>
              <a:ext cx="1804289" cy="925322"/>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4941950" y="2935605"/>
              <a:ext cx="1804670" cy="925830"/>
            </a:xfrm>
            <a:custGeom>
              <a:avLst/>
              <a:gdLst/>
              <a:ahLst/>
              <a:cxnLst/>
              <a:rect l="l" t="t" r="r" b="b"/>
              <a:pathLst>
                <a:path w="1804670" h="925829">
                  <a:moveTo>
                    <a:pt x="553593" y="369570"/>
                  </a:moveTo>
                  <a:lnTo>
                    <a:pt x="955421" y="225806"/>
                  </a:lnTo>
                  <a:lnTo>
                    <a:pt x="835533" y="342519"/>
                  </a:lnTo>
                  <a:lnTo>
                    <a:pt x="1306957" y="117729"/>
                  </a:lnTo>
                  <a:lnTo>
                    <a:pt x="1189227" y="237236"/>
                  </a:lnTo>
                  <a:lnTo>
                    <a:pt x="1804289" y="0"/>
                  </a:lnTo>
                  <a:lnTo>
                    <a:pt x="876426" y="546481"/>
                  </a:lnTo>
                  <a:lnTo>
                    <a:pt x="1022096" y="403098"/>
                  </a:lnTo>
                  <a:lnTo>
                    <a:pt x="443611" y="740410"/>
                  </a:lnTo>
                  <a:lnTo>
                    <a:pt x="610235" y="568706"/>
                  </a:lnTo>
                  <a:lnTo>
                    <a:pt x="0" y="925322"/>
                  </a:lnTo>
                  <a:lnTo>
                    <a:pt x="553593" y="369570"/>
                  </a:lnTo>
                </a:path>
              </a:pathLst>
            </a:custGeom>
            <a:ln w="9525">
              <a:solidFill>
                <a:srgbClr val="97B853"/>
              </a:solidFill>
            </a:ln>
          </p:spPr>
          <p:txBody>
            <a:bodyPr wrap="square" lIns="0" tIns="0" rIns="0" bIns="0" rtlCol="0"/>
            <a:lstStyle/>
            <a:p>
              <a:endParaRPr/>
            </a:p>
          </p:txBody>
        </p:sp>
        <p:sp>
          <p:nvSpPr>
            <p:cNvPr id="23" name="object 23"/>
            <p:cNvSpPr/>
            <p:nvPr/>
          </p:nvSpPr>
          <p:spPr>
            <a:xfrm>
              <a:off x="2490723" y="4791073"/>
              <a:ext cx="1943100" cy="1943100"/>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2524124" y="5762623"/>
              <a:ext cx="971550" cy="971550"/>
            </a:xfrm>
            <a:prstGeom prst="rect">
              <a:avLst/>
            </a:prstGeom>
            <a:blipFill>
              <a:blip r:embed="rId16" cstate="print"/>
              <a:stretch>
                <a:fillRect/>
              </a:stretch>
            </a:blipFill>
          </p:spPr>
          <p:txBody>
            <a:bodyPr wrap="square" lIns="0" tIns="0" rIns="0" bIns="0" rtlCol="0"/>
            <a:lstStyle/>
            <a:p>
              <a:endParaRPr/>
            </a:p>
          </p:txBody>
        </p:sp>
      </p:grpSp>
      <p:sp>
        <p:nvSpPr>
          <p:cNvPr id="25" name="object 25"/>
          <p:cNvSpPr txBox="1"/>
          <p:nvPr/>
        </p:nvSpPr>
        <p:spPr>
          <a:xfrm>
            <a:off x="3602735" y="6390894"/>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Mary</a:t>
            </a:r>
            <a:endParaRPr sz="1800">
              <a:latin typeface="Arial"/>
              <a:cs typeface="Arial"/>
            </a:endParaRPr>
          </a:p>
        </p:txBody>
      </p:sp>
      <p:sp>
        <p:nvSpPr>
          <p:cNvPr id="26" name="object 26"/>
          <p:cNvSpPr/>
          <p:nvPr/>
        </p:nvSpPr>
        <p:spPr>
          <a:xfrm>
            <a:off x="609600" y="2968751"/>
            <a:ext cx="2143125" cy="2143125"/>
          </a:xfrm>
          <a:prstGeom prst="rect">
            <a:avLst/>
          </a:prstGeom>
          <a:blipFill>
            <a:blip r:embed="rId17" cstate="print"/>
            <a:stretch>
              <a:fillRect/>
            </a:stretch>
          </a:blipFill>
        </p:spPr>
        <p:txBody>
          <a:bodyPr wrap="square" lIns="0" tIns="0" rIns="0" bIns="0" rtlCol="0"/>
          <a:lstStyle/>
          <a:p>
            <a:endParaRPr/>
          </a:p>
        </p:txBody>
      </p:sp>
      <p:sp>
        <p:nvSpPr>
          <p:cNvPr id="27" name="object 27"/>
          <p:cNvSpPr txBox="1"/>
          <p:nvPr/>
        </p:nvSpPr>
        <p:spPr>
          <a:xfrm>
            <a:off x="1065022" y="4856988"/>
            <a:ext cx="57277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Peter</a:t>
            </a:r>
            <a:endParaRPr sz="1800">
              <a:latin typeface="Arial"/>
              <a:cs typeface="Arial"/>
            </a:endParaRPr>
          </a:p>
        </p:txBody>
      </p:sp>
      <p:grpSp>
        <p:nvGrpSpPr>
          <p:cNvPr id="28" name="object 28"/>
          <p:cNvGrpSpPr/>
          <p:nvPr/>
        </p:nvGrpSpPr>
        <p:grpSpPr>
          <a:xfrm>
            <a:off x="457200" y="904494"/>
            <a:ext cx="7325995" cy="3898265"/>
            <a:chOff x="457200" y="904494"/>
            <a:chExt cx="7325995" cy="3898265"/>
          </a:xfrm>
        </p:grpSpPr>
        <p:sp>
          <p:nvSpPr>
            <p:cNvPr id="29" name="object 29"/>
            <p:cNvSpPr/>
            <p:nvPr/>
          </p:nvSpPr>
          <p:spPr>
            <a:xfrm>
              <a:off x="6927341" y="904494"/>
              <a:ext cx="855726" cy="833627"/>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6967728" y="925068"/>
              <a:ext cx="774953" cy="752855"/>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7201789" y="1159256"/>
              <a:ext cx="307085" cy="284226"/>
            </a:xfrm>
            <a:prstGeom prst="rect">
              <a:avLst/>
            </a:prstGeom>
            <a:blipFill>
              <a:blip r:embed="rId20" cstate="print"/>
              <a:stretch>
                <a:fillRect/>
              </a:stretch>
            </a:blipFill>
          </p:spPr>
          <p:txBody>
            <a:bodyPr wrap="square" lIns="0" tIns="0" rIns="0" bIns="0" rtlCol="0"/>
            <a:lstStyle/>
            <a:p>
              <a:endParaRPr/>
            </a:p>
          </p:txBody>
        </p:sp>
        <p:sp>
          <p:nvSpPr>
            <p:cNvPr id="32" name="object 32"/>
            <p:cNvSpPr/>
            <p:nvPr/>
          </p:nvSpPr>
          <p:spPr>
            <a:xfrm>
              <a:off x="7201789" y="1159256"/>
              <a:ext cx="307340" cy="284480"/>
            </a:xfrm>
            <a:custGeom>
              <a:avLst/>
              <a:gdLst/>
              <a:ahLst/>
              <a:cxnLst/>
              <a:rect l="l" t="t" r="r" b="b"/>
              <a:pathLst>
                <a:path w="307340" h="284480">
                  <a:moveTo>
                    <a:pt x="0" y="142113"/>
                  </a:moveTo>
                  <a:lnTo>
                    <a:pt x="7836" y="97194"/>
                  </a:lnTo>
                  <a:lnTo>
                    <a:pt x="29650" y="58183"/>
                  </a:lnTo>
                  <a:lnTo>
                    <a:pt x="62901" y="27419"/>
                  </a:lnTo>
                  <a:lnTo>
                    <a:pt x="105046" y="7245"/>
                  </a:lnTo>
                  <a:lnTo>
                    <a:pt x="153542" y="0"/>
                  </a:lnTo>
                  <a:lnTo>
                    <a:pt x="202088" y="7245"/>
                  </a:lnTo>
                  <a:lnTo>
                    <a:pt x="244239" y="27419"/>
                  </a:lnTo>
                  <a:lnTo>
                    <a:pt x="277471" y="58183"/>
                  </a:lnTo>
                  <a:lnTo>
                    <a:pt x="299261" y="97194"/>
                  </a:lnTo>
                  <a:lnTo>
                    <a:pt x="307085" y="142113"/>
                  </a:lnTo>
                  <a:lnTo>
                    <a:pt x="299261" y="187031"/>
                  </a:lnTo>
                  <a:lnTo>
                    <a:pt x="277471" y="226042"/>
                  </a:lnTo>
                  <a:lnTo>
                    <a:pt x="244239" y="256806"/>
                  </a:lnTo>
                  <a:lnTo>
                    <a:pt x="202088" y="276980"/>
                  </a:lnTo>
                  <a:lnTo>
                    <a:pt x="153542" y="284226"/>
                  </a:lnTo>
                  <a:lnTo>
                    <a:pt x="105046" y="276980"/>
                  </a:lnTo>
                  <a:lnTo>
                    <a:pt x="62901" y="256806"/>
                  </a:lnTo>
                  <a:lnTo>
                    <a:pt x="29650" y="226042"/>
                  </a:lnTo>
                  <a:lnTo>
                    <a:pt x="7836" y="187031"/>
                  </a:lnTo>
                  <a:lnTo>
                    <a:pt x="0" y="142113"/>
                  </a:lnTo>
                  <a:close/>
                </a:path>
              </a:pathLst>
            </a:custGeom>
            <a:ln w="9525">
              <a:solidFill>
                <a:srgbClr val="BD4A47"/>
              </a:solidFill>
            </a:ln>
          </p:spPr>
          <p:txBody>
            <a:bodyPr wrap="square" lIns="0" tIns="0" rIns="0" bIns="0" rtlCol="0"/>
            <a:lstStyle/>
            <a:p>
              <a:endParaRPr/>
            </a:p>
          </p:txBody>
        </p:sp>
        <p:sp>
          <p:nvSpPr>
            <p:cNvPr id="33" name="object 33"/>
            <p:cNvSpPr/>
            <p:nvPr/>
          </p:nvSpPr>
          <p:spPr>
            <a:xfrm>
              <a:off x="457200" y="4040251"/>
              <a:ext cx="762000" cy="762000"/>
            </a:xfrm>
            <a:prstGeom prst="rect">
              <a:avLst/>
            </a:prstGeom>
            <a:blipFill>
              <a:blip r:embed="rId21" cstate="print"/>
              <a:stretch>
                <a:fillRect/>
              </a:stretch>
            </a:blipFill>
          </p:spPr>
          <p:txBody>
            <a:bodyPr wrap="square" lIns="0" tIns="0" rIns="0" bIns="0" rtlCol="0"/>
            <a:lstStyle/>
            <a:p>
              <a:endParaRPr/>
            </a:p>
          </p:txBody>
        </p:sp>
      </p:grpSp>
      <p:sp>
        <p:nvSpPr>
          <p:cNvPr id="34" name="object 34"/>
          <p:cNvSpPr txBox="1"/>
          <p:nvPr/>
        </p:nvSpPr>
        <p:spPr>
          <a:xfrm>
            <a:off x="7542276" y="1179068"/>
            <a:ext cx="1012825" cy="238760"/>
          </a:xfrm>
          <a:prstGeom prst="rect">
            <a:avLst/>
          </a:prstGeom>
        </p:spPr>
        <p:txBody>
          <a:bodyPr vert="horz" wrap="square" lIns="0" tIns="12065" rIns="0" bIns="0" rtlCol="0">
            <a:spAutoFit/>
          </a:bodyPr>
          <a:lstStyle/>
          <a:p>
            <a:pPr marL="12700">
              <a:lnSpc>
                <a:spcPct val="100000"/>
              </a:lnSpc>
              <a:spcBef>
                <a:spcPts val="95"/>
              </a:spcBef>
            </a:pPr>
            <a:r>
              <a:rPr sz="1400" spc="-5" dirty="0">
                <a:solidFill>
                  <a:srgbClr val="FF0000"/>
                </a:solidFill>
                <a:latin typeface="Arial"/>
                <a:cs typeface="Arial"/>
              </a:rPr>
              <a:t>cookie</a:t>
            </a:r>
            <a:r>
              <a:rPr sz="1400" spc="-55" dirty="0">
                <a:solidFill>
                  <a:srgbClr val="FF0000"/>
                </a:solidFill>
                <a:latin typeface="Arial"/>
                <a:cs typeface="Arial"/>
              </a:rPr>
              <a:t> </a:t>
            </a:r>
            <a:r>
              <a:rPr sz="1400" spc="-5" dirty="0">
                <a:latin typeface="Arial"/>
                <a:cs typeface="Arial"/>
              </a:rPr>
              <a:t>Peter</a:t>
            </a:r>
            <a:endParaRPr sz="1400">
              <a:latin typeface="Arial"/>
              <a:cs typeface="Arial"/>
            </a:endParaRPr>
          </a:p>
        </p:txBody>
      </p:sp>
      <p:grpSp>
        <p:nvGrpSpPr>
          <p:cNvPr id="35" name="object 35"/>
          <p:cNvGrpSpPr/>
          <p:nvPr/>
        </p:nvGrpSpPr>
        <p:grpSpPr>
          <a:xfrm>
            <a:off x="6927342" y="1361694"/>
            <a:ext cx="855980" cy="833755"/>
            <a:chOff x="6927342" y="1361694"/>
            <a:chExt cx="855980" cy="833755"/>
          </a:xfrm>
        </p:grpSpPr>
        <p:sp>
          <p:nvSpPr>
            <p:cNvPr id="36" name="object 36"/>
            <p:cNvSpPr/>
            <p:nvPr/>
          </p:nvSpPr>
          <p:spPr>
            <a:xfrm>
              <a:off x="6927342" y="1361694"/>
              <a:ext cx="855726" cy="833627"/>
            </a:xfrm>
            <a:prstGeom prst="rect">
              <a:avLst/>
            </a:prstGeom>
            <a:blipFill>
              <a:blip r:embed="rId18" cstate="print"/>
              <a:stretch>
                <a:fillRect/>
              </a:stretch>
            </a:blipFill>
          </p:spPr>
          <p:txBody>
            <a:bodyPr wrap="square" lIns="0" tIns="0" rIns="0" bIns="0" rtlCol="0"/>
            <a:lstStyle/>
            <a:p>
              <a:endParaRPr/>
            </a:p>
          </p:txBody>
        </p:sp>
        <p:sp>
          <p:nvSpPr>
            <p:cNvPr id="37" name="object 37"/>
            <p:cNvSpPr/>
            <p:nvPr/>
          </p:nvSpPr>
          <p:spPr>
            <a:xfrm>
              <a:off x="6967728" y="1382268"/>
              <a:ext cx="774953" cy="752855"/>
            </a:xfrm>
            <a:prstGeom prst="rect">
              <a:avLst/>
            </a:prstGeom>
            <a:blipFill>
              <a:blip r:embed="rId22" cstate="print"/>
              <a:stretch>
                <a:fillRect/>
              </a:stretch>
            </a:blipFill>
          </p:spPr>
          <p:txBody>
            <a:bodyPr wrap="square" lIns="0" tIns="0" rIns="0" bIns="0" rtlCol="0"/>
            <a:lstStyle/>
            <a:p>
              <a:endParaRPr/>
            </a:p>
          </p:txBody>
        </p:sp>
        <p:sp>
          <p:nvSpPr>
            <p:cNvPr id="38" name="object 38"/>
            <p:cNvSpPr/>
            <p:nvPr/>
          </p:nvSpPr>
          <p:spPr>
            <a:xfrm>
              <a:off x="7201789" y="1616456"/>
              <a:ext cx="307085" cy="284226"/>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7201789" y="1616456"/>
              <a:ext cx="307340" cy="284480"/>
            </a:xfrm>
            <a:custGeom>
              <a:avLst/>
              <a:gdLst/>
              <a:ahLst/>
              <a:cxnLst/>
              <a:rect l="l" t="t" r="r" b="b"/>
              <a:pathLst>
                <a:path w="307340" h="284480">
                  <a:moveTo>
                    <a:pt x="0" y="142113"/>
                  </a:moveTo>
                  <a:lnTo>
                    <a:pt x="7836" y="97194"/>
                  </a:lnTo>
                  <a:lnTo>
                    <a:pt x="29650" y="58183"/>
                  </a:lnTo>
                  <a:lnTo>
                    <a:pt x="62901" y="27419"/>
                  </a:lnTo>
                  <a:lnTo>
                    <a:pt x="105046" y="7245"/>
                  </a:lnTo>
                  <a:lnTo>
                    <a:pt x="153542" y="0"/>
                  </a:lnTo>
                  <a:lnTo>
                    <a:pt x="202088" y="7245"/>
                  </a:lnTo>
                  <a:lnTo>
                    <a:pt x="244239" y="27419"/>
                  </a:lnTo>
                  <a:lnTo>
                    <a:pt x="277471" y="58183"/>
                  </a:lnTo>
                  <a:lnTo>
                    <a:pt x="299261" y="97194"/>
                  </a:lnTo>
                  <a:lnTo>
                    <a:pt x="307085" y="142113"/>
                  </a:lnTo>
                  <a:lnTo>
                    <a:pt x="299261" y="187031"/>
                  </a:lnTo>
                  <a:lnTo>
                    <a:pt x="277471" y="226042"/>
                  </a:lnTo>
                  <a:lnTo>
                    <a:pt x="244239" y="256806"/>
                  </a:lnTo>
                  <a:lnTo>
                    <a:pt x="202088" y="276980"/>
                  </a:lnTo>
                  <a:lnTo>
                    <a:pt x="153542" y="284226"/>
                  </a:lnTo>
                  <a:lnTo>
                    <a:pt x="105046" y="276980"/>
                  </a:lnTo>
                  <a:lnTo>
                    <a:pt x="62901" y="256806"/>
                  </a:lnTo>
                  <a:lnTo>
                    <a:pt x="29650" y="226042"/>
                  </a:lnTo>
                  <a:lnTo>
                    <a:pt x="7836" y="187031"/>
                  </a:lnTo>
                  <a:lnTo>
                    <a:pt x="0" y="142113"/>
                  </a:lnTo>
                  <a:close/>
                </a:path>
              </a:pathLst>
            </a:custGeom>
            <a:ln w="9525">
              <a:solidFill>
                <a:srgbClr val="BD4A47"/>
              </a:solidFill>
            </a:ln>
          </p:spPr>
          <p:txBody>
            <a:bodyPr wrap="square" lIns="0" tIns="0" rIns="0" bIns="0" rtlCol="0"/>
            <a:lstStyle/>
            <a:p>
              <a:endParaRPr/>
            </a:p>
          </p:txBody>
        </p:sp>
      </p:grpSp>
      <p:sp>
        <p:nvSpPr>
          <p:cNvPr id="40" name="object 40"/>
          <p:cNvSpPr txBox="1"/>
          <p:nvPr/>
        </p:nvSpPr>
        <p:spPr>
          <a:xfrm>
            <a:off x="7542276" y="1636268"/>
            <a:ext cx="982980" cy="238760"/>
          </a:xfrm>
          <a:prstGeom prst="rect">
            <a:avLst/>
          </a:prstGeom>
        </p:spPr>
        <p:txBody>
          <a:bodyPr vert="horz" wrap="square" lIns="0" tIns="12065" rIns="0" bIns="0" rtlCol="0">
            <a:spAutoFit/>
          </a:bodyPr>
          <a:lstStyle/>
          <a:p>
            <a:pPr marL="12700">
              <a:lnSpc>
                <a:spcPct val="100000"/>
              </a:lnSpc>
              <a:spcBef>
                <a:spcPts val="95"/>
              </a:spcBef>
            </a:pPr>
            <a:r>
              <a:rPr sz="1400" spc="-5" dirty="0">
                <a:solidFill>
                  <a:srgbClr val="FF0000"/>
                </a:solidFill>
                <a:latin typeface="Arial"/>
                <a:cs typeface="Arial"/>
              </a:rPr>
              <a:t>cookie</a:t>
            </a:r>
            <a:r>
              <a:rPr sz="1400" spc="-60" dirty="0">
                <a:solidFill>
                  <a:srgbClr val="FF0000"/>
                </a:solidFill>
                <a:latin typeface="Arial"/>
                <a:cs typeface="Arial"/>
              </a:rPr>
              <a:t> </a:t>
            </a:r>
            <a:r>
              <a:rPr sz="1400" spc="-5" dirty="0">
                <a:latin typeface="Arial"/>
                <a:cs typeface="Arial"/>
              </a:rPr>
              <a:t>Mary</a:t>
            </a:r>
            <a:endParaRPr sz="1400">
              <a:latin typeface="Arial"/>
              <a:cs typeface="Arial"/>
            </a:endParaRPr>
          </a:p>
        </p:txBody>
      </p:sp>
      <p:grpSp>
        <p:nvGrpSpPr>
          <p:cNvPr id="41" name="object 41"/>
          <p:cNvGrpSpPr/>
          <p:nvPr/>
        </p:nvGrpSpPr>
        <p:grpSpPr>
          <a:xfrm>
            <a:off x="2036826" y="3483864"/>
            <a:ext cx="2672080" cy="1968500"/>
            <a:chOff x="2036826" y="3483864"/>
            <a:chExt cx="2672080" cy="1968500"/>
          </a:xfrm>
        </p:grpSpPr>
        <p:sp>
          <p:nvSpPr>
            <p:cNvPr id="42" name="object 42"/>
            <p:cNvSpPr/>
            <p:nvPr/>
          </p:nvSpPr>
          <p:spPr>
            <a:xfrm>
              <a:off x="2036826" y="3483864"/>
              <a:ext cx="1723644" cy="565404"/>
            </a:xfrm>
            <a:prstGeom prst="rect">
              <a:avLst/>
            </a:prstGeom>
            <a:blipFill>
              <a:blip r:embed="rId23" cstate="print"/>
              <a:stretch>
                <a:fillRect/>
              </a:stretch>
            </a:blipFill>
          </p:spPr>
          <p:txBody>
            <a:bodyPr wrap="square" lIns="0" tIns="0" rIns="0" bIns="0" rtlCol="0"/>
            <a:lstStyle/>
            <a:p>
              <a:endParaRPr/>
            </a:p>
          </p:txBody>
        </p:sp>
        <p:sp>
          <p:nvSpPr>
            <p:cNvPr id="43" name="object 43"/>
            <p:cNvSpPr/>
            <p:nvPr/>
          </p:nvSpPr>
          <p:spPr>
            <a:xfrm>
              <a:off x="2082927" y="3509899"/>
              <a:ext cx="1631823" cy="473201"/>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2082927" y="3509899"/>
              <a:ext cx="1631950" cy="473709"/>
            </a:xfrm>
            <a:custGeom>
              <a:avLst/>
              <a:gdLst/>
              <a:ahLst/>
              <a:cxnLst/>
              <a:rect l="l" t="t" r="r" b="b"/>
              <a:pathLst>
                <a:path w="1631950" h="473710">
                  <a:moveTo>
                    <a:pt x="558546" y="122936"/>
                  </a:moveTo>
                  <a:lnTo>
                    <a:pt x="908685" y="64515"/>
                  </a:lnTo>
                  <a:lnTo>
                    <a:pt x="788543" y="137668"/>
                  </a:lnTo>
                  <a:lnTo>
                    <a:pt x="1211199" y="26924"/>
                  </a:lnTo>
                  <a:lnTo>
                    <a:pt x="1092073" y="102362"/>
                  </a:lnTo>
                  <a:lnTo>
                    <a:pt x="1631823" y="0"/>
                  </a:lnTo>
                  <a:lnTo>
                    <a:pt x="777621" y="296671"/>
                  </a:lnTo>
                  <a:lnTo>
                    <a:pt x="923925" y="206628"/>
                  </a:lnTo>
                  <a:lnTo>
                    <a:pt x="392175" y="389000"/>
                  </a:lnTo>
                  <a:lnTo>
                    <a:pt x="561213" y="280288"/>
                  </a:lnTo>
                  <a:lnTo>
                    <a:pt x="0" y="473201"/>
                  </a:lnTo>
                  <a:lnTo>
                    <a:pt x="558546" y="122936"/>
                  </a:lnTo>
                  <a:close/>
                </a:path>
              </a:pathLst>
            </a:custGeom>
            <a:ln w="9525">
              <a:solidFill>
                <a:srgbClr val="497DBA"/>
              </a:solidFill>
            </a:ln>
          </p:spPr>
          <p:txBody>
            <a:bodyPr wrap="square" lIns="0" tIns="0" rIns="0" bIns="0" rtlCol="0"/>
            <a:lstStyle/>
            <a:p>
              <a:endParaRPr/>
            </a:p>
          </p:txBody>
        </p:sp>
        <p:sp>
          <p:nvSpPr>
            <p:cNvPr id="45" name="object 45"/>
            <p:cNvSpPr/>
            <p:nvPr/>
          </p:nvSpPr>
          <p:spPr>
            <a:xfrm>
              <a:off x="4141470" y="4045458"/>
              <a:ext cx="566927" cy="1406652"/>
            </a:xfrm>
            <a:prstGeom prst="rect">
              <a:avLst/>
            </a:prstGeom>
            <a:blipFill>
              <a:blip r:embed="rId25" cstate="print"/>
              <a:stretch>
                <a:fillRect/>
              </a:stretch>
            </a:blipFill>
          </p:spPr>
          <p:txBody>
            <a:bodyPr wrap="square" lIns="0" tIns="0" rIns="0" bIns="0" rtlCol="0"/>
            <a:lstStyle/>
            <a:p>
              <a:endParaRPr/>
            </a:p>
          </p:txBody>
        </p:sp>
        <p:sp>
          <p:nvSpPr>
            <p:cNvPr id="46" name="object 46"/>
            <p:cNvSpPr/>
            <p:nvPr/>
          </p:nvSpPr>
          <p:spPr>
            <a:xfrm>
              <a:off x="4187190" y="4071493"/>
              <a:ext cx="475107" cy="1314450"/>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4187190" y="4071493"/>
              <a:ext cx="475615" cy="1314450"/>
            </a:xfrm>
            <a:custGeom>
              <a:avLst/>
              <a:gdLst/>
              <a:ahLst/>
              <a:cxnLst/>
              <a:rect l="l" t="t" r="r" b="b"/>
              <a:pathLst>
                <a:path w="475614" h="1314450">
                  <a:moveTo>
                    <a:pt x="4190" y="775080"/>
                  </a:moveTo>
                  <a:lnTo>
                    <a:pt x="142367" y="513460"/>
                  </a:lnTo>
                  <a:lnTo>
                    <a:pt x="139573" y="628522"/>
                  </a:lnTo>
                  <a:lnTo>
                    <a:pt x="272542" y="293623"/>
                  </a:lnTo>
                  <a:lnTo>
                    <a:pt x="272414" y="408939"/>
                  </a:lnTo>
                  <a:lnTo>
                    <a:pt x="475107" y="0"/>
                  </a:lnTo>
                  <a:lnTo>
                    <a:pt x="267588" y="711453"/>
                  </a:lnTo>
                  <a:lnTo>
                    <a:pt x="270129" y="570864"/>
                  </a:lnTo>
                  <a:lnTo>
                    <a:pt x="139064" y="1012570"/>
                  </a:lnTo>
                  <a:lnTo>
                    <a:pt x="137922" y="848105"/>
                  </a:lnTo>
                  <a:lnTo>
                    <a:pt x="0" y="1314449"/>
                  </a:lnTo>
                  <a:lnTo>
                    <a:pt x="4190" y="775080"/>
                  </a:lnTo>
                  <a:close/>
                </a:path>
              </a:pathLst>
            </a:custGeom>
            <a:ln w="9524">
              <a:solidFill>
                <a:srgbClr val="97B853"/>
              </a:solidFill>
            </a:ln>
          </p:spPr>
          <p:txBody>
            <a:bodyPr wrap="square" lIns="0" tIns="0" rIns="0" bIns="0" rtlCol="0"/>
            <a:lstStyle/>
            <a:p>
              <a:endParaRPr/>
            </a:p>
          </p:txBody>
        </p:sp>
      </p:grpSp>
      <p:sp>
        <p:nvSpPr>
          <p:cNvPr id="48" name="object 48"/>
          <p:cNvSpPr txBox="1"/>
          <p:nvPr/>
        </p:nvSpPr>
        <p:spPr>
          <a:xfrm>
            <a:off x="764540" y="3417570"/>
            <a:ext cx="1040765" cy="238760"/>
          </a:xfrm>
          <a:prstGeom prst="rect">
            <a:avLst/>
          </a:prstGeom>
        </p:spPr>
        <p:txBody>
          <a:bodyPr vert="horz" wrap="square" lIns="0" tIns="12065" rIns="0" bIns="0" rtlCol="0">
            <a:spAutoFit/>
          </a:bodyPr>
          <a:lstStyle/>
          <a:p>
            <a:pPr marL="12700">
              <a:lnSpc>
                <a:spcPct val="100000"/>
              </a:lnSpc>
              <a:spcBef>
                <a:spcPts val="95"/>
              </a:spcBef>
            </a:pPr>
            <a:r>
              <a:rPr sz="1400" spc="-15" dirty="0">
                <a:solidFill>
                  <a:srgbClr val="FF0000"/>
                </a:solidFill>
                <a:latin typeface="Arial"/>
                <a:cs typeface="Arial"/>
              </a:rPr>
              <a:t>Bestbuy.com</a:t>
            </a:r>
            <a:endParaRPr sz="1400">
              <a:latin typeface="Arial"/>
              <a:cs typeface="Arial"/>
            </a:endParaRPr>
          </a:p>
        </p:txBody>
      </p:sp>
      <p:grpSp>
        <p:nvGrpSpPr>
          <p:cNvPr id="49" name="object 49"/>
          <p:cNvGrpSpPr/>
          <p:nvPr/>
        </p:nvGrpSpPr>
        <p:grpSpPr>
          <a:xfrm>
            <a:off x="3464052" y="5331714"/>
            <a:ext cx="855980" cy="833119"/>
            <a:chOff x="3464052" y="5331714"/>
            <a:chExt cx="855980" cy="833119"/>
          </a:xfrm>
        </p:grpSpPr>
        <p:sp>
          <p:nvSpPr>
            <p:cNvPr id="50" name="object 50"/>
            <p:cNvSpPr/>
            <p:nvPr/>
          </p:nvSpPr>
          <p:spPr>
            <a:xfrm>
              <a:off x="3464052" y="5331714"/>
              <a:ext cx="855726" cy="832866"/>
            </a:xfrm>
            <a:prstGeom prst="rect">
              <a:avLst/>
            </a:prstGeom>
            <a:blipFill>
              <a:blip r:embed="rId27" cstate="print"/>
              <a:stretch>
                <a:fillRect/>
              </a:stretch>
            </a:blipFill>
          </p:spPr>
          <p:txBody>
            <a:bodyPr wrap="square" lIns="0" tIns="0" rIns="0" bIns="0" rtlCol="0"/>
            <a:lstStyle/>
            <a:p>
              <a:endParaRPr/>
            </a:p>
          </p:txBody>
        </p:sp>
        <p:sp>
          <p:nvSpPr>
            <p:cNvPr id="51" name="object 51"/>
            <p:cNvSpPr/>
            <p:nvPr/>
          </p:nvSpPr>
          <p:spPr>
            <a:xfrm>
              <a:off x="3504438" y="5352288"/>
              <a:ext cx="774953" cy="752094"/>
            </a:xfrm>
            <a:prstGeom prst="rect">
              <a:avLst/>
            </a:prstGeom>
            <a:blipFill>
              <a:blip r:embed="rId28" cstate="print"/>
              <a:stretch>
                <a:fillRect/>
              </a:stretch>
            </a:blipFill>
          </p:spPr>
          <p:txBody>
            <a:bodyPr wrap="square" lIns="0" tIns="0" rIns="0" bIns="0" rtlCol="0"/>
            <a:lstStyle/>
            <a:p>
              <a:endParaRPr/>
            </a:p>
          </p:txBody>
        </p:sp>
        <p:sp>
          <p:nvSpPr>
            <p:cNvPr id="52" name="object 52"/>
            <p:cNvSpPr/>
            <p:nvPr/>
          </p:nvSpPr>
          <p:spPr>
            <a:xfrm>
              <a:off x="3738499" y="5586095"/>
              <a:ext cx="307086" cy="284226"/>
            </a:xfrm>
            <a:prstGeom prst="rect">
              <a:avLst/>
            </a:prstGeom>
            <a:blipFill>
              <a:blip r:embed="rId29" cstate="print"/>
              <a:stretch>
                <a:fillRect/>
              </a:stretch>
            </a:blipFill>
          </p:spPr>
          <p:txBody>
            <a:bodyPr wrap="square" lIns="0" tIns="0" rIns="0" bIns="0" rtlCol="0"/>
            <a:lstStyle/>
            <a:p>
              <a:endParaRPr/>
            </a:p>
          </p:txBody>
        </p:sp>
        <p:sp>
          <p:nvSpPr>
            <p:cNvPr id="53" name="object 53"/>
            <p:cNvSpPr/>
            <p:nvPr/>
          </p:nvSpPr>
          <p:spPr>
            <a:xfrm>
              <a:off x="3738499" y="5586095"/>
              <a:ext cx="307340" cy="284480"/>
            </a:xfrm>
            <a:custGeom>
              <a:avLst/>
              <a:gdLst/>
              <a:ahLst/>
              <a:cxnLst/>
              <a:rect l="l" t="t" r="r" b="b"/>
              <a:pathLst>
                <a:path w="307339" h="284479">
                  <a:moveTo>
                    <a:pt x="0" y="142125"/>
                  </a:moveTo>
                  <a:lnTo>
                    <a:pt x="7824" y="97206"/>
                  </a:lnTo>
                  <a:lnTo>
                    <a:pt x="29614" y="58191"/>
                  </a:lnTo>
                  <a:lnTo>
                    <a:pt x="62846" y="27424"/>
                  </a:lnTo>
                  <a:lnTo>
                    <a:pt x="104997" y="7246"/>
                  </a:lnTo>
                  <a:lnTo>
                    <a:pt x="153542" y="0"/>
                  </a:lnTo>
                  <a:lnTo>
                    <a:pt x="202088" y="7246"/>
                  </a:lnTo>
                  <a:lnTo>
                    <a:pt x="244239" y="27424"/>
                  </a:lnTo>
                  <a:lnTo>
                    <a:pt x="277471" y="58191"/>
                  </a:lnTo>
                  <a:lnTo>
                    <a:pt x="299261" y="97206"/>
                  </a:lnTo>
                  <a:lnTo>
                    <a:pt x="307086" y="142125"/>
                  </a:lnTo>
                  <a:lnTo>
                    <a:pt x="299261" y="187037"/>
                  </a:lnTo>
                  <a:lnTo>
                    <a:pt x="277471" y="226045"/>
                  </a:lnTo>
                  <a:lnTo>
                    <a:pt x="244239" y="256807"/>
                  </a:lnTo>
                  <a:lnTo>
                    <a:pt x="202088" y="276981"/>
                  </a:lnTo>
                  <a:lnTo>
                    <a:pt x="153542" y="284225"/>
                  </a:lnTo>
                  <a:lnTo>
                    <a:pt x="104997" y="276981"/>
                  </a:lnTo>
                  <a:lnTo>
                    <a:pt x="62846" y="256807"/>
                  </a:lnTo>
                  <a:lnTo>
                    <a:pt x="29614" y="226045"/>
                  </a:lnTo>
                  <a:lnTo>
                    <a:pt x="7824" y="187037"/>
                  </a:lnTo>
                  <a:lnTo>
                    <a:pt x="0" y="142125"/>
                  </a:lnTo>
                  <a:close/>
                </a:path>
              </a:pathLst>
            </a:custGeom>
            <a:ln w="9525">
              <a:solidFill>
                <a:srgbClr val="BD4A47"/>
              </a:solidFill>
            </a:ln>
          </p:spPr>
          <p:txBody>
            <a:bodyPr wrap="square" lIns="0" tIns="0" rIns="0" bIns="0" rtlCol="0"/>
            <a:lstStyle/>
            <a:p>
              <a:endParaRPr/>
            </a:p>
          </p:txBody>
        </p:sp>
      </p:grpSp>
      <p:sp>
        <p:nvSpPr>
          <p:cNvPr id="54" name="object 54"/>
          <p:cNvSpPr txBox="1"/>
          <p:nvPr/>
        </p:nvSpPr>
        <p:spPr>
          <a:xfrm>
            <a:off x="3187445" y="5206695"/>
            <a:ext cx="1874520" cy="638175"/>
          </a:xfrm>
          <a:prstGeom prst="rect">
            <a:avLst/>
          </a:prstGeom>
        </p:spPr>
        <p:txBody>
          <a:bodyPr vert="horz" wrap="square" lIns="0" tIns="105410" rIns="0" bIns="0" rtlCol="0">
            <a:spAutoFit/>
          </a:bodyPr>
          <a:lstStyle/>
          <a:p>
            <a:pPr marL="12700">
              <a:lnSpc>
                <a:spcPct val="100000"/>
              </a:lnSpc>
              <a:spcBef>
                <a:spcPts val="830"/>
              </a:spcBef>
            </a:pPr>
            <a:r>
              <a:rPr sz="1400" spc="-15" dirty="0">
                <a:solidFill>
                  <a:srgbClr val="FF0000"/>
                </a:solidFill>
                <a:latin typeface="Arial"/>
                <a:cs typeface="Arial"/>
              </a:rPr>
              <a:t>Bestbuy.com</a:t>
            </a:r>
            <a:endParaRPr sz="1400">
              <a:latin typeface="Arial"/>
              <a:cs typeface="Arial"/>
            </a:endParaRPr>
          </a:p>
          <a:p>
            <a:pPr marL="903605">
              <a:lnSpc>
                <a:spcPct val="100000"/>
              </a:lnSpc>
              <a:spcBef>
                <a:spcPts val="735"/>
              </a:spcBef>
            </a:pPr>
            <a:r>
              <a:rPr sz="1400" spc="-5" dirty="0">
                <a:solidFill>
                  <a:srgbClr val="FF0000"/>
                </a:solidFill>
                <a:latin typeface="Arial"/>
                <a:cs typeface="Arial"/>
              </a:rPr>
              <a:t>cookie</a:t>
            </a:r>
            <a:r>
              <a:rPr sz="1400" spc="-60" dirty="0">
                <a:solidFill>
                  <a:srgbClr val="FF0000"/>
                </a:solidFill>
                <a:latin typeface="Arial"/>
                <a:cs typeface="Arial"/>
              </a:rPr>
              <a:t> </a:t>
            </a:r>
            <a:r>
              <a:rPr sz="1400" spc="-5" dirty="0">
                <a:latin typeface="Arial"/>
                <a:cs typeface="Arial"/>
              </a:rPr>
              <a:t>Mary</a:t>
            </a:r>
            <a:endParaRPr sz="1400">
              <a:latin typeface="Arial"/>
              <a:cs typeface="Arial"/>
            </a:endParaRPr>
          </a:p>
        </p:txBody>
      </p:sp>
      <p:grpSp>
        <p:nvGrpSpPr>
          <p:cNvPr id="55" name="object 55"/>
          <p:cNvGrpSpPr/>
          <p:nvPr/>
        </p:nvGrpSpPr>
        <p:grpSpPr>
          <a:xfrm>
            <a:off x="5689853" y="858774"/>
            <a:ext cx="1285240" cy="1240155"/>
            <a:chOff x="5689853" y="858774"/>
            <a:chExt cx="1285240" cy="1240155"/>
          </a:xfrm>
        </p:grpSpPr>
        <p:sp>
          <p:nvSpPr>
            <p:cNvPr id="56" name="object 56"/>
            <p:cNvSpPr/>
            <p:nvPr/>
          </p:nvSpPr>
          <p:spPr>
            <a:xfrm>
              <a:off x="5689853" y="858774"/>
              <a:ext cx="1284731" cy="1239774"/>
            </a:xfrm>
            <a:prstGeom prst="rect">
              <a:avLst/>
            </a:prstGeom>
            <a:blipFill>
              <a:blip r:embed="rId30" cstate="print"/>
              <a:stretch>
                <a:fillRect/>
              </a:stretch>
            </a:blipFill>
          </p:spPr>
          <p:txBody>
            <a:bodyPr wrap="square" lIns="0" tIns="0" rIns="0" bIns="0" rtlCol="0"/>
            <a:lstStyle/>
            <a:p>
              <a:endParaRPr/>
            </a:p>
          </p:txBody>
        </p:sp>
        <p:sp>
          <p:nvSpPr>
            <p:cNvPr id="57" name="object 57"/>
            <p:cNvSpPr/>
            <p:nvPr/>
          </p:nvSpPr>
          <p:spPr>
            <a:xfrm>
              <a:off x="5843777" y="1207008"/>
              <a:ext cx="1026414" cy="669036"/>
            </a:xfrm>
            <a:prstGeom prst="rect">
              <a:avLst/>
            </a:prstGeom>
            <a:blipFill>
              <a:blip r:embed="rId31" cstate="print"/>
              <a:stretch>
                <a:fillRect/>
              </a:stretch>
            </a:blipFill>
          </p:spPr>
          <p:txBody>
            <a:bodyPr wrap="square" lIns="0" tIns="0" rIns="0" bIns="0" rtlCol="0"/>
            <a:lstStyle/>
            <a:p>
              <a:endParaRPr/>
            </a:p>
          </p:txBody>
        </p:sp>
        <p:sp>
          <p:nvSpPr>
            <p:cNvPr id="58" name="object 58"/>
            <p:cNvSpPr/>
            <p:nvPr/>
          </p:nvSpPr>
          <p:spPr>
            <a:xfrm>
              <a:off x="5736081" y="885063"/>
              <a:ext cx="1192529" cy="1147826"/>
            </a:xfrm>
            <a:prstGeom prst="rect">
              <a:avLst/>
            </a:prstGeom>
            <a:blipFill>
              <a:blip r:embed="rId32" cstate="print"/>
              <a:stretch>
                <a:fillRect/>
              </a:stretch>
            </a:blipFill>
          </p:spPr>
          <p:txBody>
            <a:bodyPr wrap="square" lIns="0" tIns="0" rIns="0" bIns="0" rtlCol="0"/>
            <a:lstStyle/>
            <a:p>
              <a:endParaRPr/>
            </a:p>
          </p:txBody>
        </p:sp>
        <p:sp>
          <p:nvSpPr>
            <p:cNvPr id="59" name="object 59"/>
            <p:cNvSpPr/>
            <p:nvPr/>
          </p:nvSpPr>
          <p:spPr>
            <a:xfrm>
              <a:off x="5736081" y="885063"/>
              <a:ext cx="1192530" cy="1148080"/>
            </a:xfrm>
            <a:custGeom>
              <a:avLst/>
              <a:gdLst/>
              <a:ahLst/>
              <a:cxnLst/>
              <a:rect l="l" t="t" r="r" b="b"/>
              <a:pathLst>
                <a:path w="1192529" h="1148080">
                  <a:moveTo>
                    <a:pt x="143509" y="1004315"/>
                  </a:moveTo>
                  <a:lnTo>
                    <a:pt x="143509" y="71754"/>
                  </a:lnTo>
                  <a:lnTo>
                    <a:pt x="149149" y="43826"/>
                  </a:lnTo>
                  <a:lnTo>
                    <a:pt x="164528" y="21018"/>
                  </a:lnTo>
                  <a:lnTo>
                    <a:pt x="187336" y="5639"/>
                  </a:lnTo>
                  <a:lnTo>
                    <a:pt x="215264" y="0"/>
                  </a:lnTo>
                  <a:lnTo>
                    <a:pt x="1120774" y="0"/>
                  </a:lnTo>
                  <a:lnTo>
                    <a:pt x="1148703" y="5639"/>
                  </a:lnTo>
                  <a:lnTo>
                    <a:pt x="1171511" y="21018"/>
                  </a:lnTo>
                  <a:lnTo>
                    <a:pt x="1186890" y="43826"/>
                  </a:lnTo>
                  <a:lnTo>
                    <a:pt x="1192529" y="71754"/>
                  </a:lnTo>
                  <a:lnTo>
                    <a:pt x="1186890" y="99609"/>
                  </a:lnTo>
                  <a:lnTo>
                    <a:pt x="1171511" y="122380"/>
                  </a:lnTo>
                  <a:lnTo>
                    <a:pt x="1148703" y="137745"/>
                  </a:lnTo>
                  <a:lnTo>
                    <a:pt x="1120774" y="143383"/>
                  </a:lnTo>
                  <a:lnTo>
                    <a:pt x="1049019" y="143383"/>
                  </a:lnTo>
                  <a:lnTo>
                    <a:pt x="1049019" y="1076071"/>
                  </a:lnTo>
                  <a:lnTo>
                    <a:pt x="1043380" y="1103999"/>
                  </a:lnTo>
                  <a:lnTo>
                    <a:pt x="1028001" y="1126807"/>
                  </a:lnTo>
                  <a:lnTo>
                    <a:pt x="1005193" y="1142186"/>
                  </a:lnTo>
                  <a:lnTo>
                    <a:pt x="977264" y="1147826"/>
                  </a:lnTo>
                  <a:lnTo>
                    <a:pt x="71754" y="1147826"/>
                  </a:lnTo>
                  <a:lnTo>
                    <a:pt x="43826" y="1142186"/>
                  </a:lnTo>
                  <a:lnTo>
                    <a:pt x="21018" y="1126807"/>
                  </a:lnTo>
                  <a:lnTo>
                    <a:pt x="5639" y="1103999"/>
                  </a:lnTo>
                  <a:lnTo>
                    <a:pt x="0" y="1076071"/>
                  </a:lnTo>
                  <a:lnTo>
                    <a:pt x="5639" y="1048142"/>
                  </a:lnTo>
                  <a:lnTo>
                    <a:pt x="21018" y="1025334"/>
                  </a:lnTo>
                  <a:lnTo>
                    <a:pt x="43826" y="1009955"/>
                  </a:lnTo>
                  <a:lnTo>
                    <a:pt x="71754" y="1004315"/>
                  </a:lnTo>
                  <a:lnTo>
                    <a:pt x="143509" y="1004315"/>
                  </a:lnTo>
                  <a:close/>
                </a:path>
              </a:pathLst>
            </a:custGeom>
            <a:ln w="9525">
              <a:solidFill>
                <a:srgbClr val="497DBA"/>
              </a:solidFill>
            </a:ln>
          </p:spPr>
          <p:txBody>
            <a:bodyPr wrap="square" lIns="0" tIns="0" rIns="0" bIns="0" rtlCol="0"/>
            <a:lstStyle/>
            <a:p>
              <a:endParaRPr/>
            </a:p>
          </p:txBody>
        </p:sp>
        <p:sp>
          <p:nvSpPr>
            <p:cNvPr id="60" name="object 60"/>
            <p:cNvSpPr/>
            <p:nvPr/>
          </p:nvSpPr>
          <p:spPr>
            <a:xfrm>
              <a:off x="5910643" y="880300"/>
              <a:ext cx="117094" cy="152908"/>
            </a:xfrm>
            <a:prstGeom prst="rect">
              <a:avLst/>
            </a:prstGeom>
            <a:blipFill>
              <a:blip r:embed="rId33" cstate="print"/>
              <a:stretch>
                <a:fillRect/>
              </a:stretch>
            </a:blipFill>
          </p:spPr>
          <p:txBody>
            <a:bodyPr wrap="square" lIns="0" tIns="0" rIns="0" bIns="0" rtlCol="0"/>
            <a:lstStyle/>
            <a:p>
              <a:endParaRPr/>
            </a:p>
          </p:txBody>
        </p:sp>
        <p:sp>
          <p:nvSpPr>
            <p:cNvPr id="61" name="object 61"/>
            <p:cNvSpPr/>
            <p:nvPr/>
          </p:nvSpPr>
          <p:spPr>
            <a:xfrm>
              <a:off x="5951346" y="1028446"/>
              <a:ext cx="833755" cy="0"/>
            </a:xfrm>
            <a:custGeom>
              <a:avLst/>
              <a:gdLst/>
              <a:ahLst/>
              <a:cxnLst/>
              <a:rect l="l" t="t" r="r" b="b"/>
              <a:pathLst>
                <a:path w="833754">
                  <a:moveTo>
                    <a:pt x="833754" y="0"/>
                  </a:moveTo>
                  <a:lnTo>
                    <a:pt x="0" y="0"/>
                  </a:lnTo>
                </a:path>
              </a:pathLst>
            </a:custGeom>
            <a:ln w="9525">
              <a:solidFill>
                <a:srgbClr val="497DBA"/>
              </a:solidFill>
            </a:ln>
          </p:spPr>
          <p:txBody>
            <a:bodyPr wrap="square" lIns="0" tIns="0" rIns="0" bIns="0" rtlCol="0"/>
            <a:lstStyle/>
            <a:p>
              <a:endParaRPr/>
            </a:p>
          </p:txBody>
        </p:sp>
        <p:sp>
          <p:nvSpPr>
            <p:cNvPr id="62" name="object 62"/>
            <p:cNvSpPr/>
            <p:nvPr/>
          </p:nvSpPr>
          <p:spPr>
            <a:xfrm>
              <a:off x="5803074" y="1884616"/>
              <a:ext cx="81279" cy="153035"/>
            </a:xfrm>
            <a:prstGeom prst="rect">
              <a:avLst/>
            </a:prstGeom>
            <a:blipFill>
              <a:blip r:embed="rId34" cstate="print"/>
              <a:stretch>
                <a:fillRect/>
              </a:stretch>
            </a:blipFill>
          </p:spPr>
          <p:txBody>
            <a:bodyPr wrap="square" lIns="0" tIns="0" rIns="0" bIns="0" rtlCol="0"/>
            <a:lstStyle/>
            <a:p>
              <a:endParaRPr/>
            </a:p>
          </p:txBody>
        </p:sp>
      </p:grpSp>
      <p:sp>
        <p:nvSpPr>
          <p:cNvPr id="63" name="object 63"/>
          <p:cNvSpPr txBox="1"/>
          <p:nvPr/>
        </p:nvSpPr>
        <p:spPr>
          <a:xfrm>
            <a:off x="5979414" y="1264412"/>
            <a:ext cx="707390" cy="452120"/>
          </a:xfrm>
          <a:prstGeom prst="rect">
            <a:avLst/>
          </a:prstGeom>
        </p:spPr>
        <p:txBody>
          <a:bodyPr vert="horz" wrap="square" lIns="0" tIns="12065" rIns="0" bIns="0" rtlCol="0">
            <a:spAutoFit/>
          </a:bodyPr>
          <a:lstStyle/>
          <a:p>
            <a:pPr marL="12700">
              <a:lnSpc>
                <a:spcPct val="100000"/>
              </a:lnSpc>
              <a:spcBef>
                <a:spcPts val="95"/>
              </a:spcBef>
            </a:pPr>
            <a:r>
              <a:rPr sz="1400" b="1" spc="-5" dirty="0">
                <a:latin typeface="Arial"/>
                <a:cs typeface="Arial"/>
              </a:rPr>
              <a:t>Session</a:t>
            </a:r>
            <a:endParaRPr sz="1400">
              <a:latin typeface="Arial"/>
              <a:cs typeface="Arial"/>
            </a:endParaRPr>
          </a:p>
          <a:p>
            <a:pPr marL="81280">
              <a:lnSpc>
                <a:spcPct val="100000"/>
              </a:lnSpc>
            </a:pPr>
            <a:r>
              <a:rPr sz="1400" spc="-5" dirty="0">
                <a:latin typeface="Arial"/>
                <a:cs typeface="Arial"/>
              </a:rPr>
              <a:t>(Peter)</a:t>
            </a:r>
            <a:endParaRPr sz="1400">
              <a:latin typeface="Arial"/>
              <a:cs typeface="Arial"/>
            </a:endParaRPr>
          </a:p>
        </p:txBody>
      </p:sp>
      <p:grpSp>
        <p:nvGrpSpPr>
          <p:cNvPr id="64" name="object 64"/>
          <p:cNvGrpSpPr/>
          <p:nvPr/>
        </p:nvGrpSpPr>
        <p:grpSpPr>
          <a:xfrm>
            <a:off x="7698485" y="2369057"/>
            <a:ext cx="1283970" cy="1240155"/>
            <a:chOff x="7698485" y="2369057"/>
            <a:chExt cx="1283970" cy="1240155"/>
          </a:xfrm>
        </p:grpSpPr>
        <p:sp>
          <p:nvSpPr>
            <p:cNvPr id="65" name="object 65"/>
            <p:cNvSpPr/>
            <p:nvPr/>
          </p:nvSpPr>
          <p:spPr>
            <a:xfrm>
              <a:off x="7698485" y="2369057"/>
              <a:ext cx="1283970" cy="1239774"/>
            </a:xfrm>
            <a:prstGeom prst="rect">
              <a:avLst/>
            </a:prstGeom>
            <a:blipFill>
              <a:blip r:embed="rId35" cstate="print"/>
              <a:stretch>
                <a:fillRect/>
              </a:stretch>
            </a:blipFill>
          </p:spPr>
          <p:txBody>
            <a:bodyPr wrap="square" lIns="0" tIns="0" rIns="0" bIns="0" rtlCol="0"/>
            <a:lstStyle/>
            <a:p>
              <a:endParaRPr/>
            </a:p>
          </p:txBody>
        </p:sp>
        <p:sp>
          <p:nvSpPr>
            <p:cNvPr id="66" name="object 66"/>
            <p:cNvSpPr/>
            <p:nvPr/>
          </p:nvSpPr>
          <p:spPr>
            <a:xfrm>
              <a:off x="7851647" y="2716529"/>
              <a:ext cx="1026413" cy="669036"/>
            </a:xfrm>
            <a:prstGeom prst="rect">
              <a:avLst/>
            </a:prstGeom>
            <a:blipFill>
              <a:blip r:embed="rId36" cstate="print"/>
              <a:stretch>
                <a:fillRect/>
              </a:stretch>
            </a:blipFill>
          </p:spPr>
          <p:txBody>
            <a:bodyPr wrap="square" lIns="0" tIns="0" rIns="0" bIns="0" rtlCol="0"/>
            <a:lstStyle/>
            <a:p>
              <a:endParaRPr/>
            </a:p>
          </p:txBody>
        </p:sp>
        <p:sp>
          <p:nvSpPr>
            <p:cNvPr id="67" name="object 67"/>
            <p:cNvSpPr/>
            <p:nvPr/>
          </p:nvSpPr>
          <p:spPr>
            <a:xfrm>
              <a:off x="7744078" y="2394838"/>
              <a:ext cx="1192529" cy="1147826"/>
            </a:xfrm>
            <a:prstGeom prst="rect">
              <a:avLst/>
            </a:prstGeom>
            <a:blipFill>
              <a:blip r:embed="rId37" cstate="print"/>
              <a:stretch>
                <a:fillRect/>
              </a:stretch>
            </a:blipFill>
          </p:spPr>
          <p:txBody>
            <a:bodyPr wrap="square" lIns="0" tIns="0" rIns="0" bIns="0" rtlCol="0"/>
            <a:lstStyle/>
            <a:p>
              <a:endParaRPr/>
            </a:p>
          </p:txBody>
        </p:sp>
        <p:sp>
          <p:nvSpPr>
            <p:cNvPr id="68" name="object 68"/>
            <p:cNvSpPr/>
            <p:nvPr/>
          </p:nvSpPr>
          <p:spPr>
            <a:xfrm>
              <a:off x="7744078" y="2394838"/>
              <a:ext cx="1192530" cy="1148080"/>
            </a:xfrm>
            <a:custGeom>
              <a:avLst/>
              <a:gdLst/>
              <a:ahLst/>
              <a:cxnLst/>
              <a:rect l="l" t="t" r="r" b="b"/>
              <a:pathLst>
                <a:path w="1192529" h="1148079">
                  <a:moveTo>
                    <a:pt x="143510" y="1004315"/>
                  </a:moveTo>
                  <a:lnTo>
                    <a:pt x="143510" y="71755"/>
                  </a:lnTo>
                  <a:lnTo>
                    <a:pt x="149149" y="43826"/>
                  </a:lnTo>
                  <a:lnTo>
                    <a:pt x="164528" y="21018"/>
                  </a:lnTo>
                  <a:lnTo>
                    <a:pt x="187336" y="5639"/>
                  </a:lnTo>
                  <a:lnTo>
                    <a:pt x="215265" y="0"/>
                  </a:lnTo>
                  <a:lnTo>
                    <a:pt x="1120775" y="0"/>
                  </a:lnTo>
                  <a:lnTo>
                    <a:pt x="1148703" y="5639"/>
                  </a:lnTo>
                  <a:lnTo>
                    <a:pt x="1171511" y="21018"/>
                  </a:lnTo>
                  <a:lnTo>
                    <a:pt x="1186890" y="43826"/>
                  </a:lnTo>
                  <a:lnTo>
                    <a:pt x="1192529" y="71755"/>
                  </a:lnTo>
                  <a:lnTo>
                    <a:pt x="1186890" y="99663"/>
                  </a:lnTo>
                  <a:lnTo>
                    <a:pt x="1171511" y="122428"/>
                  </a:lnTo>
                  <a:lnTo>
                    <a:pt x="1148703" y="137763"/>
                  </a:lnTo>
                  <a:lnTo>
                    <a:pt x="1120775" y="143383"/>
                  </a:lnTo>
                  <a:lnTo>
                    <a:pt x="1049020" y="143383"/>
                  </a:lnTo>
                  <a:lnTo>
                    <a:pt x="1049020" y="1076071"/>
                  </a:lnTo>
                  <a:lnTo>
                    <a:pt x="1043400" y="1103999"/>
                  </a:lnTo>
                  <a:lnTo>
                    <a:pt x="1028065" y="1126807"/>
                  </a:lnTo>
                  <a:lnTo>
                    <a:pt x="1005300" y="1142186"/>
                  </a:lnTo>
                  <a:lnTo>
                    <a:pt x="977392" y="1147826"/>
                  </a:lnTo>
                  <a:lnTo>
                    <a:pt x="71754" y="1147826"/>
                  </a:lnTo>
                  <a:lnTo>
                    <a:pt x="43826" y="1142186"/>
                  </a:lnTo>
                  <a:lnTo>
                    <a:pt x="21018" y="1126807"/>
                  </a:lnTo>
                  <a:lnTo>
                    <a:pt x="5639" y="1103999"/>
                  </a:lnTo>
                  <a:lnTo>
                    <a:pt x="0" y="1076071"/>
                  </a:lnTo>
                  <a:lnTo>
                    <a:pt x="5639" y="1048142"/>
                  </a:lnTo>
                  <a:lnTo>
                    <a:pt x="21018" y="1025334"/>
                  </a:lnTo>
                  <a:lnTo>
                    <a:pt x="43826" y="1009955"/>
                  </a:lnTo>
                  <a:lnTo>
                    <a:pt x="71754" y="1004315"/>
                  </a:lnTo>
                  <a:lnTo>
                    <a:pt x="143510" y="1004315"/>
                  </a:lnTo>
                  <a:close/>
                </a:path>
              </a:pathLst>
            </a:custGeom>
            <a:ln w="9525">
              <a:solidFill>
                <a:srgbClr val="97B853"/>
              </a:solidFill>
            </a:ln>
          </p:spPr>
          <p:txBody>
            <a:bodyPr wrap="square" lIns="0" tIns="0" rIns="0" bIns="0" rtlCol="0"/>
            <a:lstStyle/>
            <a:p>
              <a:endParaRPr/>
            </a:p>
          </p:txBody>
        </p:sp>
        <p:sp>
          <p:nvSpPr>
            <p:cNvPr id="69" name="object 69"/>
            <p:cNvSpPr/>
            <p:nvPr/>
          </p:nvSpPr>
          <p:spPr>
            <a:xfrm>
              <a:off x="7918640" y="2390076"/>
              <a:ext cx="117221" cy="152908"/>
            </a:xfrm>
            <a:prstGeom prst="rect">
              <a:avLst/>
            </a:prstGeom>
            <a:blipFill>
              <a:blip r:embed="rId38" cstate="print"/>
              <a:stretch>
                <a:fillRect/>
              </a:stretch>
            </a:blipFill>
          </p:spPr>
          <p:txBody>
            <a:bodyPr wrap="square" lIns="0" tIns="0" rIns="0" bIns="0" rtlCol="0"/>
            <a:lstStyle/>
            <a:p>
              <a:endParaRPr/>
            </a:p>
          </p:txBody>
        </p:sp>
        <p:sp>
          <p:nvSpPr>
            <p:cNvPr id="70" name="object 70"/>
            <p:cNvSpPr/>
            <p:nvPr/>
          </p:nvSpPr>
          <p:spPr>
            <a:xfrm>
              <a:off x="7959343" y="2538221"/>
              <a:ext cx="833755" cy="0"/>
            </a:xfrm>
            <a:custGeom>
              <a:avLst/>
              <a:gdLst/>
              <a:ahLst/>
              <a:cxnLst/>
              <a:rect l="l" t="t" r="r" b="b"/>
              <a:pathLst>
                <a:path w="833754">
                  <a:moveTo>
                    <a:pt x="833754" y="0"/>
                  </a:moveTo>
                  <a:lnTo>
                    <a:pt x="0" y="0"/>
                  </a:lnTo>
                </a:path>
              </a:pathLst>
            </a:custGeom>
            <a:ln w="9525">
              <a:solidFill>
                <a:srgbClr val="97B853"/>
              </a:solidFill>
            </a:ln>
          </p:spPr>
          <p:txBody>
            <a:bodyPr wrap="square" lIns="0" tIns="0" rIns="0" bIns="0" rtlCol="0"/>
            <a:lstStyle/>
            <a:p>
              <a:endParaRPr/>
            </a:p>
          </p:txBody>
        </p:sp>
        <p:sp>
          <p:nvSpPr>
            <p:cNvPr id="71" name="object 71"/>
            <p:cNvSpPr/>
            <p:nvPr/>
          </p:nvSpPr>
          <p:spPr>
            <a:xfrm>
              <a:off x="7811071" y="3394392"/>
              <a:ext cx="81280" cy="153035"/>
            </a:xfrm>
            <a:prstGeom prst="rect">
              <a:avLst/>
            </a:prstGeom>
            <a:blipFill>
              <a:blip r:embed="rId39" cstate="print"/>
              <a:stretch>
                <a:fillRect/>
              </a:stretch>
            </a:blipFill>
          </p:spPr>
          <p:txBody>
            <a:bodyPr wrap="square" lIns="0" tIns="0" rIns="0" bIns="0" rtlCol="0"/>
            <a:lstStyle/>
            <a:p>
              <a:endParaRPr/>
            </a:p>
          </p:txBody>
        </p:sp>
      </p:grpSp>
      <p:sp>
        <p:nvSpPr>
          <p:cNvPr id="72" name="object 72"/>
          <p:cNvSpPr txBox="1"/>
          <p:nvPr/>
        </p:nvSpPr>
        <p:spPr>
          <a:xfrm>
            <a:off x="7987538" y="2774188"/>
            <a:ext cx="707390" cy="452120"/>
          </a:xfrm>
          <a:prstGeom prst="rect">
            <a:avLst/>
          </a:prstGeom>
        </p:spPr>
        <p:txBody>
          <a:bodyPr vert="horz" wrap="square" lIns="0" tIns="12065" rIns="0" bIns="0" rtlCol="0">
            <a:spAutoFit/>
          </a:bodyPr>
          <a:lstStyle/>
          <a:p>
            <a:pPr marL="12700">
              <a:lnSpc>
                <a:spcPct val="100000"/>
              </a:lnSpc>
              <a:spcBef>
                <a:spcPts val="95"/>
              </a:spcBef>
            </a:pPr>
            <a:r>
              <a:rPr sz="1400" b="1" spc="-5" dirty="0">
                <a:latin typeface="Arial"/>
                <a:cs typeface="Arial"/>
              </a:rPr>
              <a:t>Session</a:t>
            </a:r>
            <a:endParaRPr sz="1400">
              <a:latin typeface="Arial"/>
              <a:cs typeface="Arial"/>
            </a:endParaRPr>
          </a:p>
          <a:p>
            <a:pPr marL="95885">
              <a:lnSpc>
                <a:spcPct val="100000"/>
              </a:lnSpc>
            </a:pPr>
            <a:r>
              <a:rPr sz="1400" spc="-5" dirty="0">
                <a:latin typeface="Arial"/>
                <a:cs typeface="Arial"/>
              </a:rPr>
              <a:t>(Mary)</a:t>
            </a:r>
            <a:endParaRPr sz="1400">
              <a:latin typeface="Arial"/>
              <a:cs typeface="Arial"/>
            </a:endParaRPr>
          </a:p>
        </p:txBody>
      </p:sp>
      <p:grpSp>
        <p:nvGrpSpPr>
          <p:cNvPr id="73" name="object 73"/>
          <p:cNvGrpSpPr/>
          <p:nvPr/>
        </p:nvGrpSpPr>
        <p:grpSpPr>
          <a:xfrm>
            <a:off x="1097280" y="3499103"/>
            <a:ext cx="855980" cy="833119"/>
            <a:chOff x="1097280" y="3499103"/>
            <a:chExt cx="855980" cy="833119"/>
          </a:xfrm>
        </p:grpSpPr>
        <p:sp>
          <p:nvSpPr>
            <p:cNvPr id="74" name="object 74"/>
            <p:cNvSpPr/>
            <p:nvPr/>
          </p:nvSpPr>
          <p:spPr>
            <a:xfrm>
              <a:off x="1097280" y="3499103"/>
              <a:ext cx="855726" cy="832866"/>
            </a:xfrm>
            <a:prstGeom prst="rect">
              <a:avLst/>
            </a:prstGeom>
            <a:blipFill>
              <a:blip r:embed="rId40" cstate="print"/>
              <a:stretch>
                <a:fillRect/>
              </a:stretch>
            </a:blipFill>
          </p:spPr>
          <p:txBody>
            <a:bodyPr wrap="square" lIns="0" tIns="0" rIns="0" bIns="0" rtlCol="0"/>
            <a:lstStyle/>
            <a:p>
              <a:endParaRPr/>
            </a:p>
          </p:txBody>
        </p:sp>
        <p:sp>
          <p:nvSpPr>
            <p:cNvPr id="75" name="object 75"/>
            <p:cNvSpPr/>
            <p:nvPr/>
          </p:nvSpPr>
          <p:spPr>
            <a:xfrm>
              <a:off x="1137666" y="3519677"/>
              <a:ext cx="774954" cy="752094"/>
            </a:xfrm>
            <a:prstGeom prst="rect">
              <a:avLst/>
            </a:prstGeom>
            <a:blipFill>
              <a:blip r:embed="rId41" cstate="print"/>
              <a:stretch>
                <a:fillRect/>
              </a:stretch>
            </a:blipFill>
          </p:spPr>
          <p:txBody>
            <a:bodyPr wrap="square" lIns="0" tIns="0" rIns="0" bIns="0" rtlCol="0"/>
            <a:lstStyle/>
            <a:p>
              <a:endParaRPr/>
            </a:p>
          </p:txBody>
        </p:sp>
        <p:sp>
          <p:nvSpPr>
            <p:cNvPr id="76" name="object 76"/>
            <p:cNvSpPr/>
            <p:nvPr/>
          </p:nvSpPr>
          <p:spPr>
            <a:xfrm>
              <a:off x="1371600" y="3753611"/>
              <a:ext cx="307086" cy="284225"/>
            </a:xfrm>
            <a:prstGeom prst="rect">
              <a:avLst/>
            </a:prstGeom>
            <a:blipFill>
              <a:blip r:embed="rId42" cstate="print"/>
              <a:stretch>
                <a:fillRect/>
              </a:stretch>
            </a:blipFill>
          </p:spPr>
          <p:txBody>
            <a:bodyPr wrap="square" lIns="0" tIns="0" rIns="0" bIns="0" rtlCol="0"/>
            <a:lstStyle/>
            <a:p>
              <a:endParaRPr/>
            </a:p>
          </p:txBody>
        </p:sp>
        <p:sp>
          <p:nvSpPr>
            <p:cNvPr id="77" name="object 77"/>
            <p:cNvSpPr/>
            <p:nvPr/>
          </p:nvSpPr>
          <p:spPr>
            <a:xfrm>
              <a:off x="1371600" y="3753611"/>
              <a:ext cx="307340" cy="284480"/>
            </a:xfrm>
            <a:custGeom>
              <a:avLst/>
              <a:gdLst/>
              <a:ahLst/>
              <a:cxnLst/>
              <a:rect l="l" t="t" r="r" b="b"/>
              <a:pathLst>
                <a:path w="307339" h="284479">
                  <a:moveTo>
                    <a:pt x="0" y="142112"/>
                  </a:moveTo>
                  <a:lnTo>
                    <a:pt x="7824" y="97194"/>
                  </a:lnTo>
                  <a:lnTo>
                    <a:pt x="29614" y="58183"/>
                  </a:lnTo>
                  <a:lnTo>
                    <a:pt x="62846" y="27419"/>
                  </a:lnTo>
                  <a:lnTo>
                    <a:pt x="104997" y="7245"/>
                  </a:lnTo>
                  <a:lnTo>
                    <a:pt x="153543" y="0"/>
                  </a:lnTo>
                  <a:lnTo>
                    <a:pt x="202088" y="7245"/>
                  </a:lnTo>
                  <a:lnTo>
                    <a:pt x="244239" y="27419"/>
                  </a:lnTo>
                  <a:lnTo>
                    <a:pt x="277471" y="58183"/>
                  </a:lnTo>
                  <a:lnTo>
                    <a:pt x="299261" y="97194"/>
                  </a:lnTo>
                  <a:lnTo>
                    <a:pt x="307086" y="142112"/>
                  </a:lnTo>
                  <a:lnTo>
                    <a:pt x="299261" y="187031"/>
                  </a:lnTo>
                  <a:lnTo>
                    <a:pt x="277471" y="226042"/>
                  </a:lnTo>
                  <a:lnTo>
                    <a:pt x="244239" y="256806"/>
                  </a:lnTo>
                  <a:lnTo>
                    <a:pt x="202088" y="276980"/>
                  </a:lnTo>
                  <a:lnTo>
                    <a:pt x="153543" y="284225"/>
                  </a:lnTo>
                  <a:lnTo>
                    <a:pt x="104997" y="276980"/>
                  </a:lnTo>
                  <a:lnTo>
                    <a:pt x="62846" y="256806"/>
                  </a:lnTo>
                  <a:lnTo>
                    <a:pt x="29614" y="226042"/>
                  </a:lnTo>
                  <a:lnTo>
                    <a:pt x="7824" y="187031"/>
                  </a:lnTo>
                  <a:lnTo>
                    <a:pt x="0" y="142112"/>
                  </a:lnTo>
                  <a:close/>
                </a:path>
              </a:pathLst>
            </a:custGeom>
            <a:ln w="9524">
              <a:solidFill>
                <a:srgbClr val="BD4A47"/>
              </a:solidFill>
            </a:ln>
          </p:spPr>
          <p:txBody>
            <a:bodyPr wrap="square" lIns="0" tIns="0" rIns="0" bIns="0" rtlCol="0"/>
            <a:lstStyle/>
            <a:p>
              <a:endParaRPr/>
            </a:p>
          </p:txBody>
        </p:sp>
      </p:grpSp>
      <p:sp>
        <p:nvSpPr>
          <p:cNvPr id="78" name="object 78"/>
          <p:cNvSpPr txBox="1"/>
          <p:nvPr/>
        </p:nvSpPr>
        <p:spPr>
          <a:xfrm>
            <a:off x="1711451" y="3773423"/>
            <a:ext cx="1012825" cy="238760"/>
          </a:xfrm>
          <a:prstGeom prst="rect">
            <a:avLst/>
          </a:prstGeom>
        </p:spPr>
        <p:txBody>
          <a:bodyPr vert="horz" wrap="square" lIns="0" tIns="12065" rIns="0" bIns="0" rtlCol="0">
            <a:spAutoFit/>
          </a:bodyPr>
          <a:lstStyle/>
          <a:p>
            <a:pPr marL="12700">
              <a:lnSpc>
                <a:spcPct val="100000"/>
              </a:lnSpc>
              <a:spcBef>
                <a:spcPts val="95"/>
              </a:spcBef>
            </a:pPr>
            <a:r>
              <a:rPr sz="1400" spc="-5" dirty="0">
                <a:solidFill>
                  <a:srgbClr val="FF0000"/>
                </a:solidFill>
                <a:latin typeface="Arial"/>
                <a:cs typeface="Arial"/>
              </a:rPr>
              <a:t>cookie</a:t>
            </a:r>
            <a:r>
              <a:rPr sz="1400" spc="-55" dirty="0">
                <a:solidFill>
                  <a:srgbClr val="FF0000"/>
                </a:solidFill>
                <a:latin typeface="Arial"/>
                <a:cs typeface="Arial"/>
              </a:rPr>
              <a:t> </a:t>
            </a:r>
            <a:r>
              <a:rPr sz="1400" spc="-5" dirty="0">
                <a:latin typeface="Arial"/>
                <a:cs typeface="Arial"/>
              </a:rPr>
              <a:t>Peter</a:t>
            </a:r>
            <a:endParaRPr sz="1400">
              <a:latin typeface="Arial"/>
              <a:cs typeface="Arial"/>
            </a:endParaRPr>
          </a:p>
        </p:txBody>
      </p:sp>
      <p:grpSp>
        <p:nvGrpSpPr>
          <p:cNvPr id="79" name="object 79"/>
          <p:cNvGrpSpPr/>
          <p:nvPr/>
        </p:nvGrpSpPr>
        <p:grpSpPr>
          <a:xfrm>
            <a:off x="944880" y="1433322"/>
            <a:ext cx="3807460" cy="904875"/>
            <a:chOff x="944880" y="1433322"/>
            <a:chExt cx="3807460" cy="904875"/>
          </a:xfrm>
        </p:grpSpPr>
        <p:sp>
          <p:nvSpPr>
            <p:cNvPr id="80" name="object 80"/>
            <p:cNvSpPr/>
            <p:nvPr/>
          </p:nvSpPr>
          <p:spPr>
            <a:xfrm>
              <a:off x="944880" y="1433322"/>
              <a:ext cx="3730752" cy="904493"/>
            </a:xfrm>
            <a:prstGeom prst="rect">
              <a:avLst/>
            </a:prstGeom>
            <a:blipFill>
              <a:blip r:embed="rId43" cstate="print"/>
              <a:stretch>
                <a:fillRect/>
              </a:stretch>
            </a:blipFill>
          </p:spPr>
          <p:txBody>
            <a:bodyPr wrap="square" lIns="0" tIns="0" rIns="0" bIns="0" rtlCol="0"/>
            <a:lstStyle/>
            <a:p>
              <a:endParaRPr/>
            </a:p>
          </p:txBody>
        </p:sp>
        <p:sp>
          <p:nvSpPr>
            <p:cNvPr id="81" name="object 81"/>
            <p:cNvSpPr/>
            <p:nvPr/>
          </p:nvSpPr>
          <p:spPr>
            <a:xfrm>
              <a:off x="944880" y="1569720"/>
              <a:ext cx="3806952" cy="722376"/>
            </a:xfrm>
            <a:prstGeom prst="rect">
              <a:avLst/>
            </a:prstGeom>
            <a:blipFill>
              <a:blip r:embed="rId44" cstate="print"/>
              <a:stretch>
                <a:fillRect/>
              </a:stretch>
            </a:blipFill>
          </p:spPr>
          <p:txBody>
            <a:bodyPr wrap="square" lIns="0" tIns="0" rIns="0" bIns="0" rtlCol="0"/>
            <a:lstStyle/>
            <a:p>
              <a:endParaRPr/>
            </a:p>
          </p:txBody>
        </p:sp>
        <p:sp>
          <p:nvSpPr>
            <p:cNvPr id="82" name="object 82"/>
            <p:cNvSpPr/>
            <p:nvPr/>
          </p:nvSpPr>
          <p:spPr>
            <a:xfrm>
              <a:off x="990600" y="1458976"/>
              <a:ext cx="3639058" cy="812800"/>
            </a:xfrm>
            <a:prstGeom prst="rect">
              <a:avLst/>
            </a:prstGeom>
            <a:blipFill>
              <a:blip r:embed="rId45" cstate="print"/>
              <a:stretch>
                <a:fillRect/>
              </a:stretch>
            </a:blipFill>
          </p:spPr>
          <p:txBody>
            <a:bodyPr wrap="square" lIns="0" tIns="0" rIns="0" bIns="0" rtlCol="0"/>
            <a:lstStyle/>
            <a:p>
              <a:endParaRPr/>
            </a:p>
          </p:txBody>
        </p:sp>
        <p:sp>
          <p:nvSpPr>
            <p:cNvPr id="83" name="object 83"/>
            <p:cNvSpPr/>
            <p:nvPr/>
          </p:nvSpPr>
          <p:spPr>
            <a:xfrm>
              <a:off x="990600" y="1458976"/>
              <a:ext cx="3639185" cy="812800"/>
            </a:xfrm>
            <a:custGeom>
              <a:avLst/>
              <a:gdLst/>
              <a:ahLst/>
              <a:cxnLst/>
              <a:rect l="l" t="t" r="r" b="b"/>
              <a:pathLst>
                <a:path w="3639185" h="812800">
                  <a:moveTo>
                    <a:pt x="0" y="135382"/>
                  </a:moveTo>
                  <a:lnTo>
                    <a:pt x="6906" y="92577"/>
                  </a:lnTo>
                  <a:lnTo>
                    <a:pt x="26139" y="55412"/>
                  </a:lnTo>
                  <a:lnTo>
                    <a:pt x="55467" y="26111"/>
                  </a:lnTo>
                  <a:lnTo>
                    <a:pt x="92659" y="6898"/>
                  </a:lnTo>
                  <a:lnTo>
                    <a:pt x="135483" y="0"/>
                  </a:lnTo>
                  <a:lnTo>
                    <a:pt x="3503549" y="0"/>
                  </a:lnTo>
                  <a:lnTo>
                    <a:pt x="3546366" y="6898"/>
                  </a:lnTo>
                  <a:lnTo>
                    <a:pt x="3583563" y="26111"/>
                  </a:lnTo>
                  <a:lnTo>
                    <a:pt x="3612902" y="55412"/>
                  </a:lnTo>
                  <a:lnTo>
                    <a:pt x="3632146" y="92577"/>
                  </a:lnTo>
                  <a:lnTo>
                    <a:pt x="3639058" y="135382"/>
                  </a:lnTo>
                  <a:lnTo>
                    <a:pt x="3639058" y="677418"/>
                  </a:lnTo>
                  <a:lnTo>
                    <a:pt x="3632146" y="720222"/>
                  </a:lnTo>
                  <a:lnTo>
                    <a:pt x="3612902" y="757387"/>
                  </a:lnTo>
                  <a:lnTo>
                    <a:pt x="3583563" y="786688"/>
                  </a:lnTo>
                  <a:lnTo>
                    <a:pt x="3546366" y="805901"/>
                  </a:lnTo>
                  <a:lnTo>
                    <a:pt x="3503549" y="812800"/>
                  </a:lnTo>
                  <a:lnTo>
                    <a:pt x="135483" y="812800"/>
                  </a:lnTo>
                  <a:lnTo>
                    <a:pt x="92659" y="805901"/>
                  </a:lnTo>
                  <a:lnTo>
                    <a:pt x="55467" y="786688"/>
                  </a:lnTo>
                  <a:lnTo>
                    <a:pt x="26139" y="757387"/>
                  </a:lnTo>
                  <a:lnTo>
                    <a:pt x="6906" y="720222"/>
                  </a:lnTo>
                  <a:lnTo>
                    <a:pt x="0" y="677418"/>
                  </a:lnTo>
                  <a:lnTo>
                    <a:pt x="0" y="135382"/>
                  </a:lnTo>
                  <a:close/>
                </a:path>
              </a:pathLst>
            </a:custGeom>
            <a:ln w="9525">
              <a:solidFill>
                <a:srgbClr val="BD4A47"/>
              </a:solidFill>
            </a:ln>
          </p:spPr>
          <p:txBody>
            <a:bodyPr wrap="square" lIns="0" tIns="0" rIns="0" bIns="0" rtlCol="0"/>
            <a:lstStyle/>
            <a:p>
              <a:endParaRPr/>
            </a:p>
          </p:txBody>
        </p:sp>
      </p:grpSp>
      <p:sp>
        <p:nvSpPr>
          <p:cNvPr id="84" name="object 84"/>
          <p:cNvSpPr txBox="1"/>
          <p:nvPr/>
        </p:nvSpPr>
        <p:spPr>
          <a:xfrm>
            <a:off x="1156208" y="1659382"/>
            <a:ext cx="330898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COOKIE </a:t>
            </a:r>
            <a:r>
              <a:rPr sz="2400" spc="-5" dirty="0">
                <a:latin typeface="Times New Roman"/>
                <a:cs typeface="Times New Roman"/>
              </a:rPr>
              <a:t>dùng để làm</a:t>
            </a:r>
            <a:r>
              <a:rPr sz="2400" spc="-20" dirty="0">
                <a:latin typeface="Times New Roman"/>
                <a:cs typeface="Times New Roman"/>
              </a:rPr>
              <a:t> </a:t>
            </a:r>
            <a:r>
              <a:rPr sz="2400" spc="-5" dirty="0">
                <a:latin typeface="Times New Roman"/>
                <a:cs typeface="Times New Roman"/>
              </a:rPr>
              <a:t>gì?</a:t>
            </a:r>
            <a:endParaRPr sz="2400">
              <a:latin typeface="Times New Roman"/>
              <a:cs typeface="Times New Roman"/>
            </a:endParaRPr>
          </a:p>
        </p:txBody>
      </p:sp>
      <p:grpSp>
        <p:nvGrpSpPr>
          <p:cNvPr id="85" name="object 85"/>
          <p:cNvGrpSpPr/>
          <p:nvPr/>
        </p:nvGrpSpPr>
        <p:grpSpPr>
          <a:xfrm>
            <a:off x="5106161" y="5247894"/>
            <a:ext cx="3843654" cy="904875"/>
            <a:chOff x="5106161" y="5247894"/>
            <a:chExt cx="3843654" cy="904875"/>
          </a:xfrm>
        </p:grpSpPr>
        <p:sp>
          <p:nvSpPr>
            <p:cNvPr id="86" name="object 86"/>
            <p:cNvSpPr/>
            <p:nvPr/>
          </p:nvSpPr>
          <p:spPr>
            <a:xfrm>
              <a:off x="5124449" y="5247894"/>
              <a:ext cx="3730752" cy="904494"/>
            </a:xfrm>
            <a:prstGeom prst="rect">
              <a:avLst/>
            </a:prstGeom>
            <a:blipFill>
              <a:blip r:embed="rId46" cstate="print"/>
              <a:stretch>
                <a:fillRect/>
              </a:stretch>
            </a:blipFill>
          </p:spPr>
          <p:txBody>
            <a:bodyPr wrap="square" lIns="0" tIns="0" rIns="0" bIns="0" rtlCol="0"/>
            <a:lstStyle/>
            <a:p>
              <a:endParaRPr/>
            </a:p>
          </p:txBody>
        </p:sp>
        <p:sp>
          <p:nvSpPr>
            <p:cNvPr id="87" name="object 87"/>
            <p:cNvSpPr/>
            <p:nvPr/>
          </p:nvSpPr>
          <p:spPr>
            <a:xfrm>
              <a:off x="5106161" y="5384292"/>
              <a:ext cx="3843528" cy="722376"/>
            </a:xfrm>
            <a:prstGeom prst="rect">
              <a:avLst/>
            </a:prstGeom>
            <a:blipFill>
              <a:blip r:embed="rId47" cstate="print"/>
              <a:stretch>
                <a:fillRect/>
              </a:stretch>
            </a:blipFill>
          </p:spPr>
          <p:txBody>
            <a:bodyPr wrap="square" lIns="0" tIns="0" rIns="0" bIns="0" rtlCol="0"/>
            <a:lstStyle/>
            <a:p>
              <a:endParaRPr/>
            </a:p>
          </p:txBody>
        </p:sp>
        <p:sp>
          <p:nvSpPr>
            <p:cNvPr id="88" name="object 88"/>
            <p:cNvSpPr/>
            <p:nvPr/>
          </p:nvSpPr>
          <p:spPr>
            <a:xfrm>
              <a:off x="5170169" y="5273548"/>
              <a:ext cx="3639057" cy="812838"/>
            </a:xfrm>
            <a:prstGeom prst="rect">
              <a:avLst/>
            </a:prstGeom>
            <a:blipFill>
              <a:blip r:embed="rId48" cstate="print"/>
              <a:stretch>
                <a:fillRect/>
              </a:stretch>
            </a:blipFill>
          </p:spPr>
          <p:txBody>
            <a:bodyPr wrap="square" lIns="0" tIns="0" rIns="0" bIns="0" rtlCol="0"/>
            <a:lstStyle/>
            <a:p>
              <a:endParaRPr/>
            </a:p>
          </p:txBody>
        </p:sp>
        <p:sp>
          <p:nvSpPr>
            <p:cNvPr id="89" name="object 89"/>
            <p:cNvSpPr/>
            <p:nvPr/>
          </p:nvSpPr>
          <p:spPr>
            <a:xfrm>
              <a:off x="5170169" y="5273548"/>
              <a:ext cx="3639185" cy="813435"/>
            </a:xfrm>
            <a:custGeom>
              <a:avLst/>
              <a:gdLst/>
              <a:ahLst/>
              <a:cxnLst/>
              <a:rect l="l" t="t" r="r" b="b"/>
              <a:pathLst>
                <a:path w="3639184" h="813435">
                  <a:moveTo>
                    <a:pt x="0" y="135381"/>
                  </a:moveTo>
                  <a:lnTo>
                    <a:pt x="6911" y="92577"/>
                  </a:lnTo>
                  <a:lnTo>
                    <a:pt x="26155" y="55412"/>
                  </a:lnTo>
                  <a:lnTo>
                    <a:pt x="55494" y="26111"/>
                  </a:lnTo>
                  <a:lnTo>
                    <a:pt x="92691" y="6898"/>
                  </a:lnTo>
                  <a:lnTo>
                    <a:pt x="135508" y="0"/>
                  </a:lnTo>
                  <a:lnTo>
                    <a:pt x="3503676" y="0"/>
                  </a:lnTo>
                  <a:lnTo>
                    <a:pt x="3546480" y="6898"/>
                  </a:lnTo>
                  <a:lnTo>
                    <a:pt x="3583645" y="26111"/>
                  </a:lnTo>
                  <a:lnTo>
                    <a:pt x="3612946" y="55412"/>
                  </a:lnTo>
                  <a:lnTo>
                    <a:pt x="3632159" y="92577"/>
                  </a:lnTo>
                  <a:lnTo>
                    <a:pt x="3639057" y="135381"/>
                  </a:lnTo>
                  <a:lnTo>
                    <a:pt x="3639057" y="677354"/>
                  </a:lnTo>
                  <a:lnTo>
                    <a:pt x="3632159" y="720174"/>
                  </a:lnTo>
                  <a:lnTo>
                    <a:pt x="3612946" y="757365"/>
                  </a:lnTo>
                  <a:lnTo>
                    <a:pt x="3583645" y="786694"/>
                  </a:lnTo>
                  <a:lnTo>
                    <a:pt x="3546480" y="805930"/>
                  </a:lnTo>
                  <a:lnTo>
                    <a:pt x="3503676" y="812838"/>
                  </a:lnTo>
                  <a:lnTo>
                    <a:pt x="135508" y="812838"/>
                  </a:lnTo>
                  <a:lnTo>
                    <a:pt x="92691" y="805930"/>
                  </a:lnTo>
                  <a:lnTo>
                    <a:pt x="55494" y="786694"/>
                  </a:lnTo>
                  <a:lnTo>
                    <a:pt x="26155" y="757365"/>
                  </a:lnTo>
                  <a:lnTo>
                    <a:pt x="6911" y="720174"/>
                  </a:lnTo>
                  <a:lnTo>
                    <a:pt x="0" y="677354"/>
                  </a:lnTo>
                  <a:lnTo>
                    <a:pt x="0" y="135381"/>
                  </a:lnTo>
                  <a:close/>
                </a:path>
              </a:pathLst>
            </a:custGeom>
            <a:ln w="9525">
              <a:solidFill>
                <a:srgbClr val="BD4A47"/>
              </a:solidFill>
            </a:ln>
          </p:spPr>
          <p:txBody>
            <a:bodyPr wrap="square" lIns="0" tIns="0" rIns="0" bIns="0" rtlCol="0"/>
            <a:lstStyle/>
            <a:p>
              <a:endParaRPr/>
            </a:p>
          </p:txBody>
        </p:sp>
      </p:grpSp>
      <p:sp>
        <p:nvSpPr>
          <p:cNvPr id="90" name="object 90"/>
          <p:cNvSpPr txBox="1"/>
          <p:nvPr/>
        </p:nvSpPr>
        <p:spPr>
          <a:xfrm>
            <a:off x="5317997" y="5474208"/>
            <a:ext cx="334454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SESSION </a:t>
            </a:r>
            <a:r>
              <a:rPr sz="2400" dirty="0">
                <a:latin typeface="Times New Roman"/>
                <a:cs typeface="Times New Roman"/>
              </a:rPr>
              <a:t>dùng để làm</a:t>
            </a:r>
            <a:r>
              <a:rPr sz="2400" spc="-70" dirty="0">
                <a:latin typeface="Times New Roman"/>
                <a:cs typeface="Times New Roman"/>
              </a:rPr>
              <a:t> </a:t>
            </a:r>
            <a:r>
              <a:rPr sz="2400" dirty="0">
                <a:latin typeface="Times New Roman"/>
                <a:cs typeface="Times New Roman"/>
              </a:rPr>
              <a:t>gì?</a:t>
            </a:r>
            <a:endParaRPr sz="2400">
              <a:latin typeface="Times New Roman"/>
              <a:cs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014983" y="1523"/>
            <a:ext cx="6101715" cy="786130"/>
            <a:chOff x="1014983" y="1523"/>
            <a:chExt cx="6101715" cy="786130"/>
          </a:xfrm>
        </p:grpSpPr>
        <p:sp>
          <p:nvSpPr>
            <p:cNvPr id="6" name="object 6"/>
            <p:cNvSpPr/>
            <p:nvPr/>
          </p:nvSpPr>
          <p:spPr>
            <a:xfrm>
              <a:off x="1014983" y="1523"/>
              <a:ext cx="1258062" cy="78562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796033" y="1523"/>
              <a:ext cx="1367790" cy="78562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686811" y="1523"/>
              <a:ext cx="4429505" cy="78562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086789" y="153923"/>
              <a:ext cx="863168" cy="328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934207" y="213360"/>
              <a:ext cx="3862578" cy="338455"/>
            </a:xfrm>
            <a:prstGeom prst="rect">
              <a:avLst/>
            </a:prstGeom>
            <a:blipFill>
              <a:blip r:embed="rId7" cstate="print"/>
              <a:stretch>
                <a:fillRect/>
              </a:stretch>
            </a:blipFill>
          </p:spPr>
          <p:txBody>
            <a:bodyPr wrap="square" lIns="0" tIns="0" rIns="0" bIns="0" rtlCol="0"/>
            <a:lstStyle/>
            <a:p>
              <a:endParaRPr/>
            </a:p>
          </p:txBody>
        </p:sp>
      </p:grpSp>
      <p:sp>
        <p:nvSpPr>
          <p:cNvPr id="13" name="object 13"/>
          <p:cNvSpPr txBox="1"/>
          <p:nvPr/>
        </p:nvSpPr>
        <p:spPr>
          <a:xfrm>
            <a:off x="383540" y="617220"/>
            <a:ext cx="8250555" cy="5021888"/>
          </a:xfrm>
          <a:prstGeom prst="rect">
            <a:avLst/>
          </a:prstGeom>
        </p:spPr>
        <p:txBody>
          <a:bodyPr vert="horz" wrap="square" lIns="0" tIns="152400" rIns="0" bIns="0" rtlCol="0">
            <a:spAutoFit/>
          </a:bodyPr>
          <a:lstStyle/>
          <a:p>
            <a:pPr marL="12700">
              <a:lnSpc>
                <a:spcPct val="100000"/>
              </a:lnSpc>
              <a:spcBef>
                <a:spcPts val="1200"/>
              </a:spcBef>
            </a:pPr>
            <a:r>
              <a:rPr sz="2400" b="1" spc="-5" dirty="0">
                <a:solidFill>
                  <a:srgbClr val="FF0000"/>
                </a:solidFill>
                <a:latin typeface="Times New Roman"/>
                <a:cs typeface="Times New Roman"/>
              </a:rPr>
              <a:t>b. Cookie</a:t>
            </a:r>
            <a:endParaRPr sz="2400" dirty="0">
              <a:latin typeface="Times New Roman"/>
              <a:cs typeface="Times New Roman"/>
            </a:endParaRPr>
          </a:p>
          <a:p>
            <a:pPr marL="546100" marR="5080" indent="-342900" algn="just">
              <a:spcBef>
                <a:spcPts val="1100"/>
              </a:spcBef>
              <a:buClr>
                <a:srgbClr val="00AF50"/>
              </a:buClr>
              <a:buFont typeface="Wingdings"/>
              <a:buChar char=""/>
              <a:tabLst>
                <a:tab pos="545465" algn="l"/>
                <a:tab pos="546100" algn="l"/>
              </a:tabLst>
            </a:pPr>
            <a:r>
              <a:rPr lang="vi-VN" sz="2400" dirty="0">
                <a:latin typeface="Times New Roman"/>
                <a:cs typeface="Times New Roman"/>
              </a:rPr>
              <a:t>Cookie thường được dùng để lưu trữ các tùy chọn riêng của trang web </a:t>
            </a:r>
            <a:r>
              <a:rPr lang="en-US" sz="2400" dirty="0" err="1">
                <a:latin typeface="Times New Roman"/>
                <a:cs typeface="Times New Roman"/>
              </a:rPr>
              <a:t>đối</a:t>
            </a:r>
            <a:r>
              <a:rPr lang="en-US" sz="2400" dirty="0">
                <a:latin typeface="Times New Roman"/>
                <a:cs typeface="Times New Roman"/>
              </a:rPr>
              <a:t> </a:t>
            </a:r>
            <a:r>
              <a:rPr lang="en-US" sz="2400" dirty="0" err="1">
                <a:latin typeface="Times New Roman"/>
                <a:cs typeface="Times New Roman"/>
              </a:rPr>
              <a:t>với</a:t>
            </a:r>
            <a:r>
              <a:rPr lang="en-US" sz="2400" dirty="0">
                <a:latin typeface="Times New Roman"/>
                <a:cs typeface="Times New Roman"/>
              </a:rPr>
              <a:t> </a:t>
            </a:r>
            <a:r>
              <a:rPr lang="vi-VN" sz="2400" dirty="0">
                <a:latin typeface="Times New Roman"/>
                <a:cs typeface="Times New Roman"/>
              </a:rPr>
              <a:t>từng user.</a:t>
            </a:r>
            <a:endParaRPr lang="en-US" sz="2400" dirty="0">
              <a:latin typeface="Times New Roman"/>
              <a:cs typeface="Times New Roman"/>
            </a:endParaRPr>
          </a:p>
          <a:p>
            <a:pPr marL="546100" marR="5080" indent="-342900" algn="just">
              <a:lnSpc>
                <a:spcPct val="100000"/>
              </a:lnSpc>
              <a:spcBef>
                <a:spcPts val="1100"/>
              </a:spcBef>
              <a:buClr>
                <a:srgbClr val="00AF50"/>
              </a:buClr>
              <a:buFont typeface="Wingdings"/>
              <a:buChar char=""/>
              <a:tabLst>
                <a:tab pos="545465" algn="l"/>
                <a:tab pos="546100" algn="l"/>
              </a:tabLst>
            </a:pPr>
            <a:r>
              <a:rPr sz="2400" spc="-5" dirty="0" err="1">
                <a:latin typeface="Times New Roman"/>
                <a:cs typeface="Times New Roman"/>
              </a:rPr>
              <a:t>Là</a:t>
            </a:r>
            <a:r>
              <a:rPr sz="2400" spc="-5" dirty="0">
                <a:latin typeface="Times New Roman"/>
                <a:cs typeface="Times New Roman"/>
              </a:rPr>
              <a:t> </a:t>
            </a:r>
            <a:r>
              <a:rPr sz="2400" dirty="0">
                <a:latin typeface="Times New Roman"/>
                <a:cs typeface="Times New Roman"/>
              </a:rPr>
              <a:t>1 đoạn dữ </a:t>
            </a:r>
            <a:r>
              <a:rPr sz="2400" spc="-5" dirty="0">
                <a:latin typeface="Times New Roman"/>
                <a:cs typeface="Times New Roman"/>
              </a:rPr>
              <a:t>liệu </a:t>
            </a:r>
            <a:r>
              <a:rPr sz="2400" dirty="0">
                <a:latin typeface="Times New Roman"/>
                <a:cs typeface="Times New Roman"/>
              </a:rPr>
              <a:t>được truyền </a:t>
            </a:r>
            <a:r>
              <a:rPr sz="2400" spc="-5" dirty="0">
                <a:latin typeface="Times New Roman"/>
                <a:cs typeface="Times New Roman"/>
              </a:rPr>
              <a:t>đến browser </a:t>
            </a:r>
            <a:r>
              <a:rPr sz="2400" spc="-5" dirty="0" err="1">
                <a:latin typeface="Times New Roman"/>
                <a:cs typeface="Times New Roman"/>
              </a:rPr>
              <a:t>từ</a:t>
            </a:r>
            <a:r>
              <a:rPr sz="2400" spc="-5" dirty="0">
                <a:latin typeface="Times New Roman"/>
                <a:cs typeface="Times New Roman"/>
              </a:rPr>
              <a:t> </a:t>
            </a:r>
            <a:r>
              <a:rPr sz="2400" spc="-15" dirty="0">
                <a:latin typeface="Times New Roman"/>
                <a:cs typeface="Times New Roman"/>
              </a:rPr>
              <a:t>server</a:t>
            </a:r>
            <a:r>
              <a:rPr lang="en-US" sz="2400" spc="-15" dirty="0">
                <a:latin typeface="Times New Roman"/>
                <a:cs typeface="Times New Roman"/>
              </a:rPr>
              <a:t> </a:t>
            </a:r>
            <a:r>
              <a:rPr lang="en-US" sz="2400" dirty="0" err="1">
                <a:latin typeface="Times New Roman"/>
                <a:cs typeface="Times New Roman"/>
              </a:rPr>
              <a:t>khi</a:t>
            </a:r>
            <a:r>
              <a:rPr lang="en-US" sz="2400" dirty="0">
                <a:latin typeface="Times New Roman"/>
                <a:cs typeface="Times New Roman"/>
              </a:rPr>
              <a:t> browser </a:t>
            </a:r>
            <a:r>
              <a:rPr lang="en-US" sz="2400" dirty="0" err="1">
                <a:latin typeface="Times New Roman"/>
                <a:cs typeface="Times New Roman"/>
              </a:rPr>
              <a:t>tải</a:t>
            </a:r>
            <a:r>
              <a:rPr lang="en-US" sz="2400" dirty="0">
                <a:latin typeface="Times New Roman"/>
                <a:cs typeface="Times New Roman"/>
              </a:rPr>
              <a:t> 1 </a:t>
            </a:r>
            <a:r>
              <a:rPr lang="en-US" sz="2400" spc="-5" dirty="0" err="1">
                <a:latin typeface="Times New Roman"/>
                <a:cs typeface="Times New Roman"/>
              </a:rPr>
              <a:t>trang</a:t>
            </a:r>
            <a:r>
              <a:rPr lang="en-US" sz="2400" spc="-5" dirty="0">
                <a:latin typeface="Times New Roman"/>
                <a:cs typeface="Times New Roman"/>
              </a:rPr>
              <a:t> </a:t>
            </a:r>
            <a:r>
              <a:rPr lang="en-US" sz="2400" dirty="0">
                <a:latin typeface="Times New Roman"/>
                <a:cs typeface="Times New Roman"/>
              </a:rPr>
              <a:t>web  </a:t>
            </a:r>
            <a:r>
              <a:rPr lang="en-US" sz="2400" spc="-5" dirty="0" err="1">
                <a:latin typeface="Times New Roman"/>
                <a:cs typeface="Times New Roman"/>
              </a:rPr>
              <a:t>từ</a:t>
            </a:r>
            <a:r>
              <a:rPr lang="en-US" sz="2400" spc="-10" dirty="0">
                <a:latin typeface="Times New Roman"/>
                <a:cs typeface="Times New Roman"/>
              </a:rPr>
              <a:t> </a:t>
            </a:r>
            <a:r>
              <a:rPr lang="en-US" sz="2400" spc="-20" dirty="0">
                <a:latin typeface="Times New Roman"/>
                <a:cs typeface="Times New Roman"/>
              </a:rPr>
              <a:t>server</a:t>
            </a:r>
            <a:r>
              <a:rPr sz="2400" spc="-15" dirty="0">
                <a:latin typeface="Times New Roman"/>
                <a:cs typeface="Times New Roman"/>
              </a:rPr>
              <a:t>, </a:t>
            </a:r>
            <a:r>
              <a:rPr sz="2400" dirty="0">
                <a:latin typeface="Times New Roman"/>
                <a:cs typeface="Times New Roman"/>
              </a:rPr>
              <a:t>đoạn </a:t>
            </a:r>
            <a:r>
              <a:rPr sz="2400" spc="-10" dirty="0">
                <a:latin typeface="Times New Roman"/>
                <a:cs typeface="Times New Roman"/>
              </a:rPr>
              <a:t>dữ  </a:t>
            </a:r>
            <a:r>
              <a:rPr sz="2400" spc="-5" dirty="0">
                <a:latin typeface="Times New Roman"/>
                <a:cs typeface="Times New Roman"/>
              </a:rPr>
              <a:t>liệu </a:t>
            </a:r>
            <a:r>
              <a:rPr sz="2400" dirty="0">
                <a:latin typeface="Times New Roman"/>
                <a:cs typeface="Times New Roman"/>
              </a:rPr>
              <a:t>này </a:t>
            </a:r>
            <a:r>
              <a:rPr sz="2400" spc="-5" dirty="0">
                <a:latin typeface="Times New Roman"/>
                <a:cs typeface="Times New Roman"/>
              </a:rPr>
              <a:t>sẽ </a:t>
            </a:r>
            <a:r>
              <a:rPr sz="2400" dirty="0">
                <a:latin typeface="Times New Roman"/>
                <a:cs typeface="Times New Roman"/>
              </a:rPr>
              <a:t>được browser lưu </a:t>
            </a:r>
            <a:r>
              <a:rPr sz="2400" spc="-5" dirty="0">
                <a:latin typeface="Times New Roman"/>
                <a:cs typeface="Times New Roman"/>
              </a:rPr>
              <a:t>trữ (trong memory </a:t>
            </a:r>
            <a:r>
              <a:rPr sz="2400" dirty="0">
                <a:latin typeface="Times New Roman"/>
                <a:cs typeface="Times New Roman"/>
              </a:rPr>
              <a:t>hoặc trên đĩa) </a:t>
            </a:r>
            <a:r>
              <a:rPr lang="en-US" sz="2400" dirty="0" err="1">
                <a:latin typeface="Times New Roman"/>
                <a:cs typeface="Times New Roman"/>
              </a:rPr>
              <a:t>và</a:t>
            </a:r>
            <a:r>
              <a:rPr lang="en-US" sz="2400" dirty="0">
                <a:latin typeface="Times New Roman"/>
                <a:cs typeface="Times New Roman"/>
              </a:rPr>
              <a:t> </a:t>
            </a:r>
            <a:r>
              <a:rPr lang="vi-VN" sz="2400" dirty="0">
                <a:latin typeface="Times New Roman"/>
                <a:cs typeface="Times New Roman"/>
              </a:rPr>
              <a:t>PHP có thể truy xuất tới được</a:t>
            </a:r>
            <a:r>
              <a:rPr lang="en-US" sz="2400" dirty="0">
                <a:latin typeface="Times New Roman"/>
                <a:cs typeface="Times New Roman"/>
              </a:rPr>
              <a:t>.</a:t>
            </a:r>
            <a:r>
              <a:rPr lang="vi-VN" sz="2400" b="0" i="0" dirty="0">
                <a:solidFill>
                  <a:srgbClr val="333333"/>
                </a:solidFill>
                <a:effectLst/>
                <a:latin typeface="Helvetica Neue"/>
              </a:rPr>
              <a:t> </a:t>
            </a:r>
            <a:endParaRPr lang="en-US" sz="2400" b="0" i="0" dirty="0">
              <a:solidFill>
                <a:srgbClr val="333333"/>
              </a:solidFill>
              <a:effectLst/>
              <a:latin typeface="Helvetica Neue"/>
            </a:endParaRPr>
          </a:p>
          <a:p>
            <a:pPr marL="546100" marR="107314" indent="-342900" algn="just">
              <a:lnSpc>
                <a:spcPct val="100000"/>
              </a:lnSpc>
              <a:spcBef>
                <a:spcPts val="575"/>
              </a:spcBef>
              <a:buClr>
                <a:srgbClr val="00AF50"/>
              </a:buClr>
              <a:buFont typeface="Wingdings"/>
              <a:buChar char=""/>
              <a:tabLst>
                <a:tab pos="546100" algn="l"/>
              </a:tabLst>
            </a:pPr>
            <a:r>
              <a:rPr sz="2400" dirty="0">
                <a:latin typeface="Times New Roman"/>
                <a:cs typeface="Times New Roman"/>
              </a:rPr>
              <a:t>2  </a:t>
            </a:r>
            <a:r>
              <a:rPr sz="2400" spc="-5" dirty="0">
                <a:latin typeface="Times New Roman"/>
                <a:cs typeface="Times New Roman"/>
              </a:rPr>
              <a:t>website khác nhau </a:t>
            </a:r>
            <a:r>
              <a:rPr sz="2400" dirty="0">
                <a:latin typeface="Times New Roman"/>
                <a:cs typeface="Times New Roman"/>
              </a:rPr>
              <a:t>(cho dù cùng host </a:t>
            </a:r>
            <a:r>
              <a:rPr sz="2400" spc="-5" dirty="0">
                <a:latin typeface="Times New Roman"/>
                <a:cs typeface="Times New Roman"/>
              </a:rPr>
              <a:t>trên </a:t>
            </a:r>
            <a:r>
              <a:rPr sz="2400" dirty="0">
                <a:latin typeface="Times New Roman"/>
                <a:cs typeface="Times New Roman"/>
              </a:rPr>
              <a:t>1 server) sẽ </a:t>
            </a:r>
            <a:r>
              <a:rPr sz="2400" spc="-5" dirty="0">
                <a:latin typeface="Times New Roman"/>
                <a:cs typeface="Times New Roman"/>
              </a:rPr>
              <a:t>có </a:t>
            </a:r>
            <a:r>
              <a:rPr sz="2400" dirty="0">
                <a:latin typeface="Times New Roman"/>
                <a:cs typeface="Times New Roman"/>
              </a:rPr>
              <a:t>2  cookie khác nhau gởi tới</a:t>
            </a:r>
            <a:r>
              <a:rPr sz="2400" spc="-45" dirty="0">
                <a:latin typeface="Times New Roman"/>
                <a:cs typeface="Times New Roman"/>
              </a:rPr>
              <a:t> </a:t>
            </a:r>
            <a:r>
              <a:rPr sz="2400" spc="-20" dirty="0">
                <a:latin typeface="Times New Roman"/>
                <a:cs typeface="Times New Roman"/>
              </a:rPr>
              <a:t>browser.</a:t>
            </a:r>
            <a:endParaRPr sz="2400" dirty="0">
              <a:latin typeface="Times New Roman"/>
              <a:cs typeface="Times New Roman"/>
            </a:endParaRPr>
          </a:p>
          <a:p>
            <a:pPr marL="546100" marR="106680" indent="-342900" algn="just">
              <a:lnSpc>
                <a:spcPct val="100000"/>
              </a:lnSpc>
              <a:spcBef>
                <a:spcPts val="580"/>
              </a:spcBef>
              <a:buClr>
                <a:srgbClr val="00AF50"/>
              </a:buClr>
              <a:buFont typeface="Wingdings"/>
              <a:buChar char=""/>
              <a:tabLst>
                <a:tab pos="546100" algn="l"/>
              </a:tabLst>
            </a:pPr>
            <a:r>
              <a:rPr sz="2400" spc="-5" dirty="0">
                <a:latin typeface="Times New Roman"/>
                <a:cs typeface="Times New Roman"/>
              </a:rPr>
              <a:t>Mỗi browser </a:t>
            </a:r>
            <a:r>
              <a:rPr sz="2400" dirty="0">
                <a:latin typeface="Times New Roman"/>
                <a:cs typeface="Times New Roman"/>
              </a:rPr>
              <a:t>quản </a:t>
            </a:r>
            <a:r>
              <a:rPr sz="2400" spc="-5" dirty="0">
                <a:latin typeface="Times New Roman"/>
                <a:cs typeface="Times New Roman"/>
              </a:rPr>
              <a:t>lý và </a:t>
            </a:r>
            <a:r>
              <a:rPr sz="2400" dirty="0">
                <a:latin typeface="Times New Roman"/>
                <a:cs typeface="Times New Roman"/>
              </a:rPr>
              <a:t>lưu </a:t>
            </a:r>
            <a:r>
              <a:rPr sz="2400" spc="-5" dirty="0">
                <a:latin typeface="Times New Roman"/>
                <a:cs typeface="Times New Roman"/>
              </a:rPr>
              <a:t>trữ </a:t>
            </a:r>
            <a:r>
              <a:rPr sz="2400" dirty="0">
                <a:latin typeface="Times New Roman"/>
                <a:cs typeface="Times New Roman"/>
              </a:rPr>
              <a:t>cookie </a:t>
            </a:r>
            <a:r>
              <a:rPr sz="2400" spc="-5" dirty="0">
                <a:latin typeface="Times New Roman"/>
                <a:cs typeface="Times New Roman"/>
              </a:rPr>
              <a:t>theo cách riêng </a:t>
            </a:r>
            <a:r>
              <a:rPr sz="2400" dirty="0">
                <a:latin typeface="Times New Roman"/>
                <a:cs typeface="Times New Roman"/>
              </a:rPr>
              <a:t>của  mình, cho nên 2 </a:t>
            </a:r>
            <a:r>
              <a:rPr sz="2400" spc="-5" dirty="0">
                <a:latin typeface="Times New Roman"/>
                <a:cs typeface="Times New Roman"/>
              </a:rPr>
              <a:t>browser </a:t>
            </a:r>
            <a:r>
              <a:rPr sz="2400" dirty="0">
                <a:latin typeface="Times New Roman"/>
                <a:cs typeface="Times New Roman"/>
              </a:rPr>
              <a:t>cùng truy cập vào 1 </a:t>
            </a:r>
            <a:r>
              <a:rPr sz="2400" spc="-5" dirty="0">
                <a:latin typeface="Times New Roman"/>
                <a:cs typeface="Times New Roman"/>
              </a:rPr>
              <a:t>website sẽ </a:t>
            </a:r>
            <a:r>
              <a:rPr sz="2400" dirty="0">
                <a:latin typeface="Times New Roman"/>
                <a:cs typeface="Times New Roman"/>
              </a:rPr>
              <a:t>nhận  được 2 cookie khác</a:t>
            </a:r>
            <a:r>
              <a:rPr sz="2400" spc="-30" dirty="0">
                <a:latin typeface="Times New Roman"/>
                <a:cs typeface="Times New Roman"/>
              </a:rPr>
              <a:t> </a:t>
            </a:r>
            <a:r>
              <a:rPr sz="2400" dirty="0">
                <a:latin typeface="Times New Roman"/>
                <a:cs typeface="Times New Roman"/>
              </a:rPr>
              <a:t>nhau.</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014983" y="1523"/>
            <a:ext cx="6101715" cy="786130"/>
            <a:chOff x="1014983" y="1523"/>
            <a:chExt cx="6101715" cy="786130"/>
          </a:xfrm>
        </p:grpSpPr>
        <p:sp>
          <p:nvSpPr>
            <p:cNvPr id="6" name="object 6"/>
            <p:cNvSpPr/>
            <p:nvPr/>
          </p:nvSpPr>
          <p:spPr>
            <a:xfrm>
              <a:off x="1014983" y="1523"/>
              <a:ext cx="1258062" cy="78562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796033" y="1523"/>
              <a:ext cx="1367790" cy="78562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686811" y="1523"/>
              <a:ext cx="4429505" cy="78562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086789" y="153923"/>
              <a:ext cx="863168" cy="328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934207" y="213360"/>
              <a:ext cx="3862578" cy="338455"/>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xfrm>
            <a:off x="383540" y="756920"/>
            <a:ext cx="1261745" cy="391160"/>
          </a:xfrm>
          <a:prstGeom prst="rect">
            <a:avLst/>
          </a:prstGeom>
        </p:spPr>
        <p:txBody>
          <a:bodyPr vert="horz" wrap="square" lIns="0" tIns="12700" rIns="0" bIns="0" rtlCol="0">
            <a:spAutoFit/>
          </a:bodyPr>
          <a:lstStyle/>
          <a:p>
            <a:pPr marL="12700">
              <a:lnSpc>
                <a:spcPct val="100000"/>
              </a:lnSpc>
              <a:spcBef>
                <a:spcPts val="100"/>
              </a:spcBef>
            </a:pPr>
            <a:r>
              <a:rPr spc="-5" dirty="0"/>
              <a:t>b.</a:t>
            </a:r>
            <a:r>
              <a:rPr spc="-55" dirty="0"/>
              <a:t> </a:t>
            </a:r>
            <a:r>
              <a:rPr spc="-5" dirty="0"/>
              <a:t>Cookie</a:t>
            </a:r>
          </a:p>
        </p:txBody>
      </p:sp>
      <p:sp>
        <p:nvSpPr>
          <p:cNvPr id="14" name="object 14"/>
          <p:cNvSpPr txBox="1"/>
          <p:nvPr/>
        </p:nvSpPr>
        <p:spPr>
          <a:xfrm>
            <a:off x="574040" y="1154938"/>
            <a:ext cx="7731760" cy="3059812"/>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2200" dirty="0">
                <a:latin typeface="Times New Roman"/>
                <a:cs typeface="Times New Roman"/>
              </a:rPr>
              <a:t>Sử dụng Cookie trong</a:t>
            </a:r>
            <a:r>
              <a:rPr sz="2200" spc="-25" dirty="0">
                <a:latin typeface="Times New Roman"/>
                <a:cs typeface="Times New Roman"/>
              </a:rPr>
              <a:t> </a:t>
            </a:r>
            <a:r>
              <a:rPr sz="2200" spc="-5" dirty="0">
                <a:latin typeface="Times New Roman"/>
                <a:cs typeface="Times New Roman"/>
              </a:rPr>
              <a:t>PHP:</a:t>
            </a:r>
            <a:endParaRPr sz="2200" dirty="0">
              <a:latin typeface="Times New Roman"/>
              <a:cs typeface="Times New Roman"/>
            </a:endParaRPr>
          </a:p>
          <a:p>
            <a:pPr marL="755650" lvl="1" indent="-285750">
              <a:lnSpc>
                <a:spcPct val="100000"/>
              </a:lnSpc>
              <a:buClr>
                <a:srgbClr val="C00000"/>
              </a:buClr>
              <a:buSzPct val="69444"/>
              <a:buFont typeface="Wingdings"/>
              <a:buChar char=""/>
              <a:tabLst>
                <a:tab pos="755015" algn="l"/>
                <a:tab pos="755650" algn="l"/>
              </a:tabLst>
            </a:pPr>
            <a:r>
              <a:rPr sz="2200" spc="-5" dirty="0">
                <a:latin typeface="Times New Roman"/>
                <a:cs typeface="Times New Roman"/>
              </a:rPr>
              <a:t>Để </a:t>
            </a:r>
            <a:r>
              <a:rPr sz="2200" dirty="0">
                <a:latin typeface="Times New Roman"/>
                <a:cs typeface="Times New Roman"/>
              </a:rPr>
              <a:t>đặt (set)</a:t>
            </a:r>
            <a:r>
              <a:rPr sz="2200" spc="-10" dirty="0">
                <a:latin typeface="Times New Roman"/>
                <a:cs typeface="Times New Roman"/>
              </a:rPr>
              <a:t> </a:t>
            </a:r>
            <a:r>
              <a:rPr sz="2200" dirty="0" err="1">
                <a:latin typeface="Times New Roman"/>
                <a:cs typeface="Times New Roman"/>
              </a:rPr>
              <a:t>cookie:</a:t>
            </a:r>
            <a:r>
              <a:rPr lang="en-US" sz="2200" dirty="0" err="1">
                <a:latin typeface="Times New Roman"/>
                <a:cs typeface="Times New Roman"/>
              </a:rPr>
              <a:t>setcookie</a:t>
            </a:r>
            <a:r>
              <a:rPr lang="en-US" sz="2200" dirty="0">
                <a:latin typeface="Times New Roman"/>
                <a:cs typeface="Times New Roman"/>
              </a:rPr>
              <a:t>($name, $value, $expire, $path, $domain)</a:t>
            </a: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$name: là tên của Cookie</a:t>
            </a: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$value: giá trị của Cookie</a:t>
            </a: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$expire: thời gian </a:t>
            </a:r>
            <a:r>
              <a:rPr lang="en-US" sz="2200" spc="-5" dirty="0" err="1">
                <a:uFill>
                  <a:solidFill>
                    <a:srgbClr val="000000"/>
                  </a:solidFill>
                </a:uFill>
                <a:latin typeface="Times New Roman"/>
                <a:cs typeface="Times New Roman"/>
              </a:rPr>
              <a:t>tồn</a:t>
            </a:r>
            <a:r>
              <a:rPr lang="en-US" sz="2200" spc="-5" dirty="0">
                <a:uFill>
                  <a:solidFill>
                    <a:srgbClr val="000000"/>
                  </a:solidFill>
                </a:uFill>
                <a:latin typeface="Times New Roman"/>
                <a:cs typeface="Times New Roman"/>
              </a:rPr>
              <a:t> </a:t>
            </a:r>
            <a:r>
              <a:rPr lang="en-US" sz="2200" spc="-5" dirty="0" err="1">
                <a:uFill>
                  <a:solidFill>
                    <a:srgbClr val="000000"/>
                  </a:solidFill>
                </a:uFill>
                <a:latin typeface="Times New Roman"/>
                <a:cs typeface="Times New Roman"/>
              </a:rPr>
              <a:t>tại</a:t>
            </a:r>
            <a:endParaRPr lang="vi-VN" sz="2200" spc="-5" dirty="0">
              <a:uFill>
                <a:solidFill>
                  <a:srgbClr val="000000"/>
                </a:solidFill>
              </a:uFill>
              <a:latin typeface="Times New Roman"/>
              <a:cs typeface="Times New Roman"/>
            </a:endParaRP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$path : đường dẫn lưu trữ</a:t>
            </a:r>
          </a:p>
          <a:p>
            <a:pPr marL="755650" lvl="1" indent="-285750">
              <a:lnSpc>
                <a:spcPct val="100000"/>
              </a:lnSpc>
              <a:buClr>
                <a:srgbClr val="C00000"/>
              </a:buClr>
              <a:buSzPct val="69444"/>
              <a:buFont typeface="Wingdings" panose="05000000000000000000" pitchFamily="2" charset="2"/>
              <a:buChar char="§"/>
              <a:tabLst>
                <a:tab pos="755015" algn="l"/>
                <a:tab pos="755650" algn="l"/>
              </a:tabLst>
            </a:pPr>
            <a:r>
              <a:rPr lang="vi-VN" sz="2200" spc="-5" dirty="0">
                <a:uFill>
                  <a:solidFill>
                    <a:srgbClr val="000000"/>
                  </a:solidFill>
                </a:uFill>
                <a:latin typeface="Times New Roman"/>
                <a:cs typeface="Times New Roman"/>
              </a:rPr>
              <a:t>$domain: tên của domain</a:t>
            </a:r>
            <a:endParaRPr lang="en-US" sz="2200" spc="-5" dirty="0">
              <a:uFill>
                <a:solidFill>
                  <a:srgbClr val="000000"/>
                </a:solidFill>
              </a:uFill>
              <a:latin typeface="Times New Roman"/>
              <a:cs typeface="Times New Roman"/>
            </a:endParaRPr>
          </a:p>
          <a:p>
            <a:pPr marL="755650" lvl="1" indent="-285750">
              <a:lnSpc>
                <a:spcPct val="100000"/>
              </a:lnSpc>
              <a:buClr>
                <a:srgbClr val="C00000"/>
              </a:buClr>
              <a:buSzPct val="69444"/>
              <a:buFont typeface="Wingdings"/>
              <a:buChar char=""/>
              <a:tabLst>
                <a:tab pos="755015" algn="l"/>
                <a:tab pos="755650" algn="l"/>
              </a:tabLst>
            </a:pPr>
            <a:r>
              <a:rPr lang="en-US" sz="2200" b="1" u="heavy" spc="-5" dirty="0" err="1">
                <a:uFill>
                  <a:solidFill>
                    <a:srgbClr val="000000"/>
                  </a:solidFill>
                </a:uFill>
                <a:latin typeface="Times New Roman"/>
                <a:cs typeface="Times New Roman"/>
              </a:rPr>
              <a:t>Ví</a:t>
            </a:r>
            <a:r>
              <a:rPr lang="en-US" sz="2200" b="1" u="heavy" spc="-10" dirty="0">
                <a:uFill>
                  <a:solidFill>
                    <a:srgbClr val="000000"/>
                  </a:solidFill>
                </a:uFill>
                <a:latin typeface="Times New Roman"/>
                <a:cs typeface="Times New Roman"/>
              </a:rPr>
              <a:t> </a:t>
            </a:r>
            <a:r>
              <a:rPr lang="en-US" sz="2200" b="1" u="heavy" dirty="0" err="1">
                <a:uFill>
                  <a:solidFill>
                    <a:srgbClr val="000000"/>
                  </a:solidFill>
                </a:uFill>
                <a:latin typeface="Times New Roman"/>
                <a:cs typeface="Times New Roman"/>
              </a:rPr>
              <a:t>dụ</a:t>
            </a:r>
            <a:r>
              <a:rPr lang="en-US" sz="2200" dirty="0">
                <a:latin typeface="Times New Roman"/>
                <a:cs typeface="Times New Roman"/>
              </a:rPr>
              <a:t>:</a:t>
            </a:r>
          </a:p>
        </p:txBody>
      </p:sp>
      <p:grpSp>
        <p:nvGrpSpPr>
          <p:cNvPr id="15" name="object 15"/>
          <p:cNvGrpSpPr/>
          <p:nvPr/>
        </p:nvGrpSpPr>
        <p:grpSpPr>
          <a:xfrm>
            <a:off x="4419600" y="2867660"/>
            <a:ext cx="4585915" cy="4142740"/>
            <a:chOff x="401574" y="2901695"/>
            <a:chExt cx="4197350" cy="3679190"/>
          </a:xfrm>
        </p:grpSpPr>
        <p:sp>
          <p:nvSpPr>
            <p:cNvPr id="16" name="object 16"/>
            <p:cNvSpPr/>
            <p:nvPr/>
          </p:nvSpPr>
          <p:spPr>
            <a:xfrm>
              <a:off x="427482" y="2911601"/>
              <a:ext cx="4171188" cy="363092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01574" y="2901695"/>
              <a:ext cx="3553205" cy="367893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473532" y="2937509"/>
              <a:ext cx="4079366" cy="3539490"/>
            </a:xfrm>
            <a:prstGeom prst="rect">
              <a:avLst/>
            </a:prstGeom>
            <a:blipFill>
              <a:blip r:embed="rId10" cstate="print"/>
              <a:stretch>
                <a:fillRect/>
              </a:stretch>
            </a:blipFill>
          </p:spPr>
          <p:txBody>
            <a:bodyPr wrap="square" lIns="0" tIns="0" rIns="0" bIns="0" rtlCol="0"/>
            <a:lstStyle/>
            <a:p>
              <a:endParaRPr/>
            </a:p>
          </p:txBody>
        </p:sp>
      </p:grpSp>
      <p:sp>
        <p:nvSpPr>
          <p:cNvPr id="19" name="object 19"/>
          <p:cNvSpPr txBox="1"/>
          <p:nvPr/>
        </p:nvSpPr>
        <p:spPr>
          <a:xfrm>
            <a:off x="4498220" y="2960406"/>
            <a:ext cx="4532950" cy="3910044"/>
          </a:xfrm>
          <a:prstGeom prst="rect">
            <a:avLst/>
          </a:prstGeom>
          <a:ln w="9525">
            <a:solidFill>
              <a:srgbClr val="497DBA"/>
            </a:solidFill>
          </a:ln>
        </p:spPr>
        <p:txBody>
          <a:bodyPr vert="horz" wrap="square" lIns="0" tIns="39369" rIns="0" bIns="0" rtlCol="0">
            <a:spAutoFit/>
          </a:bodyPr>
          <a:lstStyle/>
          <a:p>
            <a:pPr marL="90805">
              <a:lnSpc>
                <a:spcPct val="100000"/>
              </a:lnSpc>
              <a:spcBef>
                <a:spcPts val="309"/>
              </a:spcBef>
            </a:pPr>
            <a:r>
              <a:rPr lang="en-US" sz="1600" b="1" dirty="0">
                <a:latin typeface="Times New Roman"/>
                <a:cs typeface="Times New Roman"/>
              </a:rPr>
              <a:t>&lt;!DOCTYPE html&gt;</a:t>
            </a:r>
          </a:p>
          <a:p>
            <a:pPr marL="90805">
              <a:lnSpc>
                <a:spcPct val="100000"/>
              </a:lnSpc>
              <a:spcBef>
                <a:spcPts val="309"/>
              </a:spcBef>
            </a:pPr>
            <a:r>
              <a:rPr lang="en-US" sz="1600" b="1" dirty="0">
                <a:solidFill>
                  <a:srgbClr val="FF0000"/>
                </a:solidFill>
                <a:latin typeface="Times New Roman"/>
                <a:cs typeface="Times New Roman"/>
              </a:rPr>
              <a:t>&lt;?php</a:t>
            </a:r>
          </a:p>
          <a:p>
            <a:pPr marL="90805">
              <a:lnSpc>
                <a:spcPct val="100000"/>
              </a:lnSpc>
              <a:spcBef>
                <a:spcPts val="309"/>
              </a:spcBef>
            </a:pPr>
            <a:r>
              <a:rPr lang="en-US" sz="1600" b="1" dirty="0">
                <a:solidFill>
                  <a:srgbClr val="FF0000"/>
                </a:solidFill>
                <a:latin typeface="Times New Roman"/>
                <a:cs typeface="Times New Roman"/>
              </a:rPr>
              <a:t>    </a:t>
            </a:r>
            <a:r>
              <a:rPr lang="en-US" sz="1600" b="1" dirty="0" err="1">
                <a:solidFill>
                  <a:srgbClr val="FF0000"/>
                </a:solidFill>
                <a:latin typeface="Times New Roman"/>
                <a:cs typeface="Times New Roman"/>
              </a:rPr>
              <a:t>setcookie</a:t>
            </a:r>
            <a:r>
              <a:rPr lang="en-US" sz="1600" b="1" dirty="0">
                <a:solidFill>
                  <a:srgbClr val="FF0000"/>
                </a:solidFill>
                <a:latin typeface="Times New Roman"/>
                <a:cs typeface="Times New Roman"/>
              </a:rPr>
              <a:t>('username', ‘</a:t>
            </a:r>
            <a:r>
              <a:rPr lang="en-US" sz="1600" b="1" dirty="0" err="1">
                <a:solidFill>
                  <a:srgbClr val="FF0000"/>
                </a:solidFill>
                <a:latin typeface="Times New Roman"/>
                <a:cs typeface="Times New Roman"/>
              </a:rPr>
              <a:t>annguyen</a:t>
            </a:r>
            <a:r>
              <a:rPr lang="en-US" sz="1600" b="1" dirty="0">
                <a:solidFill>
                  <a:srgbClr val="FF0000"/>
                </a:solidFill>
                <a:latin typeface="Times New Roman"/>
                <a:cs typeface="Times New Roman"/>
              </a:rPr>
              <a:t>', time() + 3600);</a:t>
            </a:r>
          </a:p>
          <a:p>
            <a:pPr marL="90805">
              <a:lnSpc>
                <a:spcPct val="100000"/>
              </a:lnSpc>
              <a:spcBef>
                <a:spcPts val="309"/>
              </a:spcBef>
            </a:pPr>
            <a:r>
              <a:rPr lang="en-US" sz="1600" b="1" dirty="0">
                <a:solidFill>
                  <a:srgbClr val="FF0000"/>
                </a:solidFill>
                <a:latin typeface="Times New Roman"/>
                <a:cs typeface="Times New Roman"/>
              </a:rPr>
              <a:t>?&gt;</a:t>
            </a:r>
          </a:p>
          <a:p>
            <a:pPr marL="90805">
              <a:lnSpc>
                <a:spcPct val="100000"/>
              </a:lnSpc>
              <a:spcBef>
                <a:spcPts val="309"/>
              </a:spcBef>
            </a:pPr>
            <a:r>
              <a:rPr lang="en-US" sz="1600" b="1" dirty="0">
                <a:latin typeface="Times New Roman"/>
                <a:cs typeface="Times New Roman"/>
              </a:rPr>
              <a:t>&lt;html&gt;</a:t>
            </a:r>
          </a:p>
          <a:p>
            <a:pPr marL="90805">
              <a:lnSpc>
                <a:spcPct val="100000"/>
              </a:lnSpc>
              <a:spcBef>
                <a:spcPts val="309"/>
              </a:spcBef>
            </a:pPr>
            <a:r>
              <a:rPr lang="en-US" sz="1600" b="1" dirty="0">
                <a:latin typeface="Times New Roman"/>
                <a:cs typeface="Times New Roman"/>
              </a:rPr>
              <a:t>    &lt;head&gt;</a:t>
            </a:r>
          </a:p>
          <a:p>
            <a:pPr marL="90805">
              <a:lnSpc>
                <a:spcPct val="100000"/>
              </a:lnSpc>
              <a:spcBef>
                <a:spcPts val="309"/>
              </a:spcBef>
            </a:pPr>
            <a:r>
              <a:rPr lang="en-US" sz="1600" b="1" dirty="0">
                <a:latin typeface="Times New Roman"/>
                <a:cs typeface="Times New Roman"/>
              </a:rPr>
              <a:t>        &lt;title&gt;&lt;/title&gt;</a:t>
            </a:r>
          </a:p>
          <a:p>
            <a:pPr marL="90805">
              <a:lnSpc>
                <a:spcPct val="100000"/>
              </a:lnSpc>
              <a:spcBef>
                <a:spcPts val="309"/>
              </a:spcBef>
            </a:pPr>
            <a:r>
              <a:rPr lang="en-US" sz="1600" b="1" dirty="0">
                <a:latin typeface="Times New Roman"/>
                <a:cs typeface="Times New Roman"/>
              </a:rPr>
              <a:t>        &lt;meta http-</a:t>
            </a:r>
            <a:r>
              <a:rPr lang="en-US" sz="1600" b="1" dirty="0" err="1">
                <a:latin typeface="Times New Roman"/>
                <a:cs typeface="Times New Roman"/>
              </a:rPr>
              <a:t>equiv</a:t>
            </a:r>
            <a:r>
              <a:rPr lang="en-US" sz="1600" b="1" dirty="0">
                <a:latin typeface="Times New Roman"/>
                <a:cs typeface="Times New Roman"/>
              </a:rPr>
              <a:t>="Content-Type" content="text/html; charset=UTF-8"&gt;</a:t>
            </a:r>
          </a:p>
          <a:p>
            <a:pPr marL="90805">
              <a:lnSpc>
                <a:spcPct val="100000"/>
              </a:lnSpc>
              <a:spcBef>
                <a:spcPts val="309"/>
              </a:spcBef>
            </a:pPr>
            <a:r>
              <a:rPr lang="en-US" sz="1600" b="1" dirty="0">
                <a:latin typeface="Times New Roman"/>
                <a:cs typeface="Times New Roman"/>
              </a:rPr>
              <a:t>    &lt;/head&gt;</a:t>
            </a:r>
          </a:p>
          <a:p>
            <a:pPr marL="90805">
              <a:lnSpc>
                <a:spcPct val="100000"/>
              </a:lnSpc>
              <a:spcBef>
                <a:spcPts val="309"/>
              </a:spcBef>
            </a:pPr>
            <a:r>
              <a:rPr lang="en-US" sz="1600" b="1" dirty="0">
                <a:latin typeface="Times New Roman"/>
                <a:cs typeface="Times New Roman"/>
              </a:rPr>
              <a:t>    &lt;body&gt;</a:t>
            </a:r>
          </a:p>
          <a:p>
            <a:pPr marL="90805">
              <a:lnSpc>
                <a:spcPct val="100000"/>
              </a:lnSpc>
              <a:spcBef>
                <a:spcPts val="309"/>
              </a:spcBef>
            </a:pPr>
            <a:r>
              <a:rPr lang="en-US" sz="1600" b="1" dirty="0">
                <a:latin typeface="Times New Roman"/>
                <a:cs typeface="Times New Roman"/>
              </a:rPr>
              <a:t>    &lt;/body&gt;</a:t>
            </a:r>
          </a:p>
          <a:p>
            <a:pPr marL="90805">
              <a:lnSpc>
                <a:spcPct val="100000"/>
              </a:lnSpc>
              <a:spcBef>
                <a:spcPts val="309"/>
              </a:spcBef>
            </a:pPr>
            <a:r>
              <a:rPr lang="en-US" sz="1600" b="1" dirty="0">
                <a:latin typeface="Times New Roman"/>
                <a:cs typeface="Times New Roman"/>
              </a:rPr>
              <a:t>&lt;/html&gt;</a:t>
            </a:r>
            <a:endParaRPr sz="1600" dirty="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014983" y="1523"/>
            <a:ext cx="6101715" cy="786130"/>
            <a:chOff x="1014983" y="1523"/>
            <a:chExt cx="6101715" cy="786130"/>
          </a:xfrm>
        </p:grpSpPr>
        <p:sp>
          <p:nvSpPr>
            <p:cNvPr id="6" name="object 6"/>
            <p:cNvSpPr/>
            <p:nvPr/>
          </p:nvSpPr>
          <p:spPr>
            <a:xfrm>
              <a:off x="1014983" y="1523"/>
              <a:ext cx="1258062" cy="78562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796033" y="1523"/>
              <a:ext cx="1367790" cy="78562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686811" y="1523"/>
              <a:ext cx="4429505" cy="78562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086789" y="153923"/>
              <a:ext cx="863168" cy="328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934207" y="213360"/>
              <a:ext cx="3862578" cy="338455"/>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xfrm>
            <a:off x="383540" y="756920"/>
            <a:ext cx="1261745" cy="391160"/>
          </a:xfrm>
          <a:prstGeom prst="rect">
            <a:avLst/>
          </a:prstGeom>
        </p:spPr>
        <p:txBody>
          <a:bodyPr vert="horz" wrap="square" lIns="0" tIns="12700" rIns="0" bIns="0" rtlCol="0">
            <a:spAutoFit/>
          </a:bodyPr>
          <a:lstStyle/>
          <a:p>
            <a:pPr marL="12700">
              <a:lnSpc>
                <a:spcPct val="100000"/>
              </a:lnSpc>
              <a:spcBef>
                <a:spcPts val="100"/>
              </a:spcBef>
            </a:pPr>
            <a:r>
              <a:rPr spc="-5" dirty="0"/>
              <a:t>b.</a:t>
            </a:r>
            <a:r>
              <a:rPr spc="-55" dirty="0"/>
              <a:t> </a:t>
            </a:r>
            <a:r>
              <a:rPr spc="-5" dirty="0"/>
              <a:t>Cookie</a:t>
            </a:r>
          </a:p>
        </p:txBody>
      </p:sp>
      <p:sp>
        <p:nvSpPr>
          <p:cNvPr id="14" name="object 14"/>
          <p:cNvSpPr txBox="1"/>
          <p:nvPr/>
        </p:nvSpPr>
        <p:spPr>
          <a:xfrm>
            <a:off x="574040" y="1154938"/>
            <a:ext cx="7960360" cy="1397819"/>
          </a:xfrm>
          <a:prstGeom prst="rect">
            <a:avLst/>
          </a:prstGeom>
        </p:spPr>
        <p:txBody>
          <a:bodyPr vert="horz" wrap="square" lIns="0" tIns="12700" rIns="0" bIns="0" rtlCol="0">
            <a:spAutoFit/>
          </a:bodyPr>
          <a:lstStyle/>
          <a:p>
            <a:pPr marL="355600" indent="-342900">
              <a:lnSpc>
                <a:spcPct val="100000"/>
              </a:lnSpc>
              <a:spcBef>
                <a:spcPts val="100"/>
              </a:spcBef>
              <a:buClr>
                <a:srgbClr val="00AF50"/>
              </a:buClr>
              <a:buFont typeface="Wingdings"/>
              <a:buChar char=""/>
              <a:tabLst>
                <a:tab pos="354965" algn="l"/>
                <a:tab pos="355600" algn="l"/>
              </a:tabLst>
            </a:pPr>
            <a:r>
              <a:rPr sz="1800" dirty="0">
                <a:latin typeface="Times New Roman"/>
                <a:cs typeface="Times New Roman"/>
              </a:rPr>
              <a:t>Sử dụng Cookie trong</a:t>
            </a:r>
            <a:r>
              <a:rPr sz="1800" spc="-25" dirty="0">
                <a:latin typeface="Times New Roman"/>
                <a:cs typeface="Times New Roman"/>
              </a:rPr>
              <a:t> </a:t>
            </a:r>
            <a:r>
              <a:rPr sz="1800" spc="-5" dirty="0">
                <a:latin typeface="Times New Roman"/>
                <a:cs typeface="Times New Roman"/>
              </a:rPr>
              <a:t>PHP:</a:t>
            </a:r>
            <a:endParaRPr sz="1800" dirty="0">
              <a:latin typeface="Times New Roman"/>
              <a:cs typeface="Times New Roman"/>
            </a:endParaRPr>
          </a:p>
          <a:p>
            <a:pPr marL="755650" lvl="1" indent="-285750">
              <a:lnSpc>
                <a:spcPct val="100000"/>
              </a:lnSpc>
              <a:buClr>
                <a:srgbClr val="C00000"/>
              </a:buClr>
              <a:buSzPct val="69444"/>
              <a:buFont typeface="Wingdings"/>
              <a:buChar char=""/>
              <a:tabLst>
                <a:tab pos="755015" algn="l"/>
                <a:tab pos="755650" algn="l"/>
              </a:tabLst>
            </a:pPr>
            <a:r>
              <a:rPr sz="1800" spc="-5" dirty="0" err="1">
                <a:latin typeface="Times New Roman"/>
                <a:cs typeface="Times New Roman"/>
              </a:rPr>
              <a:t>Đọc</a:t>
            </a:r>
            <a:r>
              <a:rPr sz="1800" spc="-5" dirty="0">
                <a:latin typeface="Times New Roman"/>
                <a:cs typeface="Times New Roman"/>
              </a:rPr>
              <a:t> </a:t>
            </a:r>
            <a:r>
              <a:rPr sz="1800" dirty="0">
                <a:latin typeface="Times New Roman"/>
                <a:cs typeface="Times New Roman"/>
              </a:rPr>
              <a:t>(get) lại giá trị của</a:t>
            </a:r>
            <a:r>
              <a:rPr sz="1800" spc="-35" dirty="0">
                <a:latin typeface="Times New Roman"/>
                <a:cs typeface="Times New Roman"/>
              </a:rPr>
              <a:t> </a:t>
            </a:r>
            <a:r>
              <a:rPr sz="1800" dirty="0">
                <a:latin typeface="Times New Roman"/>
                <a:cs typeface="Times New Roman"/>
              </a:rPr>
              <a:t>cookie:</a:t>
            </a:r>
            <a:r>
              <a:rPr lang="vi-VN" sz="1800" dirty="0">
                <a:latin typeface="Times New Roman"/>
                <a:cs typeface="Times New Roman"/>
              </a:rPr>
              <a:t>Tất cả Cookie được lưu trữ trong biến toàn cục $_COOKIE nên để lấy giá trị Cookie ta dùng cú pháp sau: </a:t>
            </a:r>
            <a:endParaRPr lang="en-US" sz="1800" dirty="0">
              <a:latin typeface="Times New Roman"/>
              <a:cs typeface="Times New Roman"/>
            </a:endParaRPr>
          </a:p>
          <a:p>
            <a:pPr marL="755650" lvl="1" indent="-285750">
              <a:lnSpc>
                <a:spcPct val="100000"/>
              </a:lnSpc>
              <a:buClr>
                <a:srgbClr val="C00000"/>
              </a:buClr>
              <a:buSzPct val="69444"/>
              <a:buFont typeface="Wingdings"/>
              <a:buChar char=""/>
              <a:tabLst>
                <a:tab pos="755015" algn="l"/>
                <a:tab pos="755650" algn="l"/>
              </a:tabLst>
            </a:pPr>
            <a:r>
              <a:rPr lang="vi-VN" sz="1800" dirty="0">
                <a:latin typeface="Times New Roman"/>
                <a:cs typeface="Times New Roman"/>
              </a:rPr>
              <a:t>$bien</a:t>
            </a:r>
            <a:r>
              <a:rPr lang="en-US" sz="1800" dirty="0">
                <a:latin typeface="Times New Roman"/>
                <a:cs typeface="Times New Roman"/>
              </a:rPr>
              <a:t> </a:t>
            </a:r>
            <a:r>
              <a:rPr lang="vi-VN" sz="1800" dirty="0">
                <a:latin typeface="Times New Roman"/>
                <a:cs typeface="Times New Roman"/>
              </a:rPr>
              <a:t>=</a:t>
            </a:r>
            <a:r>
              <a:rPr lang="en-US" sz="1800" dirty="0">
                <a:latin typeface="Times New Roman"/>
                <a:cs typeface="Times New Roman"/>
              </a:rPr>
              <a:t>  </a:t>
            </a:r>
            <a:r>
              <a:rPr sz="1800" b="1" spc="-5" dirty="0">
                <a:solidFill>
                  <a:srgbClr val="FF0000"/>
                </a:solidFill>
                <a:latin typeface="Times New Roman"/>
                <a:cs typeface="Times New Roman"/>
              </a:rPr>
              <a:t>$_COOKIE</a:t>
            </a:r>
            <a:r>
              <a:rPr sz="1800" spc="-5" dirty="0">
                <a:latin typeface="Times New Roman"/>
                <a:cs typeface="Times New Roman"/>
              </a:rPr>
              <a:t>[tên_cookie]</a:t>
            </a:r>
            <a:endParaRPr sz="1800" dirty="0">
              <a:latin typeface="Times New Roman"/>
              <a:cs typeface="Times New Roman"/>
            </a:endParaRPr>
          </a:p>
          <a:p>
            <a:pPr marL="355600" indent="-342900">
              <a:lnSpc>
                <a:spcPct val="100000"/>
              </a:lnSpc>
              <a:buClr>
                <a:srgbClr val="00AF50"/>
              </a:buClr>
              <a:buFont typeface="Wingdings"/>
              <a:buChar char=""/>
              <a:tabLst>
                <a:tab pos="354965" algn="l"/>
                <a:tab pos="355600" algn="l"/>
              </a:tabLst>
            </a:pPr>
            <a:r>
              <a:rPr sz="1800" b="1" u="heavy" spc="-5" dirty="0">
                <a:uFill>
                  <a:solidFill>
                    <a:srgbClr val="000000"/>
                  </a:solidFill>
                </a:uFill>
                <a:latin typeface="Times New Roman"/>
                <a:cs typeface="Times New Roman"/>
              </a:rPr>
              <a:t>Ví</a:t>
            </a:r>
            <a:r>
              <a:rPr sz="1800" b="1" u="heavy" spc="-10" dirty="0">
                <a:uFill>
                  <a:solidFill>
                    <a:srgbClr val="000000"/>
                  </a:solidFill>
                </a:uFill>
                <a:latin typeface="Times New Roman"/>
                <a:cs typeface="Times New Roman"/>
              </a:rPr>
              <a:t> </a:t>
            </a:r>
            <a:r>
              <a:rPr sz="1800" b="1" u="heavy" dirty="0">
                <a:uFill>
                  <a:solidFill>
                    <a:srgbClr val="000000"/>
                  </a:solidFill>
                </a:uFill>
                <a:latin typeface="Times New Roman"/>
                <a:cs typeface="Times New Roman"/>
              </a:rPr>
              <a:t>dụ</a:t>
            </a:r>
            <a:r>
              <a:rPr sz="1800" dirty="0">
                <a:latin typeface="Times New Roman"/>
                <a:cs typeface="Times New Roman"/>
              </a:rPr>
              <a:t>:</a:t>
            </a:r>
          </a:p>
        </p:txBody>
      </p:sp>
      <p:grpSp>
        <p:nvGrpSpPr>
          <p:cNvPr id="20" name="object 20"/>
          <p:cNvGrpSpPr/>
          <p:nvPr/>
        </p:nvGrpSpPr>
        <p:grpSpPr>
          <a:xfrm>
            <a:off x="4652771" y="2901695"/>
            <a:ext cx="4123690" cy="3641090"/>
            <a:chOff x="4652771" y="2901695"/>
            <a:chExt cx="4123690" cy="3641090"/>
          </a:xfrm>
        </p:grpSpPr>
        <p:sp>
          <p:nvSpPr>
            <p:cNvPr id="21" name="object 21"/>
            <p:cNvSpPr/>
            <p:nvPr/>
          </p:nvSpPr>
          <p:spPr>
            <a:xfrm>
              <a:off x="4678679" y="2911601"/>
              <a:ext cx="4097274" cy="3630929"/>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4652771" y="2901695"/>
              <a:ext cx="4112514" cy="3435096"/>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4724399" y="2937509"/>
              <a:ext cx="4005961" cy="3539490"/>
            </a:xfrm>
            <a:prstGeom prst="rect">
              <a:avLst/>
            </a:prstGeom>
            <a:blipFill>
              <a:blip r:embed="rId10" cstate="print"/>
              <a:stretch>
                <a:fillRect/>
              </a:stretch>
            </a:blipFill>
          </p:spPr>
          <p:txBody>
            <a:bodyPr wrap="square" lIns="0" tIns="0" rIns="0" bIns="0" rtlCol="0"/>
            <a:lstStyle/>
            <a:p>
              <a:endParaRPr/>
            </a:p>
          </p:txBody>
        </p:sp>
      </p:grpSp>
      <p:sp>
        <p:nvSpPr>
          <p:cNvPr id="24" name="object 24"/>
          <p:cNvSpPr txBox="1"/>
          <p:nvPr/>
        </p:nvSpPr>
        <p:spPr>
          <a:xfrm>
            <a:off x="4724400" y="2937510"/>
            <a:ext cx="4006215" cy="3539490"/>
          </a:xfrm>
          <a:prstGeom prst="rect">
            <a:avLst/>
          </a:prstGeom>
          <a:ln w="9525">
            <a:solidFill>
              <a:srgbClr val="497DBA"/>
            </a:solidFill>
          </a:ln>
        </p:spPr>
        <p:txBody>
          <a:bodyPr vert="horz" wrap="square" lIns="0" tIns="39369" rIns="0" bIns="0" rtlCol="0">
            <a:spAutoFit/>
          </a:bodyPr>
          <a:lstStyle/>
          <a:p>
            <a:pPr marL="91440">
              <a:lnSpc>
                <a:spcPct val="100000"/>
              </a:lnSpc>
              <a:spcBef>
                <a:spcPts val="309"/>
              </a:spcBef>
            </a:pPr>
            <a:r>
              <a:rPr sz="1600" b="1" spc="-5" dirty="0">
                <a:latin typeface="Times New Roman"/>
                <a:cs typeface="Times New Roman"/>
              </a:rPr>
              <a:t>&lt;html&gt;</a:t>
            </a:r>
            <a:endParaRPr sz="1600">
              <a:latin typeface="Times New Roman"/>
              <a:cs typeface="Times New Roman"/>
            </a:endParaRPr>
          </a:p>
          <a:p>
            <a:pPr marL="91440">
              <a:lnSpc>
                <a:spcPct val="100000"/>
              </a:lnSpc>
            </a:pPr>
            <a:r>
              <a:rPr sz="1600" b="1" spc="-5" dirty="0">
                <a:latin typeface="Times New Roman"/>
                <a:cs typeface="Times New Roman"/>
              </a:rPr>
              <a:t>&lt;head&gt;&lt;title&gt;</a:t>
            </a:r>
            <a:r>
              <a:rPr sz="1600" spc="-5" dirty="0">
                <a:latin typeface="Times New Roman"/>
                <a:cs typeface="Times New Roman"/>
              </a:rPr>
              <a:t>Trang</a:t>
            </a:r>
            <a:r>
              <a:rPr sz="1600" dirty="0">
                <a:latin typeface="Times New Roman"/>
                <a:cs typeface="Times New Roman"/>
              </a:rPr>
              <a:t> </a:t>
            </a:r>
            <a:r>
              <a:rPr sz="1600" spc="-5" dirty="0">
                <a:latin typeface="Times New Roman"/>
                <a:cs typeface="Times New Roman"/>
              </a:rPr>
              <a:t>b</a:t>
            </a:r>
            <a:r>
              <a:rPr sz="1600" b="1" spc="-5" dirty="0">
                <a:latin typeface="Times New Roman"/>
                <a:cs typeface="Times New Roman"/>
              </a:rPr>
              <a:t>&lt;/title&gt;&lt;/head&gt;</a:t>
            </a:r>
            <a:endParaRPr sz="1600">
              <a:latin typeface="Times New Roman"/>
              <a:cs typeface="Times New Roman"/>
            </a:endParaRPr>
          </a:p>
          <a:p>
            <a:pPr marL="91440">
              <a:lnSpc>
                <a:spcPct val="100000"/>
              </a:lnSpc>
            </a:pPr>
            <a:r>
              <a:rPr sz="1600" b="1" dirty="0">
                <a:latin typeface="Times New Roman"/>
                <a:cs typeface="Times New Roman"/>
              </a:rPr>
              <a:t>&lt;body&gt;</a:t>
            </a:r>
            <a:endParaRPr sz="1600">
              <a:latin typeface="Times New Roman"/>
              <a:cs typeface="Times New Roman"/>
            </a:endParaRPr>
          </a:p>
          <a:p>
            <a:pPr marL="91440">
              <a:lnSpc>
                <a:spcPct val="100000"/>
              </a:lnSpc>
            </a:pPr>
            <a:r>
              <a:rPr sz="1600" dirty="0">
                <a:latin typeface="Times New Roman"/>
                <a:cs typeface="Times New Roman"/>
              </a:rPr>
              <a:t>&lt;a href="a.php"&gt; qua trang</a:t>
            </a:r>
            <a:r>
              <a:rPr sz="1600" spc="-50" dirty="0">
                <a:latin typeface="Times New Roman"/>
                <a:cs typeface="Times New Roman"/>
              </a:rPr>
              <a:t> </a:t>
            </a:r>
            <a:r>
              <a:rPr sz="1600" dirty="0">
                <a:latin typeface="Times New Roman"/>
                <a:cs typeface="Times New Roman"/>
              </a:rPr>
              <a:t>a&lt;/a&gt;</a:t>
            </a:r>
            <a:endParaRPr sz="1600">
              <a:latin typeface="Times New Roman"/>
              <a:cs typeface="Times New Roman"/>
            </a:endParaRPr>
          </a:p>
          <a:p>
            <a:pPr marL="91440">
              <a:lnSpc>
                <a:spcPct val="100000"/>
              </a:lnSpc>
            </a:pPr>
            <a:r>
              <a:rPr sz="1600" b="1" dirty="0">
                <a:solidFill>
                  <a:srgbClr val="FF0000"/>
                </a:solidFill>
                <a:latin typeface="Times New Roman"/>
                <a:cs typeface="Times New Roman"/>
              </a:rPr>
              <a:t>&lt;?php</a:t>
            </a:r>
            <a:endParaRPr sz="1600">
              <a:latin typeface="Times New Roman"/>
              <a:cs typeface="Times New Roman"/>
            </a:endParaRPr>
          </a:p>
          <a:p>
            <a:pPr marL="274320">
              <a:lnSpc>
                <a:spcPct val="100000"/>
              </a:lnSpc>
            </a:pPr>
            <a:r>
              <a:rPr sz="1600" b="1" spc="-5" dirty="0">
                <a:latin typeface="Times New Roman"/>
                <a:cs typeface="Times New Roman"/>
              </a:rPr>
              <a:t>if </a:t>
            </a:r>
            <a:r>
              <a:rPr sz="1600" dirty="0">
                <a:latin typeface="Times New Roman"/>
                <a:cs typeface="Times New Roman"/>
              </a:rPr>
              <a:t>(</a:t>
            </a:r>
            <a:r>
              <a:rPr sz="1600" b="1" dirty="0">
                <a:solidFill>
                  <a:srgbClr val="C00000"/>
                </a:solidFill>
                <a:latin typeface="Times New Roman"/>
                <a:cs typeface="Times New Roman"/>
              </a:rPr>
              <a:t>isset</a:t>
            </a:r>
            <a:r>
              <a:rPr sz="1600" dirty="0">
                <a:latin typeface="Times New Roman"/>
                <a:cs typeface="Times New Roman"/>
              </a:rPr>
              <a:t>($_COOKIE['a']))</a:t>
            </a:r>
            <a:r>
              <a:rPr sz="1600" spc="5" dirty="0">
                <a:latin typeface="Times New Roman"/>
                <a:cs typeface="Times New Roman"/>
              </a:rPr>
              <a:t> </a:t>
            </a:r>
            <a:r>
              <a:rPr sz="1600" dirty="0">
                <a:latin typeface="Times New Roman"/>
                <a:cs typeface="Times New Roman"/>
              </a:rPr>
              <a:t>{</a:t>
            </a:r>
            <a:endParaRPr sz="1600">
              <a:latin typeface="Times New Roman"/>
              <a:cs typeface="Times New Roman"/>
            </a:endParaRPr>
          </a:p>
          <a:p>
            <a:pPr marL="457200">
              <a:lnSpc>
                <a:spcPct val="100000"/>
              </a:lnSpc>
            </a:pPr>
            <a:r>
              <a:rPr sz="1600" b="1" dirty="0">
                <a:latin typeface="Times New Roman"/>
                <a:cs typeface="Times New Roman"/>
              </a:rPr>
              <a:t>echo </a:t>
            </a:r>
            <a:r>
              <a:rPr sz="1600" dirty="0">
                <a:latin typeface="Times New Roman"/>
                <a:cs typeface="Times New Roman"/>
              </a:rPr>
              <a:t>"gia tri lay duoc</a:t>
            </a:r>
            <a:r>
              <a:rPr sz="1600" spc="-40" dirty="0">
                <a:latin typeface="Times New Roman"/>
                <a:cs typeface="Times New Roman"/>
              </a:rPr>
              <a:t> </a:t>
            </a:r>
            <a:r>
              <a:rPr sz="1600" b="1" dirty="0">
                <a:latin typeface="Times New Roman"/>
                <a:cs typeface="Times New Roman"/>
              </a:rPr>
              <a:t>".</a:t>
            </a:r>
            <a:r>
              <a:rPr sz="1600" b="1" dirty="0">
                <a:solidFill>
                  <a:srgbClr val="FF0000"/>
                </a:solidFill>
                <a:latin typeface="Times New Roman"/>
                <a:cs typeface="Times New Roman"/>
              </a:rPr>
              <a:t>$_COOKIE</a:t>
            </a:r>
            <a:r>
              <a:rPr sz="1600" dirty="0">
                <a:latin typeface="Times New Roman"/>
                <a:cs typeface="Times New Roman"/>
              </a:rPr>
              <a:t>['a'];</a:t>
            </a:r>
            <a:endParaRPr sz="1600">
              <a:latin typeface="Times New Roman"/>
              <a:cs typeface="Times New Roman"/>
            </a:endParaRPr>
          </a:p>
          <a:p>
            <a:pPr marL="274320">
              <a:lnSpc>
                <a:spcPct val="100000"/>
              </a:lnSpc>
            </a:pPr>
            <a:r>
              <a:rPr sz="1600" dirty="0">
                <a:latin typeface="Times New Roman"/>
                <a:cs typeface="Times New Roman"/>
              </a:rPr>
              <a:t>}</a:t>
            </a:r>
            <a:endParaRPr sz="1600">
              <a:latin typeface="Times New Roman"/>
              <a:cs typeface="Times New Roman"/>
            </a:endParaRPr>
          </a:p>
          <a:p>
            <a:pPr marL="274320">
              <a:lnSpc>
                <a:spcPct val="100000"/>
              </a:lnSpc>
            </a:pPr>
            <a:r>
              <a:rPr sz="1600" b="1" dirty="0">
                <a:latin typeface="Times New Roman"/>
                <a:cs typeface="Times New Roman"/>
              </a:rPr>
              <a:t>else</a:t>
            </a:r>
            <a:endParaRPr sz="1600">
              <a:latin typeface="Times New Roman"/>
              <a:cs typeface="Times New Roman"/>
            </a:endParaRPr>
          </a:p>
          <a:p>
            <a:pPr marL="457200">
              <a:lnSpc>
                <a:spcPct val="100000"/>
              </a:lnSpc>
            </a:pPr>
            <a:r>
              <a:rPr sz="1600" dirty="0">
                <a:latin typeface="Times New Roman"/>
                <a:cs typeface="Times New Roman"/>
              </a:rPr>
              <a:t>echo "khong lay</a:t>
            </a:r>
            <a:r>
              <a:rPr sz="1600" spc="-40" dirty="0">
                <a:latin typeface="Times New Roman"/>
                <a:cs typeface="Times New Roman"/>
              </a:rPr>
              <a:t> </a:t>
            </a:r>
            <a:r>
              <a:rPr sz="1600" dirty="0">
                <a:latin typeface="Times New Roman"/>
                <a:cs typeface="Times New Roman"/>
              </a:rPr>
              <a:t>duoc";</a:t>
            </a:r>
            <a:endParaRPr sz="1600">
              <a:latin typeface="Times New Roman"/>
              <a:cs typeface="Times New Roman"/>
            </a:endParaRPr>
          </a:p>
          <a:p>
            <a:pPr marL="91440">
              <a:lnSpc>
                <a:spcPct val="100000"/>
              </a:lnSpc>
            </a:pPr>
            <a:r>
              <a:rPr sz="1600" b="1" dirty="0">
                <a:solidFill>
                  <a:srgbClr val="FF0000"/>
                </a:solidFill>
                <a:latin typeface="Times New Roman"/>
                <a:cs typeface="Times New Roman"/>
              </a:rPr>
              <a:t>?&gt;</a:t>
            </a:r>
            <a:endParaRPr sz="1600">
              <a:latin typeface="Times New Roman"/>
              <a:cs typeface="Times New Roman"/>
            </a:endParaRPr>
          </a:p>
          <a:p>
            <a:pPr marL="91440">
              <a:lnSpc>
                <a:spcPct val="100000"/>
              </a:lnSpc>
            </a:pPr>
            <a:r>
              <a:rPr sz="1600" b="1" dirty="0">
                <a:latin typeface="Times New Roman"/>
                <a:cs typeface="Times New Roman"/>
              </a:rPr>
              <a:t>&lt;/body&gt;</a:t>
            </a:r>
            <a:endParaRPr sz="1600">
              <a:latin typeface="Times New Roman"/>
              <a:cs typeface="Times New Roman"/>
            </a:endParaRPr>
          </a:p>
          <a:p>
            <a:pPr marL="91440">
              <a:lnSpc>
                <a:spcPct val="100000"/>
              </a:lnSpc>
            </a:pPr>
            <a:r>
              <a:rPr sz="1600" b="1" dirty="0">
                <a:latin typeface="Times New Roman"/>
                <a:cs typeface="Times New Roman"/>
              </a:rPr>
              <a:t>&lt;/html&gt;</a:t>
            </a:r>
            <a:endParaRPr sz="1600">
              <a:latin typeface="Times New Roman"/>
              <a:cs typeface="Times New Roman"/>
            </a:endParaRPr>
          </a:p>
        </p:txBody>
      </p:sp>
    </p:spTree>
    <p:extLst>
      <p:ext uri="{BB962C8B-B14F-4D97-AF65-F5344CB8AC3E}">
        <p14:creationId xmlns:p14="http://schemas.microsoft.com/office/powerpoint/2010/main" val="83326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6101715" cy="786130"/>
            <a:chOff x="1014983" y="1523"/>
            <a:chExt cx="610171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4429505"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6789" y="153923"/>
              <a:ext cx="863168"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3862578" cy="338455"/>
            </a:xfrm>
            <a:prstGeom prst="rect">
              <a:avLst/>
            </a:prstGeom>
            <a:blipFill>
              <a:blip r:embed="rId8"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b.</a:t>
            </a:r>
            <a:r>
              <a:rPr spc="-50" dirty="0"/>
              <a:t> </a:t>
            </a:r>
            <a:r>
              <a:rPr spc="-5" dirty="0"/>
              <a:t>Session</a:t>
            </a:r>
          </a:p>
        </p:txBody>
      </p:sp>
      <p:sp>
        <p:nvSpPr>
          <p:cNvPr id="12" name="object 12"/>
          <p:cNvSpPr txBox="1"/>
          <p:nvPr/>
        </p:nvSpPr>
        <p:spPr>
          <a:xfrm>
            <a:off x="228600" y="1089152"/>
            <a:ext cx="8077200" cy="3349635"/>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00AF50"/>
              </a:buClr>
              <a:buFont typeface="Wingdings"/>
              <a:buChar char=""/>
              <a:tabLst>
                <a:tab pos="354965" algn="l"/>
                <a:tab pos="355600" algn="l"/>
              </a:tabLst>
            </a:pPr>
            <a:r>
              <a:rPr lang="vi-VN" sz="2400" spc="-5" dirty="0">
                <a:latin typeface="Times New Roman"/>
                <a:cs typeface="Times New Roman"/>
              </a:rPr>
              <a:t>Biến Session trong PHP được dùng để lưu trữ thông tin của người dùng hoặc là lưu trữ tùy chọn cấu hình hệ thống cho người dùng.</a:t>
            </a:r>
            <a:r>
              <a:rPr sz="2400" spc="-30" dirty="0">
                <a:latin typeface="Times New Roman"/>
                <a:cs typeface="Times New Roman"/>
              </a:rPr>
              <a:t> </a:t>
            </a:r>
            <a:endParaRPr lang="en-US" sz="2400" spc="-30" dirty="0">
              <a:latin typeface="Times New Roman"/>
              <a:cs typeface="Times New Roman"/>
            </a:endParaRPr>
          </a:p>
          <a:p>
            <a:pPr marL="355600" marR="5080" indent="-342900" algn="just">
              <a:lnSpc>
                <a:spcPct val="100000"/>
              </a:lnSpc>
              <a:spcBef>
                <a:spcPts val="100"/>
              </a:spcBef>
              <a:buClr>
                <a:srgbClr val="00AF50"/>
              </a:buClr>
              <a:buFont typeface="Wingdings"/>
              <a:buChar char=""/>
              <a:tabLst>
                <a:tab pos="354965" algn="l"/>
                <a:tab pos="355600" algn="l"/>
              </a:tabLst>
            </a:pPr>
            <a:r>
              <a:rPr sz="2400" spc="-5" dirty="0" err="1">
                <a:latin typeface="Times New Roman"/>
                <a:cs typeface="Times New Roman"/>
              </a:rPr>
              <a:t>Mỗi</a:t>
            </a:r>
            <a:r>
              <a:rPr sz="2400" spc="-5" dirty="0">
                <a:latin typeface="Times New Roman"/>
                <a:cs typeface="Times New Roman"/>
              </a:rPr>
              <a:t> </a:t>
            </a:r>
            <a:r>
              <a:rPr sz="2400" dirty="0">
                <a:latin typeface="Times New Roman"/>
                <a:cs typeface="Times New Roman"/>
              </a:rPr>
              <a:t>session sẽ có một định danh</a:t>
            </a:r>
            <a:r>
              <a:rPr sz="2400" spc="-50" dirty="0">
                <a:latin typeface="Times New Roman"/>
                <a:cs typeface="Times New Roman"/>
              </a:rPr>
              <a:t> </a:t>
            </a:r>
            <a:r>
              <a:rPr sz="2400" spc="-5" dirty="0">
                <a:latin typeface="Times New Roman"/>
                <a:cs typeface="Times New Roman"/>
              </a:rPr>
              <a:t>(ID).</a:t>
            </a:r>
            <a:endParaRPr lang="en-US" sz="2400" spc="-5" dirty="0">
              <a:latin typeface="Times New Roman"/>
              <a:cs typeface="Times New Roman"/>
            </a:endParaRPr>
          </a:p>
          <a:p>
            <a:pPr marL="355600" indent="-342900" algn="just">
              <a:lnSpc>
                <a:spcPct val="100000"/>
              </a:lnSpc>
              <a:buClr>
                <a:srgbClr val="00AF50"/>
              </a:buClr>
              <a:buFont typeface="Wingdings"/>
              <a:buChar char=""/>
              <a:tabLst>
                <a:tab pos="354965" algn="l"/>
                <a:tab pos="355600" algn="l"/>
              </a:tabLst>
            </a:pPr>
            <a:r>
              <a:rPr lang="vi-VN" sz="2400" dirty="0">
                <a:latin typeface="Times New Roman"/>
                <a:cs typeface="Times New Roman"/>
              </a:rPr>
              <a:t>Thông thường Session</a:t>
            </a:r>
            <a:r>
              <a:rPr lang="en-US" sz="2400" dirty="0">
                <a:latin typeface="Times New Roman"/>
                <a:cs typeface="Times New Roman"/>
              </a:rPr>
              <a:t> </a:t>
            </a:r>
            <a:r>
              <a:rPr lang="en-US" sz="2400" dirty="0" err="1">
                <a:latin typeface="Times New Roman"/>
                <a:cs typeface="Times New Roman"/>
              </a:rPr>
              <a:t>dùng</a:t>
            </a:r>
            <a:r>
              <a:rPr lang="vi-VN" sz="2400" dirty="0">
                <a:latin typeface="Times New Roman"/>
                <a:cs typeface="Times New Roman"/>
              </a:rPr>
              <a:t> để lưu thông tin đăng nhập, giỏ hàng hoặc những dữ liệu mang tính chất tạm thời và mỗi client sẽ có </a:t>
            </a:r>
            <a:r>
              <a:rPr lang="en-US" sz="2400" dirty="0" err="1">
                <a:latin typeface="Times New Roman"/>
                <a:cs typeface="Times New Roman"/>
              </a:rPr>
              <a:t>dữ</a:t>
            </a:r>
            <a:r>
              <a:rPr lang="vi-VN" sz="2400" dirty="0">
                <a:latin typeface="Times New Roman"/>
                <a:cs typeface="Times New Roman"/>
              </a:rPr>
              <a:t> liệu khác nhau.</a:t>
            </a:r>
          </a:p>
          <a:p>
            <a:pPr marL="12700" algn="just">
              <a:lnSpc>
                <a:spcPct val="100000"/>
              </a:lnSpc>
              <a:buClr>
                <a:srgbClr val="00AF50"/>
              </a:buClr>
              <a:tabLst>
                <a:tab pos="354965" algn="l"/>
                <a:tab pos="355600" algn="l"/>
              </a:tabLst>
            </a:pPr>
            <a:endParaRPr lang="vi-VN" sz="2400" dirty="0">
              <a:latin typeface="Times New Roman"/>
              <a:cs typeface="Times New Roman"/>
            </a:endParaRPr>
          </a:p>
          <a:p>
            <a:pPr marL="355600" indent="-342900" algn="just">
              <a:lnSpc>
                <a:spcPct val="100000"/>
              </a:lnSpc>
              <a:buClr>
                <a:srgbClr val="00AF50"/>
              </a:buClr>
              <a:buFont typeface="Wingdings"/>
              <a:buChar char=""/>
              <a:tabLst>
                <a:tab pos="354965" algn="l"/>
                <a:tab pos="355600" algn="l"/>
              </a:tabLst>
            </a:pPr>
            <a:endParaRPr sz="2400" dirty="0">
              <a:latin typeface="Times New Roman"/>
              <a:cs typeface="Times New Roman"/>
            </a:endParaRPr>
          </a:p>
        </p:txBody>
      </p:sp>
      <p:sp>
        <p:nvSpPr>
          <p:cNvPr id="13" name="object 13"/>
          <p:cNvSpPr txBox="1"/>
          <p:nvPr/>
        </p:nvSpPr>
        <p:spPr>
          <a:xfrm>
            <a:off x="950648" y="3695827"/>
            <a:ext cx="3614420" cy="2906395"/>
          </a:xfrm>
          <a:prstGeom prst="rect">
            <a:avLst/>
          </a:prstGeom>
        </p:spPr>
        <p:txBody>
          <a:bodyPr vert="horz" wrap="square" lIns="0" tIns="149860" rIns="0" bIns="0" rtlCol="0">
            <a:spAutoFit/>
          </a:bodyPr>
          <a:lstStyle/>
          <a:p>
            <a:pPr marL="298450" indent="-285750">
              <a:lnSpc>
                <a:spcPct val="100000"/>
              </a:lnSpc>
              <a:spcBef>
                <a:spcPts val="1180"/>
              </a:spcBef>
              <a:buClr>
                <a:srgbClr val="C00000"/>
              </a:buClr>
              <a:buFont typeface="Wingdings"/>
              <a:buChar char=""/>
              <a:tabLst>
                <a:tab pos="298450" algn="l"/>
              </a:tabLst>
            </a:pPr>
            <a:r>
              <a:rPr sz="1800" b="1" spc="-5" dirty="0">
                <a:latin typeface="Times New Roman"/>
                <a:cs typeface="Times New Roman"/>
              </a:rPr>
              <a:t>session_start</a:t>
            </a:r>
            <a:r>
              <a:rPr sz="1800" spc="-5" dirty="0">
                <a:latin typeface="Times New Roman"/>
                <a:cs typeface="Times New Roman"/>
              </a:rPr>
              <a:t>():</a:t>
            </a:r>
            <a:endParaRPr sz="1800" dirty="0">
              <a:latin typeface="Times New Roman"/>
              <a:cs typeface="Times New Roman"/>
            </a:endParaRPr>
          </a:p>
          <a:p>
            <a:pPr marL="298450" indent="-285750">
              <a:lnSpc>
                <a:spcPct val="100000"/>
              </a:lnSpc>
              <a:spcBef>
                <a:spcPts val="1080"/>
              </a:spcBef>
              <a:buClr>
                <a:srgbClr val="C00000"/>
              </a:buClr>
              <a:buFont typeface="Wingdings"/>
              <a:buChar char=""/>
              <a:tabLst>
                <a:tab pos="298450" algn="l"/>
              </a:tabLst>
            </a:pPr>
            <a:r>
              <a:rPr sz="1800" b="1" spc="-5" dirty="0">
                <a:latin typeface="Times New Roman"/>
                <a:cs typeface="Times New Roman"/>
              </a:rPr>
              <a:t>session_register</a:t>
            </a:r>
            <a:r>
              <a:rPr sz="1800" spc="-5" dirty="0">
                <a:latin typeface="Times New Roman"/>
                <a:cs typeface="Times New Roman"/>
              </a:rPr>
              <a:t>(tên biến):</a:t>
            </a:r>
            <a:endParaRPr sz="1800" dirty="0">
              <a:latin typeface="Times New Roman"/>
              <a:cs typeface="Times New Roman"/>
            </a:endParaRPr>
          </a:p>
          <a:p>
            <a:pPr marL="298450" indent="-285750">
              <a:lnSpc>
                <a:spcPct val="100000"/>
              </a:lnSpc>
              <a:spcBef>
                <a:spcPts val="1080"/>
              </a:spcBef>
              <a:buClr>
                <a:srgbClr val="C00000"/>
              </a:buClr>
              <a:buFont typeface="Wingdings"/>
              <a:buChar char=""/>
              <a:tabLst>
                <a:tab pos="298450" algn="l"/>
              </a:tabLst>
            </a:pPr>
            <a:r>
              <a:rPr sz="1800" b="1" dirty="0">
                <a:latin typeface="Times New Roman"/>
                <a:cs typeface="Times New Roman"/>
              </a:rPr>
              <a:t>$_SESSION</a:t>
            </a:r>
            <a:r>
              <a:rPr sz="1800" dirty="0">
                <a:latin typeface="Times New Roman"/>
                <a:cs typeface="Times New Roman"/>
              </a:rPr>
              <a:t>[tên_session] =</a:t>
            </a:r>
            <a:r>
              <a:rPr sz="1800" spc="-80" dirty="0">
                <a:latin typeface="Times New Roman"/>
                <a:cs typeface="Times New Roman"/>
              </a:rPr>
              <a:t> </a:t>
            </a:r>
            <a:r>
              <a:rPr sz="1800" spc="-5" dirty="0">
                <a:latin typeface="Times New Roman"/>
                <a:cs typeface="Times New Roman"/>
              </a:rPr>
              <a:t>giá_trị;</a:t>
            </a:r>
            <a:endParaRPr sz="1800" dirty="0">
              <a:latin typeface="Times New Roman"/>
              <a:cs typeface="Times New Roman"/>
            </a:endParaRPr>
          </a:p>
          <a:p>
            <a:pPr marL="298450" indent="-285750">
              <a:lnSpc>
                <a:spcPct val="100000"/>
              </a:lnSpc>
              <a:spcBef>
                <a:spcPts val="1080"/>
              </a:spcBef>
              <a:buClr>
                <a:srgbClr val="C00000"/>
              </a:buClr>
              <a:buFont typeface="Wingdings"/>
              <a:buChar char=""/>
              <a:tabLst>
                <a:tab pos="298450" algn="l"/>
              </a:tabLst>
            </a:pPr>
            <a:r>
              <a:rPr sz="1800" b="1" dirty="0">
                <a:latin typeface="Times New Roman"/>
                <a:cs typeface="Times New Roman"/>
              </a:rPr>
              <a:t>$_SESSION</a:t>
            </a:r>
            <a:r>
              <a:rPr sz="1800" dirty="0">
                <a:latin typeface="Times New Roman"/>
                <a:cs typeface="Times New Roman"/>
              </a:rPr>
              <a:t>[tên_session]</a:t>
            </a:r>
          </a:p>
          <a:p>
            <a:pPr marL="298450" indent="-285750">
              <a:lnSpc>
                <a:spcPct val="100000"/>
              </a:lnSpc>
              <a:spcBef>
                <a:spcPts val="1080"/>
              </a:spcBef>
              <a:buClr>
                <a:srgbClr val="C00000"/>
              </a:buClr>
              <a:buFont typeface="Wingdings"/>
              <a:buChar char=""/>
              <a:tabLst>
                <a:tab pos="298450" algn="l"/>
              </a:tabLst>
            </a:pPr>
            <a:r>
              <a:rPr sz="1800" b="1" spc="-5" dirty="0">
                <a:latin typeface="Times New Roman"/>
                <a:cs typeface="Times New Roman"/>
              </a:rPr>
              <a:t>session_destroy</a:t>
            </a:r>
            <a:r>
              <a:rPr sz="1800" spc="-5" dirty="0">
                <a:latin typeface="Times New Roman"/>
                <a:cs typeface="Times New Roman"/>
              </a:rPr>
              <a:t>();</a:t>
            </a:r>
            <a:endParaRPr sz="1800" dirty="0">
              <a:latin typeface="Times New Roman"/>
              <a:cs typeface="Times New Roman"/>
            </a:endParaRPr>
          </a:p>
          <a:p>
            <a:pPr marL="298450" indent="-285750">
              <a:lnSpc>
                <a:spcPct val="100000"/>
              </a:lnSpc>
              <a:spcBef>
                <a:spcPts val="1080"/>
              </a:spcBef>
              <a:buClr>
                <a:srgbClr val="C00000"/>
              </a:buClr>
              <a:buFont typeface="Wingdings"/>
              <a:buChar char=""/>
              <a:tabLst>
                <a:tab pos="298450" algn="l"/>
              </a:tabLst>
            </a:pPr>
            <a:r>
              <a:rPr sz="1800" b="1" dirty="0">
                <a:latin typeface="Times New Roman"/>
                <a:cs typeface="Times New Roman"/>
              </a:rPr>
              <a:t>session_unset</a:t>
            </a:r>
            <a:r>
              <a:rPr sz="1800" dirty="0">
                <a:latin typeface="Times New Roman"/>
                <a:cs typeface="Times New Roman"/>
              </a:rPr>
              <a:t>();</a:t>
            </a:r>
          </a:p>
          <a:p>
            <a:pPr marL="298450" indent="-285750">
              <a:lnSpc>
                <a:spcPct val="100000"/>
              </a:lnSpc>
              <a:spcBef>
                <a:spcPts val="1080"/>
              </a:spcBef>
              <a:buClr>
                <a:srgbClr val="C00000"/>
              </a:buClr>
              <a:buFont typeface="Wingdings"/>
              <a:buChar char=""/>
              <a:tabLst>
                <a:tab pos="298450" algn="l"/>
              </a:tabLst>
            </a:pPr>
            <a:r>
              <a:rPr sz="1800" b="1" spc="-5" dirty="0">
                <a:latin typeface="Times New Roman"/>
                <a:cs typeface="Times New Roman"/>
              </a:rPr>
              <a:t>session_unregister</a:t>
            </a:r>
            <a:r>
              <a:rPr sz="1800" spc="-5" dirty="0">
                <a:latin typeface="Times New Roman"/>
                <a:cs typeface="Times New Roman"/>
              </a:rPr>
              <a:t>(tên</a:t>
            </a:r>
            <a:r>
              <a:rPr sz="1800" spc="-10" dirty="0">
                <a:latin typeface="Times New Roman"/>
                <a:cs typeface="Times New Roman"/>
              </a:rPr>
              <a:t> </a:t>
            </a:r>
            <a:r>
              <a:rPr sz="1800" spc="-5" dirty="0">
                <a:latin typeface="Times New Roman"/>
                <a:cs typeface="Times New Roman"/>
              </a:rPr>
              <a:t>biến)</a:t>
            </a:r>
            <a:endParaRPr sz="1800" dirty="0">
              <a:latin typeface="Times New Roman"/>
              <a:cs typeface="Times New Roman"/>
            </a:endParaRPr>
          </a:p>
        </p:txBody>
      </p:sp>
      <p:sp>
        <p:nvSpPr>
          <p:cNvPr id="14" name="object 14"/>
          <p:cNvSpPr txBox="1"/>
          <p:nvPr/>
        </p:nvSpPr>
        <p:spPr>
          <a:xfrm>
            <a:off x="4901563" y="3734054"/>
            <a:ext cx="3229610" cy="2906395"/>
          </a:xfrm>
          <a:prstGeom prst="rect">
            <a:avLst/>
          </a:prstGeom>
        </p:spPr>
        <p:txBody>
          <a:bodyPr vert="horz" wrap="square" lIns="0" tIns="12700" rIns="0" bIns="0" rtlCol="0">
            <a:spAutoFit/>
          </a:bodyPr>
          <a:lstStyle/>
          <a:p>
            <a:pPr marL="12700" marR="1228725">
              <a:lnSpc>
                <a:spcPct val="150000"/>
              </a:lnSpc>
              <a:spcBef>
                <a:spcPts val="100"/>
              </a:spcBef>
            </a:pPr>
            <a:r>
              <a:rPr sz="1800" dirty="0">
                <a:latin typeface="Times New Roman"/>
                <a:cs typeface="Times New Roman"/>
              </a:rPr>
              <a:t>khởi tạo </a:t>
            </a:r>
            <a:r>
              <a:rPr sz="1800" spc="-5" dirty="0">
                <a:latin typeface="Times New Roman"/>
                <a:cs typeface="Times New Roman"/>
              </a:rPr>
              <a:t>session.  </a:t>
            </a:r>
            <a:r>
              <a:rPr sz="1800" dirty="0">
                <a:latin typeface="Times New Roman"/>
                <a:cs typeface="Times New Roman"/>
              </a:rPr>
              <a:t>đăng ký biến </a:t>
            </a:r>
            <a:r>
              <a:rPr sz="1800" spc="-5" dirty="0">
                <a:latin typeface="Times New Roman"/>
                <a:cs typeface="Times New Roman"/>
              </a:rPr>
              <a:t>session  </a:t>
            </a:r>
            <a:r>
              <a:rPr sz="1800" dirty="0">
                <a:latin typeface="Times New Roman"/>
                <a:cs typeface="Times New Roman"/>
              </a:rPr>
              <a:t>đặt giá trị cho</a:t>
            </a:r>
            <a:r>
              <a:rPr sz="1800" spc="-80" dirty="0">
                <a:latin typeface="Times New Roman"/>
                <a:cs typeface="Times New Roman"/>
              </a:rPr>
              <a:t> </a:t>
            </a:r>
            <a:r>
              <a:rPr sz="1800" spc="-5" dirty="0">
                <a:latin typeface="Times New Roman"/>
                <a:cs typeface="Times New Roman"/>
              </a:rPr>
              <a:t>session  </a:t>
            </a:r>
            <a:r>
              <a:rPr sz="1800" dirty="0">
                <a:latin typeface="Times New Roman"/>
                <a:cs typeface="Times New Roman"/>
              </a:rPr>
              <a:t>đọc giá trị </a:t>
            </a:r>
            <a:r>
              <a:rPr sz="1800" spc="-5" dirty="0">
                <a:latin typeface="Times New Roman"/>
                <a:cs typeface="Times New Roman"/>
              </a:rPr>
              <a:t>từ</a:t>
            </a:r>
            <a:r>
              <a:rPr sz="1800" spc="-45" dirty="0">
                <a:latin typeface="Times New Roman"/>
                <a:cs typeface="Times New Roman"/>
              </a:rPr>
              <a:t> </a:t>
            </a:r>
            <a:r>
              <a:rPr sz="1800" spc="-5" dirty="0">
                <a:latin typeface="Times New Roman"/>
                <a:cs typeface="Times New Roman"/>
              </a:rPr>
              <a:t>session</a:t>
            </a:r>
            <a:endParaRPr sz="1800" dirty="0">
              <a:latin typeface="Times New Roman"/>
              <a:cs typeface="Times New Roman"/>
            </a:endParaRPr>
          </a:p>
          <a:p>
            <a:pPr marL="12700" marR="5080">
              <a:lnSpc>
                <a:spcPct val="150000"/>
              </a:lnSpc>
            </a:pPr>
            <a:r>
              <a:rPr sz="1800" dirty="0">
                <a:latin typeface="Times New Roman"/>
                <a:cs typeface="Times New Roman"/>
              </a:rPr>
              <a:t>hủy tất </a:t>
            </a:r>
            <a:r>
              <a:rPr sz="1800" spc="-5" dirty="0">
                <a:latin typeface="Times New Roman"/>
                <a:cs typeface="Times New Roman"/>
              </a:rPr>
              <a:t>cả các </a:t>
            </a:r>
            <a:r>
              <a:rPr sz="1800" dirty="0">
                <a:latin typeface="Times New Roman"/>
                <a:cs typeface="Times New Roman"/>
              </a:rPr>
              <a:t>dữ </a:t>
            </a:r>
            <a:r>
              <a:rPr sz="1800" spc="-5" dirty="0">
                <a:latin typeface="Times New Roman"/>
                <a:cs typeface="Times New Roman"/>
              </a:rPr>
              <a:t>liệu </a:t>
            </a:r>
            <a:r>
              <a:rPr sz="1800" dirty="0">
                <a:latin typeface="Times New Roman"/>
                <a:cs typeface="Times New Roman"/>
              </a:rPr>
              <a:t>trong </a:t>
            </a:r>
            <a:r>
              <a:rPr sz="1800" spc="-5" dirty="0">
                <a:latin typeface="Times New Roman"/>
                <a:cs typeface="Times New Roman"/>
              </a:rPr>
              <a:t>session  </a:t>
            </a:r>
            <a:r>
              <a:rPr sz="1800" dirty="0">
                <a:latin typeface="Times New Roman"/>
                <a:cs typeface="Times New Roman"/>
              </a:rPr>
              <a:t>hủy tất </a:t>
            </a:r>
            <a:r>
              <a:rPr sz="1800" spc="-5" dirty="0">
                <a:latin typeface="Times New Roman"/>
                <a:cs typeface="Times New Roman"/>
              </a:rPr>
              <a:t>các </a:t>
            </a:r>
            <a:r>
              <a:rPr sz="1800" dirty="0">
                <a:latin typeface="Times New Roman"/>
                <a:cs typeface="Times New Roman"/>
              </a:rPr>
              <a:t>biến trong</a:t>
            </a:r>
            <a:r>
              <a:rPr sz="1800" spc="-20" dirty="0">
                <a:latin typeface="Times New Roman"/>
                <a:cs typeface="Times New Roman"/>
              </a:rPr>
              <a:t> </a:t>
            </a:r>
            <a:r>
              <a:rPr sz="1800" spc="-5" dirty="0">
                <a:latin typeface="Times New Roman"/>
                <a:cs typeface="Times New Roman"/>
              </a:rPr>
              <a:t>session</a:t>
            </a:r>
            <a:endParaRPr sz="1800" dirty="0">
              <a:latin typeface="Times New Roman"/>
              <a:cs typeface="Times New Roman"/>
            </a:endParaRPr>
          </a:p>
          <a:p>
            <a:pPr marL="12700">
              <a:lnSpc>
                <a:spcPct val="100000"/>
              </a:lnSpc>
              <a:spcBef>
                <a:spcPts val="1080"/>
              </a:spcBef>
            </a:pPr>
            <a:r>
              <a:rPr sz="1800" dirty="0">
                <a:latin typeface="Times New Roman"/>
                <a:cs typeface="Times New Roman"/>
              </a:rPr>
              <a:t>hủy 1 biến trong</a:t>
            </a:r>
            <a:r>
              <a:rPr sz="1800" spc="-20" dirty="0">
                <a:latin typeface="Times New Roman"/>
                <a:cs typeface="Times New Roman"/>
              </a:rPr>
              <a:t> </a:t>
            </a:r>
            <a:r>
              <a:rPr sz="1800" spc="-5" dirty="0">
                <a:latin typeface="Times New Roman"/>
                <a:cs typeface="Times New Roman"/>
              </a:rPr>
              <a:t>session</a:t>
            </a:r>
            <a:endParaRPr sz="1800" dirty="0">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15"/>
          <p:cNvGrpSpPr/>
          <p:nvPr/>
        </p:nvGrpSpPr>
        <p:grpSpPr>
          <a:xfrm>
            <a:off x="94681" y="2616637"/>
            <a:ext cx="4197424" cy="4040017"/>
            <a:chOff x="190499" y="1676399"/>
            <a:chExt cx="4343400" cy="3886200"/>
          </a:xfrm>
        </p:grpSpPr>
        <p:sp>
          <p:nvSpPr>
            <p:cNvPr id="18" name="object 18"/>
            <p:cNvSpPr/>
            <p:nvPr/>
          </p:nvSpPr>
          <p:spPr>
            <a:xfrm>
              <a:off x="190499" y="1676399"/>
              <a:ext cx="4343400" cy="3886200"/>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190499" y="1676399"/>
              <a:ext cx="4343400" cy="3886200"/>
            </a:xfrm>
            <a:custGeom>
              <a:avLst/>
              <a:gdLst/>
              <a:ahLst/>
              <a:cxnLst/>
              <a:rect l="l" t="t" r="r" b="b"/>
              <a:pathLst>
                <a:path w="4343400" h="3886200">
                  <a:moveTo>
                    <a:pt x="0" y="3886200"/>
                  </a:moveTo>
                  <a:lnTo>
                    <a:pt x="4343400" y="3886200"/>
                  </a:lnTo>
                  <a:lnTo>
                    <a:pt x="4343400" y="0"/>
                  </a:lnTo>
                  <a:lnTo>
                    <a:pt x="0" y="0"/>
                  </a:lnTo>
                  <a:lnTo>
                    <a:pt x="0" y="3886200"/>
                  </a:lnTo>
                  <a:close/>
                </a:path>
              </a:pathLst>
            </a:custGeom>
            <a:ln w="9525">
              <a:solidFill>
                <a:srgbClr val="497DBA"/>
              </a:solidFill>
            </a:ln>
          </p:spPr>
          <p:txBody>
            <a:bodyPr wrap="square" lIns="0" tIns="0" rIns="0" bIns="0" rtlCol="0"/>
            <a:lstStyle/>
            <a:p>
              <a:endParaRPr/>
            </a:p>
          </p:txBody>
        </p:sp>
      </p:grpSp>
      <p:sp>
        <p:nvSpPr>
          <p:cNvPr id="4" name="object 4"/>
          <p:cNvSpPr/>
          <p:nvPr/>
        </p:nvSpPr>
        <p:spPr>
          <a:xfrm>
            <a:off x="843533" y="1524"/>
            <a:ext cx="648462" cy="785622"/>
          </a:xfrm>
          <a:prstGeom prst="rect">
            <a:avLst/>
          </a:prstGeom>
          <a:blipFill>
            <a:blip r:embed="rId3" cstate="print"/>
            <a:stretch>
              <a:fillRect/>
            </a:stretch>
          </a:blipFill>
        </p:spPr>
        <p:txBody>
          <a:bodyPr wrap="square" lIns="0" tIns="0" rIns="0" bIns="0" rtlCol="0"/>
          <a:lstStyle/>
          <a:p>
            <a:endParaRPr/>
          </a:p>
        </p:txBody>
      </p:sp>
      <p:grpSp>
        <p:nvGrpSpPr>
          <p:cNvPr id="5" name="object 5"/>
          <p:cNvGrpSpPr/>
          <p:nvPr/>
        </p:nvGrpSpPr>
        <p:grpSpPr>
          <a:xfrm>
            <a:off x="1014983" y="1523"/>
            <a:ext cx="6101715" cy="786130"/>
            <a:chOff x="1014983" y="1523"/>
            <a:chExt cx="6101715" cy="786130"/>
          </a:xfrm>
        </p:grpSpPr>
        <p:sp>
          <p:nvSpPr>
            <p:cNvPr id="6" name="object 6"/>
            <p:cNvSpPr/>
            <p:nvPr/>
          </p:nvSpPr>
          <p:spPr>
            <a:xfrm>
              <a:off x="1014983" y="1523"/>
              <a:ext cx="1258062" cy="78562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796033" y="1523"/>
              <a:ext cx="1367790" cy="78562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686811" y="1523"/>
              <a:ext cx="4429505" cy="78562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086789" y="153923"/>
              <a:ext cx="863168" cy="32854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2934207" y="213360"/>
              <a:ext cx="386257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b.</a:t>
            </a:r>
            <a:r>
              <a:rPr spc="-50" dirty="0"/>
              <a:t> </a:t>
            </a:r>
            <a:r>
              <a:rPr spc="-5" dirty="0"/>
              <a:t>Session</a:t>
            </a:r>
          </a:p>
        </p:txBody>
      </p:sp>
      <p:sp>
        <p:nvSpPr>
          <p:cNvPr id="20" name="object 20"/>
          <p:cNvSpPr txBox="1">
            <a:spLocks noGrp="1"/>
          </p:cNvSpPr>
          <p:nvPr>
            <p:ph sz="half" idx="2"/>
          </p:nvPr>
        </p:nvSpPr>
        <p:spPr>
          <a:xfrm>
            <a:off x="253145" y="2751568"/>
            <a:ext cx="3984625" cy="3952364"/>
          </a:xfrm>
          <a:prstGeom prst="rect">
            <a:avLst/>
          </a:prstGeom>
        </p:spPr>
        <p:txBody>
          <a:bodyPr vert="horz" wrap="square" lIns="0" tIns="12700" rIns="0" bIns="0" rtlCol="0">
            <a:spAutoFit/>
          </a:bodyPr>
          <a:lstStyle/>
          <a:p>
            <a:pPr marL="12700">
              <a:lnSpc>
                <a:spcPct val="100000"/>
              </a:lnSpc>
              <a:spcBef>
                <a:spcPts val="0"/>
              </a:spcBef>
            </a:pPr>
            <a:r>
              <a:rPr dirty="0"/>
              <a:t>&lt;?php</a:t>
            </a:r>
          </a:p>
          <a:p>
            <a:pPr marL="469900">
              <a:lnSpc>
                <a:spcPct val="100000"/>
              </a:lnSpc>
              <a:spcBef>
                <a:spcPts val="0"/>
              </a:spcBef>
            </a:pPr>
            <a:r>
              <a:rPr dirty="0">
                <a:solidFill>
                  <a:srgbClr val="C00000"/>
                </a:solidFill>
              </a:rPr>
              <a:t>session_start</a:t>
            </a:r>
            <a:r>
              <a:rPr b="0" dirty="0">
                <a:solidFill>
                  <a:srgbClr val="000000"/>
                </a:solidFill>
                <a:latin typeface="Times New Roman"/>
                <a:cs typeface="Times New Roman"/>
              </a:rPr>
              <a:t>();</a:t>
            </a:r>
          </a:p>
          <a:p>
            <a:pPr marL="469900">
              <a:lnSpc>
                <a:spcPct val="100000"/>
              </a:lnSpc>
              <a:spcBef>
                <a:spcPts val="0"/>
              </a:spcBef>
            </a:pPr>
            <a:r>
              <a:rPr b="0" dirty="0">
                <a:solidFill>
                  <a:srgbClr val="000000"/>
                </a:solidFill>
                <a:latin typeface="Times New Roman"/>
                <a:cs typeface="Times New Roman"/>
              </a:rPr>
              <a:t>$t=</a:t>
            </a:r>
            <a:r>
              <a:rPr dirty="0">
                <a:solidFill>
                  <a:srgbClr val="C00000"/>
                </a:solidFill>
              </a:rPr>
              <a:t>time</a:t>
            </a:r>
            <a:r>
              <a:rPr b="0" dirty="0">
                <a:solidFill>
                  <a:srgbClr val="000000"/>
                </a:solidFill>
                <a:latin typeface="Times New Roman"/>
                <a:cs typeface="Times New Roman"/>
              </a:rPr>
              <a:t>()</a:t>
            </a:r>
            <a:r>
              <a:rPr b="0" spc="5" dirty="0">
                <a:solidFill>
                  <a:srgbClr val="000000"/>
                </a:solidFill>
                <a:latin typeface="Times New Roman"/>
                <a:cs typeface="Times New Roman"/>
              </a:rPr>
              <a:t> </a:t>
            </a:r>
            <a:r>
              <a:rPr b="0" dirty="0">
                <a:solidFill>
                  <a:srgbClr val="000000"/>
                </a:solidFill>
                <a:latin typeface="Times New Roman"/>
                <a:cs typeface="Times New Roman"/>
              </a:rPr>
              <a:t>;</a:t>
            </a:r>
          </a:p>
          <a:p>
            <a:pPr marL="469900">
              <a:lnSpc>
                <a:spcPct val="100000"/>
              </a:lnSpc>
              <a:spcBef>
                <a:spcPts val="0"/>
              </a:spcBef>
            </a:pPr>
            <a:r>
              <a:rPr dirty="0"/>
              <a:t>$_SESSION</a:t>
            </a:r>
            <a:r>
              <a:rPr b="0" dirty="0">
                <a:solidFill>
                  <a:srgbClr val="000000"/>
                </a:solidFill>
                <a:latin typeface="Times New Roman"/>
                <a:cs typeface="Times New Roman"/>
              </a:rPr>
              <a:t>['username'] =</a:t>
            </a:r>
            <a:r>
              <a:rPr b="0" spc="365" dirty="0">
                <a:solidFill>
                  <a:srgbClr val="000000"/>
                </a:solidFill>
                <a:latin typeface="Times New Roman"/>
                <a:cs typeface="Times New Roman"/>
              </a:rPr>
              <a:t> </a:t>
            </a:r>
            <a:r>
              <a:rPr b="0" dirty="0">
                <a:solidFill>
                  <a:srgbClr val="000000"/>
                </a:solidFill>
                <a:latin typeface="Times New Roman"/>
                <a:cs typeface="Times New Roman"/>
              </a:rPr>
              <a:t>'guest';</a:t>
            </a:r>
          </a:p>
          <a:p>
            <a:pPr marL="469900">
              <a:lnSpc>
                <a:spcPct val="100000"/>
              </a:lnSpc>
              <a:spcBef>
                <a:spcPts val="0"/>
              </a:spcBef>
            </a:pPr>
            <a:r>
              <a:rPr dirty="0"/>
              <a:t>$_SESSION</a:t>
            </a:r>
            <a:r>
              <a:rPr b="0" dirty="0">
                <a:solidFill>
                  <a:srgbClr val="000000"/>
                </a:solidFill>
                <a:latin typeface="Times New Roman"/>
                <a:cs typeface="Times New Roman"/>
              </a:rPr>
              <a:t>['password''] =</a:t>
            </a:r>
            <a:r>
              <a:rPr b="0" spc="-35" dirty="0">
                <a:solidFill>
                  <a:srgbClr val="000000"/>
                </a:solidFill>
                <a:latin typeface="Times New Roman"/>
                <a:cs typeface="Times New Roman"/>
              </a:rPr>
              <a:t> </a:t>
            </a:r>
            <a:r>
              <a:rPr b="0" dirty="0">
                <a:solidFill>
                  <a:srgbClr val="000000"/>
                </a:solidFill>
                <a:latin typeface="Times New Roman"/>
                <a:cs typeface="Times New Roman"/>
              </a:rPr>
              <a:t>$t;</a:t>
            </a:r>
          </a:p>
          <a:p>
            <a:pPr marL="12700">
              <a:lnSpc>
                <a:spcPct val="100000"/>
              </a:lnSpc>
              <a:spcBef>
                <a:spcPts val="0"/>
              </a:spcBef>
            </a:pPr>
            <a:r>
              <a:rPr dirty="0"/>
              <a:t>?&gt;</a:t>
            </a:r>
          </a:p>
          <a:p>
            <a:pPr marL="12700">
              <a:lnSpc>
                <a:spcPct val="100000"/>
              </a:lnSpc>
              <a:spcBef>
                <a:spcPts val="0"/>
              </a:spcBef>
            </a:pPr>
            <a:r>
              <a:rPr spc="-5" dirty="0">
                <a:solidFill>
                  <a:srgbClr val="000000"/>
                </a:solidFill>
              </a:rPr>
              <a:t>&lt;html&gt;</a:t>
            </a:r>
          </a:p>
          <a:p>
            <a:pPr marL="12700">
              <a:lnSpc>
                <a:spcPct val="100000"/>
              </a:lnSpc>
              <a:spcBef>
                <a:spcPts val="0"/>
              </a:spcBef>
            </a:pPr>
            <a:r>
              <a:rPr dirty="0">
                <a:solidFill>
                  <a:srgbClr val="000000"/>
                </a:solidFill>
              </a:rPr>
              <a:t>&lt;head&gt;&lt;title&gt;a.php&lt;/title&gt;&lt;/head&gt;</a:t>
            </a:r>
          </a:p>
          <a:p>
            <a:pPr marL="12700">
              <a:lnSpc>
                <a:spcPct val="100000"/>
              </a:lnSpc>
              <a:spcBef>
                <a:spcPts val="0"/>
              </a:spcBef>
            </a:pPr>
            <a:r>
              <a:rPr dirty="0">
                <a:solidFill>
                  <a:srgbClr val="000000"/>
                </a:solidFill>
              </a:rPr>
              <a:t>&lt;body&gt;</a:t>
            </a:r>
          </a:p>
          <a:p>
            <a:pPr marL="12700" marR="960119">
              <a:lnSpc>
                <a:spcPct val="100000"/>
              </a:lnSpc>
              <a:spcBef>
                <a:spcPts val="0"/>
              </a:spcBef>
            </a:pPr>
            <a:r>
              <a:rPr b="0" spc="-5" dirty="0">
                <a:solidFill>
                  <a:srgbClr val="000000"/>
                </a:solidFill>
                <a:latin typeface="Times New Roman"/>
                <a:cs typeface="Times New Roman"/>
              </a:rPr>
              <a:t>Giá </a:t>
            </a:r>
            <a:r>
              <a:rPr b="0" dirty="0">
                <a:solidFill>
                  <a:srgbClr val="000000"/>
                </a:solidFill>
                <a:latin typeface="Times New Roman"/>
                <a:cs typeface="Times New Roman"/>
              </a:rPr>
              <a:t>trị của </a:t>
            </a:r>
            <a:r>
              <a:rPr b="0" spc="-5" dirty="0">
                <a:solidFill>
                  <a:srgbClr val="000000"/>
                </a:solidFill>
                <a:latin typeface="Times New Roman"/>
                <a:cs typeface="Times New Roman"/>
              </a:rPr>
              <a:t>session </a:t>
            </a:r>
            <a:r>
              <a:rPr b="0" dirty="0">
                <a:solidFill>
                  <a:srgbClr val="000000"/>
                </a:solidFill>
                <a:latin typeface="Times New Roman"/>
                <a:cs typeface="Times New Roman"/>
              </a:rPr>
              <a:t>đã được gán:&lt;br&gt;  username =</a:t>
            </a:r>
            <a:r>
              <a:rPr b="0" spc="-20" dirty="0">
                <a:solidFill>
                  <a:srgbClr val="000000"/>
                </a:solidFill>
                <a:latin typeface="Times New Roman"/>
                <a:cs typeface="Times New Roman"/>
              </a:rPr>
              <a:t> </a:t>
            </a:r>
            <a:r>
              <a:rPr b="0" dirty="0">
                <a:solidFill>
                  <a:srgbClr val="000000"/>
                </a:solidFill>
                <a:latin typeface="Times New Roman"/>
                <a:cs typeface="Times New Roman"/>
              </a:rPr>
              <a:t>guest&lt;br&gt;</a:t>
            </a:r>
          </a:p>
          <a:p>
            <a:pPr marL="12700">
              <a:lnSpc>
                <a:spcPct val="100000"/>
              </a:lnSpc>
              <a:spcBef>
                <a:spcPts val="0"/>
              </a:spcBef>
            </a:pPr>
            <a:r>
              <a:rPr b="0" dirty="0">
                <a:solidFill>
                  <a:srgbClr val="000000"/>
                </a:solidFill>
                <a:latin typeface="Times New Roman"/>
                <a:cs typeface="Times New Roman"/>
              </a:rPr>
              <a:t>time = </a:t>
            </a:r>
            <a:r>
              <a:rPr dirty="0"/>
              <a:t>&lt;?php </a:t>
            </a:r>
            <a:r>
              <a:rPr dirty="0">
                <a:solidFill>
                  <a:srgbClr val="000000"/>
                </a:solidFill>
              </a:rPr>
              <a:t>echo </a:t>
            </a:r>
            <a:r>
              <a:rPr b="0" dirty="0">
                <a:solidFill>
                  <a:srgbClr val="000000"/>
                </a:solidFill>
                <a:latin typeface="Times New Roman"/>
                <a:cs typeface="Times New Roman"/>
              </a:rPr>
              <a:t>$t;</a:t>
            </a:r>
            <a:r>
              <a:rPr b="0" spc="-25" dirty="0">
                <a:solidFill>
                  <a:srgbClr val="000000"/>
                </a:solidFill>
                <a:latin typeface="Times New Roman"/>
                <a:cs typeface="Times New Roman"/>
              </a:rPr>
              <a:t> </a:t>
            </a:r>
            <a:r>
              <a:rPr dirty="0"/>
              <a:t>?&gt;</a:t>
            </a:r>
            <a:r>
              <a:rPr b="0" dirty="0">
                <a:solidFill>
                  <a:srgbClr val="000000"/>
                </a:solidFill>
                <a:latin typeface="Times New Roman"/>
                <a:cs typeface="Times New Roman"/>
              </a:rPr>
              <a:t>&lt;br&gt;</a:t>
            </a:r>
          </a:p>
          <a:p>
            <a:pPr marL="12700">
              <a:lnSpc>
                <a:spcPct val="100000"/>
              </a:lnSpc>
              <a:spcBef>
                <a:spcPts val="0"/>
              </a:spcBef>
            </a:pPr>
            <a:r>
              <a:rPr b="0" dirty="0">
                <a:solidFill>
                  <a:srgbClr val="000000"/>
                </a:solidFill>
                <a:latin typeface="Times New Roman"/>
                <a:cs typeface="Times New Roman"/>
              </a:rPr>
              <a:t>Click &lt;a href="b.php"&gt;vào day&lt;/a&gt; de kiem</a:t>
            </a:r>
            <a:r>
              <a:rPr b="0" spc="-114" dirty="0">
                <a:solidFill>
                  <a:srgbClr val="000000"/>
                </a:solidFill>
                <a:latin typeface="Times New Roman"/>
                <a:cs typeface="Times New Roman"/>
              </a:rPr>
              <a:t> </a:t>
            </a:r>
            <a:r>
              <a:rPr b="0" dirty="0">
                <a:solidFill>
                  <a:srgbClr val="000000"/>
                </a:solidFill>
                <a:latin typeface="Times New Roman"/>
                <a:cs typeface="Times New Roman"/>
              </a:rPr>
              <a:t>tra.</a:t>
            </a:r>
          </a:p>
          <a:p>
            <a:pPr marL="12700">
              <a:lnSpc>
                <a:spcPct val="100000"/>
              </a:lnSpc>
              <a:spcBef>
                <a:spcPts val="0"/>
              </a:spcBef>
            </a:pPr>
            <a:r>
              <a:rPr spc="-5" dirty="0">
                <a:solidFill>
                  <a:srgbClr val="000000"/>
                </a:solidFill>
              </a:rPr>
              <a:t>&lt;/body&gt;</a:t>
            </a:r>
          </a:p>
          <a:p>
            <a:pPr marL="12700">
              <a:lnSpc>
                <a:spcPct val="100000"/>
              </a:lnSpc>
              <a:spcBef>
                <a:spcPts val="0"/>
              </a:spcBef>
            </a:pPr>
            <a:r>
              <a:rPr spc="-5" dirty="0">
                <a:solidFill>
                  <a:srgbClr val="000000"/>
                </a:solidFill>
              </a:rPr>
              <a:t>&lt;/html&gt;</a:t>
            </a:r>
          </a:p>
        </p:txBody>
      </p:sp>
      <p:sp>
        <p:nvSpPr>
          <p:cNvPr id="14" name="object 14"/>
          <p:cNvSpPr txBox="1"/>
          <p:nvPr/>
        </p:nvSpPr>
        <p:spPr>
          <a:xfrm>
            <a:off x="574040" y="1089151"/>
            <a:ext cx="8265160" cy="1502976"/>
          </a:xfrm>
          <a:prstGeom prst="rect">
            <a:avLst/>
          </a:prstGeom>
        </p:spPr>
        <p:txBody>
          <a:bodyPr vert="horz" wrap="square" lIns="0" tIns="12700" rIns="0" bIns="0" rtlCol="0">
            <a:spAutoFit/>
          </a:bodyPr>
          <a:lstStyle/>
          <a:p>
            <a:pPr marL="355600" indent="-342900" algn="just">
              <a:lnSpc>
                <a:spcPct val="100000"/>
              </a:lnSpc>
              <a:spcBef>
                <a:spcPts val="100"/>
              </a:spcBef>
              <a:buClr>
                <a:srgbClr val="00AF50"/>
              </a:buClr>
              <a:buFont typeface="Wingdings"/>
              <a:buChar char=""/>
              <a:tabLst>
                <a:tab pos="354965" algn="l"/>
                <a:tab pos="355600" algn="l"/>
              </a:tabLst>
            </a:pPr>
            <a:r>
              <a:rPr lang="en-US" sz="2400" spc="-5" dirty="0" err="1">
                <a:uFill>
                  <a:solidFill>
                    <a:srgbClr val="000000"/>
                  </a:solidFill>
                </a:uFill>
                <a:latin typeface="Times New Roman"/>
                <a:cs typeface="Times New Roman"/>
              </a:rPr>
              <a:t>Đăng</a:t>
            </a:r>
            <a:r>
              <a:rPr lang="en-US" sz="2400" spc="-5" dirty="0">
                <a:uFill>
                  <a:solidFill>
                    <a:srgbClr val="000000"/>
                  </a:solidFill>
                </a:uFill>
                <a:latin typeface="Times New Roman"/>
                <a:cs typeface="Times New Roman"/>
              </a:rPr>
              <a:t> </a:t>
            </a:r>
            <a:r>
              <a:rPr lang="en-US" sz="2400" spc="-5" dirty="0" err="1">
                <a:uFill>
                  <a:solidFill>
                    <a:srgbClr val="000000"/>
                  </a:solidFill>
                </a:uFill>
                <a:latin typeface="Times New Roman"/>
                <a:cs typeface="Times New Roman"/>
              </a:rPr>
              <a:t>ký</a:t>
            </a:r>
            <a:r>
              <a:rPr lang="en-US" sz="2400" spc="-5" dirty="0">
                <a:uFill>
                  <a:solidFill>
                    <a:srgbClr val="000000"/>
                  </a:solidFill>
                </a:uFill>
                <a:latin typeface="Times New Roman"/>
                <a:cs typeface="Times New Roman"/>
              </a:rPr>
              <a:t> session</a:t>
            </a:r>
          </a:p>
          <a:p>
            <a:pPr marL="355600" indent="-342900" algn="just">
              <a:lnSpc>
                <a:spcPct val="100000"/>
              </a:lnSpc>
              <a:spcBef>
                <a:spcPts val="100"/>
              </a:spcBef>
              <a:buClr>
                <a:srgbClr val="00AF50"/>
              </a:buClr>
              <a:buFont typeface="Wingdings"/>
              <a:buChar char=""/>
              <a:tabLst>
                <a:tab pos="354965" algn="l"/>
                <a:tab pos="355600" algn="l"/>
              </a:tabLst>
            </a:pPr>
            <a:r>
              <a:rPr lang="vi-VN" sz="2400" spc="-5" dirty="0">
                <a:uFill>
                  <a:solidFill>
                    <a:srgbClr val="000000"/>
                  </a:solidFill>
                </a:uFill>
                <a:latin typeface="Times New Roman"/>
                <a:cs typeface="Times New Roman"/>
              </a:rPr>
              <a:t>Dòng lệnh session_start() sẽ đăng ký phiên làm việc của người dùng trên Server, từ đó Server sẽ tạo ra một ID riêng không trùng lặp để nhận diện cho client hiện tại. </a:t>
            </a:r>
            <a:endParaRPr sz="2400" dirty="0">
              <a:latin typeface="Times New Roman"/>
              <a:cs typeface="Times New Roman"/>
            </a:endParaRPr>
          </a:p>
        </p:txBody>
      </p:sp>
      <p:grpSp>
        <p:nvGrpSpPr>
          <p:cNvPr id="21" name="object 21"/>
          <p:cNvGrpSpPr/>
          <p:nvPr/>
        </p:nvGrpSpPr>
        <p:grpSpPr>
          <a:xfrm>
            <a:off x="4647821" y="2846070"/>
            <a:ext cx="4535170" cy="3987800"/>
            <a:chOff x="4576571" y="1640585"/>
            <a:chExt cx="4535170" cy="3987800"/>
          </a:xfrm>
        </p:grpSpPr>
        <p:sp>
          <p:nvSpPr>
            <p:cNvPr id="22" name="object 22"/>
            <p:cNvSpPr/>
            <p:nvPr/>
          </p:nvSpPr>
          <p:spPr>
            <a:xfrm>
              <a:off x="4602479" y="1650491"/>
              <a:ext cx="4434839" cy="3977639"/>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4576571" y="1640585"/>
              <a:ext cx="4534662" cy="3800855"/>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4648199" y="1676399"/>
              <a:ext cx="4343400" cy="3886200"/>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4648199" y="1676399"/>
              <a:ext cx="4343400" cy="3886200"/>
            </a:xfrm>
            <a:custGeom>
              <a:avLst/>
              <a:gdLst/>
              <a:ahLst/>
              <a:cxnLst/>
              <a:rect l="l" t="t" r="r" b="b"/>
              <a:pathLst>
                <a:path w="4343400" h="3886200">
                  <a:moveTo>
                    <a:pt x="0" y="3886200"/>
                  </a:moveTo>
                  <a:lnTo>
                    <a:pt x="4343400" y="3886200"/>
                  </a:lnTo>
                  <a:lnTo>
                    <a:pt x="4343400" y="0"/>
                  </a:lnTo>
                  <a:lnTo>
                    <a:pt x="0" y="0"/>
                  </a:lnTo>
                  <a:lnTo>
                    <a:pt x="0" y="3886200"/>
                  </a:lnTo>
                  <a:close/>
                </a:path>
              </a:pathLst>
            </a:custGeom>
            <a:ln w="9525">
              <a:solidFill>
                <a:srgbClr val="497DBA"/>
              </a:solidFill>
            </a:ln>
          </p:spPr>
          <p:txBody>
            <a:bodyPr wrap="square" lIns="0" tIns="0" rIns="0" bIns="0" rtlCol="0"/>
            <a:lstStyle/>
            <a:p>
              <a:endParaRPr/>
            </a:p>
          </p:txBody>
        </p:sp>
      </p:grpSp>
      <p:sp>
        <p:nvSpPr>
          <p:cNvPr id="26" name="object 26"/>
          <p:cNvSpPr txBox="1"/>
          <p:nvPr/>
        </p:nvSpPr>
        <p:spPr>
          <a:xfrm>
            <a:off x="4865304" y="3227006"/>
            <a:ext cx="4184015" cy="319595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FF0000"/>
                </a:solidFill>
                <a:latin typeface="Times New Roman"/>
                <a:cs typeface="Times New Roman"/>
              </a:rPr>
              <a:t>&lt;?php</a:t>
            </a:r>
            <a:endParaRPr sz="1600">
              <a:latin typeface="Times New Roman"/>
              <a:cs typeface="Times New Roman"/>
            </a:endParaRPr>
          </a:p>
          <a:p>
            <a:pPr marL="12700">
              <a:lnSpc>
                <a:spcPct val="100000"/>
              </a:lnSpc>
            </a:pPr>
            <a:r>
              <a:rPr sz="1600" dirty="0">
                <a:latin typeface="Times New Roman"/>
                <a:cs typeface="Times New Roman"/>
              </a:rPr>
              <a:t>session_start();</a:t>
            </a:r>
            <a:endParaRPr sz="1600">
              <a:latin typeface="Times New Roman"/>
              <a:cs typeface="Times New Roman"/>
            </a:endParaRPr>
          </a:p>
          <a:p>
            <a:pPr marL="12700">
              <a:lnSpc>
                <a:spcPct val="100000"/>
              </a:lnSpc>
            </a:pPr>
            <a:r>
              <a:rPr sz="1600" b="1" dirty="0">
                <a:solidFill>
                  <a:srgbClr val="FF0000"/>
                </a:solidFill>
                <a:latin typeface="Times New Roman"/>
                <a:cs typeface="Times New Roman"/>
              </a:rPr>
              <a:t>?&gt;</a:t>
            </a:r>
            <a:endParaRPr sz="1600">
              <a:latin typeface="Times New Roman"/>
              <a:cs typeface="Times New Roman"/>
            </a:endParaRPr>
          </a:p>
          <a:p>
            <a:pPr marL="12700">
              <a:lnSpc>
                <a:spcPct val="100000"/>
              </a:lnSpc>
            </a:pPr>
            <a:r>
              <a:rPr sz="1600" b="1" spc="-5" dirty="0">
                <a:latin typeface="Times New Roman"/>
                <a:cs typeface="Times New Roman"/>
              </a:rPr>
              <a:t>&lt;html&gt;</a:t>
            </a:r>
            <a:endParaRPr sz="1600">
              <a:latin typeface="Times New Roman"/>
              <a:cs typeface="Times New Roman"/>
            </a:endParaRPr>
          </a:p>
          <a:p>
            <a:pPr marL="12700">
              <a:lnSpc>
                <a:spcPct val="100000"/>
              </a:lnSpc>
            </a:pPr>
            <a:r>
              <a:rPr sz="1600" b="1" spc="-5" dirty="0">
                <a:latin typeface="Times New Roman"/>
                <a:cs typeface="Times New Roman"/>
              </a:rPr>
              <a:t>&lt;head&gt;&lt;title&gt;</a:t>
            </a:r>
            <a:r>
              <a:rPr sz="1600" spc="-5" dirty="0">
                <a:latin typeface="Times New Roman"/>
                <a:cs typeface="Times New Roman"/>
              </a:rPr>
              <a:t>Trang</a:t>
            </a:r>
            <a:r>
              <a:rPr sz="1600" spc="5" dirty="0">
                <a:latin typeface="Times New Roman"/>
                <a:cs typeface="Times New Roman"/>
              </a:rPr>
              <a:t> </a:t>
            </a:r>
            <a:r>
              <a:rPr sz="1600" spc="-5" dirty="0">
                <a:latin typeface="Times New Roman"/>
                <a:cs typeface="Times New Roman"/>
              </a:rPr>
              <a:t>s_b.php</a:t>
            </a:r>
            <a:r>
              <a:rPr sz="1600" b="1" spc="-5" dirty="0">
                <a:latin typeface="Times New Roman"/>
                <a:cs typeface="Times New Roman"/>
              </a:rPr>
              <a:t>&lt;/title&gt;&lt;/head&gt;</a:t>
            </a:r>
            <a:endParaRPr sz="1600">
              <a:latin typeface="Times New Roman"/>
              <a:cs typeface="Times New Roman"/>
            </a:endParaRPr>
          </a:p>
          <a:p>
            <a:pPr marL="12700">
              <a:lnSpc>
                <a:spcPct val="100000"/>
              </a:lnSpc>
            </a:pPr>
            <a:r>
              <a:rPr sz="1600" b="1" dirty="0">
                <a:latin typeface="Times New Roman"/>
                <a:cs typeface="Times New Roman"/>
              </a:rPr>
              <a:t>&lt;body&gt;</a:t>
            </a:r>
            <a:endParaRPr sz="1600">
              <a:latin typeface="Times New Roman"/>
              <a:cs typeface="Times New Roman"/>
            </a:endParaRPr>
          </a:p>
          <a:p>
            <a:pPr marL="12700" marR="489584">
              <a:lnSpc>
                <a:spcPct val="100000"/>
              </a:lnSpc>
            </a:pPr>
            <a:r>
              <a:rPr sz="1600" spc="-5" dirty="0">
                <a:latin typeface="Times New Roman"/>
                <a:cs typeface="Times New Roman"/>
              </a:rPr>
              <a:t>Giá </a:t>
            </a:r>
            <a:r>
              <a:rPr sz="1600" dirty="0">
                <a:latin typeface="Times New Roman"/>
                <a:cs typeface="Times New Roman"/>
              </a:rPr>
              <a:t>trị </a:t>
            </a:r>
            <a:r>
              <a:rPr sz="1600" spc="-5" dirty="0">
                <a:latin typeface="Times New Roman"/>
                <a:cs typeface="Times New Roman"/>
              </a:rPr>
              <a:t>session </a:t>
            </a:r>
            <a:r>
              <a:rPr sz="1600" dirty="0">
                <a:latin typeface="Times New Roman"/>
                <a:cs typeface="Times New Roman"/>
              </a:rPr>
              <a:t>lấy được &lt;a href="a.php"&gt;file  a.php&lt;/a&gt;:&lt;br&gt;</a:t>
            </a:r>
            <a:endParaRPr sz="1600">
              <a:latin typeface="Times New Roman"/>
              <a:cs typeface="Times New Roman"/>
            </a:endParaRPr>
          </a:p>
          <a:p>
            <a:pPr marL="12700">
              <a:lnSpc>
                <a:spcPct val="100000"/>
              </a:lnSpc>
            </a:pPr>
            <a:r>
              <a:rPr sz="1600" dirty="0">
                <a:latin typeface="Times New Roman"/>
                <a:cs typeface="Times New Roman"/>
              </a:rPr>
              <a:t>username = </a:t>
            </a:r>
            <a:r>
              <a:rPr sz="1600" b="1" dirty="0">
                <a:solidFill>
                  <a:srgbClr val="FF0000"/>
                </a:solidFill>
                <a:latin typeface="Times New Roman"/>
                <a:cs typeface="Times New Roman"/>
              </a:rPr>
              <a:t>&lt;?php </a:t>
            </a:r>
            <a:r>
              <a:rPr sz="1600" b="1" dirty="0">
                <a:latin typeface="Times New Roman"/>
                <a:cs typeface="Times New Roman"/>
              </a:rPr>
              <a:t>echo</a:t>
            </a:r>
            <a:r>
              <a:rPr sz="1600" b="1" spc="-100" dirty="0">
                <a:latin typeface="Times New Roman"/>
                <a:cs typeface="Times New Roman"/>
              </a:rPr>
              <a:t> </a:t>
            </a:r>
            <a:r>
              <a:rPr sz="1600" b="1" dirty="0">
                <a:solidFill>
                  <a:srgbClr val="FF0000"/>
                </a:solidFill>
                <a:latin typeface="Times New Roman"/>
                <a:cs typeface="Times New Roman"/>
              </a:rPr>
              <a:t>$_SESSION</a:t>
            </a:r>
            <a:r>
              <a:rPr sz="1600" dirty="0">
                <a:latin typeface="Times New Roman"/>
                <a:cs typeface="Times New Roman"/>
              </a:rPr>
              <a:t>['username'];</a:t>
            </a:r>
            <a:endParaRPr sz="1600">
              <a:latin typeface="Times New Roman"/>
              <a:cs typeface="Times New Roman"/>
            </a:endParaRPr>
          </a:p>
          <a:p>
            <a:pPr marL="12700">
              <a:lnSpc>
                <a:spcPct val="100000"/>
              </a:lnSpc>
            </a:pPr>
            <a:r>
              <a:rPr sz="1600" b="1" dirty="0">
                <a:solidFill>
                  <a:srgbClr val="FF0000"/>
                </a:solidFill>
                <a:latin typeface="Times New Roman"/>
                <a:cs typeface="Times New Roman"/>
              </a:rPr>
              <a:t>?&gt;</a:t>
            </a:r>
            <a:r>
              <a:rPr sz="1600" dirty="0">
                <a:latin typeface="Times New Roman"/>
                <a:cs typeface="Times New Roman"/>
              </a:rPr>
              <a:t>&lt;br&gt;</a:t>
            </a:r>
            <a:endParaRPr sz="1600">
              <a:latin typeface="Times New Roman"/>
              <a:cs typeface="Times New Roman"/>
            </a:endParaRPr>
          </a:p>
          <a:p>
            <a:pPr marL="12700">
              <a:lnSpc>
                <a:spcPct val="100000"/>
              </a:lnSpc>
            </a:pPr>
            <a:r>
              <a:rPr sz="1600" dirty="0">
                <a:latin typeface="Times New Roman"/>
                <a:cs typeface="Times New Roman"/>
              </a:rPr>
              <a:t>time = </a:t>
            </a:r>
            <a:r>
              <a:rPr sz="1600" b="1" dirty="0">
                <a:solidFill>
                  <a:srgbClr val="FF0000"/>
                </a:solidFill>
                <a:latin typeface="Times New Roman"/>
                <a:cs typeface="Times New Roman"/>
              </a:rPr>
              <a:t>&lt;?php </a:t>
            </a:r>
            <a:r>
              <a:rPr sz="1600" b="1" dirty="0">
                <a:latin typeface="Times New Roman"/>
                <a:cs typeface="Times New Roman"/>
              </a:rPr>
              <a:t>echo </a:t>
            </a:r>
            <a:r>
              <a:rPr sz="1600" b="1" spc="-5" dirty="0">
                <a:solidFill>
                  <a:srgbClr val="FF0000"/>
                </a:solidFill>
                <a:latin typeface="Times New Roman"/>
                <a:cs typeface="Times New Roman"/>
              </a:rPr>
              <a:t>$_SESSION</a:t>
            </a:r>
            <a:r>
              <a:rPr sz="1600" spc="-5" dirty="0">
                <a:latin typeface="Times New Roman"/>
                <a:cs typeface="Times New Roman"/>
              </a:rPr>
              <a:t>['password'];</a:t>
            </a:r>
            <a:r>
              <a:rPr sz="1600" spc="-15" dirty="0">
                <a:latin typeface="Times New Roman"/>
                <a:cs typeface="Times New Roman"/>
              </a:rPr>
              <a:t> </a:t>
            </a:r>
            <a:r>
              <a:rPr sz="1600" b="1" dirty="0">
                <a:solidFill>
                  <a:srgbClr val="FF0000"/>
                </a:solidFill>
                <a:latin typeface="Times New Roman"/>
                <a:cs typeface="Times New Roman"/>
              </a:rPr>
              <a:t>?&gt;</a:t>
            </a:r>
            <a:endParaRPr sz="1600">
              <a:latin typeface="Times New Roman"/>
              <a:cs typeface="Times New Roman"/>
            </a:endParaRPr>
          </a:p>
          <a:p>
            <a:pPr marL="12700">
              <a:lnSpc>
                <a:spcPct val="100000"/>
              </a:lnSpc>
              <a:spcBef>
                <a:spcPts val="5"/>
              </a:spcBef>
            </a:pPr>
            <a:r>
              <a:rPr sz="1600" b="1" dirty="0">
                <a:latin typeface="Times New Roman"/>
                <a:cs typeface="Times New Roman"/>
              </a:rPr>
              <a:t>&lt;/body&gt;</a:t>
            </a:r>
            <a:endParaRPr sz="1600">
              <a:latin typeface="Times New Roman"/>
              <a:cs typeface="Times New Roman"/>
            </a:endParaRPr>
          </a:p>
          <a:p>
            <a:pPr marL="12700">
              <a:lnSpc>
                <a:spcPct val="100000"/>
              </a:lnSpc>
            </a:pPr>
            <a:r>
              <a:rPr sz="1600" b="1" dirty="0">
                <a:latin typeface="Times New Roman"/>
                <a:cs typeface="Times New Roman"/>
              </a:rPr>
              <a:t>&lt;/html&gt;</a:t>
            </a:r>
            <a:endParaRPr sz="160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6101715" cy="786130"/>
            <a:chOff x="1014983" y="1523"/>
            <a:chExt cx="610171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4429505"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6789" y="153923"/>
              <a:ext cx="863168"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3862578" cy="338455"/>
            </a:xfrm>
            <a:prstGeom prst="rect">
              <a:avLst/>
            </a:prstGeom>
            <a:blipFill>
              <a:blip r:embed="rId8"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383540" y="756920"/>
            <a:ext cx="3886200" cy="391160"/>
          </a:xfrm>
          <a:prstGeom prst="rect">
            <a:avLst/>
          </a:prstGeom>
        </p:spPr>
        <p:txBody>
          <a:bodyPr vert="horz" wrap="square" lIns="0" tIns="12700" rIns="0" bIns="0" rtlCol="0">
            <a:spAutoFit/>
          </a:bodyPr>
          <a:lstStyle/>
          <a:p>
            <a:pPr marL="12700">
              <a:lnSpc>
                <a:spcPct val="100000"/>
              </a:lnSpc>
              <a:spcBef>
                <a:spcPts val="100"/>
              </a:spcBef>
            </a:pPr>
            <a:r>
              <a:rPr dirty="0"/>
              <a:t>c. </a:t>
            </a:r>
            <a:r>
              <a:rPr spc="-5" dirty="0"/>
              <a:t>Đánh </a:t>
            </a:r>
            <a:r>
              <a:rPr dirty="0"/>
              <a:t>giá </a:t>
            </a:r>
            <a:r>
              <a:rPr spc="-5" dirty="0"/>
              <a:t>Cookie </a:t>
            </a:r>
            <a:r>
              <a:rPr dirty="0"/>
              <a:t>và</a:t>
            </a:r>
            <a:r>
              <a:rPr spc="-85" dirty="0"/>
              <a:t> </a:t>
            </a:r>
            <a:r>
              <a:rPr spc="-5" dirty="0"/>
              <a:t>Session</a:t>
            </a:r>
          </a:p>
        </p:txBody>
      </p:sp>
      <p:graphicFrame>
        <p:nvGraphicFramePr>
          <p:cNvPr id="12" name="object 12"/>
          <p:cNvGraphicFramePr>
            <a:graphicFrameLocks noGrp="1"/>
          </p:cNvGraphicFramePr>
          <p:nvPr/>
        </p:nvGraphicFramePr>
        <p:xfrm>
          <a:off x="519430" y="1212850"/>
          <a:ext cx="8092440" cy="4800599"/>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20000"/>
                    </a:ext>
                  </a:extLst>
                </a:gridCol>
                <a:gridCol w="3474720">
                  <a:extLst>
                    <a:ext uri="{9D8B030D-6E8A-4147-A177-3AD203B41FA5}">
                      <a16:colId xmlns:a16="http://schemas.microsoft.com/office/drawing/2014/main" val="20001"/>
                    </a:ext>
                  </a:extLst>
                </a:gridCol>
                <a:gridCol w="2400300">
                  <a:extLst>
                    <a:ext uri="{9D8B030D-6E8A-4147-A177-3AD203B41FA5}">
                      <a16:colId xmlns:a16="http://schemas.microsoft.com/office/drawing/2014/main" val="20002"/>
                    </a:ext>
                  </a:extLst>
                </a:gridCol>
                <a:gridCol w="1074420">
                  <a:extLst>
                    <a:ext uri="{9D8B030D-6E8A-4147-A177-3AD203B41FA5}">
                      <a16:colId xmlns:a16="http://schemas.microsoft.com/office/drawing/2014/main" val="20003"/>
                    </a:ext>
                  </a:extLst>
                </a:gridCol>
              </a:tblGrid>
              <a:tr h="365760">
                <a:tc>
                  <a:txBody>
                    <a:bodyPr/>
                    <a:lstStyle/>
                    <a:p>
                      <a:pPr algn="ctr">
                        <a:lnSpc>
                          <a:spcPct val="100000"/>
                        </a:lnSpc>
                        <a:spcBef>
                          <a:spcPts val="300"/>
                        </a:spcBef>
                      </a:pPr>
                      <a:r>
                        <a:rPr sz="1800" b="1" spc="-5" dirty="0">
                          <a:latin typeface="Times New Roman"/>
                          <a:cs typeface="Times New Roman"/>
                        </a:rPr>
                        <a:t>Đánh</a:t>
                      </a:r>
                      <a:r>
                        <a:rPr sz="1800" b="1" spc="-40" dirty="0">
                          <a:latin typeface="Times New Roman"/>
                          <a:cs typeface="Times New Roman"/>
                        </a:rPr>
                        <a:t> </a:t>
                      </a:r>
                      <a:r>
                        <a:rPr sz="1800" b="1" dirty="0">
                          <a:latin typeface="Times New Roman"/>
                          <a:cs typeface="Times New Roman"/>
                        </a:rPr>
                        <a:t>giá</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a:txBody>
                    <a:bodyPr/>
                    <a:lstStyle/>
                    <a:p>
                      <a:pPr marL="635" algn="ctr">
                        <a:lnSpc>
                          <a:spcPct val="100000"/>
                        </a:lnSpc>
                        <a:spcBef>
                          <a:spcPts val="300"/>
                        </a:spcBef>
                      </a:pPr>
                      <a:r>
                        <a:rPr sz="1800" b="1" spc="-5" dirty="0">
                          <a:latin typeface="Times New Roman"/>
                          <a:cs typeface="Times New Roman"/>
                        </a:rPr>
                        <a:t>COOKIE</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gridSpan="2">
                  <a:txBody>
                    <a:bodyPr/>
                    <a:lstStyle/>
                    <a:p>
                      <a:pPr algn="ctr">
                        <a:lnSpc>
                          <a:spcPct val="100000"/>
                        </a:lnSpc>
                        <a:spcBef>
                          <a:spcPts val="300"/>
                        </a:spcBef>
                      </a:pPr>
                      <a:r>
                        <a:rPr sz="1800" b="1" dirty="0">
                          <a:latin typeface="Times New Roman"/>
                          <a:cs typeface="Times New Roman"/>
                        </a:rPr>
                        <a:t>SESSION</a:t>
                      </a:r>
                      <a:endParaRPr sz="1800">
                        <a:latin typeface="Times New Roman"/>
                        <a:cs typeface="Times New Roman"/>
                      </a:endParaRPr>
                    </a:p>
                  </a:txBody>
                  <a:tcPr marL="0" marR="0" marT="3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BBA58"/>
                    </a:solidFill>
                  </a:tcPr>
                </a:tc>
                <a:tc hMerge="1">
                  <a:txBody>
                    <a:bodyPr/>
                    <a:lstStyle/>
                    <a:p>
                      <a:endParaRPr/>
                    </a:p>
                  </a:txBody>
                  <a:tcPr marL="0" marR="0" marT="0" marB="0"/>
                </a:tc>
                <a:extLst>
                  <a:ext uri="{0D108BD9-81ED-4DB2-BD59-A6C34878D82A}">
                    <a16:rowId xmlns:a16="http://schemas.microsoft.com/office/drawing/2014/main" val="10000"/>
                  </a:ext>
                </a:extLst>
              </a:tr>
              <a:tr h="472439">
                <a:tc rowSpan="2">
                  <a:txBody>
                    <a:bodyPr/>
                    <a:lstStyle/>
                    <a:p>
                      <a:pPr>
                        <a:lnSpc>
                          <a:spcPct val="100000"/>
                        </a:lnSpc>
                        <a:spcBef>
                          <a:spcPts val="35"/>
                        </a:spcBef>
                      </a:pPr>
                      <a:endParaRPr sz="1750">
                        <a:latin typeface="Times New Roman"/>
                        <a:cs typeface="Times New Roman"/>
                      </a:endParaRPr>
                    </a:p>
                    <a:p>
                      <a:pPr marL="108585">
                        <a:lnSpc>
                          <a:spcPct val="100000"/>
                        </a:lnSpc>
                      </a:pPr>
                      <a:r>
                        <a:rPr sz="1600" b="1" spc="-5" dirty="0">
                          <a:latin typeface="Times New Roman"/>
                          <a:cs typeface="Times New Roman"/>
                        </a:rPr>
                        <a:t>SỬ</a:t>
                      </a:r>
                      <a:r>
                        <a:rPr sz="1600" b="1" spc="-35" dirty="0">
                          <a:latin typeface="Times New Roman"/>
                          <a:cs typeface="Times New Roman"/>
                        </a:rPr>
                        <a:t> </a:t>
                      </a:r>
                      <a:r>
                        <a:rPr sz="1600" b="1" spc="-5" dirty="0">
                          <a:latin typeface="Times New Roman"/>
                          <a:cs typeface="Times New Roman"/>
                        </a:rPr>
                        <a:t>DỤNG</a:t>
                      </a:r>
                      <a:endParaRPr sz="1600">
                        <a:latin typeface="Times New Roman"/>
                        <a:cs typeface="Times New Roman"/>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marL="393700" indent="-286385">
                        <a:lnSpc>
                          <a:spcPct val="100000"/>
                        </a:lnSpc>
                        <a:spcBef>
                          <a:spcPts val="1005"/>
                        </a:spcBef>
                        <a:buFont typeface="Wingdings"/>
                        <a:buChar char=""/>
                        <a:tabLst>
                          <a:tab pos="393700" algn="l"/>
                          <a:tab pos="394335" algn="l"/>
                        </a:tabLst>
                      </a:pPr>
                      <a:r>
                        <a:rPr sz="1600" dirty="0">
                          <a:latin typeface="Times New Roman"/>
                          <a:cs typeface="Times New Roman"/>
                        </a:rPr>
                        <a:t>Lưu trữ dữ liệu dùng để </a:t>
                      </a:r>
                      <a:r>
                        <a:rPr sz="1600" spc="-5" dirty="0">
                          <a:latin typeface="Times New Roman"/>
                          <a:cs typeface="Times New Roman"/>
                        </a:rPr>
                        <a:t>trao </a:t>
                      </a:r>
                      <a:r>
                        <a:rPr sz="1600" dirty="0">
                          <a:latin typeface="Times New Roman"/>
                          <a:cs typeface="Times New Roman"/>
                        </a:rPr>
                        <a:t>đổi thông tin giữa các</a:t>
                      </a:r>
                      <a:r>
                        <a:rPr sz="1600" spc="-45" dirty="0">
                          <a:latin typeface="Times New Roman"/>
                          <a:cs typeface="Times New Roman"/>
                        </a:rPr>
                        <a:t> </a:t>
                      </a:r>
                      <a:r>
                        <a:rPr sz="1600" dirty="0">
                          <a:latin typeface="Times New Roman"/>
                          <a:cs typeface="Times New Roman"/>
                        </a:rPr>
                        <a:t>trang</a:t>
                      </a:r>
                      <a:endParaRPr sz="1600">
                        <a:latin typeface="Times New Roman"/>
                        <a:cs typeface="Times New Roman"/>
                      </a:endParaRPr>
                    </a:p>
                  </a:txBody>
                  <a:tcPr marL="0" marR="0" marT="127635" marB="0">
                    <a:lnL w="12700">
                      <a:solidFill>
                        <a:srgbClr val="000000"/>
                      </a:solidFill>
                      <a:prstDash val="solid"/>
                    </a:lnL>
                    <a:lnT w="12700">
                      <a:solidFill>
                        <a:srgbClr val="000000"/>
                      </a:solidFill>
                      <a:prstDash val="solid"/>
                    </a:lnT>
                    <a:solidFill>
                      <a:srgbClr val="FFFFFF"/>
                    </a:solidFill>
                  </a:tcPr>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extLst>
                  <a:ext uri="{0D108BD9-81ED-4DB2-BD59-A6C34878D82A}">
                    <a16:rowId xmlns:a16="http://schemas.microsoft.com/office/drawing/2014/main" val="10001"/>
                  </a:ext>
                </a:extLst>
              </a:tr>
              <a:tr h="304800">
                <a:tc vMerge="1">
                  <a:txBody>
                    <a:bodyPr/>
                    <a:lstStyle/>
                    <a:p>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46100" indent="-286385">
                        <a:lnSpc>
                          <a:spcPct val="100000"/>
                        </a:lnSpc>
                        <a:spcBef>
                          <a:spcPts val="45"/>
                        </a:spcBef>
                        <a:buFont typeface="Wingdings"/>
                        <a:buChar char=""/>
                        <a:tabLst>
                          <a:tab pos="546735" algn="l"/>
                        </a:tabLst>
                      </a:pPr>
                      <a:r>
                        <a:rPr sz="1600" spc="-5" dirty="0">
                          <a:latin typeface="Arial"/>
                          <a:cs typeface="Arial"/>
                        </a:rPr>
                        <a:t>Store:</a:t>
                      </a:r>
                      <a:r>
                        <a:rPr sz="1600" spc="10" dirty="0">
                          <a:latin typeface="Arial"/>
                          <a:cs typeface="Arial"/>
                        </a:rPr>
                        <a:t> </a:t>
                      </a:r>
                      <a:r>
                        <a:rPr sz="1600" spc="-5" dirty="0">
                          <a:latin typeface="Arial"/>
                          <a:cs typeface="Arial"/>
                        </a:rPr>
                        <a:t>client</a:t>
                      </a:r>
                      <a:endParaRPr sz="1600">
                        <a:latin typeface="Arial"/>
                        <a:cs typeface="Arial"/>
                      </a:endParaRPr>
                    </a:p>
                  </a:txBody>
                  <a:tcPr marL="0" marR="0" marT="5715" marB="0">
                    <a:lnL w="12700">
                      <a:solidFill>
                        <a:srgbClr val="000000"/>
                      </a:solidFill>
                      <a:prstDash val="solid"/>
                    </a:lnL>
                    <a:lnR w="12700">
                      <a:solidFill>
                        <a:srgbClr val="000000"/>
                      </a:solidFill>
                      <a:prstDash val="solid"/>
                    </a:lnR>
                    <a:lnB w="12700">
                      <a:solidFill>
                        <a:srgbClr val="000000"/>
                      </a:solidFill>
                      <a:prstDash val="solid"/>
                    </a:lnB>
                  </a:tcPr>
                </a:tc>
                <a:tc gridSpan="2">
                  <a:txBody>
                    <a:bodyPr/>
                    <a:lstStyle/>
                    <a:p>
                      <a:pPr marL="501015" indent="-287020">
                        <a:lnSpc>
                          <a:spcPct val="100000"/>
                        </a:lnSpc>
                        <a:spcBef>
                          <a:spcPts val="45"/>
                        </a:spcBef>
                        <a:buFont typeface="Wingdings"/>
                        <a:buChar char=""/>
                        <a:tabLst>
                          <a:tab pos="501650" algn="l"/>
                        </a:tabLst>
                      </a:pPr>
                      <a:r>
                        <a:rPr sz="1600" spc="-5" dirty="0">
                          <a:latin typeface="Arial"/>
                          <a:cs typeface="Arial"/>
                        </a:rPr>
                        <a:t>Store:</a:t>
                      </a:r>
                      <a:r>
                        <a:rPr sz="1600" spc="10" dirty="0">
                          <a:latin typeface="Arial"/>
                          <a:cs typeface="Arial"/>
                        </a:rPr>
                        <a:t> </a:t>
                      </a:r>
                      <a:r>
                        <a:rPr sz="1600" dirty="0">
                          <a:latin typeface="Arial"/>
                          <a:cs typeface="Arial"/>
                        </a:rPr>
                        <a:t>server</a:t>
                      </a:r>
                      <a:endParaRPr sz="1600">
                        <a:latin typeface="Arial"/>
                        <a:cs typeface="Arial"/>
                      </a:endParaRPr>
                    </a:p>
                  </a:txBody>
                  <a:tcPr marL="0" marR="0" marT="5715" marB="0">
                    <a:lnL w="12700">
                      <a:solidFill>
                        <a:srgbClr val="000000"/>
                      </a:solidFill>
                      <a:prstDash val="solid"/>
                    </a:lnL>
                    <a:lnR w="12700">
                      <a:solidFill>
                        <a:srgbClr val="000000"/>
                      </a:solidFill>
                      <a:prstDash val="solid"/>
                    </a:lnR>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1828800">
                <a:tc>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spcBef>
                          <a:spcPts val="35"/>
                        </a:spcBef>
                      </a:pPr>
                      <a:endParaRPr sz="1950">
                        <a:latin typeface="Times New Roman"/>
                        <a:cs typeface="Times New Roman"/>
                      </a:endParaRPr>
                    </a:p>
                    <a:p>
                      <a:pPr algn="ctr">
                        <a:lnSpc>
                          <a:spcPct val="100000"/>
                        </a:lnSpc>
                      </a:pPr>
                      <a:r>
                        <a:rPr sz="1600" b="1" dirty="0">
                          <a:latin typeface="Times New Roman"/>
                          <a:cs typeface="Times New Roman"/>
                        </a:rPr>
                        <a:t>ƯU</a:t>
                      </a:r>
                      <a:r>
                        <a:rPr sz="1600" b="1" spc="-40" dirty="0">
                          <a:latin typeface="Times New Roman"/>
                          <a:cs typeface="Times New Roman"/>
                        </a:rPr>
                        <a:t> </a:t>
                      </a: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46100" indent="-286385">
                        <a:lnSpc>
                          <a:spcPct val="100000"/>
                        </a:lnSpc>
                        <a:spcBef>
                          <a:spcPts val="919"/>
                        </a:spcBef>
                        <a:buFont typeface="Wingdings"/>
                        <a:buChar char=""/>
                        <a:tabLst>
                          <a:tab pos="546735" algn="l"/>
                        </a:tabLst>
                      </a:pPr>
                      <a:r>
                        <a:rPr sz="1600" spc="-5" dirty="0">
                          <a:latin typeface="Arial"/>
                          <a:cs typeface="Arial"/>
                        </a:rPr>
                        <a:t>Speed: </a:t>
                      </a:r>
                      <a:r>
                        <a:rPr sz="1600" dirty="0">
                          <a:latin typeface="Arial"/>
                          <a:cs typeface="Arial"/>
                        </a:rPr>
                        <a:t>accept</a:t>
                      </a:r>
                      <a:endParaRPr sz="1600">
                        <a:latin typeface="Arial"/>
                        <a:cs typeface="Arial"/>
                      </a:endParaRPr>
                    </a:p>
                  </a:txBody>
                  <a:tcPr marL="0" marR="0" marT="1168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marL="511809" marR="537845" indent="-285750">
                        <a:lnSpc>
                          <a:spcPts val="2880"/>
                        </a:lnSpc>
                        <a:spcBef>
                          <a:spcPts val="215"/>
                        </a:spcBef>
                        <a:buFont typeface="Wingdings"/>
                        <a:buChar char=""/>
                        <a:tabLst>
                          <a:tab pos="511809" algn="l"/>
                        </a:tabLst>
                      </a:pPr>
                      <a:r>
                        <a:rPr sz="1600" dirty="0">
                          <a:latin typeface="Arial"/>
                          <a:cs typeface="Arial"/>
                        </a:rPr>
                        <a:t>Not </a:t>
                      </a:r>
                      <a:r>
                        <a:rPr sz="1600" spc="-5" dirty="0">
                          <a:latin typeface="Arial"/>
                          <a:cs typeface="Arial"/>
                        </a:rPr>
                        <a:t>depends </a:t>
                      </a:r>
                      <a:r>
                        <a:rPr sz="1600" dirty="0">
                          <a:latin typeface="Arial"/>
                          <a:cs typeface="Arial"/>
                        </a:rPr>
                        <a:t>on security</a:t>
                      </a:r>
                      <a:r>
                        <a:rPr sz="1600" spc="-75" dirty="0">
                          <a:latin typeface="Arial"/>
                          <a:cs typeface="Arial"/>
                        </a:rPr>
                        <a:t> </a:t>
                      </a:r>
                      <a:r>
                        <a:rPr sz="1600" dirty="0">
                          <a:latin typeface="Arial"/>
                          <a:cs typeface="Arial"/>
                        </a:rPr>
                        <a:t>of  Browsers</a:t>
                      </a:r>
                      <a:endParaRPr sz="1600">
                        <a:latin typeface="Arial"/>
                        <a:cs typeface="Arial"/>
                      </a:endParaRPr>
                    </a:p>
                    <a:p>
                      <a:pPr marL="511809" indent="-285750">
                        <a:lnSpc>
                          <a:spcPct val="100000"/>
                        </a:lnSpc>
                        <a:spcBef>
                          <a:spcPts val="944"/>
                        </a:spcBef>
                        <a:buFont typeface="Wingdings"/>
                        <a:buChar char=""/>
                        <a:tabLst>
                          <a:tab pos="511809" algn="l"/>
                        </a:tabLst>
                      </a:pPr>
                      <a:r>
                        <a:rPr sz="1600" spc="-5" dirty="0">
                          <a:latin typeface="Arial"/>
                          <a:cs typeface="Arial"/>
                        </a:rPr>
                        <a:t>Bandwidth</a:t>
                      </a:r>
                      <a:endParaRPr sz="1600">
                        <a:latin typeface="Arial"/>
                        <a:cs typeface="Arial"/>
                      </a:endParaRPr>
                    </a:p>
                    <a:p>
                      <a:pPr marL="511809" indent="-285750">
                        <a:lnSpc>
                          <a:spcPct val="100000"/>
                        </a:lnSpc>
                        <a:spcBef>
                          <a:spcPts val="1405"/>
                        </a:spcBef>
                        <a:buFont typeface="Wingdings"/>
                        <a:buChar char=""/>
                        <a:tabLst>
                          <a:tab pos="511809" algn="l"/>
                        </a:tabLst>
                      </a:pPr>
                      <a:r>
                        <a:rPr sz="1600" spc="-5" dirty="0">
                          <a:latin typeface="Arial"/>
                          <a:cs typeface="Arial"/>
                        </a:rPr>
                        <a:t>Security</a:t>
                      </a:r>
                      <a:endParaRPr sz="1600">
                        <a:latin typeface="Arial"/>
                        <a:cs typeface="Arial"/>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1828800">
                <a:tc>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marL="294005" marR="120014" indent="-161925">
                        <a:lnSpc>
                          <a:spcPct val="100000"/>
                        </a:lnSpc>
                        <a:spcBef>
                          <a:spcPts val="1320"/>
                        </a:spcBef>
                      </a:pPr>
                      <a:r>
                        <a:rPr sz="1600" b="1" dirty="0">
                          <a:latin typeface="Times New Roman"/>
                          <a:cs typeface="Times New Roman"/>
                        </a:rPr>
                        <a:t>KHU</a:t>
                      </a:r>
                      <a:r>
                        <a:rPr sz="1600" b="1" spc="5" dirty="0">
                          <a:latin typeface="Times New Roman"/>
                          <a:cs typeface="Times New Roman"/>
                        </a:rPr>
                        <a:t>Y</a:t>
                      </a:r>
                      <a:r>
                        <a:rPr sz="1600" b="1" dirty="0">
                          <a:latin typeface="Times New Roman"/>
                          <a:cs typeface="Times New Roman"/>
                        </a:rPr>
                        <a:t>ẾT  </a:t>
                      </a:r>
                      <a:r>
                        <a:rPr sz="1600" b="1" spc="-5" dirty="0">
                          <a:latin typeface="Times New Roman"/>
                          <a:cs typeface="Times New Roman"/>
                        </a:rPr>
                        <a:t>ĐIỂM</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60350">
                        <a:lnSpc>
                          <a:spcPct val="100000"/>
                        </a:lnSpc>
                        <a:spcBef>
                          <a:spcPts val="1525"/>
                        </a:spcBef>
                      </a:pPr>
                      <a:r>
                        <a:rPr sz="1600" spc="1185" dirty="0">
                          <a:latin typeface="Wingdings"/>
                          <a:cs typeface="Wingdings"/>
                        </a:rPr>
                        <a:t></a:t>
                      </a:r>
                      <a:r>
                        <a:rPr sz="1600" spc="40" dirty="0">
                          <a:latin typeface="Times New Roman"/>
                          <a:cs typeface="Times New Roman"/>
                        </a:rPr>
                        <a:t> </a:t>
                      </a:r>
                      <a:r>
                        <a:rPr sz="1600" dirty="0">
                          <a:latin typeface="Arial"/>
                          <a:cs typeface="Arial"/>
                        </a:rPr>
                        <a:t>Security </a:t>
                      </a:r>
                      <a:r>
                        <a:rPr sz="1600" spc="-5" dirty="0">
                          <a:latin typeface="Arial"/>
                          <a:cs typeface="Arial"/>
                        </a:rPr>
                        <a:t>of </a:t>
                      </a:r>
                      <a:r>
                        <a:rPr sz="1600" dirty="0">
                          <a:latin typeface="Arial"/>
                          <a:cs typeface="Arial"/>
                        </a:rPr>
                        <a:t>Browsers</a:t>
                      </a:r>
                      <a:endParaRPr sz="1600">
                        <a:latin typeface="Arial"/>
                        <a:cs typeface="Arial"/>
                      </a:endParaRPr>
                    </a:p>
                    <a:p>
                      <a:pPr>
                        <a:lnSpc>
                          <a:spcPct val="100000"/>
                        </a:lnSpc>
                        <a:spcBef>
                          <a:spcPts val="20"/>
                        </a:spcBef>
                      </a:pPr>
                      <a:endParaRPr sz="1500">
                        <a:latin typeface="Times New Roman"/>
                        <a:cs typeface="Times New Roman"/>
                      </a:endParaRPr>
                    </a:p>
                    <a:p>
                      <a:pPr marL="260350">
                        <a:lnSpc>
                          <a:spcPct val="100000"/>
                        </a:lnSpc>
                        <a:spcBef>
                          <a:spcPts val="5"/>
                        </a:spcBef>
                      </a:pPr>
                      <a:r>
                        <a:rPr sz="1600" spc="1185" dirty="0">
                          <a:latin typeface="Wingdings"/>
                          <a:cs typeface="Wingdings"/>
                        </a:rPr>
                        <a:t></a:t>
                      </a:r>
                      <a:r>
                        <a:rPr sz="1600" spc="40" dirty="0">
                          <a:latin typeface="Times New Roman"/>
                          <a:cs typeface="Times New Roman"/>
                        </a:rPr>
                        <a:t> </a:t>
                      </a:r>
                      <a:r>
                        <a:rPr sz="1600" spc="-5" dirty="0">
                          <a:latin typeface="Arial"/>
                          <a:cs typeface="Arial"/>
                        </a:rPr>
                        <a:t>Bandwidth</a:t>
                      </a:r>
                      <a:endParaRPr sz="1600">
                        <a:latin typeface="Arial"/>
                        <a:cs typeface="Arial"/>
                      </a:endParaRPr>
                    </a:p>
                  </a:txBody>
                  <a:tcPr marL="0" marR="0" marT="1936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13" name="object 13"/>
          <p:cNvSpPr/>
          <p:nvPr/>
        </p:nvSpPr>
        <p:spPr>
          <a:xfrm>
            <a:off x="6270497" y="4408944"/>
            <a:ext cx="1185862" cy="1480820"/>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3864610" cy="786130"/>
            <a:chOff x="1014983" y="1523"/>
            <a:chExt cx="3864610"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2192274"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78255" y="227710"/>
              <a:ext cx="172491" cy="250063"/>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253997" y="163068"/>
              <a:ext cx="687070" cy="310515"/>
            </a:xfrm>
            <a:custGeom>
              <a:avLst/>
              <a:gdLst/>
              <a:ahLst/>
              <a:cxnLst/>
              <a:rect l="l" t="t" r="r" b="b"/>
              <a:pathLst>
                <a:path w="687069" h="310515">
                  <a:moveTo>
                    <a:pt x="514222" y="147700"/>
                  </a:moveTo>
                  <a:lnTo>
                    <a:pt x="469935" y="163304"/>
                  </a:lnTo>
                  <a:lnTo>
                    <a:pt x="445895" y="198874"/>
                  </a:lnTo>
                  <a:lnTo>
                    <a:pt x="440054" y="230377"/>
                  </a:lnTo>
                  <a:lnTo>
                    <a:pt x="441128" y="244498"/>
                  </a:lnTo>
                  <a:lnTo>
                    <a:pt x="457327" y="282574"/>
                  </a:lnTo>
                  <a:lnTo>
                    <a:pt x="495938" y="308524"/>
                  </a:lnTo>
                  <a:lnTo>
                    <a:pt x="512318" y="310260"/>
                  </a:lnTo>
                  <a:lnTo>
                    <a:pt x="522726" y="309594"/>
                  </a:lnTo>
                  <a:lnTo>
                    <a:pt x="532622" y="307593"/>
                  </a:lnTo>
                  <a:lnTo>
                    <a:pt x="542018" y="304260"/>
                  </a:lnTo>
                  <a:lnTo>
                    <a:pt x="550926" y="299592"/>
                  </a:lnTo>
                  <a:lnTo>
                    <a:pt x="552649" y="298322"/>
                  </a:lnTo>
                  <a:lnTo>
                    <a:pt x="519557" y="298322"/>
                  </a:lnTo>
                  <a:lnTo>
                    <a:pt x="509222" y="296818"/>
                  </a:lnTo>
                  <a:lnTo>
                    <a:pt x="478670" y="261375"/>
                  </a:lnTo>
                  <a:lnTo>
                    <a:pt x="471170" y="216280"/>
                  </a:lnTo>
                  <a:lnTo>
                    <a:pt x="471525" y="206374"/>
                  </a:lnTo>
                  <a:lnTo>
                    <a:pt x="485266" y="167385"/>
                  </a:lnTo>
                  <a:lnTo>
                    <a:pt x="503174" y="158496"/>
                  </a:lnTo>
                  <a:lnTo>
                    <a:pt x="552320" y="158496"/>
                  </a:lnTo>
                  <a:lnTo>
                    <a:pt x="545639" y="154289"/>
                  </a:lnTo>
                  <a:lnTo>
                    <a:pt x="530794" y="149346"/>
                  </a:lnTo>
                  <a:lnTo>
                    <a:pt x="514222" y="147700"/>
                  </a:lnTo>
                  <a:close/>
                </a:path>
                <a:path w="687069" h="310515">
                  <a:moveTo>
                    <a:pt x="552320" y="158496"/>
                  </a:moveTo>
                  <a:lnTo>
                    <a:pt x="509016" y="158496"/>
                  </a:lnTo>
                  <a:lnTo>
                    <a:pt x="517830" y="159515"/>
                  </a:lnTo>
                  <a:lnTo>
                    <a:pt x="525811" y="162560"/>
                  </a:lnTo>
                  <a:lnTo>
                    <a:pt x="552513" y="202422"/>
                  </a:lnTo>
                  <a:lnTo>
                    <a:pt x="556895" y="238886"/>
                  </a:lnTo>
                  <a:lnTo>
                    <a:pt x="556230" y="254055"/>
                  </a:lnTo>
                  <a:lnTo>
                    <a:pt x="540738" y="290822"/>
                  </a:lnTo>
                  <a:lnTo>
                    <a:pt x="519557" y="298322"/>
                  </a:lnTo>
                  <a:lnTo>
                    <a:pt x="552649" y="298322"/>
                  </a:lnTo>
                  <a:lnTo>
                    <a:pt x="578231" y="267715"/>
                  </a:lnTo>
                  <a:lnTo>
                    <a:pt x="588010" y="226059"/>
                  </a:lnTo>
                  <a:lnTo>
                    <a:pt x="586890" y="211818"/>
                  </a:lnTo>
                  <a:lnTo>
                    <a:pt x="583533" y="198421"/>
                  </a:lnTo>
                  <a:lnTo>
                    <a:pt x="577937" y="185858"/>
                  </a:lnTo>
                  <a:lnTo>
                    <a:pt x="570103" y="174116"/>
                  </a:lnTo>
                  <a:lnTo>
                    <a:pt x="558746" y="162542"/>
                  </a:lnTo>
                  <a:lnTo>
                    <a:pt x="552320" y="158496"/>
                  </a:lnTo>
                  <a:close/>
                </a:path>
                <a:path w="687069" h="310515">
                  <a:moveTo>
                    <a:pt x="686816" y="299592"/>
                  </a:moveTo>
                  <a:lnTo>
                    <a:pt x="612394" y="299592"/>
                  </a:lnTo>
                  <a:lnTo>
                    <a:pt x="612394" y="305561"/>
                  </a:lnTo>
                  <a:lnTo>
                    <a:pt x="686816" y="305561"/>
                  </a:lnTo>
                  <a:lnTo>
                    <a:pt x="686816" y="299592"/>
                  </a:lnTo>
                  <a:close/>
                </a:path>
                <a:path w="687069" h="310515">
                  <a:moveTo>
                    <a:pt x="663575" y="169925"/>
                  </a:moveTo>
                  <a:lnTo>
                    <a:pt x="626618" y="169925"/>
                  </a:lnTo>
                  <a:lnTo>
                    <a:pt x="628904" y="170687"/>
                  </a:lnTo>
                  <a:lnTo>
                    <a:pt x="632206" y="173481"/>
                  </a:lnTo>
                  <a:lnTo>
                    <a:pt x="635746" y="280542"/>
                  </a:lnTo>
                  <a:lnTo>
                    <a:pt x="635000" y="286765"/>
                  </a:lnTo>
                  <a:lnTo>
                    <a:pt x="633476" y="290194"/>
                  </a:lnTo>
                  <a:lnTo>
                    <a:pt x="631952" y="293496"/>
                  </a:lnTo>
                  <a:lnTo>
                    <a:pt x="629920" y="295909"/>
                  </a:lnTo>
                  <a:lnTo>
                    <a:pt x="627379" y="297306"/>
                  </a:lnTo>
                  <a:lnTo>
                    <a:pt x="624840" y="298830"/>
                  </a:lnTo>
                  <a:lnTo>
                    <a:pt x="619760" y="299592"/>
                  </a:lnTo>
                  <a:lnTo>
                    <a:pt x="679577" y="299592"/>
                  </a:lnTo>
                  <a:lnTo>
                    <a:pt x="674624" y="298703"/>
                  </a:lnTo>
                  <a:lnTo>
                    <a:pt x="671829" y="297179"/>
                  </a:lnTo>
                  <a:lnTo>
                    <a:pt x="669163" y="295655"/>
                  </a:lnTo>
                  <a:lnTo>
                    <a:pt x="667004" y="293242"/>
                  </a:lnTo>
                  <a:lnTo>
                    <a:pt x="664210" y="286892"/>
                  </a:lnTo>
                  <a:lnTo>
                    <a:pt x="663575" y="280542"/>
                  </a:lnTo>
                  <a:lnTo>
                    <a:pt x="663575" y="169925"/>
                  </a:lnTo>
                  <a:close/>
                </a:path>
                <a:path w="687069" h="310515">
                  <a:moveTo>
                    <a:pt x="663575" y="147700"/>
                  </a:moveTo>
                  <a:lnTo>
                    <a:pt x="656209" y="147700"/>
                  </a:lnTo>
                  <a:lnTo>
                    <a:pt x="609981" y="166370"/>
                  </a:lnTo>
                  <a:lnTo>
                    <a:pt x="612394" y="172465"/>
                  </a:lnTo>
                  <a:lnTo>
                    <a:pt x="616839" y="170814"/>
                  </a:lnTo>
                  <a:lnTo>
                    <a:pt x="620649" y="169925"/>
                  </a:lnTo>
                  <a:lnTo>
                    <a:pt x="663575" y="169925"/>
                  </a:lnTo>
                  <a:lnTo>
                    <a:pt x="663575" y="147700"/>
                  </a:lnTo>
                  <a:close/>
                </a:path>
                <a:path w="687069" h="310515">
                  <a:moveTo>
                    <a:pt x="251714" y="192024"/>
                  </a:moveTo>
                  <a:lnTo>
                    <a:pt x="219329" y="192024"/>
                  </a:lnTo>
                  <a:lnTo>
                    <a:pt x="219329" y="278256"/>
                  </a:lnTo>
                  <a:lnTo>
                    <a:pt x="218186" y="286384"/>
                  </a:lnTo>
                  <a:lnTo>
                    <a:pt x="215900" y="289940"/>
                  </a:lnTo>
                  <a:lnTo>
                    <a:pt x="211709" y="296290"/>
                  </a:lnTo>
                  <a:lnTo>
                    <a:pt x="204851" y="299338"/>
                  </a:lnTo>
                  <a:lnTo>
                    <a:pt x="186690" y="299338"/>
                  </a:lnTo>
                  <a:lnTo>
                    <a:pt x="186690" y="305561"/>
                  </a:lnTo>
                  <a:lnTo>
                    <a:pt x="288036" y="305561"/>
                  </a:lnTo>
                  <a:lnTo>
                    <a:pt x="318726" y="303466"/>
                  </a:lnTo>
                  <a:lnTo>
                    <a:pt x="345059" y="297179"/>
                  </a:lnTo>
                  <a:lnTo>
                    <a:pt x="352775" y="293496"/>
                  </a:lnTo>
                  <a:lnTo>
                    <a:pt x="287274" y="293496"/>
                  </a:lnTo>
                  <a:lnTo>
                    <a:pt x="279681" y="293209"/>
                  </a:lnTo>
                  <a:lnTo>
                    <a:pt x="271208" y="292338"/>
                  </a:lnTo>
                  <a:lnTo>
                    <a:pt x="261877" y="290871"/>
                  </a:lnTo>
                  <a:lnTo>
                    <a:pt x="251714" y="288797"/>
                  </a:lnTo>
                  <a:lnTo>
                    <a:pt x="251714" y="192024"/>
                  </a:lnTo>
                  <a:close/>
                </a:path>
                <a:path w="687069" h="310515">
                  <a:moveTo>
                    <a:pt x="357798" y="90931"/>
                  </a:moveTo>
                  <a:lnTo>
                    <a:pt x="286004" y="90931"/>
                  </a:lnTo>
                  <a:lnTo>
                    <a:pt x="305103" y="92622"/>
                  </a:lnTo>
                  <a:lnTo>
                    <a:pt x="322405" y="97694"/>
                  </a:lnTo>
                  <a:lnTo>
                    <a:pt x="362831" y="132822"/>
                  </a:lnTo>
                  <a:lnTo>
                    <a:pt x="375594" y="169882"/>
                  </a:lnTo>
                  <a:lnTo>
                    <a:pt x="377190" y="192150"/>
                  </a:lnTo>
                  <a:lnTo>
                    <a:pt x="375594" y="214346"/>
                  </a:lnTo>
                  <a:lnTo>
                    <a:pt x="362831" y="251354"/>
                  </a:lnTo>
                  <a:lnTo>
                    <a:pt x="322754" y="286654"/>
                  </a:lnTo>
                  <a:lnTo>
                    <a:pt x="287274" y="293496"/>
                  </a:lnTo>
                  <a:lnTo>
                    <a:pt x="352775" y="293496"/>
                  </a:lnTo>
                  <a:lnTo>
                    <a:pt x="384556" y="272033"/>
                  </a:lnTo>
                  <a:lnTo>
                    <a:pt x="407590" y="234981"/>
                  </a:lnTo>
                  <a:lnTo>
                    <a:pt x="415290" y="190500"/>
                  </a:lnTo>
                  <a:lnTo>
                    <a:pt x="414266" y="173426"/>
                  </a:lnTo>
                  <a:lnTo>
                    <a:pt x="398907" y="128777"/>
                  </a:lnTo>
                  <a:lnTo>
                    <a:pt x="369224" y="97381"/>
                  </a:lnTo>
                  <a:lnTo>
                    <a:pt x="357798" y="90931"/>
                  </a:lnTo>
                  <a:close/>
                </a:path>
                <a:path w="687069" h="310515">
                  <a:moveTo>
                    <a:pt x="317500" y="179704"/>
                  </a:moveTo>
                  <a:lnTo>
                    <a:pt x="186690" y="179704"/>
                  </a:lnTo>
                  <a:lnTo>
                    <a:pt x="186690" y="192024"/>
                  </a:lnTo>
                  <a:lnTo>
                    <a:pt x="317500" y="192024"/>
                  </a:lnTo>
                  <a:lnTo>
                    <a:pt x="317500" y="179704"/>
                  </a:lnTo>
                  <a:close/>
                </a:path>
                <a:path w="687069" h="310515">
                  <a:moveTo>
                    <a:pt x="279146" y="78485"/>
                  </a:moveTo>
                  <a:lnTo>
                    <a:pt x="186690" y="78485"/>
                  </a:lnTo>
                  <a:lnTo>
                    <a:pt x="186690" y="84708"/>
                  </a:lnTo>
                  <a:lnTo>
                    <a:pt x="203835" y="84708"/>
                  </a:lnTo>
                  <a:lnTo>
                    <a:pt x="210312" y="87122"/>
                  </a:lnTo>
                  <a:lnTo>
                    <a:pt x="219329" y="179704"/>
                  </a:lnTo>
                  <a:lnTo>
                    <a:pt x="251714" y="179704"/>
                  </a:lnTo>
                  <a:lnTo>
                    <a:pt x="251784" y="95742"/>
                  </a:lnTo>
                  <a:lnTo>
                    <a:pt x="286004" y="90931"/>
                  </a:lnTo>
                  <a:lnTo>
                    <a:pt x="357798" y="90931"/>
                  </a:lnTo>
                  <a:lnTo>
                    <a:pt x="357124" y="90550"/>
                  </a:lnTo>
                  <a:lnTo>
                    <a:pt x="342814" y="85290"/>
                  </a:lnTo>
                  <a:lnTo>
                    <a:pt x="325040" y="81518"/>
                  </a:lnTo>
                  <a:lnTo>
                    <a:pt x="303813" y="79246"/>
                  </a:lnTo>
                  <a:lnTo>
                    <a:pt x="279146" y="78485"/>
                  </a:lnTo>
                  <a:close/>
                </a:path>
                <a:path w="687069" h="310515">
                  <a:moveTo>
                    <a:pt x="531495" y="73659"/>
                  </a:moveTo>
                  <a:lnTo>
                    <a:pt x="500634" y="73659"/>
                  </a:lnTo>
                  <a:lnTo>
                    <a:pt x="469010" y="129031"/>
                  </a:lnTo>
                  <a:lnTo>
                    <a:pt x="474091" y="129031"/>
                  </a:lnTo>
                  <a:lnTo>
                    <a:pt x="512318" y="93472"/>
                  </a:lnTo>
                  <a:lnTo>
                    <a:pt x="542855" y="93472"/>
                  </a:lnTo>
                  <a:lnTo>
                    <a:pt x="531495" y="73659"/>
                  </a:lnTo>
                  <a:close/>
                </a:path>
                <a:path w="687069" h="310515">
                  <a:moveTo>
                    <a:pt x="542855" y="93472"/>
                  </a:moveTo>
                  <a:lnTo>
                    <a:pt x="512318" y="93472"/>
                  </a:lnTo>
                  <a:lnTo>
                    <a:pt x="558038" y="129031"/>
                  </a:lnTo>
                  <a:lnTo>
                    <a:pt x="563245" y="129031"/>
                  </a:lnTo>
                  <a:lnTo>
                    <a:pt x="542855" y="93472"/>
                  </a:lnTo>
                  <a:close/>
                </a:path>
                <a:path w="687069" h="310515">
                  <a:moveTo>
                    <a:pt x="654304" y="67436"/>
                  </a:moveTo>
                  <a:lnTo>
                    <a:pt x="644906" y="67436"/>
                  </a:lnTo>
                  <a:lnTo>
                    <a:pt x="640841" y="69087"/>
                  </a:lnTo>
                  <a:lnTo>
                    <a:pt x="634238" y="75691"/>
                  </a:lnTo>
                  <a:lnTo>
                    <a:pt x="632587" y="79755"/>
                  </a:lnTo>
                  <a:lnTo>
                    <a:pt x="632587" y="89026"/>
                  </a:lnTo>
                  <a:lnTo>
                    <a:pt x="634238" y="93090"/>
                  </a:lnTo>
                  <a:lnTo>
                    <a:pt x="637666" y="96392"/>
                  </a:lnTo>
                  <a:lnTo>
                    <a:pt x="640969" y="99822"/>
                  </a:lnTo>
                  <a:lnTo>
                    <a:pt x="645033" y="101473"/>
                  </a:lnTo>
                  <a:lnTo>
                    <a:pt x="654304" y="101473"/>
                  </a:lnTo>
                  <a:lnTo>
                    <a:pt x="658368" y="99822"/>
                  </a:lnTo>
                  <a:lnTo>
                    <a:pt x="661670" y="96392"/>
                  </a:lnTo>
                  <a:lnTo>
                    <a:pt x="664972" y="93090"/>
                  </a:lnTo>
                  <a:lnTo>
                    <a:pt x="666622" y="89026"/>
                  </a:lnTo>
                  <a:lnTo>
                    <a:pt x="666622" y="79755"/>
                  </a:lnTo>
                  <a:lnTo>
                    <a:pt x="664972" y="75691"/>
                  </a:lnTo>
                  <a:lnTo>
                    <a:pt x="658368" y="69087"/>
                  </a:lnTo>
                  <a:lnTo>
                    <a:pt x="654304" y="67436"/>
                  </a:lnTo>
                  <a:close/>
                </a:path>
                <a:path w="687069" h="310515">
                  <a:moveTo>
                    <a:pt x="95631" y="67436"/>
                  </a:moveTo>
                  <a:lnTo>
                    <a:pt x="82168" y="67436"/>
                  </a:lnTo>
                  <a:lnTo>
                    <a:pt x="0" y="310260"/>
                  </a:lnTo>
                  <a:lnTo>
                    <a:pt x="13385" y="310260"/>
                  </a:lnTo>
                  <a:lnTo>
                    <a:pt x="95631" y="67436"/>
                  </a:lnTo>
                  <a:close/>
                </a:path>
                <a:path w="687069" h="310515">
                  <a:moveTo>
                    <a:pt x="555752" y="0"/>
                  </a:moveTo>
                  <a:lnTo>
                    <a:pt x="518414" y="0"/>
                  </a:lnTo>
                  <a:lnTo>
                    <a:pt x="500634" y="55879"/>
                  </a:lnTo>
                  <a:lnTo>
                    <a:pt x="506476" y="55879"/>
                  </a:lnTo>
                  <a:lnTo>
                    <a:pt x="555752" y="0"/>
                  </a:lnTo>
                  <a:close/>
                </a:path>
              </a:pathLst>
            </a:custGeom>
            <a:solidFill>
              <a:srgbClr val="FFFFFF"/>
            </a:solidFill>
          </p:spPr>
          <p:txBody>
            <a:bodyPr wrap="square" lIns="0" tIns="0" rIns="0" bIns="0" rtlCol="0"/>
            <a:lstStyle/>
            <a:p>
              <a:endParaRPr/>
            </a:p>
          </p:txBody>
        </p:sp>
        <p:sp>
          <p:nvSpPr>
            <p:cNvPr id="9" name="object 9"/>
            <p:cNvSpPr/>
            <p:nvPr/>
          </p:nvSpPr>
          <p:spPr>
            <a:xfrm>
              <a:off x="1253997" y="163068"/>
              <a:ext cx="687070" cy="310515"/>
            </a:xfrm>
            <a:custGeom>
              <a:avLst/>
              <a:gdLst/>
              <a:ahLst/>
              <a:cxnLst/>
              <a:rect l="l" t="t" r="r" b="b"/>
              <a:pathLst>
                <a:path w="687069" h="310515">
                  <a:moveTo>
                    <a:pt x="509016" y="158496"/>
                  </a:moveTo>
                  <a:lnTo>
                    <a:pt x="503174" y="158496"/>
                  </a:lnTo>
                  <a:lnTo>
                    <a:pt x="497204" y="160274"/>
                  </a:lnTo>
                  <a:lnTo>
                    <a:pt x="491235" y="163829"/>
                  </a:lnTo>
                  <a:lnTo>
                    <a:pt x="485266" y="167385"/>
                  </a:lnTo>
                  <a:lnTo>
                    <a:pt x="471525" y="206374"/>
                  </a:lnTo>
                  <a:lnTo>
                    <a:pt x="471170" y="216280"/>
                  </a:lnTo>
                  <a:lnTo>
                    <a:pt x="472003" y="232471"/>
                  </a:lnTo>
                  <a:lnTo>
                    <a:pt x="484504" y="274065"/>
                  </a:lnTo>
                  <a:lnTo>
                    <a:pt x="519557" y="298322"/>
                  </a:lnTo>
                  <a:lnTo>
                    <a:pt x="527315" y="297489"/>
                  </a:lnTo>
                  <a:lnTo>
                    <a:pt x="554243" y="266795"/>
                  </a:lnTo>
                  <a:lnTo>
                    <a:pt x="556895" y="238886"/>
                  </a:lnTo>
                  <a:lnTo>
                    <a:pt x="555799" y="219577"/>
                  </a:lnTo>
                  <a:lnTo>
                    <a:pt x="539369" y="174625"/>
                  </a:lnTo>
                  <a:lnTo>
                    <a:pt x="517830" y="159515"/>
                  </a:lnTo>
                  <a:lnTo>
                    <a:pt x="509016" y="158496"/>
                  </a:lnTo>
                  <a:close/>
                </a:path>
                <a:path w="687069" h="310515">
                  <a:moveTo>
                    <a:pt x="656209" y="147700"/>
                  </a:moveTo>
                  <a:lnTo>
                    <a:pt x="663575" y="147700"/>
                  </a:lnTo>
                  <a:lnTo>
                    <a:pt x="663575" y="270890"/>
                  </a:lnTo>
                  <a:lnTo>
                    <a:pt x="663575" y="280542"/>
                  </a:lnTo>
                  <a:lnTo>
                    <a:pt x="664210" y="286892"/>
                  </a:lnTo>
                  <a:lnTo>
                    <a:pt x="665607" y="290067"/>
                  </a:lnTo>
                  <a:lnTo>
                    <a:pt x="667004" y="293242"/>
                  </a:lnTo>
                  <a:lnTo>
                    <a:pt x="669163" y="295655"/>
                  </a:lnTo>
                  <a:lnTo>
                    <a:pt x="671829" y="297179"/>
                  </a:lnTo>
                  <a:lnTo>
                    <a:pt x="674624" y="298703"/>
                  </a:lnTo>
                  <a:lnTo>
                    <a:pt x="679577" y="299592"/>
                  </a:lnTo>
                  <a:lnTo>
                    <a:pt x="686816" y="299592"/>
                  </a:lnTo>
                  <a:lnTo>
                    <a:pt x="686816" y="305561"/>
                  </a:lnTo>
                  <a:lnTo>
                    <a:pt x="612394" y="305561"/>
                  </a:lnTo>
                  <a:lnTo>
                    <a:pt x="612394" y="299592"/>
                  </a:lnTo>
                  <a:lnTo>
                    <a:pt x="619760" y="299592"/>
                  </a:lnTo>
                  <a:lnTo>
                    <a:pt x="624840" y="298830"/>
                  </a:lnTo>
                  <a:lnTo>
                    <a:pt x="627379" y="297306"/>
                  </a:lnTo>
                  <a:lnTo>
                    <a:pt x="629920" y="295909"/>
                  </a:lnTo>
                  <a:lnTo>
                    <a:pt x="631952" y="293496"/>
                  </a:lnTo>
                  <a:lnTo>
                    <a:pt x="633476" y="290194"/>
                  </a:lnTo>
                  <a:lnTo>
                    <a:pt x="635000" y="286765"/>
                  </a:lnTo>
                  <a:lnTo>
                    <a:pt x="635762" y="280415"/>
                  </a:lnTo>
                  <a:lnTo>
                    <a:pt x="635762" y="270890"/>
                  </a:lnTo>
                  <a:lnTo>
                    <a:pt x="635762" y="211835"/>
                  </a:lnTo>
                  <a:lnTo>
                    <a:pt x="632206" y="173481"/>
                  </a:lnTo>
                  <a:lnTo>
                    <a:pt x="630554" y="172084"/>
                  </a:lnTo>
                  <a:lnTo>
                    <a:pt x="628904" y="170687"/>
                  </a:lnTo>
                  <a:lnTo>
                    <a:pt x="626618" y="169925"/>
                  </a:lnTo>
                  <a:lnTo>
                    <a:pt x="623697" y="169925"/>
                  </a:lnTo>
                  <a:lnTo>
                    <a:pt x="620649" y="169925"/>
                  </a:lnTo>
                  <a:lnTo>
                    <a:pt x="616839" y="170814"/>
                  </a:lnTo>
                  <a:lnTo>
                    <a:pt x="612394" y="172465"/>
                  </a:lnTo>
                  <a:lnTo>
                    <a:pt x="609981" y="166370"/>
                  </a:lnTo>
                  <a:lnTo>
                    <a:pt x="656209" y="147700"/>
                  </a:lnTo>
                  <a:close/>
                </a:path>
                <a:path w="687069" h="310515">
                  <a:moveTo>
                    <a:pt x="514222" y="147700"/>
                  </a:moveTo>
                  <a:lnTo>
                    <a:pt x="558746" y="162542"/>
                  </a:lnTo>
                  <a:lnTo>
                    <a:pt x="583533" y="198421"/>
                  </a:lnTo>
                  <a:lnTo>
                    <a:pt x="588010" y="226059"/>
                  </a:lnTo>
                  <a:lnTo>
                    <a:pt x="587392" y="236372"/>
                  </a:lnTo>
                  <a:lnTo>
                    <a:pt x="572803" y="277625"/>
                  </a:lnTo>
                  <a:lnTo>
                    <a:pt x="542018" y="304260"/>
                  </a:lnTo>
                  <a:lnTo>
                    <a:pt x="512318" y="310260"/>
                  </a:lnTo>
                  <a:lnTo>
                    <a:pt x="495938" y="308524"/>
                  </a:lnTo>
                  <a:lnTo>
                    <a:pt x="457327" y="282574"/>
                  </a:lnTo>
                  <a:lnTo>
                    <a:pt x="441128" y="244498"/>
                  </a:lnTo>
                  <a:lnTo>
                    <a:pt x="440054" y="230377"/>
                  </a:lnTo>
                  <a:lnTo>
                    <a:pt x="440699" y="219829"/>
                  </a:lnTo>
                  <a:lnTo>
                    <a:pt x="456132" y="178698"/>
                  </a:lnTo>
                  <a:lnTo>
                    <a:pt x="486719" y="153273"/>
                  </a:lnTo>
                  <a:lnTo>
                    <a:pt x="514222" y="147700"/>
                  </a:lnTo>
                  <a:close/>
                </a:path>
                <a:path w="687069" h="310515">
                  <a:moveTo>
                    <a:pt x="286004" y="90931"/>
                  </a:moveTo>
                  <a:lnTo>
                    <a:pt x="278217" y="91239"/>
                  </a:lnTo>
                  <a:lnTo>
                    <a:pt x="269906" y="92154"/>
                  </a:lnTo>
                  <a:lnTo>
                    <a:pt x="261072" y="93664"/>
                  </a:lnTo>
                  <a:lnTo>
                    <a:pt x="251714" y="95757"/>
                  </a:lnTo>
                  <a:lnTo>
                    <a:pt x="251714" y="179704"/>
                  </a:lnTo>
                  <a:lnTo>
                    <a:pt x="317500" y="179704"/>
                  </a:lnTo>
                  <a:lnTo>
                    <a:pt x="317500" y="192024"/>
                  </a:lnTo>
                  <a:lnTo>
                    <a:pt x="251714" y="192024"/>
                  </a:lnTo>
                  <a:lnTo>
                    <a:pt x="251714" y="288797"/>
                  </a:lnTo>
                  <a:lnTo>
                    <a:pt x="261877" y="290871"/>
                  </a:lnTo>
                  <a:lnTo>
                    <a:pt x="271208" y="292338"/>
                  </a:lnTo>
                  <a:lnTo>
                    <a:pt x="279681" y="293209"/>
                  </a:lnTo>
                  <a:lnTo>
                    <a:pt x="287274" y="293496"/>
                  </a:lnTo>
                  <a:lnTo>
                    <a:pt x="305853" y="291784"/>
                  </a:lnTo>
                  <a:lnTo>
                    <a:pt x="351663" y="266191"/>
                  </a:lnTo>
                  <a:lnTo>
                    <a:pt x="375594" y="214346"/>
                  </a:lnTo>
                  <a:lnTo>
                    <a:pt x="377190" y="192150"/>
                  </a:lnTo>
                  <a:lnTo>
                    <a:pt x="375594" y="169882"/>
                  </a:lnTo>
                  <a:lnTo>
                    <a:pt x="362831" y="132822"/>
                  </a:lnTo>
                  <a:lnTo>
                    <a:pt x="322405" y="97694"/>
                  </a:lnTo>
                  <a:lnTo>
                    <a:pt x="305103" y="92622"/>
                  </a:lnTo>
                  <a:lnTo>
                    <a:pt x="286004" y="90931"/>
                  </a:lnTo>
                  <a:close/>
                </a:path>
                <a:path w="687069" h="310515">
                  <a:moveTo>
                    <a:pt x="186690" y="78485"/>
                  </a:moveTo>
                  <a:lnTo>
                    <a:pt x="279146" y="78485"/>
                  </a:lnTo>
                  <a:lnTo>
                    <a:pt x="303813" y="79246"/>
                  </a:lnTo>
                  <a:lnTo>
                    <a:pt x="342814" y="85290"/>
                  </a:lnTo>
                  <a:lnTo>
                    <a:pt x="380206" y="106045"/>
                  </a:lnTo>
                  <a:lnTo>
                    <a:pt x="406074" y="142565"/>
                  </a:lnTo>
                  <a:lnTo>
                    <a:pt x="415290" y="190500"/>
                  </a:lnTo>
                  <a:lnTo>
                    <a:pt x="413363" y="213669"/>
                  </a:lnTo>
                  <a:lnTo>
                    <a:pt x="397984" y="254436"/>
                  </a:lnTo>
                  <a:lnTo>
                    <a:pt x="367010" y="286702"/>
                  </a:lnTo>
                  <a:lnTo>
                    <a:pt x="318726" y="303466"/>
                  </a:lnTo>
                  <a:lnTo>
                    <a:pt x="288036" y="305561"/>
                  </a:lnTo>
                  <a:lnTo>
                    <a:pt x="186690" y="305561"/>
                  </a:lnTo>
                  <a:lnTo>
                    <a:pt x="186690" y="299338"/>
                  </a:lnTo>
                  <a:lnTo>
                    <a:pt x="195199" y="299338"/>
                  </a:lnTo>
                  <a:lnTo>
                    <a:pt x="204851" y="299338"/>
                  </a:lnTo>
                  <a:lnTo>
                    <a:pt x="211709" y="296290"/>
                  </a:lnTo>
                  <a:lnTo>
                    <a:pt x="215900" y="289940"/>
                  </a:lnTo>
                  <a:lnTo>
                    <a:pt x="218186" y="286384"/>
                  </a:lnTo>
                  <a:lnTo>
                    <a:pt x="219329" y="278256"/>
                  </a:lnTo>
                  <a:lnTo>
                    <a:pt x="219329" y="265429"/>
                  </a:lnTo>
                  <a:lnTo>
                    <a:pt x="219329" y="192024"/>
                  </a:lnTo>
                  <a:lnTo>
                    <a:pt x="186690" y="192024"/>
                  </a:lnTo>
                  <a:lnTo>
                    <a:pt x="186690" y="179704"/>
                  </a:lnTo>
                  <a:lnTo>
                    <a:pt x="219329" y="179704"/>
                  </a:lnTo>
                  <a:lnTo>
                    <a:pt x="219329" y="118745"/>
                  </a:lnTo>
                  <a:lnTo>
                    <a:pt x="203835" y="84708"/>
                  </a:lnTo>
                  <a:lnTo>
                    <a:pt x="195199" y="84708"/>
                  </a:lnTo>
                  <a:lnTo>
                    <a:pt x="186690" y="84708"/>
                  </a:lnTo>
                  <a:lnTo>
                    <a:pt x="186690" y="78485"/>
                  </a:lnTo>
                  <a:close/>
                </a:path>
                <a:path w="687069" h="310515">
                  <a:moveTo>
                    <a:pt x="500634" y="73659"/>
                  </a:moveTo>
                  <a:lnTo>
                    <a:pt x="531495" y="73659"/>
                  </a:lnTo>
                  <a:lnTo>
                    <a:pt x="563245" y="129031"/>
                  </a:lnTo>
                  <a:lnTo>
                    <a:pt x="558038" y="129031"/>
                  </a:lnTo>
                  <a:lnTo>
                    <a:pt x="512318" y="93472"/>
                  </a:lnTo>
                  <a:lnTo>
                    <a:pt x="474091" y="129031"/>
                  </a:lnTo>
                  <a:lnTo>
                    <a:pt x="469010" y="129031"/>
                  </a:lnTo>
                  <a:lnTo>
                    <a:pt x="500634" y="73659"/>
                  </a:lnTo>
                  <a:close/>
                </a:path>
                <a:path w="687069" h="310515">
                  <a:moveTo>
                    <a:pt x="649732" y="67436"/>
                  </a:moveTo>
                  <a:lnTo>
                    <a:pt x="654304" y="67436"/>
                  </a:lnTo>
                  <a:lnTo>
                    <a:pt x="658368" y="69087"/>
                  </a:lnTo>
                  <a:lnTo>
                    <a:pt x="661670" y="72389"/>
                  </a:lnTo>
                  <a:lnTo>
                    <a:pt x="664972" y="75691"/>
                  </a:lnTo>
                  <a:lnTo>
                    <a:pt x="666622" y="79755"/>
                  </a:lnTo>
                  <a:lnTo>
                    <a:pt x="666622" y="84327"/>
                  </a:lnTo>
                  <a:lnTo>
                    <a:pt x="666622" y="89026"/>
                  </a:lnTo>
                  <a:lnTo>
                    <a:pt x="664972" y="93090"/>
                  </a:lnTo>
                  <a:lnTo>
                    <a:pt x="661670" y="96392"/>
                  </a:lnTo>
                  <a:lnTo>
                    <a:pt x="658368" y="99822"/>
                  </a:lnTo>
                  <a:lnTo>
                    <a:pt x="654304" y="101473"/>
                  </a:lnTo>
                  <a:lnTo>
                    <a:pt x="649732" y="101473"/>
                  </a:lnTo>
                  <a:lnTo>
                    <a:pt x="645033" y="101473"/>
                  </a:lnTo>
                  <a:lnTo>
                    <a:pt x="640969" y="99822"/>
                  </a:lnTo>
                  <a:lnTo>
                    <a:pt x="637666" y="96392"/>
                  </a:lnTo>
                  <a:lnTo>
                    <a:pt x="634238" y="93090"/>
                  </a:lnTo>
                  <a:lnTo>
                    <a:pt x="632587" y="89026"/>
                  </a:lnTo>
                  <a:lnTo>
                    <a:pt x="632587" y="84327"/>
                  </a:lnTo>
                  <a:lnTo>
                    <a:pt x="632587" y="79755"/>
                  </a:lnTo>
                  <a:lnTo>
                    <a:pt x="634238" y="75691"/>
                  </a:lnTo>
                  <a:lnTo>
                    <a:pt x="637540" y="72389"/>
                  </a:lnTo>
                  <a:lnTo>
                    <a:pt x="640841" y="69087"/>
                  </a:lnTo>
                  <a:lnTo>
                    <a:pt x="644906" y="67436"/>
                  </a:lnTo>
                  <a:lnTo>
                    <a:pt x="649732" y="67436"/>
                  </a:lnTo>
                  <a:close/>
                </a:path>
                <a:path w="687069" h="310515">
                  <a:moveTo>
                    <a:pt x="82168" y="67436"/>
                  </a:moveTo>
                  <a:lnTo>
                    <a:pt x="95631" y="67436"/>
                  </a:lnTo>
                  <a:lnTo>
                    <a:pt x="13385" y="310260"/>
                  </a:lnTo>
                  <a:lnTo>
                    <a:pt x="0" y="310260"/>
                  </a:lnTo>
                  <a:lnTo>
                    <a:pt x="82168" y="67436"/>
                  </a:lnTo>
                  <a:close/>
                </a:path>
                <a:path w="687069" h="310515">
                  <a:moveTo>
                    <a:pt x="518414" y="0"/>
                  </a:moveTo>
                  <a:lnTo>
                    <a:pt x="555752" y="0"/>
                  </a:lnTo>
                  <a:lnTo>
                    <a:pt x="506476" y="55879"/>
                  </a:lnTo>
                  <a:lnTo>
                    <a:pt x="500634" y="55879"/>
                  </a:lnTo>
                  <a:lnTo>
                    <a:pt x="518414" y="0"/>
                  </a:lnTo>
                  <a:close/>
                </a:path>
              </a:pathLst>
            </a:custGeom>
            <a:ln w="18288">
              <a:solidFill>
                <a:srgbClr val="FFFFFF"/>
              </a:solidFill>
            </a:ln>
          </p:spPr>
          <p:txBody>
            <a:bodyPr wrap="square" lIns="0" tIns="0" rIns="0" bIns="0" rtlCol="0"/>
            <a:lstStyle/>
            <a:p>
              <a:endParaRPr/>
            </a:p>
          </p:txBody>
        </p:sp>
        <p:sp>
          <p:nvSpPr>
            <p:cNvPr id="10" name="object 10"/>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934207" y="213360"/>
              <a:ext cx="1633347" cy="338455"/>
            </a:xfrm>
            <a:prstGeom prst="rect">
              <a:avLst/>
            </a:prstGeom>
            <a:blipFill>
              <a:blip r:embed="rId8" cstate="print"/>
              <a:stretch>
                <a:fillRect/>
              </a:stretch>
            </a:blipFill>
          </p:spPr>
          <p:txBody>
            <a:bodyPr wrap="square" lIns="0" tIns="0" rIns="0" bIns="0" rtlCol="0"/>
            <a:lstStyle/>
            <a:p>
              <a:endParaRPr/>
            </a:p>
          </p:txBody>
        </p:sp>
      </p:grpSp>
      <p:sp>
        <p:nvSpPr>
          <p:cNvPr id="13" name="object 13"/>
          <p:cNvSpPr txBox="1"/>
          <p:nvPr/>
        </p:nvSpPr>
        <p:spPr>
          <a:xfrm>
            <a:off x="383540" y="784352"/>
            <a:ext cx="8148320" cy="757555"/>
          </a:xfrm>
          <a:prstGeom prst="rect">
            <a:avLst/>
          </a:prstGeom>
        </p:spPr>
        <p:txBody>
          <a:bodyPr vert="horz" wrap="square" lIns="0" tIns="12700" rIns="0" bIns="0" rtlCol="0">
            <a:spAutoFit/>
          </a:bodyPr>
          <a:lstStyle/>
          <a:p>
            <a:pPr marL="355600" marR="5080" indent="-342900">
              <a:lnSpc>
                <a:spcPct val="100000"/>
              </a:lnSpc>
              <a:spcBef>
                <a:spcPts val="100"/>
              </a:spcBef>
              <a:buClr>
                <a:srgbClr val="00AF50"/>
              </a:buClr>
              <a:buFont typeface="Wingdings"/>
              <a:buChar char=""/>
              <a:tabLst>
                <a:tab pos="354965" algn="l"/>
                <a:tab pos="355600" algn="l"/>
              </a:tabLst>
            </a:pPr>
            <a:r>
              <a:rPr sz="2400" spc="-5" dirty="0">
                <a:latin typeface="Times New Roman"/>
                <a:cs typeface="Times New Roman"/>
              </a:rPr>
              <a:t>Đối </a:t>
            </a:r>
            <a:r>
              <a:rPr sz="2400" dirty="0">
                <a:latin typeface="Times New Roman"/>
                <a:cs typeface="Times New Roman"/>
              </a:rPr>
              <a:t>tượng </a:t>
            </a:r>
            <a:r>
              <a:rPr sz="2400" b="1" spc="-10" dirty="0">
                <a:latin typeface="Times New Roman"/>
                <a:cs typeface="Times New Roman"/>
              </a:rPr>
              <a:t>$_SERVER </a:t>
            </a:r>
            <a:r>
              <a:rPr sz="2400" dirty="0">
                <a:latin typeface="Times New Roman"/>
                <a:cs typeface="Times New Roman"/>
              </a:rPr>
              <a:t>một </a:t>
            </a:r>
            <a:r>
              <a:rPr sz="2400" spc="-5" dirty="0">
                <a:latin typeface="Times New Roman"/>
                <a:cs typeface="Times New Roman"/>
              </a:rPr>
              <a:t>mảng </a:t>
            </a:r>
            <a:r>
              <a:rPr sz="2400" dirty="0">
                <a:latin typeface="Times New Roman"/>
                <a:cs typeface="Times New Roman"/>
              </a:rPr>
              <a:t>chứa các phần </a:t>
            </a:r>
            <a:r>
              <a:rPr sz="2400" spc="-5" dirty="0">
                <a:latin typeface="Times New Roman"/>
                <a:cs typeface="Times New Roman"/>
              </a:rPr>
              <a:t>tử thông tin  </a:t>
            </a:r>
            <a:r>
              <a:rPr sz="2400" dirty="0">
                <a:latin typeface="Times New Roman"/>
                <a:cs typeface="Times New Roman"/>
              </a:rPr>
              <a:t>hữu ích có liên quan đến</a:t>
            </a:r>
            <a:r>
              <a:rPr sz="2400" spc="-70" dirty="0">
                <a:latin typeface="Times New Roman"/>
                <a:cs typeface="Times New Roman"/>
              </a:rPr>
              <a:t> </a:t>
            </a:r>
            <a:r>
              <a:rPr sz="2400" spc="-20" dirty="0">
                <a:latin typeface="Times New Roman"/>
                <a:cs typeface="Times New Roman"/>
              </a:rPr>
              <a:t>server.</a:t>
            </a:r>
            <a:endParaRPr sz="2400">
              <a:latin typeface="Times New Roman"/>
              <a:cs typeface="Times New Roman"/>
            </a:endParaRPr>
          </a:p>
        </p:txBody>
      </p:sp>
      <p:graphicFrame>
        <p:nvGraphicFramePr>
          <p:cNvPr id="14" name="object 14"/>
          <p:cNvGraphicFramePr>
            <a:graphicFrameLocks noGrp="1"/>
          </p:cNvGraphicFramePr>
          <p:nvPr/>
        </p:nvGraphicFramePr>
        <p:xfrm>
          <a:off x="823912" y="1600517"/>
          <a:ext cx="7805420" cy="5039316"/>
        </p:xfrm>
        <a:graphic>
          <a:graphicData uri="http://schemas.openxmlformats.org/drawingml/2006/table">
            <a:tbl>
              <a:tblPr firstRow="1" bandRow="1">
                <a:tableStyleId>{2D5ABB26-0587-4C30-8999-92F81FD0307C}</a:tableStyleId>
              </a:tblPr>
              <a:tblGrid>
                <a:gridCol w="224282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tblGrid>
              <a:tr h="370840">
                <a:tc>
                  <a:txBody>
                    <a:bodyPr/>
                    <a:lstStyle/>
                    <a:p>
                      <a:pPr marL="603885">
                        <a:lnSpc>
                          <a:spcPct val="100000"/>
                        </a:lnSpc>
                        <a:spcBef>
                          <a:spcPts val="300"/>
                        </a:spcBef>
                      </a:pPr>
                      <a:r>
                        <a:rPr sz="1800" b="1" dirty="0">
                          <a:solidFill>
                            <a:srgbClr val="1F487C"/>
                          </a:solidFill>
                          <a:latin typeface="Times New Roman"/>
                          <a:cs typeface="Times New Roman"/>
                        </a:rPr>
                        <a:t>PHẦN</a:t>
                      </a:r>
                      <a:r>
                        <a:rPr sz="1800" b="1" spc="-45" dirty="0">
                          <a:solidFill>
                            <a:srgbClr val="1F487C"/>
                          </a:solidFill>
                          <a:latin typeface="Times New Roman"/>
                          <a:cs typeface="Times New Roman"/>
                        </a:rPr>
                        <a:t> </a:t>
                      </a:r>
                      <a:r>
                        <a:rPr sz="1800" b="1" spc="-5" dirty="0">
                          <a:solidFill>
                            <a:srgbClr val="1F487C"/>
                          </a:solidFill>
                          <a:latin typeface="Times New Roman"/>
                          <a:cs typeface="Times New Roman"/>
                        </a:rPr>
                        <a:t>TỬ</a:t>
                      </a:r>
                      <a:endParaRPr sz="1800">
                        <a:latin typeface="Times New Roman"/>
                        <a:cs typeface="Times New Roman"/>
                      </a:endParaRPr>
                    </a:p>
                  </a:txBody>
                  <a:tcPr marL="0" marR="0" marT="3810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BBA58"/>
                    </a:solidFill>
                  </a:tcPr>
                </a:tc>
                <a:tc>
                  <a:txBody>
                    <a:bodyPr/>
                    <a:lstStyle/>
                    <a:p>
                      <a:pPr algn="ctr">
                        <a:lnSpc>
                          <a:spcPct val="100000"/>
                        </a:lnSpc>
                        <a:spcBef>
                          <a:spcPts val="300"/>
                        </a:spcBef>
                      </a:pPr>
                      <a:r>
                        <a:rPr sz="1800" b="1" spc="-5" dirty="0">
                          <a:solidFill>
                            <a:srgbClr val="1F487C"/>
                          </a:solidFill>
                          <a:latin typeface="Times New Roman"/>
                          <a:cs typeface="Times New Roman"/>
                        </a:rPr>
                        <a:t>CHỨC </a:t>
                      </a:r>
                      <a:r>
                        <a:rPr sz="1800" b="1" dirty="0">
                          <a:solidFill>
                            <a:srgbClr val="1F487C"/>
                          </a:solidFill>
                          <a:latin typeface="Times New Roman"/>
                          <a:cs typeface="Times New Roman"/>
                        </a:rPr>
                        <a:t>NĂNG</a:t>
                      </a:r>
                      <a:endParaRPr sz="1800">
                        <a:latin typeface="Times New Roman"/>
                        <a:cs typeface="Times New Roman"/>
                      </a:endParaRPr>
                    </a:p>
                  </a:txBody>
                  <a:tcPr marL="0" marR="0" marT="3810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9BBA58"/>
                    </a:solidFill>
                  </a:tcPr>
                </a:tc>
                <a:extLst>
                  <a:ext uri="{0D108BD9-81ED-4DB2-BD59-A6C34878D82A}">
                    <a16:rowId xmlns:a16="http://schemas.microsoft.com/office/drawing/2014/main" val="10000"/>
                  </a:ext>
                </a:extLst>
              </a:tr>
              <a:tr h="518159">
                <a:tc>
                  <a:txBody>
                    <a:bodyPr/>
                    <a:lstStyle/>
                    <a:p>
                      <a:pPr marL="91440">
                        <a:lnSpc>
                          <a:spcPct val="100000"/>
                        </a:lnSpc>
                        <a:spcBef>
                          <a:spcPts val="1150"/>
                        </a:spcBef>
                      </a:pPr>
                      <a:r>
                        <a:rPr sz="1400" b="1" spc="-20" dirty="0">
                          <a:latin typeface="Times New Roman"/>
                          <a:cs typeface="Times New Roman"/>
                        </a:rPr>
                        <a:t>SERVER_SOFTWARE</a:t>
                      </a:r>
                      <a:endParaRPr sz="1400">
                        <a:latin typeface="Times New Roman"/>
                        <a:cs typeface="Times New Roman"/>
                      </a:endParaRPr>
                    </a:p>
                  </a:txBody>
                  <a:tcPr marL="0" marR="0" marT="1460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1059815">
                        <a:lnSpc>
                          <a:spcPct val="100000"/>
                        </a:lnSpc>
                        <a:spcBef>
                          <a:spcPts val="310"/>
                        </a:spcBef>
                      </a:pPr>
                      <a:r>
                        <a:rPr sz="1400" spc="-5" dirty="0">
                          <a:latin typeface="Times New Roman"/>
                          <a:cs typeface="Times New Roman"/>
                        </a:rPr>
                        <a:t>A string that identifies the </a:t>
                      </a:r>
                      <a:r>
                        <a:rPr sz="1400" dirty="0">
                          <a:latin typeface="Times New Roman"/>
                          <a:cs typeface="Times New Roman"/>
                        </a:rPr>
                        <a:t>server </a:t>
                      </a:r>
                      <a:r>
                        <a:rPr sz="1400" spc="-5" dirty="0">
                          <a:latin typeface="Times New Roman"/>
                          <a:cs typeface="Times New Roman"/>
                        </a:rPr>
                        <a:t>(e.g., "Apache/1.3.33 (Unix)  mod_perl/1.26</a:t>
                      </a:r>
                      <a:r>
                        <a:rPr sz="1400" spc="-10" dirty="0">
                          <a:latin typeface="Times New Roman"/>
                          <a:cs typeface="Times New Roman"/>
                        </a:rPr>
                        <a:t> </a:t>
                      </a:r>
                      <a:r>
                        <a:rPr sz="1400" spc="-5" dirty="0">
                          <a:latin typeface="Times New Roman"/>
                          <a:cs typeface="Times New Roman"/>
                        </a:rPr>
                        <a:t>PHP/5.0.4").</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18160">
                <a:tc>
                  <a:txBody>
                    <a:bodyPr/>
                    <a:lstStyle/>
                    <a:p>
                      <a:pPr marL="91440">
                        <a:lnSpc>
                          <a:spcPct val="100000"/>
                        </a:lnSpc>
                        <a:spcBef>
                          <a:spcPts val="1150"/>
                        </a:spcBef>
                      </a:pPr>
                      <a:r>
                        <a:rPr sz="1400" b="1" spc="-10" dirty="0">
                          <a:latin typeface="Times New Roman"/>
                          <a:cs typeface="Times New Roman"/>
                        </a:rPr>
                        <a:t>SERVER_NAME</a:t>
                      </a:r>
                      <a:endParaRPr sz="1400">
                        <a:latin typeface="Times New Roman"/>
                        <a:cs typeface="Times New Roman"/>
                      </a:endParaRPr>
                    </a:p>
                  </a:txBody>
                  <a:tcPr marL="0" marR="0" marT="1460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337820">
                        <a:lnSpc>
                          <a:spcPct val="100000"/>
                        </a:lnSpc>
                        <a:spcBef>
                          <a:spcPts val="310"/>
                        </a:spcBef>
                      </a:pPr>
                      <a:r>
                        <a:rPr sz="1400" spc="-5" dirty="0">
                          <a:latin typeface="Times New Roman"/>
                          <a:cs typeface="Times New Roman"/>
                        </a:rPr>
                        <a:t>The hostname, DNS alias, or IP address for </a:t>
                      </a:r>
                      <a:r>
                        <a:rPr sz="1400" dirty="0">
                          <a:latin typeface="Times New Roman"/>
                          <a:cs typeface="Times New Roman"/>
                        </a:rPr>
                        <a:t>self-referencing </a:t>
                      </a:r>
                      <a:r>
                        <a:rPr sz="1400" spc="-5" dirty="0">
                          <a:latin typeface="Times New Roman"/>
                          <a:cs typeface="Times New Roman"/>
                        </a:rPr>
                        <a:t>URLs (e.g.,  </a:t>
                      </a:r>
                      <a:r>
                        <a:rPr sz="1400" spc="-10" dirty="0">
                          <a:latin typeface="Times New Roman"/>
                          <a:cs typeface="Times New Roman"/>
                        </a:rPr>
                        <a:t>"</a:t>
                      </a:r>
                      <a:r>
                        <a:rPr sz="1400" u="sng" spc="-10" dirty="0">
                          <a:solidFill>
                            <a:srgbClr val="0000FF"/>
                          </a:solidFill>
                          <a:uFill>
                            <a:solidFill>
                              <a:srgbClr val="0000FF"/>
                            </a:solidFill>
                          </a:uFill>
                          <a:latin typeface="Times New Roman"/>
                          <a:cs typeface="Times New Roman"/>
                          <a:hlinkClick r:id="rId9"/>
                        </a:rPr>
                        <a:t>www.example.com</a:t>
                      </a:r>
                      <a:r>
                        <a:rPr sz="1400" spc="-10" dirty="0">
                          <a:latin typeface="Times New Roman"/>
                          <a:cs typeface="Times New Roman"/>
                        </a:rPr>
                        <a:t>").</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839">
                <a:tc>
                  <a:txBody>
                    <a:bodyPr/>
                    <a:lstStyle/>
                    <a:p>
                      <a:pPr marL="91440">
                        <a:lnSpc>
                          <a:spcPct val="100000"/>
                        </a:lnSpc>
                        <a:spcBef>
                          <a:spcPts val="570"/>
                        </a:spcBef>
                      </a:pPr>
                      <a:r>
                        <a:rPr sz="1400" b="1" spc="-35" dirty="0">
                          <a:latin typeface="Times New Roman"/>
                          <a:cs typeface="Times New Roman"/>
                        </a:rPr>
                        <a:t>GATEWAY_INTERFACE</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dirty="0">
                          <a:latin typeface="Times New Roman"/>
                          <a:cs typeface="Times New Roman"/>
                        </a:rPr>
                        <a:t>The version of the </a:t>
                      </a:r>
                      <a:r>
                        <a:rPr sz="1400" spc="-5" dirty="0">
                          <a:latin typeface="Times New Roman"/>
                          <a:cs typeface="Times New Roman"/>
                        </a:rPr>
                        <a:t>CGI </a:t>
                      </a:r>
                      <a:r>
                        <a:rPr sz="1400" dirty="0">
                          <a:latin typeface="Times New Roman"/>
                          <a:cs typeface="Times New Roman"/>
                        </a:rPr>
                        <a:t>standard being followed </a:t>
                      </a:r>
                      <a:r>
                        <a:rPr sz="1400" spc="-5" dirty="0">
                          <a:latin typeface="Times New Roman"/>
                          <a:cs typeface="Times New Roman"/>
                        </a:rPr>
                        <a:t>(e.g.,</a:t>
                      </a:r>
                      <a:r>
                        <a:rPr sz="1400" spc="-25" dirty="0">
                          <a:latin typeface="Times New Roman"/>
                          <a:cs typeface="Times New Roman"/>
                        </a:rPr>
                        <a:t> </a:t>
                      </a:r>
                      <a:r>
                        <a:rPr sz="1400" spc="-5" dirty="0">
                          <a:latin typeface="Times New Roman"/>
                          <a:cs typeface="Times New Roman"/>
                        </a:rPr>
                        <a:t>"CGI/1.1").</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70840">
                <a:tc>
                  <a:txBody>
                    <a:bodyPr/>
                    <a:lstStyle/>
                    <a:p>
                      <a:pPr marL="91440">
                        <a:lnSpc>
                          <a:spcPct val="100000"/>
                        </a:lnSpc>
                        <a:spcBef>
                          <a:spcPts val="570"/>
                        </a:spcBef>
                      </a:pPr>
                      <a:r>
                        <a:rPr sz="1400" b="1" spc="-10" dirty="0">
                          <a:latin typeface="Times New Roman"/>
                          <a:cs typeface="Times New Roman"/>
                        </a:rPr>
                        <a:t>SERVER_PROTOCOL</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The name and revision of the request protocol (e.g.,</a:t>
                      </a:r>
                      <a:r>
                        <a:rPr sz="1400" spc="60" dirty="0">
                          <a:latin typeface="Times New Roman"/>
                          <a:cs typeface="Times New Roman"/>
                        </a:rPr>
                        <a:t> </a:t>
                      </a:r>
                      <a:r>
                        <a:rPr sz="1400" spc="-5" dirty="0">
                          <a:latin typeface="Times New Roman"/>
                          <a:cs typeface="Times New Roman"/>
                        </a:rPr>
                        <a:t>"HTTP/1.1").</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70840">
                <a:tc>
                  <a:txBody>
                    <a:bodyPr/>
                    <a:lstStyle/>
                    <a:p>
                      <a:pPr marL="91440">
                        <a:lnSpc>
                          <a:spcPct val="100000"/>
                        </a:lnSpc>
                        <a:spcBef>
                          <a:spcPts val="570"/>
                        </a:spcBef>
                      </a:pPr>
                      <a:r>
                        <a:rPr sz="1400" b="1" spc="-15" dirty="0">
                          <a:latin typeface="Times New Roman"/>
                          <a:cs typeface="Times New Roman"/>
                        </a:rPr>
                        <a:t>SERVER_PORT</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The server port number to which the request was sent (e.g.,</a:t>
                      </a:r>
                      <a:r>
                        <a:rPr sz="1400" spc="100" dirty="0">
                          <a:latin typeface="Times New Roman"/>
                          <a:cs typeface="Times New Roman"/>
                        </a:rPr>
                        <a:t> </a:t>
                      </a:r>
                      <a:r>
                        <a:rPr sz="1400" spc="-5" dirty="0">
                          <a:latin typeface="Times New Roman"/>
                          <a:cs typeface="Times New Roman"/>
                        </a:rPr>
                        <a:t>"80").</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70839">
                <a:tc>
                  <a:txBody>
                    <a:bodyPr/>
                    <a:lstStyle/>
                    <a:p>
                      <a:pPr marL="91440">
                        <a:lnSpc>
                          <a:spcPct val="100000"/>
                        </a:lnSpc>
                        <a:spcBef>
                          <a:spcPts val="570"/>
                        </a:spcBef>
                      </a:pPr>
                      <a:r>
                        <a:rPr sz="1400" b="1" spc="-5" dirty="0">
                          <a:latin typeface="Times New Roman"/>
                          <a:cs typeface="Times New Roman"/>
                        </a:rPr>
                        <a:t>REQUEST_METHOD</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The method the client used to fetch the document (e.g.,</a:t>
                      </a:r>
                      <a:r>
                        <a:rPr sz="1400" spc="75" dirty="0">
                          <a:latin typeface="Times New Roman"/>
                          <a:cs typeface="Times New Roman"/>
                        </a:rPr>
                        <a:t> </a:t>
                      </a:r>
                      <a:r>
                        <a:rPr sz="1400" spc="-5" dirty="0">
                          <a:latin typeface="Times New Roman"/>
                          <a:cs typeface="Times New Roman"/>
                        </a:rPr>
                        <a:t>"GET").</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70839">
                <a:tc>
                  <a:txBody>
                    <a:bodyPr/>
                    <a:lstStyle/>
                    <a:p>
                      <a:pPr marL="91440">
                        <a:lnSpc>
                          <a:spcPct val="100000"/>
                        </a:lnSpc>
                        <a:spcBef>
                          <a:spcPts val="570"/>
                        </a:spcBef>
                      </a:pPr>
                      <a:r>
                        <a:rPr sz="1400" b="1" spc="-25" dirty="0">
                          <a:latin typeface="Times New Roman"/>
                          <a:cs typeface="Times New Roman"/>
                        </a:rPr>
                        <a:t>PATH_INFO</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Extra path elements given by the client (e.g.,</a:t>
                      </a:r>
                      <a:r>
                        <a:rPr sz="1400" spc="65" dirty="0">
                          <a:latin typeface="Times New Roman"/>
                          <a:cs typeface="Times New Roman"/>
                        </a:rPr>
                        <a:t> </a:t>
                      </a:r>
                      <a:r>
                        <a:rPr sz="1400" spc="-5" dirty="0">
                          <a:latin typeface="Times New Roman"/>
                          <a:cs typeface="Times New Roman"/>
                        </a:rPr>
                        <a:t>"/list/users").</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518160">
                <a:tc>
                  <a:txBody>
                    <a:bodyPr/>
                    <a:lstStyle/>
                    <a:p>
                      <a:pPr marL="91440">
                        <a:lnSpc>
                          <a:spcPct val="100000"/>
                        </a:lnSpc>
                        <a:spcBef>
                          <a:spcPts val="1150"/>
                        </a:spcBef>
                      </a:pPr>
                      <a:r>
                        <a:rPr sz="1400" b="1" spc="-5" dirty="0">
                          <a:latin typeface="Times New Roman"/>
                          <a:cs typeface="Times New Roman"/>
                        </a:rPr>
                        <a:t>SCRIPT_NAME</a:t>
                      </a:r>
                      <a:endParaRPr sz="1400">
                        <a:latin typeface="Times New Roman"/>
                        <a:cs typeface="Times New Roman"/>
                      </a:endParaRPr>
                    </a:p>
                  </a:txBody>
                  <a:tcPr marL="0" marR="0" marT="1460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482600">
                        <a:lnSpc>
                          <a:spcPct val="100000"/>
                        </a:lnSpc>
                        <a:spcBef>
                          <a:spcPts val="310"/>
                        </a:spcBef>
                      </a:pPr>
                      <a:r>
                        <a:rPr sz="1400" spc="-5" dirty="0">
                          <a:latin typeface="Times New Roman"/>
                          <a:cs typeface="Times New Roman"/>
                        </a:rPr>
                        <a:t>The URL path to the current page, which is useful for </a:t>
                      </a:r>
                      <a:r>
                        <a:rPr sz="1400" dirty="0">
                          <a:latin typeface="Times New Roman"/>
                          <a:cs typeface="Times New Roman"/>
                        </a:rPr>
                        <a:t>self-referencing  </a:t>
                      </a:r>
                      <a:r>
                        <a:rPr sz="1400" spc="-5" dirty="0">
                          <a:latin typeface="Times New Roman"/>
                          <a:cs typeface="Times New Roman"/>
                        </a:rPr>
                        <a:t>scripts (e.g.,</a:t>
                      </a:r>
                      <a:r>
                        <a:rPr sz="1400" spc="5" dirty="0">
                          <a:latin typeface="Times New Roman"/>
                          <a:cs typeface="Times New Roman"/>
                        </a:rPr>
                        <a:t> </a:t>
                      </a:r>
                      <a:r>
                        <a:rPr sz="1400" spc="-5" dirty="0">
                          <a:latin typeface="Times New Roman"/>
                          <a:cs typeface="Times New Roman"/>
                        </a:rPr>
                        <a:t>"/~me/menu.php").</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70801">
                <a:tc>
                  <a:txBody>
                    <a:bodyPr/>
                    <a:lstStyle/>
                    <a:p>
                      <a:pPr marL="91440">
                        <a:lnSpc>
                          <a:spcPct val="100000"/>
                        </a:lnSpc>
                        <a:spcBef>
                          <a:spcPts val="570"/>
                        </a:spcBef>
                      </a:pPr>
                      <a:r>
                        <a:rPr sz="1400" b="1" spc="-10" dirty="0">
                          <a:latin typeface="Times New Roman"/>
                          <a:cs typeface="Times New Roman"/>
                        </a:rPr>
                        <a:t>QUERY_STRING</a:t>
                      </a:r>
                      <a:endParaRPr sz="1400">
                        <a:latin typeface="Times New Roman"/>
                        <a:cs typeface="Times New Roman"/>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Everything after the ? in the URL (e.g.,</a:t>
                      </a:r>
                      <a:r>
                        <a:rPr sz="1400" spc="-30" dirty="0">
                          <a:latin typeface="Times New Roman"/>
                          <a:cs typeface="Times New Roman"/>
                        </a:rPr>
                        <a:t> </a:t>
                      </a:r>
                      <a:r>
                        <a:rPr sz="1400" spc="-5" dirty="0">
                          <a:latin typeface="Times New Roman"/>
                          <a:cs typeface="Times New Roman"/>
                        </a:rPr>
                        <a:t>"name=Fred+age=35").</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518159">
                <a:tc>
                  <a:txBody>
                    <a:bodyPr/>
                    <a:lstStyle/>
                    <a:p>
                      <a:pPr marL="91440">
                        <a:lnSpc>
                          <a:spcPct val="100000"/>
                        </a:lnSpc>
                        <a:spcBef>
                          <a:spcPts val="1155"/>
                        </a:spcBef>
                      </a:pPr>
                      <a:r>
                        <a:rPr sz="1400" b="1" spc="-5" dirty="0">
                          <a:latin typeface="Times New Roman"/>
                          <a:cs typeface="Times New Roman"/>
                        </a:rPr>
                        <a:t>CONTENT_LENGTH</a:t>
                      </a:r>
                      <a:endParaRPr sz="1400">
                        <a:latin typeface="Times New Roman"/>
                        <a:cs typeface="Times New Roman"/>
                      </a:endParaRPr>
                    </a:p>
                  </a:txBody>
                  <a:tcPr marL="0" marR="0" marT="14668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dirty="0">
                          <a:latin typeface="Times New Roman"/>
                          <a:cs typeface="Times New Roman"/>
                        </a:rPr>
                        <a:t>The length of the </a:t>
                      </a:r>
                      <a:r>
                        <a:rPr sz="1400" spc="-5" dirty="0">
                          <a:latin typeface="Times New Roman"/>
                          <a:cs typeface="Times New Roman"/>
                        </a:rPr>
                        <a:t>information attached </a:t>
                      </a:r>
                      <a:r>
                        <a:rPr sz="1400" dirty="0">
                          <a:latin typeface="Times New Roman"/>
                          <a:cs typeface="Times New Roman"/>
                        </a:rPr>
                        <a:t>to </a:t>
                      </a:r>
                      <a:r>
                        <a:rPr sz="1400" spc="-5" dirty="0">
                          <a:latin typeface="Times New Roman"/>
                          <a:cs typeface="Times New Roman"/>
                        </a:rPr>
                        <a:t>queries </a:t>
                      </a:r>
                      <a:r>
                        <a:rPr sz="1400" dirty="0">
                          <a:latin typeface="Times New Roman"/>
                          <a:cs typeface="Times New Roman"/>
                        </a:rPr>
                        <a:t>such </a:t>
                      </a:r>
                      <a:r>
                        <a:rPr sz="1400" spc="-5" dirty="0">
                          <a:latin typeface="Times New Roman"/>
                          <a:cs typeface="Times New Roman"/>
                        </a:rPr>
                        <a:t>as PUT </a:t>
                      </a:r>
                      <a:r>
                        <a:rPr sz="1400" dirty="0">
                          <a:latin typeface="Times New Roman"/>
                          <a:cs typeface="Times New Roman"/>
                        </a:rPr>
                        <a:t>and</a:t>
                      </a:r>
                      <a:r>
                        <a:rPr sz="1400" spc="10" dirty="0">
                          <a:latin typeface="Times New Roman"/>
                          <a:cs typeface="Times New Roman"/>
                        </a:rPr>
                        <a:t> </a:t>
                      </a:r>
                      <a:r>
                        <a:rPr sz="1400" spc="-5" dirty="0">
                          <a:latin typeface="Times New Roman"/>
                          <a:cs typeface="Times New Roman"/>
                        </a:rPr>
                        <a:t>POST</a:t>
                      </a:r>
                      <a:endParaRPr sz="1400">
                        <a:latin typeface="Times New Roman"/>
                        <a:cs typeface="Times New Roman"/>
                      </a:endParaRPr>
                    </a:p>
                    <a:p>
                      <a:pPr marL="91440">
                        <a:lnSpc>
                          <a:spcPct val="100000"/>
                        </a:lnSpc>
                        <a:spcBef>
                          <a:spcPts val="5"/>
                        </a:spcBef>
                      </a:pPr>
                      <a:r>
                        <a:rPr sz="1400" spc="-5" dirty="0">
                          <a:latin typeface="Times New Roman"/>
                          <a:cs typeface="Times New Roman"/>
                        </a:rPr>
                        <a:t>(e.g.,</a:t>
                      </a:r>
                      <a:r>
                        <a:rPr sz="1400" spc="-10" dirty="0">
                          <a:latin typeface="Times New Roman"/>
                          <a:cs typeface="Times New Roman"/>
                        </a:rPr>
                        <a:t> </a:t>
                      </a:r>
                      <a:r>
                        <a:rPr sz="1400" spc="-5" dirty="0">
                          <a:latin typeface="Times New Roman"/>
                          <a:cs typeface="Times New Roman"/>
                        </a:rPr>
                        <a:t>3952).</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70840">
                <a:tc>
                  <a:txBody>
                    <a:bodyPr/>
                    <a:lstStyle/>
                    <a:p>
                      <a:pPr marL="91440">
                        <a:lnSpc>
                          <a:spcPct val="100000"/>
                        </a:lnSpc>
                        <a:spcBef>
                          <a:spcPts val="575"/>
                        </a:spcBef>
                      </a:pPr>
                      <a:r>
                        <a:rPr sz="1400" b="1" dirty="0">
                          <a:latin typeface="Times New Roman"/>
                          <a:cs typeface="Times New Roman"/>
                        </a:rPr>
                        <a:t>…</a:t>
                      </a:r>
                      <a:endParaRPr sz="1400">
                        <a:latin typeface="Times New Roman"/>
                        <a:cs typeface="Times New Roman"/>
                      </a:endParaRPr>
                    </a:p>
                  </a:txBody>
                  <a:tcPr marL="0" marR="0" marT="7302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a:lnSpc>
                          <a:spcPct val="100000"/>
                        </a:lnSpc>
                        <a:spcBef>
                          <a:spcPts val="315"/>
                        </a:spcBef>
                      </a:pPr>
                      <a:r>
                        <a:rPr sz="1400" dirty="0">
                          <a:latin typeface="Times New Roman"/>
                          <a:cs typeface="Times New Roman"/>
                        </a:rPr>
                        <a:t>…</a:t>
                      </a:r>
                      <a:endParaRPr sz="1400">
                        <a:latin typeface="Times New Roman"/>
                        <a:cs typeface="Times New Roman"/>
                      </a:endParaRPr>
                    </a:p>
                  </a:txBody>
                  <a:tcPr marL="0" marR="0" marT="4000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528066" y="1684781"/>
            <a:ext cx="3142488" cy="51732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943350" y="3374897"/>
            <a:ext cx="3038094" cy="3140964"/>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83540" y="714283"/>
            <a:ext cx="8445500" cy="5811520"/>
          </a:xfrm>
          <a:prstGeom prst="rect">
            <a:avLst/>
          </a:prstGeom>
        </p:spPr>
        <p:txBody>
          <a:bodyPr vert="horz" wrap="square" lIns="0" tIns="55244" rIns="0" bIns="0" rtlCol="0">
            <a:spAutoFit/>
          </a:bodyPr>
          <a:lstStyle/>
          <a:p>
            <a:pPr marL="12700">
              <a:lnSpc>
                <a:spcPct val="100000"/>
              </a:lnSpc>
              <a:spcBef>
                <a:spcPts val="434"/>
              </a:spcBef>
            </a:pPr>
            <a:r>
              <a:rPr sz="2400" b="1" dirty="0">
                <a:solidFill>
                  <a:srgbClr val="FF0000"/>
                </a:solidFill>
                <a:latin typeface="Times New Roman"/>
                <a:cs typeface="Times New Roman"/>
              </a:rPr>
              <a:t>e. </a:t>
            </a:r>
            <a:r>
              <a:rPr sz="2400" b="1" spc="-5" dirty="0">
                <a:solidFill>
                  <a:srgbClr val="FF0000"/>
                </a:solidFill>
                <a:latin typeface="Times New Roman"/>
                <a:cs typeface="Times New Roman"/>
              </a:rPr>
              <a:t>Các hệ thống </a:t>
            </a:r>
            <a:r>
              <a:rPr sz="2400" b="1" dirty="0">
                <a:solidFill>
                  <a:srgbClr val="FF0000"/>
                </a:solidFill>
                <a:latin typeface="Times New Roman"/>
                <a:cs typeface="Times New Roman"/>
              </a:rPr>
              <a:t>xây </a:t>
            </a:r>
            <a:r>
              <a:rPr sz="2400" b="1" spc="-5" dirty="0">
                <a:solidFill>
                  <a:srgbClr val="FF0000"/>
                </a:solidFill>
                <a:latin typeface="Times New Roman"/>
                <a:cs typeface="Times New Roman"/>
              </a:rPr>
              <a:t>dựng bằng</a:t>
            </a:r>
            <a:r>
              <a:rPr sz="2400" b="1" spc="5" dirty="0">
                <a:solidFill>
                  <a:srgbClr val="FF0000"/>
                </a:solidFill>
                <a:latin typeface="Times New Roman"/>
                <a:cs typeface="Times New Roman"/>
              </a:rPr>
              <a:t> </a:t>
            </a:r>
            <a:r>
              <a:rPr sz="2400" b="1" dirty="0">
                <a:solidFill>
                  <a:srgbClr val="FF0000"/>
                </a:solidFill>
                <a:latin typeface="Times New Roman"/>
                <a:cs typeface="Times New Roman"/>
              </a:rPr>
              <a:t>PHP</a:t>
            </a:r>
            <a:endParaRPr sz="2400">
              <a:latin typeface="Times New Roman"/>
              <a:cs typeface="Times New Roman"/>
            </a:endParaRPr>
          </a:p>
          <a:p>
            <a:pPr marL="584200" indent="-342900">
              <a:lnSpc>
                <a:spcPct val="100000"/>
              </a:lnSpc>
              <a:spcBef>
                <a:spcPts val="335"/>
              </a:spcBef>
              <a:buFont typeface="Wingdings"/>
              <a:buChar char=""/>
              <a:tabLst>
                <a:tab pos="584200" algn="l"/>
              </a:tabLst>
            </a:pPr>
            <a:r>
              <a:rPr sz="2400" dirty="0">
                <a:latin typeface="Times New Roman"/>
                <a:cs typeface="Times New Roman"/>
              </a:rPr>
              <a:t>Loại </a:t>
            </a:r>
            <a:r>
              <a:rPr sz="2400" spc="-5" dirty="0">
                <a:latin typeface="Times New Roman"/>
                <a:cs typeface="Times New Roman"/>
              </a:rPr>
              <a:t>hệ thống </a:t>
            </a:r>
            <a:r>
              <a:rPr sz="2400" dirty="0">
                <a:latin typeface="Times New Roman"/>
                <a:cs typeface="Times New Roman"/>
              </a:rPr>
              <a:t>chuyên </a:t>
            </a:r>
            <a:r>
              <a:rPr sz="2400" spc="-5" dirty="0">
                <a:latin typeface="Times New Roman"/>
                <a:cs typeface="Times New Roman"/>
              </a:rPr>
              <a:t>về Diễn </a:t>
            </a:r>
            <a:r>
              <a:rPr sz="2400" dirty="0">
                <a:latin typeface="Times New Roman"/>
                <a:cs typeface="Times New Roman"/>
              </a:rPr>
              <a:t>đàn</a:t>
            </a:r>
            <a:r>
              <a:rPr sz="2400" spc="-50" dirty="0">
                <a:latin typeface="Times New Roman"/>
                <a:cs typeface="Times New Roman"/>
              </a:rPr>
              <a:t> </a:t>
            </a:r>
            <a:r>
              <a:rPr sz="2400" spc="-5" dirty="0">
                <a:latin typeface="Times New Roman"/>
                <a:cs typeface="Times New Roman"/>
              </a:rPr>
              <a:t>(Forum)</a:t>
            </a:r>
            <a:endParaRPr sz="2400">
              <a:latin typeface="Times New Roman"/>
              <a:cs typeface="Times New Roman"/>
            </a:endParaRPr>
          </a:p>
          <a:p>
            <a:pPr marL="7366000" lvl="1" indent="-343535">
              <a:lnSpc>
                <a:spcPct val="100000"/>
              </a:lnSpc>
              <a:spcBef>
                <a:spcPts val="1680"/>
              </a:spcBef>
              <a:buClr>
                <a:srgbClr val="00AF50"/>
              </a:buClr>
              <a:buFont typeface="Wingdings"/>
              <a:buChar char=""/>
              <a:tabLst>
                <a:tab pos="7366000" algn="l"/>
                <a:tab pos="7366634" algn="l"/>
              </a:tabLst>
            </a:pPr>
            <a:r>
              <a:rPr sz="2400" dirty="0">
                <a:latin typeface="Arial"/>
                <a:cs typeface="Arial"/>
              </a:rPr>
              <a:t>SMF</a:t>
            </a:r>
            <a:endParaRPr sz="2400">
              <a:latin typeface="Arial"/>
              <a:cs typeface="Arial"/>
            </a:endParaRPr>
          </a:p>
          <a:p>
            <a:pPr marL="7366000" lvl="1" indent="-343535">
              <a:lnSpc>
                <a:spcPct val="100000"/>
              </a:lnSpc>
              <a:spcBef>
                <a:spcPts val="1440"/>
              </a:spcBef>
              <a:buClr>
                <a:srgbClr val="00AF50"/>
              </a:buClr>
              <a:buFont typeface="Wingdings"/>
              <a:buChar char=""/>
              <a:tabLst>
                <a:tab pos="7366000" algn="l"/>
                <a:tab pos="7366634" algn="l"/>
              </a:tabLst>
            </a:pPr>
            <a:r>
              <a:rPr sz="2400" dirty="0">
                <a:latin typeface="Arial"/>
                <a:cs typeface="Arial"/>
              </a:rPr>
              <a:t>PunBB</a:t>
            </a:r>
            <a:endParaRPr sz="2400">
              <a:latin typeface="Arial"/>
              <a:cs typeface="Arial"/>
            </a:endParaRPr>
          </a:p>
          <a:p>
            <a:pPr marL="7366000" lvl="1" indent="-343535">
              <a:lnSpc>
                <a:spcPct val="100000"/>
              </a:lnSpc>
              <a:spcBef>
                <a:spcPts val="1440"/>
              </a:spcBef>
              <a:buClr>
                <a:srgbClr val="00AF50"/>
              </a:buClr>
              <a:buFont typeface="Wingdings"/>
              <a:buChar char=""/>
              <a:tabLst>
                <a:tab pos="7366000" algn="l"/>
                <a:tab pos="7366634" algn="l"/>
              </a:tabLst>
            </a:pPr>
            <a:r>
              <a:rPr sz="2400" spc="-5" dirty="0">
                <a:latin typeface="Arial"/>
                <a:cs typeface="Arial"/>
              </a:rPr>
              <a:t>Phor</a:t>
            </a:r>
            <a:r>
              <a:rPr sz="2400" spc="-15" dirty="0">
                <a:latin typeface="Arial"/>
                <a:cs typeface="Arial"/>
              </a:rPr>
              <a:t>u</a:t>
            </a:r>
            <a:r>
              <a:rPr sz="2400" dirty="0">
                <a:latin typeface="Arial"/>
                <a:cs typeface="Arial"/>
              </a:rPr>
              <a:t>m</a:t>
            </a:r>
            <a:endParaRPr sz="2400">
              <a:latin typeface="Arial"/>
              <a:cs typeface="Arial"/>
            </a:endParaRPr>
          </a:p>
          <a:p>
            <a:pPr marL="7366000" lvl="1" indent="-343535">
              <a:lnSpc>
                <a:spcPct val="100000"/>
              </a:lnSpc>
              <a:spcBef>
                <a:spcPts val="1440"/>
              </a:spcBef>
              <a:buClr>
                <a:srgbClr val="00AF50"/>
              </a:buClr>
              <a:buFont typeface="Wingdings"/>
              <a:buChar char=""/>
              <a:tabLst>
                <a:tab pos="7366000" algn="l"/>
                <a:tab pos="7366634" algn="l"/>
              </a:tabLst>
            </a:pPr>
            <a:r>
              <a:rPr sz="2400" dirty="0">
                <a:latin typeface="Arial"/>
                <a:cs typeface="Arial"/>
              </a:rPr>
              <a:t>AEF</a:t>
            </a:r>
            <a:endParaRPr sz="2400">
              <a:latin typeface="Arial"/>
              <a:cs typeface="Arial"/>
            </a:endParaRPr>
          </a:p>
          <a:p>
            <a:pPr marL="7366000" lvl="1" indent="-343535">
              <a:lnSpc>
                <a:spcPct val="100000"/>
              </a:lnSpc>
              <a:spcBef>
                <a:spcPts val="1440"/>
              </a:spcBef>
              <a:buClr>
                <a:srgbClr val="00AF50"/>
              </a:buClr>
              <a:buFont typeface="Wingdings"/>
              <a:buChar char=""/>
              <a:tabLst>
                <a:tab pos="7366000" algn="l"/>
                <a:tab pos="7366634" algn="l"/>
              </a:tabLst>
            </a:pPr>
            <a:r>
              <a:rPr sz="2400" spc="-30" dirty="0">
                <a:latin typeface="Arial"/>
                <a:cs typeface="Arial"/>
              </a:rPr>
              <a:t>Vanilla</a:t>
            </a:r>
            <a:endParaRPr sz="2400">
              <a:latin typeface="Arial"/>
              <a:cs typeface="Arial"/>
            </a:endParaRPr>
          </a:p>
          <a:p>
            <a:pPr marL="7366000" lvl="1" indent="-343535">
              <a:lnSpc>
                <a:spcPct val="100000"/>
              </a:lnSpc>
              <a:spcBef>
                <a:spcPts val="1440"/>
              </a:spcBef>
              <a:buClr>
                <a:srgbClr val="00AF50"/>
              </a:buClr>
              <a:buFont typeface="Wingdings"/>
              <a:buChar char=""/>
              <a:tabLst>
                <a:tab pos="7366000" algn="l"/>
                <a:tab pos="7366634" algn="l"/>
              </a:tabLst>
            </a:pPr>
            <a:r>
              <a:rPr sz="2400" dirty="0">
                <a:latin typeface="Arial"/>
                <a:cs typeface="Arial"/>
              </a:rPr>
              <a:t>UseBB</a:t>
            </a:r>
            <a:endParaRPr sz="2400">
              <a:latin typeface="Arial"/>
              <a:cs typeface="Arial"/>
            </a:endParaRPr>
          </a:p>
          <a:p>
            <a:pPr marL="7366000" lvl="1" indent="-343535">
              <a:lnSpc>
                <a:spcPct val="100000"/>
              </a:lnSpc>
              <a:spcBef>
                <a:spcPts val="1445"/>
              </a:spcBef>
              <a:buClr>
                <a:srgbClr val="00AF50"/>
              </a:buClr>
              <a:buFont typeface="Wingdings"/>
              <a:buChar char=""/>
              <a:tabLst>
                <a:tab pos="7366000" algn="l"/>
                <a:tab pos="7366634" algn="l"/>
              </a:tabLst>
            </a:pPr>
            <a:r>
              <a:rPr sz="2400" spc="-5" dirty="0">
                <a:latin typeface="Arial"/>
                <a:cs typeface="Arial"/>
              </a:rPr>
              <a:t>miniBB</a:t>
            </a:r>
            <a:endParaRPr sz="2400">
              <a:latin typeface="Arial"/>
              <a:cs typeface="Arial"/>
            </a:endParaRPr>
          </a:p>
          <a:p>
            <a:pPr marL="7366000" lvl="1" indent="-343535">
              <a:lnSpc>
                <a:spcPct val="100000"/>
              </a:lnSpc>
              <a:spcBef>
                <a:spcPts val="1440"/>
              </a:spcBef>
              <a:buClr>
                <a:srgbClr val="00AF50"/>
              </a:buClr>
              <a:buFont typeface="Wingdings"/>
              <a:buChar char=""/>
              <a:tabLst>
                <a:tab pos="7366000" algn="l"/>
                <a:tab pos="7366634" algn="l"/>
              </a:tabLst>
            </a:pPr>
            <a:r>
              <a:rPr sz="2400" dirty="0">
                <a:latin typeface="Arial"/>
                <a:cs typeface="Arial"/>
              </a:rPr>
              <a:t>XMB</a:t>
            </a:r>
            <a:endParaRPr sz="2400">
              <a:latin typeface="Arial"/>
              <a:cs typeface="Arial"/>
            </a:endParaRPr>
          </a:p>
          <a:p>
            <a:pPr marL="342265" marR="766445" lvl="1" indent="-342265" algn="r">
              <a:lnSpc>
                <a:spcPct val="100000"/>
              </a:lnSpc>
              <a:spcBef>
                <a:spcPts val="1440"/>
              </a:spcBef>
              <a:buClr>
                <a:srgbClr val="00AF50"/>
              </a:buClr>
              <a:buFont typeface="Wingdings"/>
              <a:buChar char=""/>
              <a:tabLst>
                <a:tab pos="342265" algn="l"/>
                <a:tab pos="7366634" algn="l"/>
              </a:tabLst>
            </a:pPr>
            <a:r>
              <a:rPr sz="2400" dirty="0">
                <a:latin typeface="Arial"/>
                <a:cs typeface="Arial"/>
              </a:rPr>
              <a:t>…</a:t>
            </a:r>
            <a:endParaRPr sz="24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3491865" cy="786130"/>
            <a:chOff x="1014983" y="1523"/>
            <a:chExt cx="349186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1819656"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9304" y="153923"/>
              <a:ext cx="860653"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1239393" cy="338455"/>
            </a:xfrm>
            <a:prstGeom prst="rect">
              <a:avLst/>
            </a:prstGeom>
            <a:blipFill>
              <a:blip r:embed="rId8" cstate="print"/>
              <a:stretch>
                <a:fillRect/>
              </a:stretch>
            </a:blipFill>
          </p:spPr>
          <p:txBody>
            <a:bodyPr wrap="square" lIns="0" tIns="0" rIns="0" bIns="0" rtlCol="0"/>
            <a:lstStyle/>
            <a:p>
              <a:endParaRPr/>
            </a:p>
          </p:txBody>
        </p:sp>
      </p:grpSp>
      <p:sp>
        <p:nvSpPr>
          <p:cNvPr id="11" name="object 11"/>
          <p:cNvSpPr txBox="1"/>
          <p:nvPr/>
        </p:nvSpPr>
        <p:spPr>
          <a:xfrm>
            <a:off x="383540" y="784352"/>
            <a:ext cx="8148320" cy="757555"/>
          </a:xfrm>
          <a:prstGeom prst="rect">
            <a:avLst/>
          </a:prstGeom>
        </p:spPr>
        <p:txBody>
          <a:bodyPr vert="horz" wrap="square" lIns="0" tIns="12700" rIns="0" bIns="0" rtlCol="0">
            <a:spAutoFit/>
          </a:bodyPr>
          <a:lstStyle/>
          <a:p>
            <a:pPr marL="355600" marR="5080" indent="-342900">
              <a:lnSpc>
                <a:spcPct val="100000"/>
              </a:lnSpc>
              <a:spcBef>
                <a:spcPts val="100"/>
              </a:spcBef>
              <a:buClr>
                <a:srgbClr val="00AF50"/>
              </a:buClr>
              <a:buFont typeface="Wingdings"/>
              <a:buChar char=""/>
              <a:tabLst>
                <a:tab pos="354965" algn="l"/>
                <a:tab pos="355600" algn="l"/>
                <a:tab pos="954405" algn="l"/>
                <a:tab pos="1812289" algn="l"/>
                <a:tab pos="3140710" algn="l"/>
                <a:tab pos="3869690" algn="l"/>
                <a:tab pos="4417060" algn="l"/>
                <a:tab pos="5252085" algn="l"/>
                <a:tab pos="5715635" algn="l"/>
                <a:tab pos="6312535" algn="l"/>
                <a:tab pos="7045959" algn="l"/>
                <a:tab pos="7627620" algn="l"/>
              </a:tabLst>
            </a:pPr>
            <a:r>
              <a:rPr sz="2400" spc="-5" dirty="0">
                <a:latin typeface="Times New Roman"/>
                <a:cs typeface="Times New Roman"/>
              </a:rPr>
              <a:t>Đố</a:t>
            </a:r>
            <a:r>
              <a:rPr sz="2400" dirty="0">
                <a:latin typeface="Times New Roman"/>
                <a:cs typeface="Times New Roman"/>
              </a:rPr>
              <a:t>i	tượng	</a:t>
            </a:r>
            <a:r>
              <a:rPr sz="2400" b="1" dirty="0">
                <a:latin typeface="Times New Roman"/>
                <a:cs typeface="Times New Roman"/>
              </a:rPr>
              <a:t>$_FILES	</a:t>
            </a:r>
            <a:r>
              <a:rPr sz="2400" dirty="0">
                <a:latin typeface="Times New Roman"/>
                <a:cs typeface="Times New Roman"/>
              </a:rPr>
              <a:t>chứa	</a:t>
            </a:r>
            <a:r>
              <a:rPr sz="2400" spc="-5" dirty="0">
                <a:latin typeface="Times New Roman"/>
                <a:cs typeface="Times New Roman"/>
              </a:rPr>
              <a:t>cá</a:t>
            </a:r>
            <a:r>
              <a:rPr sz="2400" dirty="0">
                <a:latin typeface="Times New Roman"/>
                <a:cs typeface="Times New Roman"/>
              </a:rPr>
              <a:t>c	t</a:t>
            </a:r>
            <a:r>
              <a:rPr sz="2400" spc="-10" dirty="0">
                <a:latin typeface="Times New Roman"/>
                <a:cs typeface="Times New Roman"/>
              </a:rPr>
              <a:t>h</a:t>
            </a:r>
            <a:r>
              <a:rPr sz="2400" dirty="0">
                <a:latin typeface="Times New Roman"/>
                <a:cs typeface="Times New Roman"/>
              </a:rPr>
              <a:t>ông	</a:t>
            </a:r>
            <a:r>
              <a:rPr sz="2400" spc="-5" dirty="0">
                <a:latin typeface="Times New Roman"/>
                <a:cs typeface="Times New Roman"/>
              </a:rPr>
              <a:t>ti</a:t>
            </a:r>
            <a:r>
              <a:rPr sz="2400" dirty="0">
                <a:latin typeface="Times New Roman"/>
                <a:cs typeface="Times New Roman"/>
              </a:rPr>
              <a:t>n	l</a:t>
            </a:r>
            <a:r>
              <a:rPr sz="2400" spc="-15" dirty="0">
                <a:latin typeface="Times New Roman"/>
                <a:cs typeface="Times New Roman"/>
              </a:rPr>
              <a:t>i</a:t>
            </a:r>
            <a:r>
              <a:rPr sz="2400" dirty="0">
                <a:latin typeface="Times New Roman"/>
                <a:cs typeface="Times New Roman"/>
              </a:rPr>
              <a:t>ên	quan	đến	việc  upload tập </a:t>
            </a:r>
            <a:r>
              <a:rPr sz="2400" spc="-5" dirty="0">
                <a:latin typeface="Times New Roman"/>
                <a:cs typeface="Times New Roman"/>
              </a:rPr>
              <a:t>tin </a:t>
            </a:r>
            <a:r>
              <a:rPr sz="2400" dirty="0">
                <a:latin typeface="Times New Roman"/>
                <a:cs typeface="Times New Roman"/>
              </a:rPr>
              <a:t>lên</a:t>
            </a:r>
            <a:r>
              <a:rPr sz="2400" spc="-50" dirty="0">
                <a:latin typeface="Times New Roman"/>
                <a:cs typeface="Times New Roman"/>
              </a:rPr>
              <a:t> </a:t>
            </a:r>
            <a:r>
              <a:rPr sz="2400" spc="-20" dirty="0">
                <a:latin typeface="Times New Roman"/>
                <a:cs typeface="Times New Roman"/>
              </a:rPr>
              <a:t>server.</a:t>
            </a:r>
            <a:endParaRPr sz="2400">
              <a:latin typeface="Times New Roman"/>
              <a:cs typeface="Times New Roman"/>
            </a:endParaRPr>
          </a:p>
        </p:txBody>
      </p:sp>
      <p:graphicFrame>
        <p:nvGraphicFramePr>
          <p:cNvPr id="12" name="object 12"/>
          <p:cNvGraphicFramePr>
            <a:graphicFrameLocks noGrp="1"/>
          </p:cNvGraphicFramePr>
          <p:nvPr/>
        </p:nvGraphicFramePr>
        <p:xfrm>
          <a:off x="290512" y="1618297"/>
          <a:ext cx="8534400" cy="4731726"/>
        </p:xfrm>
        <a:graphic>
          <a:graphicData uri="http://schemas.openxmlformats.org/drawingml/2006/table">
            <a:tbl>
              <a:tblPr firstRow="1" bandRow="1">
                <a:tableStyleId>{2D5ABB26-0587-4C30-8999-92F81FD0307C}</a:tableStyleId>
              </a:tblPr>
              <a:tblGrid>
                <a:gridCol w="37338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tblGrid>
              <a:tr h="370839">
                <a:tc>
                  <a:txBody>
                    <a:bodyPr/>
                    <a:lstStyle/>
                    <a:p>
                      <a:pPr algn="ctr">
                        <a:lnSpc>
                          <a:spcPct val="100000"/>
                        </a:lnSpc>
                        <a:spcBef>
                          <a:spcPts val="300"/>
                        </a:spcBef>
                      </a:pPr>
                      <a:r>
                        <a:rPr sz="1800" b="1" dirty="0">
                          <a:solidFill>
                            <a:srgbClr val="1F487C"/>
                          </a:solidFill>
                          <a:latin typeface="Times New Roman"/>
                          <a:cs typeface="Times New Roman"/>
                        </a:rPr>
                        <a:t>PHẦN</a:t>
                      </a:r>
                      <a:r>
                        <a:rPr sz="1800" b="1" spc="-40" dirty="0">
                          <a:solidFill>
                            <a:srgbClr val="1F487C"/>
                          </a:solidFill>
                          <a:latin typeface="Times New Roman"/>
                          <a:cs typeface="Times New Roman"/>
                        </a:rPr>
                        <a:t> </a:t>
                      </a:r>
                      <a:r>
                        <a:rPr sz="1800" b="1" spc="-5" dirty="0">
                          <a:solidFill>
                            <a:srgbClr val="1F487C"/>
                          </a:solidFill>
                          <a:latin typeface="Times New Roman"/>
                          <a:cs typeface="Times New Roman"/>
                        </a:rPr>
                        <a:t>TỬ</a:t>
                      </a:r>
                      <a:endParaRPr sz="1800">
                        <a:latin typeface="Times New Roman"/>
                        <a:cs typeface="Times New Roman"/>
                      </a:endParaRPr>
                    </a:p>
                  </a:txBody>
                  <a:tcPr marL="0" marR="0" marT="3810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BBA58"/>
                    </a:solidFill>
                  </a:tcPr>
                </a:tc>
                <a:tc>
                  <a:txBody>
                    <a:bodyPr/>
                    <a:lstStyle/>
                    <a:p>
                      <a:pPr algn="ctr">
                        <a:lnSpc>
                          <a:spcPct val="100000"/>
                        </a:lnSpc>
                        <a:spcBef>
                          <a:spcPts val="300"/>
                        </a:spcBef>
                      </a:pPr>
                      <a:r>
                        <a:rPr sz="1800" b="1" spc="-5" dirty="0">
                          <a:solidFill>
                            <a:srgbClr val="1F487C"/>
                          </a:solidFill>
                          <a:latin typeface="Times New Roman"/>
                          <a:cs typeface="Times New Roman"/>
                        </a:rPr>
                        <a:t>CHỨC </a:t>
                      </a:r>
                      <a:r>
                        <a:rPr sz="1800" b="1" dirty="0">
                          <a:solidFill>
                            <a:srgbClr val="1F487C"/>
                          </a:solidFill>
                          <a:latin typeface="Times New Roman"/>
                          <a:cs typeface="Times New Roman"/>
                        </a:rPr>
                        <a:t>NĂNG</a:t>
                      </a:r>
                      <a:endParaRPr sz="1800">
                        <a:latin typeface="Times New Roman"/>
                        <a:cs typeface="Times New Roman"/>
                      </a:endParaRPr>
                    </a:p>
                  </a:txBody>
                  <a:tcPr marL="0" marR="0" marT="3810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9BBA58"/>
                    </a:solidFill>
                  </a:tcPr>
                </a:tc>
                <a:extLst>
                  <a:ext uri="{0D108BD9-81ED-4DB2-BD59-A6C34878D82A}">
                    <a16:rowId xmlns:a16="http://schemas.microsoft.com/office/drawing/2014/main" val="10000"/>
                  </a:ext>
                </a:extLst>
              </a:tr>
              <a:tr h="370839">
                <a:tc>
                  <a:txBody>
                    <a:bodyPr/>
                    <a:lstStyle/>
                    <a:p>
                      <a:pPr marL="90805">
                        <a:lnSpc>
                          <a:spcPct val="100000"/>
                        </a:lnSpc>
                        <a:spcBef>
                          <a:spcPts val="3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0000"/>
                          </a:solidFill>
                          <a:latin typeface="Times New Roman"/>
                          <a:cs typeface="Times New Roman"/>
                        </a:rPr>
                        <a:t>file_upload</a:t>
                      </a:r>
                      <a:r>
                        <a:rPr sz="1600" dirty="0">
                          <a:latin typeface="Times New Roman"/>
                          <a:cs typeface="Times New Roman"/>
                        </a:rPr>
                        <a:t>']['</a:t>
                      </a:r>
                      <a:r>
                        <a:rPr sz="1600" dirty="0">
                          <a:solidFill>
                            <a:srgbClr val="FF0000"/>
                          </a:solidFill>
                          <a:latin typeface="Times New Roman"/>
                          <a:cs typeface="Times New Roman"/>
                        </a:rPr>
                        <a:t>name</a:t>
                      </a:r>
                      <a:r>
                        <a:rPr sz="1600" dirty="0">
                          <a:latin typeface="Times New Roman"/>
                          <a:cs typeface="Times New Roman"/>
                        </a:rPr>
                        <a:t>']</a:t>
                      </a:r>
                    </a:p>
                  </a:txBody>
                  <a:tcPr marL="0" marR="0" marT="495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Lấy tên</a:t>
                      </a:r>
                      <a:r>
                        <a:rPr sz="1400" spc="5" dirty="0">
                          <a:latin typeface="Times New Roman"/>
                          <a:cs typeface="Times New Roman"/>
                        </a:rPr>
                        <a:t> </a:t>
                      </a:r>
                      <a:r>
                        <a:rPr sz="1400" spc="-5" dirty="0">
                          <a:latin typeface="Times New Roman"/>
                          <a:cs typeface="Times New Roman"/>
                        </a:rPr>
                        <a:t>file</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88025">
                <a:tc>
                  <a:txBody>
                    <a:bodyPr/>
                    <a:lstStyle/>
                    <a:p>
                      <a:pPr marL="90805">
                        <a:lnSpc>
                          <a:spcPct val="100000"/>
                        </a:lnSpc>
                        <a:spcBef>
                          <a:spcPts val="10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0000"/>
                          </a:solidFill>
                          <a:latin typeface="Times New Roman"/>
                          <a:cs typeface="Times New Roman"/>
                        </a:rPr>
                        <a:t>file_upload</a:t>
                      </a:r>
                      <a:r>
                        <a:rPr sz="1600" dirty="0">
                          <a:latin typeface="Times New Roman"/>
                          <a:cs typeface="Times New Roman"/>
                        </a:rPr>
                        <a:t>']['</a:t>
                      </a:r>
                      <a:r>
                        <a:rPr sz="1600" dirty="0">
                          <a:solidFill>
                            <a:srgbClr val="FF0000"/>
                          </a:solidFill>
                          <a:latin typeface="Times New Roman"/>
                          <a:cs typeface="Times New Roman"/>
                        </a:rPr>
                        <a:t>type</a:t>
                      </a:r>
                      <a:r>
                        <a:rPr sz="1600" dirty="0">
                          <a:latin typeface="Times New Roman"/>
                          <a:cs typeface="Times New Roman"/>
                        </a:rPr>
                        <a:t>']</a:t>
                      </a:r>
                    </a:p>
                  </a:txBody>
                  <a:tcPr marL="0" marR="0" marT="1384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751205">
                        <a:lnSpc>
                          <a:spcPct val="107100"/>
                        </a:lnSpc>
                        <a:spcBef>
                          <a:spcPts val="190"/>
                        </a:spcBef>
                      </a:pPr>
                      <a:r>
                        <a:rPr sz="1400" spc="-5" dirty="0">
                          <a:latin typeface="Times New Roman"/>
                          <a:cs typeface="Times New Roman"/>
                        </a:rPr>
                        <a:t>Kiểu của file được lưu ở </a:t>
                      </a:r>
                      <a:r>
                        <a:rPr sz="1400" dirty="0">
                          <a:latin typeface="Times New Roman"/>
                          <a:cs typeface="Times New Roman"/>
                        </a:rPr>
                        <a:t>dạng </a:t>
                      </a:r>
                      <a:r>
                        <a:rPr sz="1400" spc="-5" dirty="0">
                          <a:latin typeface="Times New Roman"/>
                          <a:cs typeface="Times New Roman"/>
                        </a:rPr>
                        <a:t>MINE (Ví </a:t>
                      </a:r>
                      <a:r>
                        <a:rPr sz="1400" dirty="0">
                          <a:latin typeface="Times New Roman"/>
                          <a:cs typeface="Times New Roman"/>
                        </a:rPr>
                        <a:t>dụ: </a:t>
                      </a:r>
                      <a:r>
                        <a:rPr sz="1400" spc="-5" dirty="0">
                          <a:latin typeface="Times New Roman"/>
                          <a:cs typeface="Times New Roman"/>
                        </a:rPr>
                        <a:t>image/gif,  audio/wav)</a:t>
                      </a:r>
                      <a:endParaRPr sz="1400">
                        <a:latin typeface="Times New Roman"/>
                        <a:cs typeface="Times New Roman"/>
                      </a:endParaRPr>
                    </a:p>
                  </a:txBody>
                  <a:tcPr marL="0" marR="0" marT="2413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840">
                <a:tc>
                  <a:txBody>
                    <a:bodyPr/>
                    <a:lstStyle/>
                    <a:p>
                      <a:pPr marL="90805">
                        <a:lnSpc>
                          <a:spcPct val="100000"/>
                        </a:lnSpc>
                        <a:spcBef>
                          <a:spcPts val="3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C000"/>
                          </a:solidFill>
                          <a:latin typeface="Times New Roman"/>
                          <a:cs typeface="Times New Roman"/>
                        </a:rPr>
                        <a:t>‘</a:t>
                      </a:r>
                      <a:r>
                        <a:rPr sz="1600" dirty="0">
                          <a:solidFill>
                            <a:srgbClr val="FF0000"/>
                          </a:solidFill>
                          <a:latin typeface="Times New Roman"/>
                          <a:cs typeface="Times New Roman"/>
                        </a:rPr>
                        <a:t>file_upload</a:t>
                      </a:r>
                      <a:r>
                        <a:rPr sz="1600" dirty="0">
                          <a:solidFill>
                            <a:srgbClr val="FFC000"/>
                          </a:solidFill>
                          <a:latin typeface="Times New Roman"/>
                          <a:cs typeface="Times New Roman"/>
                        </a:rPr>
                        <a:t>’</a:t>
                      </a:r>
                      <a:r>
                        <a:rPr sz="1600" dirty="0">
                          <a:latin typeface="Times New Roman"/>
                          <a:cs typeface="Times New Roman"/>
                        </a:rPr>
                        <a:t>][</a:t>
                      </a:r>
                      <a:r>
                        <a:rPr sz="1600" dirty="0">
                          <a:solidFill>
                            <a:srgbClr val="FFC000"/>
                          </a:solidFill>
                          <a:latin typeface="Times New Roman"/>
                          <a:cs typeface="Times New Roman"/>
                        </a:rPr>
                        <a:t>‘</a:t>
                      </a:r>
                      <a:r>
                        <a:rPr sz="1600" dirty="0">
                          <a:solidFill>
                            <a:srgbClr val="FF0000"/>
                          </a:solidFill>
                          <a:latin typeface="Times New Roman"/>
                          <a:cs typeface="Times New Roman"/>
                        </a:rPr>
                        <a:t>size</a:t>
                      </a:r>
                      <a:r>
                        <a:rPr sz="1600" dirty="0">
                          <a:solidFill>
                            <a:srgbClr val="FFC000"/>
                          </a:solidFill>
                          <a:latin typeface="Times New Roman"/>
                          <a:cs typeface="Times New Roman"/>
                        </a:rPr>
                        <a:t>’</a:t>
                      </a:r>
                      <a:r>
                        <a:rPr sz="1600" dirty="0">
                          <a:latin typeface="Times New Roman"/>
                          <a:cs typeface="Times New Roman"/>
                        </a:rPr>
                        <a:t>]</a:t>
                      </a:r>
                    </a:p>
                  </a:txBody>
                  <a:tcPr marL="0" marR="0" marT="495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400" spc="-5" dirty="0">
                          <a:latin typeface="Times New Roman"/>
                          <a:cs typeface="Times New Roman"/>
                        </a:rPr>
                        <a:t>Dung lượng của file tính theo</a:t>
                      </a:r>
                      <a:r>
                        <a:rPr sz="1400" spc="15" dirty="0">
                          <a:latin typeface="Times New Roman"/>
                          <a:cs typeface="Times New Roman"/>
                        </a:rPr>
                        <a:t> </a:t>
                      </a:r>
                      <a:r>
                        <a:rPr sz="1400" spc="-5" dirty="0">
                          <a:latin typeface="Times New Roman"/>
                          <a:cs typeface="Times New Roman"/>
                        </a:rPr>
                        <a:t>byte</a:t>
                      </a:r>
                      <a:endParaRPr sz="1400">
                        <a:latin typeface="Times New Roman"/>
                        <a:cs typeface="Times New Roman"/>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48639">
                <a:tc>
                  <a:txBody>
                    <a:bodyPr/>
                    <a:lstStyle/>
                    <a:p>
                      <a:pPr marL="90805">
                        <a:lnSpc>
                          <a:spcPct val="100000"/>
                        </a:lnSpc>
                        <a:spcBef>
                          <a:spcPts val="10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0000"/>
                          </a:solidFill>
                          <a:latin typeface="Times New Roman"/>
                          <a:cs typeface="Times New Roman"/>
                        </a:rPr>
                        <a:t>file_upload</a:t>
                      </a:r>
                      <a:r>
                        <a:rPr sz="1600" dirty="0">
                          <a:latin typeface="Times New Roman"/>
                          <a:cs typeface="Times New Roman"/>
                        </a:rPr>
                        <a:t>']['</a:t>
                      </a:r>
                      <a:r>
                        <a:rPr sz="1600" dirty="0">
                          <a:solidFill>
                            <a:srgbClr val="FF0000"/>
                          </a:solidFill>
                          <a:latin typeface="Times New Roman"/>
                          <a:cs typeface="Times New Roman"/>
                        </a:rPr>
                        <a:t>tmp_name’</a:t>
                      </a:r>
                      <a:r>
                        <a:rPr sz="1600" dirty="0">
                          <a:latin typeface="Times New Roman"/>
                          <a:cs typeface="Times New Roman"/>
                        </a:rPr>
                        <a:t>]</a:t>
                      </a:r>
                      <a:endParaRPr sz="1600">
                        <a:latin typeface="Times New Roman"/>
                        <a:cs typeface="Times New Roman"/>
                      </a:endParaRPr>
                    </a:p>
                  </a:txBody>
                  <a:tcPr marL="0" marR="0" marT="1384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278765">
                        <a:lnSpc>
                          <a:spcPct val="107100"/>
                        </a:lnSpc>
                        <a:spcBef>
                          <a:spcPts val="190"/>
                        </a:spcBef>
                      </a:pPr>
                      <a:r>
                        <a:rPr sz="1400" spc="-5" dirty="0">
                          <a:latin typeface="Times New Roman"/>
                          <a:cs typeface="Times New Roman"/>
                        </a:rPr>
                        <a:t>lấy tên file tạm </a:t>
                      </a:r>
                      <a:r>
                        <a:rPr sz="1400" dirty="0">
                          <a:latin typeface="Times New Roman"/>
                          <a:cs typeface="Times New Roman"/>
                        </a:rPr>
                        <a:t>(Sau </a:t>
                      </a:r>
                      <a:r>
                        <a:rPr sz="1400" spc="-5" dirty="0">
                          <a:latin typeface="Times New Roman"/>
                          <a:cs typeface="Times New Roman"/>
                        </a:rPr>
                        <a:t>khi upload, server sẽ lưu file vào một file  tạm trên</a:t>
                      </a:r>
                      <a:r>
                        <a:rPr sz="1400" dirty="0">
                          <a:latin typeface="Times New Roman"/>
                          <a:cs typeface="Times New Roman"/>
                        </a:rPr>
                        <a:t> </a:t>
                      </a:r>
                      <a:r>
                        <a:rPr sz="1400" spc="-5" dirty="0">
                          <a:latin typeface="Times New Roman"/>
                          <a:cs typeface="Times New Roman"/>
                        </a:rPr>
                        <a:t>server)</a:t>
                      </a:r>
                      <a:endParaRPr sz="1400" dirty="0">
                        <a:latin typeface="Times New Roman"/>
                        <a:cs typeface="Times New Roman"/>
                      </a:endParaRPr>
                    </a:p>
                  </a:txBody>
                  <a:tcPr marL="0" marR="0" marT="2413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48639">
                <a:tc>
                  <a:txBody>
                    <a:bodyPr/>
                    <a:lstStyle/>
                    <a:p>
                      <a:pPr marL="90805" marR="357505">
                        <a:lnSpc>
                          <a:spcPts val="1800"/>
                        </a:lnSpc>
                        <a:spcBef>
                          <a:spcPts val="350"/>
                        </a:spcBef>
                      </a:pPr>
                      <a:r>
                        <a:rPr sz="1600" dirty="0">
                          <a:solidFill>
                            <a:srgbClr val="FF0000"/>
                          </a:solidFill>
                          <a:latin typeface="Times New Roman"/>
                          <a:cs typeface="Times New Roman"/>
                        </a:rPr>
                        <a:t>move_uploaded_file </a:t>
                      </a:r>
                      <a:r>
                        <a:rPr sz="1600" dirty="0">
                          <a:latin typeface="Times New Roman"/>
                          <a:cs typeface="Times New Roman"/>
                        </a:rPr>
                        <a:t>( string $filename</a:t>
                      </a:r>
                      <a:r>
                        <a:rPr sz="1600" spc="-45" dirty="0">
                          <a:latin typeface="Times New Roman"/>
                          <a:cs typeface="Times New Roman"/>
                        </a:rPr>
                        <a:t> </a:t>
                      </a:r>
                      <a:r>
                        <a:rPr sz="1600" dirty="0">
                          <a:latin typeface="Times New Roman"/>
                          <a:cs typeface="Times New Roman"/>
                        </a:rPr>
                        <a:t>,  string</a:t>
                      </a:r>
                      <a:r>
                        <a:rPr sz="1600" spc="5" dirty="0">
                          <a:latin typeface="Times New Roman"/>
                          <a:cs typeface="Times New Roman"/>
                        </a:rPr>
                        <a:t> </a:t>
                      </a:r>
                      <a:r>
                        <a:rPr sz="1600" dirty="0">
                          <a:latin typeface="Times New Roman"/>
                          <a:cs typeface="Times New Roman"/>
                        </a:rPr>
                        <a:t>$destination)</a:t>
                      </a:r>
                      <a:endParaRPr sz="1600">
                        <a:latin typeface="Times New Roman"/>
                        <a:cs typeface="Times New Roman"/>
                      </a:endParaRPr>
                    </a:p>
                  </a:txBody>
                  <a:tcPr marL="0" marR="0" marT="444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210"/>
                        </a:spcBef>
                      </a:pPr>
                      <a:r>
                        <a:rPr sz="1400" spc="-5" dirty="0">
                          <a:latin typeface="Times New Roman"/>
                          <a:cs typeface="Times New Roman"/>
                        </a:rPr>
                        <a:t>Ghi file l</a:t>
                      </a:r>
                      <a:r>
                        <a:rPr sz="1400" spc="-5" dirty="0">
                          <a:latin typeface="Carlito"/>
                          <a:cs typeface="Carlito"/>
                        </a:rPr>
                        <a:t>ên server</a:t>
                      </a:r>
                      <a:endParaRPr sz="1400">
                        <a:latin typeface="Carlito"/>
                        <a:cs typeface="Carlito"/>
                      </a:endParaRPr>
                    </a:p>
                  </a:txBody>
                  <a:tcPr marL="0" marR="0" marT="1536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463065">
                <a:tc>
                  <a:txBody>
                    <a:bodyPr/>
                    <a:lstStyle/>
                    <a:p>
                      <a:pPr marL="90805">
                        <a:lnSpc>
                          <a:spcPts val="1860"/>
                        </a:lnSpc>
                        <a:spcBef>
                          <a:spcPts val="190"/>
                        </a:spcBef>
                      </a:pPr>
                      <a:r>
                        <a:rPr sz="1600" dirty="0">
                          <a:solidFill>
                            <a:srgbClr val="00AFEF"/>
                          </a:solidFill>
                          <a:latin typeface="Times New Roman"/>
                          <a:cs typeface="Times New Roman"/>
                        </a:rPr>
                        <a:t>$_FILES</a:t>
                      </a:r>
                      <a:r>
                        <a:rPr sz="1600" dirty="0">
                          <a:latin typeface="Times New Roman"/>
                          <a:cs typeface="Times New Roman"/>
                        </a:rPr>
                        <a:t>['</a:t>
                      </a:r>
                      <a:r>
                        <a:rPr sz="1600" dirty="0">
                          <a:solidFill>
                            <a:srgbClr val="FF0000"/>
                          </a:solidFill>
                          <a:latin typeface="Times New Roman"/>
                          <a:cs typeface="Times New Roman"/>
                        </a:rPr>
                        <a:t>file_upload</a:t>
                      </a:r>
                      <a:r>
                        <a:rPr sz="1600" dirty="0">
                          <a:latin typeface="Times New Roman"/>
                          <a:cs typeface="Times New Roman"/>
                        </a:rPr>
                        <a:t>'][‘error</a:t>
                      </a:r>
                      <a:r>
                        <a:rPr sz="1600" dirty="0">
                          <a:solidFill>
                            <a:srgbClr val="FF0000"/>
                          </a:solidFill>
                          <a:latin typeface="Times New Roman"/>
                          <a:cs typeface="Times New Roman"/>
                        </a:rPr>
                        <a:t>’</a:t>
                      </a:r>
                      <a:r>
                        <a:rPr sz="1600" dirty="0">
                          <a:latin typeface="Times New Roman"/>
                          <a:cs typeface="Times New Roman"/>
                        </a:rPr>
                        <a:t>]</a:t>
                      </a:r>
                    </a:p>
                    <a:p>
                      <a:pPr marL="377190" indent="-286385">
                        <a:lnSpc>
                          <a:spcPts val="1800"/>
                        </a:lnSpc>
                        <a:buFont typeface="Wingdings"/>
                        <a:buChar char=""/>
                        <a:tabLst>
                          <a:tab pos="376555" algn="l"/>
                          <a:tab pos="377190" algn="l"/>
                        </a:tabLst>
                      </a:pPr>
                      <a:r>
                        <a:rPr sz="1600" spc="-5" dirty="0">
                          <a:latin typeface="Times New Roman"/>
                          <a:cs typeface="Times New Roman"/>
                        </a:rPr>
                        <a:t>UPLOAD_ERR_OK </a:t>
                      </a:r>
                      <a:r>
                        <a:rPr sz="1600" dirty="0">
                          <a:latin typeface="Times New Roman"/>
                          <a:cs typeface="Times New Roman"/>
                        </a:rPr>
                        <a:t>( = 0</a:t>
                      </a:r>
                      <a:r>
                        <a:rPr sz="1600" spc="-45" dirty="0">
                          <a:latin typeface="Times New Roman"/>
                          <a:cs typeface="Times New Roman"/>
                        </a:rPr>
                        <a:t> </a:t>
                      </a:r>
                      <a:r>
                        <a:rPr sz="1600" dirty="0">
                          <a:latin typeface="Times New Roman"/>
                          <a:cs typeface="Times New Roman"/>
                        </a:rPr>
                        <a:t>)</a:t>
                      </a:r>
                    </a:p>
                    <a:p>
                      <a:pPr marL="377190" indent="-286385">
                        <a:lnSpc>
                          <a:spcPts val="1800"/>
                        </a:lnSpc>
                        <a:buFont typeface="Wingdings"/>
                        <a:buChar char=""/>
                        <a:tabLst>
                          <a:tab pos="376555" algn="l"/>
                          <a:tab pos="377190" algn="l"/>
                        </a:tabLst>
                      </a:pPr>
                      <a:r>
                        <a:rPr sz="1600" spc="-5" dirty="0">
                          <a:latin typeface="Times New Roman"/>
                          <a:cs typeface="Times New Roman"/>
                        </a:rPr>
                        <a:t>UPLOAD_ERR_INI_SIZE </a:t>
                      </a:r>
                      <a:r>
                        <a:rPr sz="1600" dirty="0">
                          <a:latin typeface="Times New Roman"/>
                          <a:cs typeface="Times New Roman"/>
                        </a:rPr>
                        <a:t>( = 1</a:t>
                      </a:r>
                      <a:r>
                        <a:rPr sz="1600" spc="-30" dirty="0">
                          <a:latin typeface="Times New Roman"/>
                          <a:cs typeface="Times New Roman"/>
                        </a:rPr>
                        <a:t> </a:t>
                      </a:r>
                      <a:r>
                        <a:rPr sz="1600" dirty="0">
                          <a:latin typeface="Times New Roman"/>
                          <a:cs typeface="Times New Roman"/>
                        </a:rPr>
                        <a:t>)</a:t>
                      </a:r>
                    </a:p>
                    <a:p>
                      <a:pPr marL="377190" indent="-286385">
                        <a:lnSpc>
                          <a:spcPts val="1800"/>
                        </a:lnSpc>
                        <a:buFont typeface="Wingdings"/>
                        <a:buChar char=""/>
                        <a:tabLst>
                          <a:tab pos="376555" algn="l"/>
                          <a:tab pos="377190" algn="l"/>
                        </a:tabLst>
                      </a:pPr>
                      <a:r>
                        <a:rPr sz="1600" spc="-5" dirty="0">
                          <a:latin typeface="Times New Roman"/>
                          <a:cs typeface="Times New Roman"/>
                        </a:rPr>
                        <a:t>UPLOAD_ERR_FORM_SIZE </a:t>
                      </a:r>
                      <a:r>
                        <a:rPr sz="1600" dirty="0">
                          <a:latin typeface="Times New Roman"/>
                          <a:cs typeface="Times New Roman"/>
                        </a:rPr>
                        <a:t>( = 2</a:t>
                      </a:r>
                      <a:r>
                        <a:rPr sz="1600" spc="-60" dirty="0">
                          <a:latin typeface="Times New Roman"/>
                          <a:cs typeface="Times New Roman"/>
                        </a:rPr>
                        <a:t> </a:t>
                      </a:r>
                      <a:r>
                        <a:rPr sz="1600" dirty="0">
                          <a:latin typeface="Times New Roman"/>
                          <a:cs typeface="Times New Roman"/>
                        </a:rPr>
                        <a:t>)</a:t>
                      </a:r>
                    </a:p>
                    <a:p>
                      <a:pPr marL="377190" indent="-286385">
                        <a:lnSpc>
                          <a:spcPts val="1800"/>
                        </a:lnSpc>
                        <a:buFont typeface="Wingdings"/>
                        <a:buChar char=""/>
                        <a:tabLst>
                          <a:tab pos="376555" algn="l"/>
                          <a:tab pos="377190" algn="l"/>
                        </a:tabLst>
                      </a:pPr>
                      <a:r>
                        <a:rPr sz="1600" spc="-20" dirty="0">
                          <a:latin typeface="Times New Roman"/>
                          <a:cs typeface="Times New Roman"/>
                        </a:rPr>
                        <a:t>UPLOAD_ERR_PARTIAL </a:t>
                      </a:r>
                      <a:r>
                        <a:rPr sz="1600" dirty="0">
                          <a:latin typeface="Times New Roman"/>
                          <a:cs typeface="Times New Roman"/>
                        </a:rPr>
                        <a:t>( = 3</a:t>
                      </a:r>
                      <a:r>
                        <a:rPr sz="1600" spc="-100" dirty="0">
                          <a:latin typeface="Times New Roman"/>
                          <a:cs typeface="Times New Roman"/>
                        </a:rPr>
                        <a:t> </a:t>
                      </a:r>
                      <a:r>
                        <a:rPr sz="1600" dirty="0">
                          <a:latin typeface="Times New Roman"/>
                          <a:cs typeface="Times New Roman"/>
                        </a:rPr>
                        <a:t>)</a:t>
                      </a:r>
                    </a:p>
                    <a:p>
                      <a:pPr marL="377190" indent="-286385">
                        <a:lnSpc>
                          <a:spcPts val="1860"/>
                        </a:lnSpc>
                        <a:buFont typeface="Wingdings"/>
                        <a:buChar char=""/>
                        <a:tabLst>
                          <a:tab pos="376555" algn="l"/>
                          <a:tab pos="377190" algn="l"/>
                        </a:tabLst>
                      </a:pPr>
                      <a:r>
                        <a:rPr sz="1600" spc="-5" dirty="0">
                          <a:latin typeface="Times New Roman"/>
                          <a:cs typeface="Times New Roman"/>
                        </a:rPr>
                        <a:t>UPLOAD_ERR_NO_FILE </a:t>
                      </a:r>
                      <a:r>
                        <a:rPr sz="1600" dirty="0">
                          <a:latin typeface="Times New Roman"/>
                          <a:cs typeface="Times New Roman"/>
                        </a:rPr>
                        <a:t>( = 4</a:t>
                      </a:r>
                      <a:r>
                        <a:rPr sz="1600" spc="-80" dirty="0">
                          <a:latin typeface="Times New Roman"/>
                          <a:cs typeface="Times New Roman"/>
                        </a:rPr>
                        <a:t> </a:t>
                      </a:r>
                      <a:r>
                        <a:rPr sz="1600" dirty="0">
                          <a:latin typeface="Times New Roman"/>
                          <a:cs typeface="Times New Roman"/>
                        </a:rPr>
                        <a:t>)</a:t>
                      </a:r>
                    </a:p>
                  </a:txBody>
                  <a:tcPr marL="0" marR="0" marT="241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40"/>
                        </a:spcBef>
                      </a:pPr>
                      <a:endParaRPr sz="1800">
                        <a:latin typeface="Times New Roman"/>
                        <a:cs typeface="Times New Roman"/>
                      </a:endParaRPr>
                    </a:p>
                    <a:p>
                      <a:pPr marL="377190" indent="-286385">
                        <a:lnSpc>
                          <a:spcPct val="100000"/>
                        </a:lnSpc>
                        <a:buFont typeface="Wingdings"/>
                        <a:buChar char=""/>
                        <a:tabLst>
                          <a:tab pos="377190" algn="l"/>
                          <a:tab pos="377825" algn="l"/>
                        </a:tabLst>
                      </a:pPr>
                      <a:r>
                        <a:rPr sz="1400" spc="-5" dirty="0">
                          <a:latin typeface="Times New Roman"/>
                          <a:cs typeface="Times New Roman"/>
                        </a:rPr>
                        <a:t>không có lỗi, quá trình upload </a:t>
                      </a:r>
                      <a:r>
                        <a:rPr sz="1400" spc="-5" dirty="0">
                          <a:latin typeface="Symbol"/>
                          <a:cs typeface="Symbol"/>
                        </a:rPr>
                        <a:t></a:t>
                      </a:r>
                      <a:r>
                        <a:rPr sz="1400" spc="-5" dirty="0">
                          <a:latin typeface="Times New Roman"/>
                          <a:cs typeface="Times New Roman"/>
                        </a:rPr>
                        <a:t> thành</a:t>
                      </a:r>
                      <a:r>
                        <a:rPr sz="1400" spc="20" dirty="0">
                          <a:latin typeface="Times New Roman"/>
                          <a:cs typeface="Times New Roman"/>
                        </a:rPr>
                        <a:t> </a:t>
                      </a:r>
                      <a:r>
                        <a:rPr sz="1400" spc="-5" dirty="0">
                          <a:latin typeface="Times New Roman"/>
                          <a:cs typeface="Times New Roman"/>
                        </a:rPr>
                        <a:t>công</a:t>
                      </a:r>
                      <a:endParaRPr sz="1400">
                        <a:latin typeface="Times New Roman"/>
                        <a:cs typeface="Times New Roman"/>
                      </a:endParaRPr>
                    </a:p>
                    <a:p>
                      <a:pPr marL="377190" indent="-286385">
                        <a:lnSpc>
                          <a:spcPct val="100000"/>
                        </a:lnSpc>
                        <a:spcBef>
                          <a:spcPts val="120"/>
                        </a:spcBef>
                        <a:buFont typeface="Wingdings"/>
                        <a:buChar char=""/>
                        <a:tabLst>
                          <a:tab pos="377190" algn="l"/>
                          <a:tab pos="377825" algn="l"/>
                        </a:tabLst>
                      </a:pPr>
                      <a:r>
                        <a:rPr sz="1400" spc="-5" dirty="0">
                          <a:latin typeface="Times New Roman"/>
                          <a:cs typeface="Times New Roman"/>
                        </a:rPr>
                        <a:t>dung lượng file upload quá giới hạn mặc định </a:t>
                      </a:r>
                      <a:r>
                        <a:rPr sz="1400" dirty="0">
                          <a:latin typeface="Times New Roman"/>
                          <a:cs typeface="Times New Roman"/>
                        </a:rPr>
                        <a:t>trong</a:t>
                      </a:r>
                      <a:r>
                        <a:rPr sz="1400" spc="80" dirty="0">
                          <a:latin typeface="Times New Roman"/>
                          <a:cs typeface="Times New Roman"/>
                        </a:rPr>
                        <a:t> </a:t>
                      </a:r>
                      <a:r>
                        <a:rPr sz="1400" b="1" spc="-5" dirty="0">
                          <a:latin typeface="Times New Roman"/>
                          <a:cs typeface="Times New Roman"/>
                        </a:rPr>
                        <a:t>php.ini</a:t>
                      </a:r>
                      <a:endParaRPr sz="1400">
                        <a:latin typeface="Times New Roman"/>
                        <a:cs typeface="Times New Roman"/>
                      </a:endParaRPr>
                    </a:p>
                    <a:p>
                      <a:pPr marL="377190" indent="-286385">
                        <a:lnSpc>
                          <a:spcPct val="100000"/>
                        </a:lnSpc>
                        <a:spcBef>
                          <a:spcPts val="120"/>
                        </a:spcBef>
                        <a:buFont typeface="Wingdings"/>
                        <a:buChar char=""/>
                        <a:tabLst>
                          <a:tab pos="377190" algn="l"/>
                          <a:tab pos="377825" algn="l"/>
                        </a:tabLst>
                      </a:pPr>
                      <a:r>
                        <a:rPr sz="1400" dirty="0">
                          <a:latin typeface="Times New Roman"/>
                          <a:cs typeface="Times New Roman"/>
                        </a:rPr>
                        <a:t>dung </a:t>
                      </a:r>
                      <a:r>
                        <a:rPr sz="1400" spc="-5" dirty="0">
                          <a:latin typeface="Times New Roman"/>
                          <a:cs typeface="Times New Roman"/>
                        </a:rPr>
                        <a:t>lượng </a:t>
                      </a:r>
                      <a:r>
                        <a:rPr sz="1400" dirty="0">
                          <a:latin typeface="Times New Roman"/>
                          <a:cs typeface="Times New Roman"/>
                        </a:rPr>
                        <a:t>file upload quá giới hạn bởi</a:t>
                      </a:r>
                      <a:r>
                        <a:rPr sz="1400" spc="-45" dirty="0">
                          <a:latin typeface="Times New Roman"/>
                          <a:cs typeface="Times New Roman"/>
                        </a:rPr>
                        <a:t> </a:t>
                      </a:r>
                      <a:r>
                        <a:rPr sz="1400" b="1" spc="-5" dirty="0">
                          <a:latin typeface="Times New Roman"/>
                          <a:cs typeface="Times New Roman"/>
                        </a:rPr>
                        <a:t>MAX_FILE_SIZE</a:t>
                      </a:r>
                      <a:endParaRPr sz="1400">
                        <a:latin typeface="Times New Roman"/>
                        <a:cs typeface="Times New Roman"/>
                      </a:endParaRPr>
                    </a:p>
                    <a:p>
                      <a:pPr marL="377190" indent="-286385">
                        <a:lnSpc>
                          <a:spcPct val="100000"/>
                        </a:lnSpc>
                        <a:spcBef>
                          <a:spcPts val="125"/>
                        </a:spcBef>
                        <a:buFont typeface="Wingdings"/>
                        <a:buChar char=""/>
                        <a:tabLst>
                          <a:tab pos="377190" algn="l"/>
                          <a:tab pos="377825" algn="l"/>
                        </a:tabLst>
                      </a:pPr>
                      <a:r>
                        <a:rPr sz="1400" spc="-5" dirty="0">
                          <a:latin typeface="Times New Roman"/>
                          <a:cs typeface="Times New Roman"/>
                        </a:rPr>
                        <a:t>file chỉ được upload 1 phần </a:t>
                      </a:r>
                      <a:r>
                        <a:rPr sz="1400" dirty="0">
                          <a:latin typeface="Times New Roman"/>
                          <a:cs typeface="Times New Roman"/>
                        </a:rPr>
                        <a:t>(lỗi </a:t>
                      </a:r>
                      <a:r>
                        <a:rPr sz="1400" spc="-5" dirty="0">
                          <a:latin typeface="Times New Roman"/>
                          <a:cs typeface="Times New Roman"/>
                        </a:rPr>
                        <a:t>đường </a:t>
                      </a:r>
                      <a:r>
                        <a:rPr sz="1400" dirty="0">
                          <a:latin typeface="Times New Roman"/>
                          <a:cs typeface="Times New Roman"/>
                        </a:rPr>
                        <a:t>truyền </a:t>
                      </a:r>
                      <a:r>
                        <a:rPr sz="1400" spc="-5" dirty="0">
                          <a:latin typeface="Times New Roman"/>
                          <a:cs typeface="Times New Roman"/>
                        </a:rPr>
                        <a:t>khi</a:t>
                      </a:r>
                      <a:r>
                        <a:rPr sz="1400" spc="50" dirty="0">
                          <a:latin typeface="Times New Roman"/>
                          <a:cs typeface="Times New Roman"/>
                        </a:rPr>
                        <a:t> </a:t>
                      </a:r>
                      <a:r>
                        <a:rPr sz="1400" spc="-5" dirty="0">
                          <a:latin typeface="Times New Roman"/>
                          <a:cs typeface="Times New Roman"/>
                        </a:rPr>
                        <a:t>upload)</a:t>
                      </a:r>
                      <a:endParaRPr sz="1400">
                        <a:latin typeface="Times New Roman"/>
                        <a:cs typeface="Times New Roman"/>
                      </a:endParaRPr>
                    </a:p>
                    <a:p>
                      <a:pPr marL="377190" indent="-286385">
                        <a:lnSpc>
                          <a:spcPct val="100000"/>
                        </a:lnSpc>
                        <a:spcBef>
                          <a:spcPts val="120"/>
                        </a:spcBef>
                        <a:buFont typeface="Wingdings"/>
                        <a:buChar char=""/>
                        <a:tabLst>
                          <a:tab pos="377190" algn="l"/>
                          <a:tab pos="377825" algn="l"/>
                        </a:tabLst>
                      </a:pPr>
                      <a:r>
                        <a:rPr sz="1400" spc="-5" dirty="0">
                          <a:latin typeface="Times New Roman"/>
                          <a:cs typeface="Times New Roman"/>
                        </a:rPr>
                        <a:t>không có file nào được upload (file ở client không tồn</a:t>
                      </a:r>
                      <a:r>
                        <a:rPr sz="1400" spc="75" dirty="0">
                          <a:latin typeface="Times New Roman"/>
                          <a:cs typeface="Times New Roman"/>
                        </a:rPr>
                        <a:t> </a:t>
                      </a:r>
                      <a:r>
                        <a:rPr sz="1400" spc="-5" dirty="0">
                          <a:latin typeface="Times New Roman"/>
                          <a:cs typeface="Times New Roman"/>
                        </a:rPr>
                        <a:t>tại)</a:t>
                      </a:r>
                      <a:endParaRPr sz="1400">
                        <a:latin typeface="Times New Roman"/>
                        <a:cs typeface="Times New Roman"/>
                      </a:endParaRPr>
                    </a:p>
                  </a:txBody>
                  <a:tcPr marL="0" marR="0" marT="508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70840">
                <a:tc>
                  <a:txBody>
                    <a:bodyPr/>
                    <a:lstStyle/>
                    <a:p>
                      <a:pPr marL="90805">
                        <a:lnSpc>
                          <a:spcPct val="100000"/>
                        </a:lnSpc>
                        <a:spcBef>
                          <a:spcPts val="450"/>
                        </a:spcBef>
                      </a:pPr>
                      <a:r>
                        <a:rPr sz="1600" b="1" dirty="0">
                          <a:latin typeface="Times New Roman"/>
                          <a:cs typeface="Times New Roman"/>
                        </a:rPr>
                        <a:t>…</a:t>
                      </a:r>
                      <a:endParaRPr sz="1600" dirty="0">
                        <a:latin typeface="Times New Roman"/>
                        <a:cs typeface="Times New Roman"/>
                      </a:endParaRPr>
                    </a:p>
                  </a:txBody>
                  <a:tcPr marL="0" marR="0" marT="5715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a:lnSpc>
                          <a:spcPct val="100000"/>
                        </a:lnSpc>
                        <a:spcBef>
                          <a:spcPts val="315"/>
                        </a:spcBef>
                      </a:pPr>
                      <a:r>
                        <a:rPr sz="1400" dirty="0">
                          <a:latin typeface="Times New Roman"/>
                          <a:cs typeface="Times New Roman"/>
                        </a:rPr>
                        <a:t>…</a:t>
                      </a:r>
                    </a:p>
                  </a:txBody>
                  <a:tcPr marL="0" marR="0" marT="4000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64846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14983" y="1523"/>
            <a:ext cx="3491865" cy="786130"/>
            <a:chOff x="1014983" y="1523"/>
            <a:chExt cx="3491865" cy="786130"/>
          </a:xfrm>
        </p:grpSpPr>
        <p:sp>
          <p:nvSpPr>
            <p:cNvPr id="4" name="object 4"/>
            <p:cNvSpPr/>
            <p:nvPr/>
          </p:nvSpPr>
          <p:spPr>
            <a:xfrm>
              <a:off x="1014983" y="1523"/>
              <a:ext cx="125806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96033" y="1523"/>
              <a:ext cx="1367790"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86811" y="1523"/>
              <a:ext cx="1819656"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9304" y="153923"/>
              <a:ext cx="860653"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55778"/>
              <a:ext cx="814196" cy="29603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934207" y="213360"/>
              <a:ext cx="1239393" cy="338455"/>
            </a:xfrm>
            <a:prstGeom prst="rect">
              <a:avLst/>
            </a:prstGeom>
            <a:blipFill>
              <a:blip r:embed="rId8" cstate="print"/>
              <a:stretch>
                <a:fillRect/>
              </a:stretch>
            </a:blipFill>
          </p:spPr>
          <p:txBody>
            <a:bodyPr wrap="square" lIns="0" tIns="0" rIns="0" bIns="0" rtlCol="0"/>
            <a:lstStyle/>
            <a:p>
              <a:endParaRPr/>
            </a:p>
          </p:txBody>
        </p:sp>
      </p:grpSp>
      <p:grpSp>
        <p:nvGrpSpPr>
          <p:cNvPr id="11" name="object 11"/>
          <p:cNvGrpSpPr/>
          <p:nvPr/>
        </p:nvGrpSpPr>
        <p:grpSpPr>
          <a:xfrm>
            <a:off x="747522" y="1640584"/>
            <a:ext cx="7786878" cy="2946193"/>
            <a:chOff x="747522" y="1640585"/>
            <a:chExt cx="7623175" cy="2540000"/>
          </a:xfrm>
        </p:grpSpPr>
        <p:sp>
          <p:nvSpPr>
            <p:cNvPr id="12" name="object 12"/>
            <p:cNvSpPr/>
            <p:nvPr/>
          </p:nvSpPr>
          <p:spPr>
            <a:xfrm>
              <a:off x="773430" y="1650491"/>
              <a:ext cx="7597140" cy="252983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747522" y="1640585"/>
              <a:ext cx="7089648" cy="245973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819150" y="1676399"/>
              <a:ext cx="7505700" cy="243840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819150" y="1676399"/>
              <a:ext cx="7505700" cy="2438400"/>
            </a:xfrm>
            <a:custGeom>
              <a:avLst/>
              <a:gdLst/>
              <a:ahLst/>
              <a:cxnLst/>
              <a:rect l="l" t="t" r="r" b="b"/>
              <a:pathLst>
                <a:path w="7505700" h="2438400">
                  <a:moveTo>
                    <a:pt x="0" y="2438400"/>
                  </a:moveTo>
                  <a:lnTo>
                    <a:pt x="7505700" y="2438400"/>
                  </a:lnTo>
                  <a:lnTo>
                    <a:pt x="7505700" y="0"/>
                  </a:lnTo>
                  <a:lnTo>
                    <a:pt x="0" y="0"/>
                  </a:lnTo>
                  <a:lnTo>
                    <a:pt x="0" y="2438400"/>
                  </a:lnTo>
                  <a:close/>
                </a:path>
              </a:pathLst>
            </a:custGeom>
            <a:ln w="9525">
              <a:solidFill>
                <a:srgbClr val="497DBA"/>
              </a:solidFill>
            </a:ln>
          </p:spPr>
          <p:txBody>
            <a:bodyPr wrap="square" lIns="0" tIns="0" rIns="0" bIns="0" rtlCol="0"/>
            <a:lstStyle/>
            <a:p>
              <a:endParaRPr/>
            </a:p>
          </p:txBody>
        </p:sp>
      </p:grpSp>
      <p:sp>
        <p:nvSpPr>
          <p:cNvPr id="16" name="object 16"/>
          <p:cNvSpPr txBox="1"/>
          <p:nvPr/>
        </p:nvSpPr>
        <p:spPr>
          <a:xfrm>
            <a:off x="154939" y="784352"/>
            <a:ext cx="7480934" cy="3547125"/>
          </a:xfrm>
          <a:prstGeom prst="rect">
            <a:avLst/>
          </a:prstGeom>
        </p:spPr>
        <p:txBody>
          <a:bodyPr vert="horz" wrap="square" lIns="0" tIns="12700" rIns="0" bIns="0" rtlCol="0">
            <a:spAutoFit/>
          </a:bodyPr>
          <a:lstStyle/>
          <a:p>
            <a:pPr marL="584200" indent="-342900">
              <a:lnSpc>
                <a:spcPct val="100000"/>
              </a:lnSpc>
              <a:spcBef>
                <a:spcPts val="100"/>
              </a:spcBef>
              <a:buClr>
                <a:srgbClr val="00AF50"/>
              </a:buClr>
              <a:buFont typeface="Wingdings"/>
              <a:buChar char=""/>
              <a:tabLst>
                <a:tab pos="583565" algn="l"/>
                <a:tab pos="5842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upload tập </a:t>
            </a:r>
            <a:r>
              <a:rPr sz="2400" spc="-5" dirty="0">
                <a:latin typeface="Times New Roman"/>
                <a:cs typeface="Times New Roman"/>
              </a:rPr>
              <a:t>tin </a:t>
            </a:r>
            <a:r>
              <a:rPr sz="2400" dirty="0">
                <a:latin typeface="Times New Roman"/>
                <a:cs typeface="Times New Roman"/>
              </a:rPr>
              <a:t>lên</a:t>
            </a:r>
            <a:r>
              <a:rPr sz="2400" spc="-30" dirty="0">
                <a:latin typeface="Times New Roman"/>
                <a:cs typeface="Times New Roman"/>
              </a:rPr>
              <a:t> </a:t>
            </a:r>
            <a:r>
              <a:rPr sz="2400" spc="-20" dirty="0">
                <a:latin typeface="Times New Roman"/>
                <a:cs typeface="Times New Roman"/>
              </a:rPr>
              <a:t>server.</a:t>
            </a:r>
            <a:endParaRPr sz="2400" dirty="0">
              <a:latin typeface="Times New Roman"/>
              <a:cs typeface="Times New Roman"/>
            </a:endParaRPr>
          </a:p>
          <a:p>
            <a:pPr marL="298450" indent="-285750">
              <a:lnSpc>
                <a:spcPct val="100000"/>
              </a:lnSpc>
              <a:spcBef>
                <a:spcPts val="1435"/>
              </a:spcBef>
              <a:buClr>
                <a:srgbClr val="00AF50"/>
              </a:buClr>
              <a:buFont typeface="Wingdings"/>
              <a:buChar char=""/>
              <a:tabLst>
                <a:tab pos="298450" algn="l"/>
              </a:tabLst>
            </a:pPr>
            <a:r>
              <a:rPr sz="1800" dirty="0">
                <a:solidFill>
                  <a:srgbClr val="C00000"/>
                </a:solidFill>
                <a:latin typeface="Times New Roman"/>
                <a:cs typeface="Times New Roman"/>
              </a:rPr>
              <a:t>Xây dựng </a:t>
            </a:r>
            <a:r>
              <a:rPr sz="1800" spc="-5" dirty="0">
                <a:solidFill>
                  <a:srgbClr val="C00000"/>
                </a:solidFill>
                <a:latin typeface="Times New Roman"/>
                <a:cs typeface="Times New Roman"/>
              </a:rPr>
              <a:t>trang upload file</a:t>
            </a:r>
            <a:r>
              <a:rPr sz="1800" dirty="0">
                <a:solidFill>
                  <a:srgbClr val="C00000"/>
                </a:solidFill>
                <a:latin typeface="Times New Roman"/>
                <a:cs typeface="Times New Roman"/>
              </a:rPr>
              <a:t> </a:t>
            </a:r>
            <a:r>
              <a:rPr sz="1800" spc="-5" dirty="0">
                <a:solidFill>
                  <a:srgbClr val="C00000"/>
                </a:solidFill>
                <a:latin typeface="Times New Roman"/>
                <a:cs typeface="Times New Roman"/>
              </a:rPr>
              <a:t>(frmupload.php)</a:t>
            </a:r>
            <a:endParaRPr sz="1800" dirty="0">
              <a:latin typeface="Times New Roman"/>
              <a:cs typeface="Times New Roman"/>
            </a:endParaRPr>
          </a:p>
          <a:p>
            <a:pPr marL="755650">
              <a:lnSpc>
                <a:spcPct val="100000"/>
              </a:lnSpc>
            </a:pPr>
            <a:r>
              <a:rPr lang="en-US" sz="1600" b="1" spc="-5" dirty="0">
                <a:latin typeface="Times New Roman"/>
                <a:cs typeface="Times New Roman"/>
              </a:rPr>
              <a:t>&lt;!DOCTYPE html&gt;</a:t>
            </a:r>
          </a:p>
          <a:p>
            <a:pPr marL="755650">
              <a:lnSpc>
                <a:spcPct val="100000"/>
              </a:lnSpc>
            </a:pPr>
            <a:r>
              <a:rPr lang="en-US" sz="1600" b="1" spc="-5" dirty="0">
                <a:latin typeface="Times New Roman"/>
                <a:cs typeface="Times New Roman"/>
              </a:rPr>
              <a:t>&lt;html&gt;</a:t>
            </a:r>
          </a:p>
          <a:p>
            <a:pPr marL="755650">
              <a:lnSpc>
                <a:spcPct val="100000"/>
              </a:lnSpc>
            </a:pPr>
            <a:r>
              <a:rPr lang="en-US" sz="1600" b="1" spc="-5" dirty="0">
                <a:latin typeface="Times New Roman"/>
                <a:cs typeface="Times New Roman"/>
              </a:rPr>
              <a:t>&lt;head&gt;&lt;meta http-</a:t>
            </a:r>
            <a:r>
              <a:rPr lang="en-US" sz="1600" b="1" spc="-5" dirty="0" err="1">
                <a:latin typeface="Times New Roman"/>
                <a:cs typeface="Times New Roman"/>
              </a:rPr>
              <a:t>equiv</a:t>
            </a:r>
            <a:r>
              <a:rPr lang="en-US" sz="1600" b="1" spc="-5" dirty="0">
                <a:latin typeface="Times New Roman"/>
                <a:cs typeface="Times New Roman"/>
              </a:rPr>
              <a:t>="Content-Type" content="text/html; charset=UTF-8" /&gt;&lt;title&gt;&lt;/title&gt;&lt;head&gt;</a:t>
            </a:r>
          </a:p>
          <a:p>
            <a:pPr marL="755650">
              <a:lnSpc>
                <a:spcPct val="100000"/>
              </a:lnSpc>
            </a:pPr>
            <a:r>
              <a:rPr lang="en-US" sz="1600" b="1" spc="-5" dirty="0">
                <a:latin typeface="Times New Roman"/>
                <a:cs typeface="Times New Roman"/>
              </a:rPr>
              <a:t>&lt;body&gt;</a:t>
            </a:r>
          </a:p>
          <a:p>
            <a:pPr marL="755650">
              <a:lnSpc>
                <a:spcPct val="100000"/>
              </a:lnSpc>
            </a:pPr>
            <a:r>
              <a:rPr sz="1600" b="1" dirty="0">
                <a:latin typeface="Times New Roman"/>
                <a:cs typeface="Times New Roman"/>
              </a:rPr>
              <a:t>&lt;</a:t>
            </a:r>
            <a:r>
              <a:rPr lang="en-US" sz="1600" b="1" dirty="0">
                <a:latin typeface="Times New Roman"/>
                <a:cs typeface="Times New Roman"/>
              </a:rPr>
              <a:t>form</a:t>
            </a:r>
            <a:r>
              <a:rPr sz="1600" b="1" dirty="0">
                <a:latin typeface="Times New Roman"/>
                <a:cs typeface="Times New Roman"/>
              </a:rPr>
              <a:t> method</a:t>
            </a:r>
            <a:r>
              <a:rPr sz="1600" dirty="0">
                <a:latin typeface="Times New Roman"/>
                <a:cs typeface="Times New Roman"/>
              </a:rPr>
              <a:t>="</a:t>
            </a:r>
            <a:r>
              <a:rPr sz="1600" b="1" dirty="0">
                <a:solidFill>
                  <a:srgbClr val="FF0000"/>
                </a:solidFill>
                <a:latin typeface="Times New Roman"/>
                <a:cs typeface="Times New Roman"/>
              </a:rPr>
              <a:t>POST</a:t>
            </a:r>
            <a:r>
              <a:rPr sz="1600" dirty="0">
                <a:latin typeface="Times New Roman"/>
                <a:cs typeface="Times New Roman"/>
              </a:rPr>
              <a:t>" </a:t>
            </a:r>
            <a:r>
              <a:rPr sz="1600" b="1" dirty="0">
                <a:latin typeface="Times New Roman"/>
                <a:cs typeface="Times New Roman"/>
              </a:rPr>
              <a:t>action</a:t>
            </a:r>
            <a:r>
              <a:rPr sz="1600" dirty="0">
                <a:latin typeface="Times New Roman"/>
                <a:cs typeface="Times New Roman"/>
              </a:rPr>
              <a:t>="upload.php"</a:t>
            </a:r>
            <a:r>
              <a:rPr sz="1600" spc="-85" dirty="0">
                <a:latin typeface="Times New Roman"/>
                <a:cs typeface="Times New Roman"/>
              </a:rPr>
              <a:t> </a:t>
            </a:r>
            <a:r>
              <a:rPr sz="1600" dirty="0">
                <a:latin typeface="Times New Roman"/>
                <a:cs typeface="Times New Roman"/>
              </a:rPr>
              <a:t>enctype="multipart/form-data"&gt;</a:t>
            </a:r>
          </a:p>
          <a:p>
            <a:pPr marL="958850">
              <a:lnSpc>
                <a:spcPct val="100000"/>
              </a:lnSpc>
            </a:pPr>
            <a:r>
              <a:rPr sz="1600" dirty="0">
                <a:latin typeface="Times New Roman"/>
                <a:cs typeface="Times New Roman"/>
              </a:rPr>
              <a:t>&lt;input </a:t>
            </a:r>
            <a:r>
              <a:rPr sz="1600" b="1" dirty="0">
                <a:solidFill>
                  <a:srgbClr val="C00000"/>
                </a:solidFill>
                <a:latin typeface="Times New Roman"/>
                <a:cs typeface="Times New Roman"/>
              </a:rPr>
              <a:t>type="FILE" </a:t>
            </a:r>
            <a:r>
              <a:rPr sz="1600" dirty="0">
                <a:latin typeface="Times New Roman"/>
                <a:cs typeface="Times New Roman"/>
              </a:rPr>
              <a:t>name ="file_upload"</a:t>
            </a:r>
            <a:r>
              <a:rPr sz="1600" spc="-55" dirty="0">
                <a:latin typeface="Times New Roman"/>
                <a:cs typeface="Times New Roman"/>
              </a:rPr>
              <a:t> </a:t>
            </a:r>
            <a:r>
              <a:rPr sz="1600" dirty="0">
                <a:latin typeface="Times New Roman"/>
                <a:cs typeface="Times New Roman"/>
              </a:rPr>
              <a:t>accept="image/*"&gt;&lt;br&gt;</a:t>
            </a:r>
          </a:p>
          <a:p>
            <a:pPr marL="958850">
              <a:lnSpc>
                <a:spcPct val="100000"/>
              </a:lnSpc>
            </a:pPr>
            <a:r>
              <a:rPr sz="1600" dirty="0">
                <a:latin typeface="Times New Roman"/>
                <a:cs typeface="Times New Roman"/>
              </a:rPr>
              <a:t>&lt;input type="submit"</a:t>
            </a:r>
            <a:r>
              <a:rPr sz="1600" spc="-25" dirty="0">
                <a:latin typeface="Times New Roman"/>
                <a:cs typeface="Times New Roman"/>
              </a:rPr>
              <a:t> </a:t>
            </a:r>
            <a:r>
              <a:rPr sz="1600" dirty="0">
                <a:latin typeface="Times New Roman"/>
                <a:cs typeface="Times New Roman"/>
              </a:rPr>
              <a:t>value="Upload"&gt;</a:t>
            </a:r>
          </a:p>
          <a:p>
            <a:pPr marL="755650">
              <a:lnSpc>
                <a:spcPct val="100000"/>
              </a:lnSpc>
            </a:pPr>
            <a:r>
              <a:rPr sz="1600" b="1" dirty="0">
                <a:latin typeface="Times New Roman"/>
                <a:cs typeface="Times New Roman"/>
              </a:rPr>
              <a:t>&lt;/</a:t>
            </a:r>
            <a:r>
              <a:rPr lang="en-US" sz="1600" b="1" dirty="0">
                <a:latin typeface="Times New Roman"/>
                <a:cs typeface="Times New Roman"/>
              </a:rPr>
              <a:t>form</a:t>
            </a:r>
            <a:r>
              <a:rPr sz="1600" b="1" dirty="0">
                <a:latin typeface="Times New Roman"/>
                <a:cs typeface="Times New Roman"/>
              </a:rPr>
              <a:t>&gt;</a:t>
            </a:r>
            <a:endParaRPr sz="1600" dirty="0">
              <a:latin typeface="Times New Roman"/>
              <a:cs typeface="Times New Roman"/>
            </a:endParaRPr>
          </a:p>
          <a:p>
            <a:pPr marL="755650">
              <a:lnSpc>
                <a:spcPct val="100000"/>
              </a:lnSpc>
            </a:pPr>
            <a:r>
              <a:rPr sz="1600" b="1" dirty="0">
                <a:latin typeface="Times New Roman"/>
                <a:cs typeface="Times New Roman"/>
              </a:rPr>
              <a:t>&lt;/body&gt;</a:t>
            </a:r>
            <a:endParaRPr sz="1600" dirty="0">
              <a:latin typeface="Times New Roman"/>
              <a:cs typeface="Times New Roman"/>
            </a:endParaRPr>
          </a:p>
          <a:p>
            <a:pPr marL="755650">
              <a:lnSpc>
                <a:spcPct val="100000"/>
              </a:lnSpc>
            </a:pPr>
            <a:r>
              <a:rPr sz="1600" b="1" dirty="0">
                <a:latin typeface="Times New Roman"/>
                <a:cs typeface="Times New Roman"/>
              </a:rPr>
              <a:t>&lt;/html&gt;</a:t>
            </a:r>
            <a:endParaRPr sz="1600" dirty="0">
              <a:latin typeface="Times New Roman"/>
              <a:cs typeface="Times New Roman"/>
            </a:endParaRPr>
          </a:p>
        </p:txBody>
      </p:sp>
      <p:grpSp>
        <p:nvGrpSpPr>
          <p:cNvPr id="17" name="object 17"/>
          <p:cNvGrpSpPr/>
          <p:nvPr/>
        </p:nvGrpSpPr>
        <p:grpSpPr>
          <a:xfrm>
            <a:off x="843533" y="3890500"/>
            <a:ext cx="7334250" cy="3308985"/>
            <a:chOff x="904875" y="3363683"/>
            <a:chExt cx="7334250" cy="3308985"/>
          </a:xfrm>
        </p:grpSpPr>
        <p:sp>
          <p:nvSpPr>
            <p:cNvPr id="18" name="object 18"/>
            <p:cNvSpPr/>
            <p:nvPr/>
          </p:nvSpPr>
          <p:spPr>
            <a:xfrm>
              <a:off x="904875" y="4510087"/>
              <a:ext cx="7334250" cy="2162175"/>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4321683" y="3363683"/>
              <a:ext cx="3238499" cy="2590800"/>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2697479" y="5931407"/>
              <a:ext cx="1668780" cy="473202"/>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743200" y="5954483"/>
              <a:ext cx="1577086" cy="381000"/>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2743200" y="5954483"/>
              <a:ext cx="1577340" cy="381000"/>
            </a:xfrm>
            <a:custGeom>
              <a:avLst/>
              <a:gdLst/>
              <a:ahLst/>
              <a:cxnLst/>
              <a:rect l="l" t="t" r="r" b="b"/>
              <a:pathLst>
                <a:path w="1577339" h="381000">
                  <a:moveTo>
                    <a:pt x="776351" y="380187"/>
                  </a:moveTo>
                  <a:lnTo>
                    <a:pt x="838448" y="376664"/>
                  </a:lnTo>
                  <a:lnTo>
                    <a:pt x="899001" y="370471"/>
                  </a:lnTo>
                  <a:lnTo>
                    <a:pt x="957763" y="361714"/>
                  </a:lnTo>
                  <a:lnTo>
                    <a:pt x="1014491" y="350498"/>
                  </a:lnTo>
                  <a:lnTo>
                    <a:pt x="1068940" y="336930"/>
                  </a:lnTo>
                  <a:lnTo>
                    <a:pt x="1120864" y="321115"/>
                  </a:lnTo>
                  <a:lnTo>
                    <a:pt x="1170019" y="303162"/>
                  </a:lnTo>
                  <a:lnTo>
                    <a:pt x="1216161" y="283174"/>
                  </a:lnTo>
                  <a:lnTo>
                    <a:pt x="1259044" y="261260"/>
                  </a:lnTo>
                  <a:lnTo>
                    <a:pt x="1298424" y="237524"/>
                  </a:lnTo>
                  <a:lnTo>
                    <a:pt x="1334056" y="212074"/>
                  </a:lnTo>
                  <a:lnTo>
                    <a:pt x="1365696" y="185015"/>
                  </a:lnTo>
                  <a:lnTo>
                    <a:pt x="1393098" y="156454"/>
                  </a:lnTo>
                  <a:lnTo>
                    <a:pt x="1434211" y="95250"/>
                  </a:lnTo>
                  <a:lnTo>
                    <a:pt x="1386586" y="95250"/>
                  </a:lnTo>
                  <a:lnTo>
                    <a:pt x="1504950" y="0"/>
                  </a:lnTo>
                  <a:lnTo>
                    <a:pt x="1577086" y="95250"/>
                  </a:lnTo>
                  <a:lnTo>
                    <a:pt x="1529461" y="95250"/>
                  </a:lnTo>
                  <a:lnTo>
                    <a:pt x="1511500" y="126181"/>
                  </a:lnTo>
                  <a:lnTo>
                    <a:pt x="1461981" y="184088"/>
                  </a:lnTo>
                  <a:lnTo>
                    <a:pt x="1430907" y="210868"/>
                  </a:lnTo>
                  <a:lnTo>
                    <a:pt x="1395944" y="236067"/>
                  </a:lnTo>
                  <a:lnTo>
                    <a:pt x="1357334" y="259589"/>
                  </a:lnTo>
                  <a:lnTo>
                    <a:pt x="1315320" y="281336"/>
                  </a:lnTo>
                  <a:lnTo>
                    <a:pt x="1270142" y="301209"/>
                  </a:lnTo>
                  <a:lnTo>
                    <a:pt x="1222043" y="319110"/>
                  </a:lnTo>
                  <a:lnTo>
                    <a:pt x="1171265" y="334942"/>
                  </a:lnTo>
                  <a:lnTo>
                    <a:pt x="1118048" y="348608"/>
                  </a:lnTo>
                  <a:lnTo>
                    <a:pt x="1062634" y="360008"/>
                  </a:lnTo>
                  <a:lnTo>
                    <a:pt x="1005266" y="369045"/>
                  </a:lnTo>
                  <a:lnTo>
                    <a:pt x="946184" y="375621"/>
                  </a:lnTo>
                  <a:lnTo>
                    <a:pt x="885631" y="379639"/>
                  </a:lnTo>
                  <a:lnTo>
                    <a:pt x="823849" y="381000"/>
                  </a:lnTo>
                  <a:lnTo>
                    <a:pt x="728726" y="381000"/>
                  </a:lnTo>
                  <a:lnTo>
                    <a:pt x="665848" y="379601"/>
                  </a:lnTo>
                  <a:lnTo>
                    <a:pt x="604457" y="375482"/>
                  </a:lnTo>
                  <a:lnTo>
                    <a:pt x="544769" y="368756"/>
                  </a:lnTo>
                  <a:lnTo>
                    <a:pt x="487003" y="359539"/>
                  </a:lnTo>
                  <a:lnTo>
                    <a:pt x="431380" y="347944"/>
                  </a:lnTo>
                  <a:lnTo>
                    <a:pt x="378116" y="334086"/>
                  </a:lnTo>
                  <a:lnTo>
                    <a:pt x="327432" y="318079"/>
                  </a:lnTo>
                  <a:lnTo>
                    <a:pt x="279545" y="300037"/>
                  </a:lnTo>
                  <a:lnTo>
                    <a:pt x="234675" y="280075"/>
                  </a:lnTo>
                  <a:lnTo>
                    <a:pt x="193039" y="258307"/>
                  </a:lnTo>
                  <a:lnTo>
                    <a:pt x="154858" y="234847"/>
                  </a:lnTo>
                  <a:lnTo>
                    <a:pt x="120350" y="209811"/>
                  </a:lnTo>
                  <a:lnTo>
                    <a:pt x="89732" y="183311"/>
                  </a:lnTo>
                  <a:lnTo>
                    <a:pt x="63225" y="155464"/>
                  </a:lnTo>
                  <a:lnTo>
                    <a:pt x="23417" y="96180"/>
                  </a:lnTo>
                  <a:lnTo>
                    <a:pt x="2674" y="32874"/>
                  </a:lnTo>
                  <a:lnTo>
                    <a:pt x="0" y="0"/>
                  </a:lnTo>
                  <a:lnTo>
                    <a:pt x="95250" y="0"/>
                  </a:lnTo>
                  <a:lnTo>
                    <a:pt x="97924" y="32874"/>
                  </a:lnTo>
                  <a:lnTo>
                    <a:pt x="105803" y="64973"/>
                  </a:lnTo>
                  <a:lnTo>
                    <a:pt x="136297" y="126382"/>
                  </a:lnTo>
                  <a:lnTo>
                    <a:pt x="184982" y="183311"/>
                  </a:lnTo>
                  <a:lnTo>
                    <a:pt x="215600" y="209811"/>
                  </a:lnTo>
                  <a:lnTo>
                    <a:pt x="250108" y="234847"/>
                  </a:lnTo>
                  <a:lnTo>
                    <a:pt x="288289" y="258307"/>
                  </a:lnTo>
                  <a:lnTo>
                    <a:pt x="329925" y="280075"/>
                  </a:lnTo>
                  <a:lnTo>
                    <a:pt x="374795" y="300037"/>
                  </a:lnTo>
                  <a:lnTo>
                    <a:pt x="422682" y="318079"/>
                  </a:lnTo>
                  <a:lnTo>
                    <a:pt x="473366" y="334086"/>
                  </a:lnTo>
                  <a:lnTo>
                    <a:pt x="526630" y="347944"/>
                  </a:lnTo>
                  <a:lnTo>
                    <a:pt x="582253" y="359539"/>
                  </a:lnTo>
                  <a:lnTo>
                    <a:pt x="640019" y="368756"/>
                  </a:lnTo>
                  <a:lnTo>
                    <a:pt x="699707" y="375482"/>
                  </a:lnTo>
                  <a:lnTo>
                    <a:pt x="761098" y="379601"/>
                  </a:lnTo>
                  <a:lnTo>
                    <a:pt x="823976" y="381000"/>
                  </a:lnTo>
                </a:path>
              </a:pathLst>
            </a:custGeom>
            <a:ln w="9525">
              <a:solidFill>
                <a:srgbClr val="97B853"/>
              </a:solidFill>
            </a:ln>
          </p:spPr>
          <p:txBody>
            <a:bodyPr wrap="square" lIns="0" tIns="0" rIns="0" bIns="0" rtlCol="0"/>
            <a:lstStyle/>
            <a:p>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602730" cy="331787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1</a:t>
            </a:r>
            <a:r>
              <a:rPr sz="2400" dirty="0">
                <a:solidFill>
                  <a:srgbClr val="1F487C"/>
                </a:solidFill>
                <a:latin typeface="Times New Roman"/>
                <a:cs typeface="Times New Roman"/>
              </a:rPr>
              <a:t>: Chọn phát biểu đúng để lấy giá trị của phần</a:t>
            </a:r>
            <a:r>
              <a:rPr sz="2400" spc="-170" dirty="0">
                <a:solidFill>
                  <a:srgbClr val="1F487C"/>
                </a:solidFill>
                <a:latin typeface="Times New Roman"/>
                <a:cs typeface="Times New Roman"/>
              </a:rPr>
              <a:t> </a:t>
            </a:r>
            <a:r>
              <a:rPr sz="2400" dirty="0">
                <a:solidFill>
                  <a:srgbClr val="1F487C"/>
                </a:solidFill>
                <a:latin typeface="Times New Roman"/>
                <a:cs typeface="Times New Roman"/>
              </a:rPr>
              <a:t>tử  có tên </a:t>
            </a:r>
            <a:r>
              <a:rPr sz="2400" spc="-5" dirty="0">
                <a:solidFill>
                  <a:srgbClr val="1F487C"/>
                </a:solidFill>
                <a:latin typeface="Times New Roman"/>
                <a:cs typeface="Times New Roman"/>
              </a:rPr>
              <a:t>“email” </a:t>
            </a:r>
            <a:r>
              <a:rPr sz="2400" dirty="0">
                <a:solidFill>
                  <a:srgbClr val="1F487C"/>
                </a:solidFill>
                <a:latin typeface="Times New Roman"/>
                <a:cs typeface="Times New Roman"/>
              </a:rPr>
              <a:t>trong biểu mẫu </a:t>
            </a:r>
            <a:r>
              <a:rPr sz="2400" spc="-5" dirty="0">
                <a:solidFill>
                  <a:srgbClr val="1F487C"/>
                </a:solidFill>
                <a:latin typeface="Times New Roman"/>
                <a:cs typeface="Times New Roman"/>
              </a:rPr>
              <a:t>HTML</a:t>
            </a:r>
            <a:r>
              <a:rPr sz="2400" spc="-165" dirty="0">
                <a:solidFill>
                  <a:srgbClr val="1F487C"/>
                </a:solidFill>
                <a:latin typeface="Times New Roman"/>
                <a:cs typeface="Times New Roman"/>
              </a:rPr>
              <a:t> </a:t>
            </a:r>
            <a:r>
              <a:rPr sz="2400" spc="-5" dirty="0">
                <a:solidFill>
                  <a:srgbClr val="1F487C"/>
                </a:solidFill>
                <a:latin typeface="Times New Roman"/>
                <a:cs typeface="Times New Roman"/>
              </a:rPr>
              <a:t>sau:</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&lt;form </a:t>
            </a:r>
            <a:r>
              <a:rPr sz="2400" spc="-5" dirty="0">
                <a:solidFill>
                  <a:srgbClr val="1F487C"/>
                </a:solidFill>
                <a:latin typeface="Times New Roman"/>
                <a:cs typeface="Times New Roman"/>
              </a:rPr>
              <a:t>action="index.php"</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method="post"&gt;</a:t>
            </a:r>
            <a:endParaRPr sz="2400">
              <a:latin typeface="Times New Roman"/>
              <a:cs typeface="Times New Roman"/>
            </a:endParaRPr>
          </a:p>
          <a:p>
            <a:pPr marL="377825">
              <a:lnSpc>
                <a:spcPct val="100000"/>
              </a:lnSpc>
            </a:pPr>
            <a:r>
              <a:rPr sz="2400" dirty="0">
                <a:solidFill>
                  <a:srgbClr val="1F487C"/>
                </a:solidFill>
                <a:latin typeface="Times New Roman"/>
                <a:cs typeface="Times New Roman"/>
              </a:rPr>
              <a:t>&lt;input </a:t>
            </a:r>
            <a:r>
              <a:rPr sz="2400" spc="-5" dirty="0">
                <a:solidFill>
                  <a:srgbClr val="1F487C"/>
                </a:solidFill>
                <a:latin typeface="Times New Roman"/>
                <a:cs typeface="Times New Roman"/>
              </a:rPr>
              <a:t>type="text"</a:t>
            </a:r>
            <a:r>
              <a:rPr sz="2400" spc="-45" dirty="0">
                <a:solidFill>
                  <a:srgbClr val="1F487C"/>
                </a:solidFill>
                <a:latin typeface="Times New Roman"/>
                <a:cs typeface="Times New Roman"/>
              </a:rPr>
              <a:t> </a:t>
            </a:r>
            <a:r>
              <a:rPr sz="2400" spc="-5" dirty="0">
                <a:solidFill>
                  <a:srgbClr val="1F487C"/>
                </a:solidFill>
                <a:latin typeface="Times New Roman"/>
                <a:cs typeface="Times New Roman"/>
              </a:rPr>
              <a:t>name="email"/&gt;</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&lt;/form&gt;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$_GET['email'],</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$_POST['email']</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$_GET['email'],</a:t>
            </a:r>
            <a:r>
              <a:rPr sz="2400" spc="-15" dirty="0">
                <a:solidFill>
                  <a:srgbClr val="1F487C"/>
                </a:solidFill>
                <a:latin typeface="Times New Roman"/>
                <a:cs typeface="Times New Roman"/>
              </a:rPr>
              <a:t> </a:t>
            </a:r>
            <a:r>
              <a:rPr sz="2400" dirty="0">
                <a:solidFill>
                  <a:srgbClr val="1F487C"/>
                </a:solidFill>
                <a:latin typeface="Times New Roman"/>
                <a:cs typeface="Times New Roman"/>
              </a:rPr>
              <a:t>$_REQUEST['email']</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$_POST['email'],</a:t>
            </a:r>
            <a:r>
              <a:rPr sz="2400" dirty="0">
                <a:solidFill>
                  <a:srgbClr val="1F487C"/>
                </a:solidFill>
                <a:latin typeface="Times New Roman"/>
                <a:cs typeface="Times New Roman"/>
              </a:rPr>
              <a:t> </a:t>
            </a:r>
            <a:r>
              <a:rPr sz="2400" spc="-5" dirty="0">
                <a:solidFill>
                  <a:srgbClr val="1F487C"/>
                </a:solidFill>
                <a:latin typeface="Times New Roman"/>
                <a:cs typeface="Times New Roman"/>
              </a:rPr>
              <a:t>$_REQUEST['email']</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$_POST['email']</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615430" cy="5512435"/>
          </a:xfrm>
          <a:prstGeom prst="rect">
            <a:avLst/>
          </a:prstGeom>
        </p:spPr>
        <p:txBody>
          <a:bodyPr vert="horz" wrap="square" lIns="0" tIns="12700" rIns="0" bIns="0" rtlCol="0">
            <a:spAutoFit/>
          </a:bodyPr>
          <a:lstStyle/>
          <a:p>
            <a:pPr marL="12700" marR="5080" algn="just">
              <a:lnSpc>
                <a:spcPct val="100000"/>
              </a:lnSpc>
              <a:spcBef>
                <a:spcPts val="100"/>
              </a:spcBef>
            </a:pPr>
            <a:r>
              <a:rPr sz="2400" b="1" u="heavy" dirty="0">
                <a:solidFill>
                  <a:srgbClr val="1F487C"/>
                </a:solidFill>
                <a:uFill>
                  <a:solidFill>
                    <a:srgbClr val="1F487C"/>
                  </a:solidFill>
                </a:uFill>
                <a:latin typeface="Times New Roman"/>
                <a:cs typeface="Times New Roman"/>
              </a:rPr>
              <a:t>Câu </a:t>
            </a:r>
            <a:r>
              <a:rPr sz="2400" b="1" u="heavy" spc="-5" dirty="0">
                <a:solidFill>
                  <a:srgbClr val="1F487C"/>
                </a:solidFill>
                <a:uFill>
                  <a:solidFill>
                    <a:srgbClr val="1F487C"/>
                  </a:solidFill>
                </a:uFill>
                <a:latin typeface="Times New Roman"/>
                <a:cs typeface="Times New Roman"/>
              </a:rPr>
              <a:t>2</a:t>
            </a:r>
            <a:r>
              <a:rPr sz="2400" spc="-5" dirty="0">
                <a:solidFill>
                  <a:srgbClr val="1F487C"/>
                </a:solidFill>
                <a:latin typeface="Times New Roman"/>
                <a:cs typeface="Times New Roman"/>
              </a:rPr>
              <a:t>: Cho biết </a:t>
            </a:r>
            <a:r>
              <a:rPr sz="2400" dirty="0">
                <a:solidFill>
                  <a:srgbClr val="1F487C"/>
                </a:solidFill>
                <a:latin typeface="Times New Roman"/>
                <a:cs typeface="Times New Roman"/>
              </a:rPr>
              <a:t>kết </a:t>
            </a:r>
            <a:r>
              <a:rPr sz="2400" spc="-5" dirty="0">
                <a:solidFill>
                  <a:srgbClr val="1F487C"/>
                </a:solidFill>
                <a:latin typeface="Times New Roman"/>
                <a:cs typeface="Times New Roman"/>
              </a:rPr>
              <a:t>quả hiển thị </a:t>
            </a:r>
            <a:r>
              <a:rPr sz="2400" dirty="0">
                <a:solidFill>
                  <a:srgbClr val="1F487C"/>
                </a:solidFill>
                <a:latin typeface="Times New Roman"/>
                <a:cs typeface="Times New Roman"/>
              </a:rPr>
              <a:t>ở </a:t>
            </a:r>
            <a:r>
              <a:rPr sz="2400" spc="-5" dirty="0">
                <a:solidFill>
                  <a:srgbClr val="1F487C"/>
                </a:solidFill>
                <a:latin typeface="Times New Roman"/>
                <a:cs typeface="Times New Roman"/>
              </a:rPr>
              <a:t>trang index.php  </a:t>
            </a:r>
            <a:r>
              <a:rPr sz="2400" dirty="0">
                <a:solidFill>
                  <a:srgbClr val="1F487C"/>
                </a:solidFill>
                <a:latin typeface="Times New Roman"/>
                <a:cs typeface="Times New Roman"/>
              </a:rPr>
              <a:t>nếu người dùng submit form </a:t>
            </a:r>
            <a:r>
              <a:rPr sz="2400" spc="-5" dirty="0">
                <a:solidFill>
                  <a:srgbClr val="1F487C"/>
                </a:solidFill>
                <a:latin typeface="Times New Roman"/>
                <a:cs typeface="Times New Roman"/>
              </a:rPr>
              <a:t>từ trang sau </a:t>
            </a:r>
            <a:r>
              <a:rPr sz="2400" dirty="0">
                <a:solidFill>
                  <a:srgbClr val="1F487C"/>
                </a:solidFill>
                <a:latin typeface="Times New Roman"/>
                <a:cs typeface="Times New Roman"/>
              </a:rPr>
              <a:t>(người dùng  nhập vào hello và world lần lượt cho 2</a:t>
            </a:r>
            <a:r>
              <a:rPr sz="2400" spc="-95" dirty="0">
                <a:solidFill>
                  <a:srgbClr val="1F487C"/>
                </a:solidFill>
                <a:latin typeface="Times New Roman"/>
                <a:cs typeface="Times New Roman"/>
              </a:rPr>
              <a:t> </a:t>
            </a:r>
            <a:r>
              <a:rPr sz="2400" dirty="0">
                <a:solidFill>
                  <a:srgbClr val="1F487C"/>
                </a:solidFill>
                <a:latin typeface="Times New Roman"/>
                <a:cs typeface="Times New Roman"/>
              </a:rPr>
              <a:t>textbox):</a:t>
            </a:r>
            <a:endParaRPr sz="2400">
              <a:latin typeface="Times New Roman"/>
              <a:cs typeface="Times New Roman"/>
            </a:endParaRPr>
          </a:p>
          <a:p>
            <a:pPr marL="12700" algn="just">
              <a:lnSpc>
                <a:spcPct val="100000"/>
              </a:lnSpc>
            </a:pPr>
            <a:r>
              <a:rPr sz="2400" dirty="0">
                <a:solidFill>
                  <a:srgbClr val="1F487C"/>
                </a:solidFill>
                <a:latin typeface="Times New Roman"/>
                <a:cs typeface="Times New Roman"/>
              </a:rPr>
              <a:t>&lt;form </a:t>
            </a:r>
            <a:r>
              <a:rPr sz="2400" spc="-5" dirty="0">
                <a:solidFill>
                  <a:srgbClr val="1F487C"/>
                </a:solidFill>
                <a:latin typeface="Times New Roman"/>
                <a:cs typeface="Times New Roman"/>
              </a:rPr>
              <a:t>action="index.php"</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method="post"&gt;</a:t>
            </a:r>
            <a:endParaRPr sz="2400">
              <a:latin typeface="Times New Roman"/>
              <a:cs typeface="Times New Roman"/>
            </a:endParaRPr>
          </a:p>
          <a:p>
            <a:pPr marL="469900" algn="just">
              <a:lnSpc>
                <a:spcPct val="100000"/>
              </a:lnSpc>
            </a:pPr>
            <a:r>
              <a:rPr sz="2400" dirty="0">
                <a:solidFill>
                  <a:srgbClr val="1F487C"/>
                </a:solidFill>
                <a:latin typeface="Times New Roman"/>
                <a:cs typeface="Times New Roman"/>
              </a:rPr>
              <a:t>&lt;input </a:t>
            </a:r>
            <a:r>
              <a:rPr sz="2400" spc="-5" dirty="0">
                <a:solidFill>
                  <a:srgbClr val="1F487C"/>
                </a:solidFill>
                <a:latin typeface="Times New Roman"/>
                <a:cs typeface="Times New Roman"/>
              </a:rPr>
              <a:t>type="text"</a:t>
            </a:r>
            <a:r>
              <a:rPr sz="2400" spc="-45" dirty="0">
                <a:solidFill>
                  <a:srgbClr val="1F487C"/>
                </a:solidFill>
                <a:latin typeface="Times New Roman"/>
                <a:cs typeface="Times New Roman"/>
              </a:rPr>
              <a:t> </a:t>
            </a:r>
            <a:r>
              <a:rPr sz="2400" spc="-5" dirty="0">
                <a:solidFill>
                  <a:srgbClr val="1F487C"/>
                </a:solidFill>
                <a:latin typeface="Times New Roman"/>
                <a:cs typeface="Times New Roman"/>
              </a:rPr>
              <a:t>name="element[]"&gt;</a:t>
            </a:r>
            <a:endParaRPr sz="2400">
              <a:latin typeface="Times New Roman"/>
              <a:cs typeface="Times New Roman"/>
            </a:endParaRPr>
          </a:p>
          <a:p>
            <a:pPr marL="469900" algn="just">
              <a:lnSpc>
                <a:spcPct val="100000"/>
              </a:lnSpc>
            </a:pPr>
            <a:r>
              <a:rPr sz="2400" dirty="0">
                <a:solidFill>
                  <a:srgbClr val="1F487C"/>
                </a:solidFill>
                <a:latin typeface="Times New Roman"/>
                <a:cs typeface="Times New Roman"/>
              </a:rPr>
              <a:t>&lt;input </a:t>
            </a:r>
            <a:r>
              <a:rPr sz="2400" spc="-5" dirty="0">
                <a:solidFill>
                  <a:srgbClr val="1F487C"/>
                </a:solidFill>
                <a:latin typeface="Times New Roman"/>
                <a:cs typeface="Times New Roman"/>
              </a:rPr>
              <a:t>type="text"</a:t>
            </a:r>
            <a:r>
              <a:rPr sz="2400" spc="-45" dirty="0">
                <a:solidFill>
                  <a:srgbClr val="1F487C"/>
                </a:solidFill>
                <a:latin typeface="Times New Roman"/>
                <a:cs typeface="Times New Roman"/>
              </a:rPr>
              <a:t> </a:t>
            </a:r>
            <a:r>
              <a:rPr sz="2400" spc="-5" dirty="0">
                <a:solidFill>
                  <a:srgbClr val="1F487C"/>
                </a:solidFill>
                <a:latin typeface="Times New Roman"/>
                <a:cs typeface="Times New Roman"/>
              </a:rPr>
              <a:t>name="element[]"&gt;</a:t>
            </a:r>
            <a:endParaRPr sz="2400">
              <a:latin typeface="Times New Roman"/>
              <a:cs typeface="Times New Roman"/>
            </a:endParaRPr>
          </a:p>
          <a:p>
            <a:pPr marL="12700">
              <a:lnSpc>
                <a:spcPct val="100000"/>
              </a:lnSpc>
            </a:pPr>
            <a:r>
              <a:rPr sz="2400" spc="-5" dirty="0">
                <a:solidFill>
                  <a:srgbClr val="1F487C"/>
                </a:solidFill>
                <a:latin typeface="Times New Roman"/>
                <a:cs typeface="Times New Roman"/>
              </a:rPr>
              <a:t>&lt;/form&gt;</a:t>
            </a:r>
            <a:endParaRPr sz="2400">
              <a:latin typeface="Times New Roman"/>
              <a:cs typeface="Times New Roman"/>
            </a:endParaRPr>
          </a:p>
          <a:p>
            <a:pPr marL="469900" indent="-457200">
              <a:lnSpc>
                <a:spcPct val="100000"/>
              </a:lnSpc>
              <a:buFont typeface="Wingdings"/>
              <a:buChar char=""/>
              <a:tabLst>
                <a:tab pos="469265" algn="l"/>
                <a:tab pos="469900" algn="l"/>
              </a:tabLst>
            </a:pPr>
            <a:r>
              <a:rPr sz="2400" b="1" spc="-40" dirty="0">
                <a:solidFill>
                  <a:srgbClr val="1F487C"/>
                </a:solidFill>
                <a:latin typeface="Times New Roman"/>
                <a:cs typeface="Times New Roman"/>
              </a:rPr>
              <a:t>Trang</a:t>
            </a:r>
            <a:r>
              <a:rPr sz="2400" b="1" spc="-10" dirty="0">
                <a:solidFill>
                  <a:srgbClr val="1F487C"/>
                </a:solidFill>
                <a:latin typeface="Times New Roman"/>
                <a:cs typeface="Times New Roman"/>
              </a:rPr>
              <a:t> </a:t>
            </a:r>
            <a:r>
              <a:rPr sz="2400" b="1" spc="-5" dirty="0">
                <a:solidFill>
                  <a:srgbClr val="1F487C"/>
                </a:solidFill>
                <a:latin typeface="Times New Roman"/>
                <a:cs typeface="Times New Roman"/>
              </a:rPr>
              <a:t>index.php</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286385">
              <a:lnSpc>
                <a:spcPct val="100000"/>
              </a:lnSpc>
              <a:spcBef>
                <a:spcPts val="5"/>
              </a:spcBef>
            </a:pPr>
            <a:r>
              <a:rPr sz="2400" dirty="0">
                <a:solidFill>
                  <a:srgbClr val="1F487C"/>
                </a:solidFill>
                <a:latin typeface="Times New Roman"/>
                <a:cs typeface="Times New Roman"/>
              </a:rPr>
              <a:t>echo</a:t>
            </a:r>
            <a:r>
              <a:rPr sz="2400" spc="-15" dirty="0">
                <a:solidFill>
                  <a:srgbClr val="1F487C"/>
                </a:solidFill>
                <a:latin typeface="Times New Roman"/>
                <a:cs typeface="Times New Roman"/>
              </a:rPr>
              <a:t> </a:t>
            </a:r>
            <a:r>
              <a:rPr sz="2400" dirty="0">
                <a:solidFill>
                  <a:srgbClr val="1F487C"/>
                </a:solidFill>
                <a:latin typeface="Times New Roman"/>
                <a:cs typeface="Times New Roman"/>
              </a:rPr>
              <a:t>$_GET['element'];</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Không </a:t>
            </a:r>
            <a:r>
              <a:rPr sz="2400" spc="-5" dirty="0">
                <a:solidFill>
                  <a:srgbClr val="1F487C"/>
                </a:solidFill>
                <a:latin typeface="Times New Roman"/>
                <a:cs typeface="Times New Roman"/>
              </a:rPr>
              <a:t>in </a:t>
            </a:r>
            <a:r>
              <a:rPr sz="2400" dirty="0">
                <a:solidFill>
                  <a:srgbClr val="1F487C"/>
                </a:solidFill>
                <a:latin typeface="Times New Roman"/>
                <a:cs typeface="Times New Roman"/>
              </a:rPr>
              <a:t>gì</a:t>
            </a:r>
            <a:r>
              <a:rPr sz="2400" spc="-10" dirty="0">
                <a:solidFill>
                  <a:srgbClr val="1F487C"/>
                </a:solidFill>
                <a:latin typeface="Times New Roman"/>
                <a:cs typeface="Times New Roman"/>
              </a:rPr>
              <a:t> </a:t>
            </a:r>
            <a:r>
              <a:rPr sz="2400" dirty="0">
                <a:solidFill>
                  <a:srgbClr val="1F487C"/>
                </a:solidFill>
                <a:latin typeface="Times New Roman"/>
                <a:cs typeface="Times New Roman"/>
              </a:rPr>
              <a:t>hết</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In </a:t>
            </a:r>
            <a:r>
              <a:rPr sz="2400" dirty="0">
                <a:solidFill>
                  <a:srgbClr val="1F487C"/>
                </a:solidFill>
                <a:latin typeface="Times New Roman"/>
                <a:cs typeface="Times New Roman"/>
              </a:rPr>
              <a:t>thông báo</a:t>
            </a:r>
            <a:r>
              <a:rPr sz="2400" spc="-10" dirty="0">
                <a:solidFill>
                  <a:srgbClr val="1F487C"/>
                </a:solidFill>
                <a:latin typeface="Times New Roman"/>
                <a:cs typeface="Times New Roman"/>
              </a:rPr>
              <a:t> </a:t>
            </a:r>
            <a:r>
              <a:rPr sz="2400" dirty="0">
                <a:solidFill>
                  <a:srgbClr val="1F487C"/>
                </a:solidFill>
                <a:latin typeface="Times New Roman"/>
                <a:cs typeface="Times New Roman"/>
              </a:rPr>
              <a:t>notice</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In </a:t>
            </a:r>
            <a:r>
              <a:rPr sz="2400" dirty="0">
                <a:solidFill>
                  <a:srgbClr val="1F487C"/>
                </a:solidFill>
                <a:latin typeface="Times New Roman"/>
                <a:cs typeface="Times New Roman"/>
              </a:rPr>
              <a:t>mảng</a:t>
            </a:r>
            <a:r>
              <a:rPr sz="2400" spc="-5" dirty="0">
                <a:solidFill>
                  <a:srgbClr val="1F487C"/>
                </a:solidFill>
                <a:latin typeface="Times New Roman"/>
                <a:cs typeface="Times New Roman"/>
              </a:rPr>
              <a:t> </a:t>
            </a:r>
            <a:r>
              <a:rPr sz="2400" dirty="0">
                <a:solidFill>
                  <a:srgbClr val="1F487C"/>
                </a:solidFill>
                <a:latin typeface="Times New Roman"/>
                <a:cs typeface="Times New Roman"/>
              </a:rPr>
              <a:t>array</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helloworld</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341745" cy="258635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3</a:t>
            </a:r>
            <a:r>
              <a:rPr sz="2400" dirty="0">
                <a:solidFill>
                  <a:srgbClr val="1F487C"/>
                </a:solidFill>
                <a:latin typeface="Times New Roman"/>
                <a:cs typeface="Times New Roman"/>
              </a:rPr>
              <a:t>: Câu </a:t>
            </a:r>
            <a:r>
              <a:rPr sz="2400" spc="-5" dirty="0">
                <a:solidFill>
                  <a:srgbClr val="1F487C"/>
                </a:solidFill>
                <a:latin typeface="Times New Roman"/>
                <a:cs typeface="Times New Roman"/>
              </a:rPr>
              <a:t>lệnh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đúng </a:t>
            </a:r>
            <a:r>
              <a:rPr sz="2400" dirty="0">
                <a:solidFill>
                  <a:srgbClr val="1F487C"/>
                </a:solidFill>
                <a:latin typeface="Times New Roman"/>
                <a:cs typeface="Times New Roman"/>
              </a:rPr>
              <a:t>để xuất từ “user” của</a:t>
            </a:r>
            <a:r>
              <a:rPr sz="2400" spc="-105" dirty="0">
                <a:solidFill>
                  <a:srgbClr val="1F487C"/>
                </a:solidFill>
                <a:latin typeface="Times New Roman"/>
                <a:cs typeface="Times New Roman"/>
              </a:rPr>
              <a:t> </a:t>
            </a:r>
            <a:r>
              <a:rPr sz="2400" dirty="0">
                <a:solidFill>
                  <a:srgbClr val="1F487C"/>
                </a:solidFill>
                <a:latin typeface="Times New Roman"/>
                <a:cs typeface="Times New Roman"/>
              </a:rPr>
              <a:t>địa  chỉ </a:t>
            </a:r>
            <a:r>
              <a:rPr sz="2400" spc="-5" dirty="0">
                <a:solidFill>
                  <a:srgbClr val="1F487C"/>
                </a:solidFill>
                <a:latin typeface="Times New Roman"/>
                <a:cs typeface="Times New Roman"/>
              </a:rPr>
              <a:t>URL sau:  http://localhost:8080/index.php?user=admin</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$_REQUEST["user"];</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$_REQUEST[0];</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$_GET["user"];</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428105" cy="222059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4</a:t>
            </a:r>
            <a:r>
              <a:rPr sz="2400" dirty="0">
                <a:solidFill>
                  <a:srgbClr val="1F487C"/>
                </a:solidFill>
                <a:latin typeface="Times New Roman"/>
                <a:cs typeface="Times New Roman"/>
              </a:rPr>
              <a:t>: </a:t>
            </a:r>
            <a:r>
              <a:rPr sz="2400" spc="-20" dirty="0">
                <a:solidFill>
                  <a:srgbClr val="1F487C"/>
                </a:solidFill>
                <a:latin typeface="Times New Roman"/>
                <a:cs typeface="Times New Roman"/>
              </a:rPr>
              <a:t>Trong </a:t>
            </a:r>
            <a:r>
              <a:rPr sz="2400" spc="-75" dirty="0">
                <a:solidFill>
                  <a:srgbClr val="1F487C"/>
                </a:solidFill>
                <a:latin typeface="Times New Roman"/>
                <a:cs typeface="Times New Roman"/>
              </a:rPr>
              <a:t>PHP, </a:t>
            </a:r>
            <a:r>
              <a:rPr sz="2400" dirty="0">
                <a:solidFill>
                  <a:srgbClr val="1F487C"/>
                </a:solidFill>
                <a:latin typeface="Times New Roman"/>
                <a:cs typeface="Times New Roman"/>
              </a:rPr>
              <a:t>nếu 2 phần tử cùng tên</a:t>
            </a:r>
            <a:r>
              <a:rPr sz="2400" spc="-15" dirty="0">
                <a:solidFill>
                  <a:srgbClr val="1F487C"/>
                </a:solidFill>
                <a:latin typeface="Times New Roman"/>
                <a:cs typeface="Times New Roman"/>
              </a:rPr>
              <a:t> </a:t>
            </a:r>
            <a:r>
              <a:rPr sz="2400" dirty="0">
                <a:solidFill>
                  <a:srgbClr val="1F487C"/>
                </a:solidFill>
                <a:latin typeface="Times New Roman"/>
                <a:cs typeface="Times New Roman"/>
              </a:rPr>
              <a:t>thì:</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PHP </a:t>
            </a:r>
            <a:r>
              <a:rPr sz="2400" dirty="0">
                <a:solidFill>
                  <a:srgbClr val="1F487C"/>
                </a:solidFill>
                <a:latin typeface="Times New Roman"/>
                <a:cs typeface="Times New Roman"/>
              </a:rPr>
              <a:t>xuất thông báo</a:t>
            </a:r>
            <a:r>
              <a:rPr sz="2400" spc="-95" dirty="0">
                <a:solidFill>
                  <a:srgbClr val="1F487C"/>
                </a:solidFill>
                <a:latin typeface="Times New Roman"/>
                <a:cs typeface="Times New Roman"/>
              </a:rPr>
              <a:t> </a:t>
            </a:r>
            <a:r>
              <a:rPr sz="2400" dirty="0">
                <a:solidFill>
                  <a:srgbClr val="1F487C"/>
                </a:solidFill>
                <a:latin typeface="Times New Roman"/>
                <a:cs typeface="Times New Roman"/>
              </a:rPr>
              <a:t>lỗi</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PHP </a:t>
            </a:r>
            <a:r>
              <a:rPr sz="2400" dirty="0">
                <a:solidFill>
                  <a:srgbClr val="1F487C"/>
                </a:solidFill>
                <a:latin typeface="Times New Roman"/>
                <a:cs typeface="Times New Roman"/>
              </a:rPr>
              <a:t>kết hợp 2 phần tử thành một</a:t>
            </a:r>
            <a:r>
              <a:rPr sz="2400" spc="-155" dirty="0">
                <a:solidFill>
                  <a:srgbClr val="1F487C"/>
                </a:solidFill>
                <a:latin typeface="Times New Roman"/>
                <a:cs typeface="Times New Roman"/>
              </a:rPr>
              <a:t> </a:t>
            </a:r>
            <a:r>
              <a:rPr sz="2400" dirty="0">
                <a:solidFill>
                  <a:srgbClr val="1F487C"/>
                </a:solidFill>
                <a:latin typeface="Times New Roman"/>
                <a:cs typeface="Times New Roman"/>
              </a:rPr>
              <a:t>mảng</a:t>
            </a:r>
            <a:endParaRPr sz="2400">
              <a:latin typeface="Times New Roman"/>
              <a:cs typeface="Times New Roman"/>
            </a:endParaRPr>
          </a:p>
          <a:p>
            <a:pPr marL="469900" indent="-457200">
              <a:lnSpc>
                <a:spcPct val="100000"/>
              </a:lnSpc>
              <a:buAutoNum type="alphaUcPeriod"/>
              <a:tabLst>
                <a:tab pos="469265" algn="l"/>
                <a:tab pos="469900" algn="l"/>
              </a:tabLst>
            </a:pPr>
            <a:r>
              <a:rPr sz="2400" spc="-5" dirty="0">
                <a:solidFill>
                  <a:srgbClr val="1F487C"/>
                </a:solidFill>
                <a:latin typeface="Times New Roman"/>
                <a:cs typeface="Times New Roman"/>
              </a:rPr>
              <a:t>Phần </a:t>
            </a:r>
            <a:r>
              <a:rPr sz="2400" dirty="0">
                <a:solidFill>
                  <a:srgbClr val="1F487C"/>
                </a:solidFill>
                <a:latin typeface="Times New Roman"/>
                <a:cs typeface="Times New Roman"/>
              </a:rPr>
              <a:t>tử </a:t>
            </a:r>
            <a:r>
              <a:rPr sz="2400" spc="-5" dirty="0">
                <a:solidFill>
                  <a:srgbClr val="1F487C"/>
                </a:solidFill>
                <a:latin typeface="Times New Roman"/>
                <a:cs typeface="Times New Roman"/>
              </a:rPr>
              <a:t>thứ </a:t>
            </a:r>
            <a:r>
              <a:rPr sz="2400" dirty="0">
                <a:solidFill>
                  <a:srgbClr val="1F487C"/>
                </a:solidFill>
                <a:latin typeface="Times New Roman"/>
                <a:cs typeface="Times New Roman"/>
              </a:rPr>
              <a:t>hai tự động được đổi thành tên</a:t>
            </a:r>
            <a:r>
              <a:rPr sz="2400" spc="-114" dirty="0">
                <a:solidFill>
                  <a:srgbClr val="1F487C"/>
                </a:solidFill>
                <a:latin typeface="Times New Roman"/>
                <a:cs typeface="Times New Roman"/>
              </a:rPr>
              <a:t> </a:t>
            </a:r>
            <a:r>
              <a:rPr sz="2400" dirty="0">
                <a:solidFill>
                  <a:srgbClr val="1F487C"/>
                </a:solidFill>
                <a:latin typeface="Times New Roman"/>
                <a:cs typeface="Times New Roman"/>
              </a:rPr>
              <a:t>mới</a:t>
            </a:r>
            <a:endParaRPr sz="2400">
              <a:latin typeface="Times New Roman"/>
              <a:cs typeface="Times New Roman"/>
            </a:endParaRPr>
          </a:p>
          <a:p>
            <a:pPr marL="469900" marR="5080" indent="-457200">
              <a:lnSpc>
                <a:spcPct val="100000"/>
              </a:lnSpc>
              <a:buAutoNum type="alphaUcPeriod"/>
              <a:tabLst>
                <a:tab pos="469265" algn="l"/>
                <a:tab pos="469900" algn="l"/>
              </a:tabLst>
            </a:pPr>
            <a:r>
              <a:rPr sz="2400" spc="-5" dirty="0">
                <a:solidFill>
                  <a:srgbClr val="1F487C"/>
                </a:solidFill>
                <a:latin typeface="Times New Roman"/>
                <a:cs typeface="Times New Roman"/>
              </a:rPr>
              <a:t>Giá </a:t>
            </a:r>
            <a:r>
              <a:rPr sz="2400" dirty="0">
                <a:solidFill>
                  <a:srgbClr val="1F487C"/>
                </a:solidFill>
                <a:latin typeface="Times New Roman"/>
                <a:cs typeface="Times New Roman"/>
              </a:rPr>
              <a:t>trị của phần tử thứ hai chồng lên phần tử</a:t>
            </a:r>
            <a:r>
              <a:rPr sz="2400" spc="-165" dirty="0">
                <a:solidFill>
                  <a:srgbClr val="1F487C"/>
                </a:solidFill>
                <a:latin typeface="Times New Roman"/>
                <a:cs typeface="Times New Roman"/>
              </a:rPr>
              <a:t> </a:t>
            </a:r>
            <a:r>
              <a:rPr sz="2400" dirty="0">
                <a:solidFill>
                  <a:srgbClr val="1F487C"/>
                </a:solidFill>
                <a:latin typeface="Times New Roman"/>
                <a:cs typeface="Times New Roman"/>
              </a:rPr>
              <a:t>thứ  nhất</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433185" cy="1854835"/>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1F487C"/>
                </a:solidFill>
                <a:uFill>
                  <a:solidFill>
                    <a:srgbClr val="1F487C"/>
                  </a:solidFill>
                </a:uFill>
                <a:latin typeface="Times New Roman"/>
                <a:cs typeface="Times New Roman"/>
              </a:rPr>
              <a:t>Câu 5</a:t>
            </a:r>
            <a:r>
              <a:rPr sz="2400" dirty="0">
                <a:solidFill>
                  <a:srgbClr val="1F487C"/>
                </a:solidFill>
                <a:latin typeface="Times New Roman"/>
                <a:cs typeface="Times New Roman"/>
              </a:rPr>
              <a:t>: </a:t>
            </a:r>
            <a:r>
              <a:rPr sz="2400" spc="-5" dirty="0">
                <a:solidFill>
                  <a:srgbClr val="1F487C"/>
                </a:solidFill>
                <a:latin typeface="Times New Roman"/>
                <a:cs typeface="Times New Roman"/>
              </a:rPr>
              <a:t>Dữ </a:t>
            </a:r>
            <a:r>
              <a:rPr sz="2400" dirty="0">
                <a:solidFill>
                  <a:srgbClr val="1F487C"/>
                </a:solidFill>
                <a:latin typeface="Times New Roman"/>
                <a:cs typeface="Times New Roman"/>
              </a:rPr>
              <a:t>liệu </a:t>
            </a:r>
            <a:r>
              <a:rPr sz="2400" spc="-5" dirty="0">
                <a:solidFill>
                  <a:srgbClr val="1F487C"/>
                </a:solidFill>
                <a:latin typeface="Times New Roman"/>
                <a:cs typeface="Times New Roman"/>
              </a:rPr>
              <a:t>session </a:t>
            </a:r>
            <a:r>
              <a:rPr sz="2400" dirty="0">
                <a:solidFill>
                  <a:srgbClr val="1F487C"/>
                </a:solidFill>
                <a:latin typeface="Times New Roman"/>
                <a:cs typeface="Times New Roman"/>
              </a:rPr>
              <a:t>được lưu trữ mặc định</a:t>
            </a:r>
            <a:r>
              <a:rPr sz="2400" spc="-135" dirty="0">
                <a:solidFill>
                  <a:srgbClr val="1F487C"/>
                </a:solidFill>
                <a:latin typeface="Times New Roman"/>
                <a:cs typeface="Times New Roman"/>
              </a:rPr>
              <a:t> </a:t>
            </a:r>
            <a:r>
              <a:rPr sz="2400" dirty="0">
                <a:solidFill>
                  <a:srgbClr val="1F487C"/>
                </a:solidFill>
                <a:latin typeface="Times New Roman"/>
                <a:cs typeface="Times New Roman"/>
              </a:rPr>
              <a:t>trong:</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Tập </a:t>
            </a:r>
            <a:r>
              <a:rPr sz="2400" spc="-5" dirty="0">
                <a:solidFill>
                  <a:srgbClr val="1F487C"/>
                </a:solidFill>
                <a:latin typeface="Times New Roman"/>
                <a:cs typeface="Times New Roman"/>
              </a:rPr>
              <a:t>tin </a:t>
            </a:r>
            <a:r>
              <a:rPr sz="2400" dirty="0">
                <a:solidFill>
                  <a:srgbClr val="1F487C"/>
                </a:solidFill>
                <a:latin typeface="Times New Roman"/>
                <a:cs typeface="Times New Roman"/>
              </a:rPr>
              <a:t>hệ thống</a:t>
            </a:r>
            <a:r>
              <a:rPr sz="2400" spc="-15" dirty="0">
                <a:solidFill>
                  <a:srgbClr val="1F487C"/>
                </a:solidFill>
                <a:latin typeface="Times New Roman"/>
                <a:cs typeface="Times New Roman"/>
              </a:rPr>
              <a:t> </a:t>
            </a:r>
            <a:r>
              <a:rPr sz="2400" spc="-10" dirty="0">
                <a:solidFill>
                  <a:srgbClr val="1F487C"/>
                </a:solidFill>
                <a:latin typeface="Times New Roman"/>
                <a:cs typeface="Times New Roman"/>
              </a:rPr>
              <a:t>PHP</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Cơ </a:t>
            </a:r>
            <a:r>
              <a:rPr sz="2400" spc="-5" dirty="0">
                <a:solidFill>
                  <a:srgbClr val="1F487C"/>
                </a:solidFill>
                <a:latin typeface="Times New Roman"/>
                <a:cs typeface="Times New Roman"/>
              </a:rPr>
              <a:t>sở </a:t>
            </a:r>
            <a:r>
              <a:rPr sz="2400" dirty="0">
                <a:solidFill>
                  <a:srgbClr val="1F487C"/>
                </a:solidFill>
                <a:latin typeface="Times New Roman"/>
                <a:cs typeface="Times New Roman"/>
              </a:rPr>
              <a:t>dữ liệu</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Bộ nhớ</a:t>
            </a:r>
            <a:r>
              <a:rPr sz="2400" spc="-5" dirty="0">
                <a:solidFill>
                  <a:srgbClr val="1F487C"/>
                </a:solidFill>
                <a:latin typeface="Times New Roman"/>
                <a:cs typeface="Times New Roman"/>
              </a:rPr>
              <a:t> </a:t>
            </a:r>
            <a:r>
              <a:rPr sz="2400" dirty="0">
                <a:solidFill>
                  <a:srgbClr val="1F487C"/>
                </a:solidFill>
                <a:latin typeface="Times New Roman"/>
                <a:cs typeface="Times New Roman"/>
              </a:rPr>
              <a:t>ảo</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457950" cy="2220595"/>
          </a:xfrm>
          <a:prstGeom prst="rect">
            <a:avLst/>
          </a:prstGeom>
        </p:spPr>
        <p:txBody>
          <a:bodyPr vert="horz" wrap="square" lIns="0" tIns="12700" rIns="0" bIns="0" rtlCol="0">
            <a:spAutoFit/>
          </a:bodyPr>
          <a:lstStyle/>
          <a:p>
            <a:pPr marL="12700" marR="349885">
              <a:lnSpc>
                <a:spcPct val="100000"/>
              </a:lnSpc>
              <a:spcBef>
                <a:spcPts val="100"/>
              </a:spcBef>
            </a:pPr>
            <a:r>
              <a:rPr sz="2400" b="1" u="heavy" dirty="0">
                <a:solidFill>
                  <a:srgbClr val="1F487C"/>
                </a:solidFill>
                <a:uFill>
                  <a:solidFill>
                    <a:srgbClr val="1F487C"/>
                  </a:solidFill>
                </a:uFill>
                <a:latin typeface="Times New Roman"/>
                <a:cs typeface="Times New Roman"/>
              </a:rPr>
              <a:t>Câu 6</a:t>
            </a:r>
            <a:r>
              <a:rPr sz="2400" dirty="0">
                <a:solidFill>
                  <a:srgbClr val="1F487C"/>
                </a:solidFill>
                <a:latin typeface="Times New Roman"/>
                <a:cs typeface="Times New Roman"/>
              </a:rPr>
              <a:t>: Hàm </a:t>
            </a:r>
            <a:r>
              <a:rPr sz="2400" spc="-5" dirty="0">
                <a:solidFill>
                  <a:srgbClr val="1F487C"/>
                </a:solidFill>
                <a:latin typeface="Times New Roman"/>
                <a:cs typeface="Times New Roman"/>
              </a:rPr>
              <a:t>isset($_GET["user"]) sẽ </a:t>
            </a:r>
            <a:r>
              <a:rPr sz="2400" dirty="0">
                <a:solidFill>
                  <a:srgbClr val="1F487C"/>
                </a:solidFill>
                <a:latin typeface="Times New Roman"/>
                <a:cs typeface="Times New Roman"/>
              </a:rPr>
              <a:t>trả về </a:t>
            </a:r>
            <a:r>
              <a:rPr sz="2400" spc="-5" dirty="0">
                <a:solidFill>
                  <a:srgbClr val="1F487C"/>
                </a:solidFill>
                <a:latin typeface="Times New Roman"/>
                <a:cs typeface="Times New Roman"/>
              </a:rPr>
              <a:t>giá </a:t>
            </a:r>
            <a:r>
              <a:rPr sz="2400" dirty="0">
                <a:solidFill>
                  <a:srgbClr val="1F487C"/>
                </a:solidFill>
                <a:latin typeface="Times New Roman"/>
                <a:cs typeface="Times New Roman"/>
              </a:rPr>
              <a:t>trị  “TRUE”</a:t>
            </a:r>
            <a:r>
              <a:rPr sz="2400" spc="-20" dirty="0">
                <a:solidFill>
                  <a:srgbClr val="1F487C"/>
                </a:solidFill>
                <a:latin typeface="Times New Roman"/>
                <a:cs typeface="Times New Roman"/>
              </a:rPr>
              <a:t> </a:t>
            </a:r>
            <a:r>
              <a:rPr sz="2400" dirty="0">
                <a:solidFill>
                  <a:srgbClr val="1F487C"/>
                </a:solidFill>
                <a:latin typeface="Times New Roman"/>
                <a:cs typeface="Times New Roman"/>
              </a:rPr>
              <a:t>nếu:</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Biến $_GET[“user”] là rỗng “</a:t>
            </a:r>
            <a:r>
              <a:rPr sz="2400" spc="-45"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Biến $_GET[“user”] được nạp </a:t>
            </a:r>
            <a:r>
              <a:rPr sz="2400" spc="-5" dirty="0">
                <a:solidFill>
                  <a:srgbClr val="1F487C"/>
                </a:solidFill>
                <a:latin typeface="Times New Roman"/>
                <a:cs typeface="Times New Roman"/>
              </a:rPr>
              <a:t>một </a:t>
            </a:r>
            <a:r>
              <a:rPr sz="2400" dirty="0">
                <a:solidFill>
                  <a:srgbClr val="1F487C"/>
                </a:solidFill>
                <a:latin typeface="Times New Roman"/>
                <a:cs typeface="Times New Roman"/>
              </a:rPr>
              <a:t>giá trị nào</a:t>
            </a:r>
            <a:r>
              <a:rPr sz="2400" spc="-135" dirty="0">
                <a:solidFill>
                  <a:srgbClr val="1F487C"/>
                </a:solidFill>
                <a:latin typeface="Times New Roman"/>
                <a:cs typeface="Times New Roman"/>
              </a:rPr>
              <a:t> </a:t>
            </a:r>
            <a:r>
              <a:rPr sz="2400" dirty="0">
                <a:solidFill>
                  <a:srgbClr val="1F487C"/>
                </a:solidFill>
                <a:latin typeface="Times New Roman"/>
                <a:cs typeface="Times New Roman"/>
              </a:rPr>
              <a:t>đó</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Biến $_GET[“user”] được khởi</a:t>
            </a:r>
            <a:r>
              <a:rPr sz="2400" spc="-30" dirty="0">
                <a:solidFill>
                  <a:srgbClr val="1F487C"/>
                </a:solidFill>
                <a:latin typeface="Times New Roman"/>
                <a:cs typeface="Times New Roman"/>
              </a:rPr>
              <a:t> </a:t>
            </a:r>
            <a:r>
              <a:rPr sz="2400" dirty="0">
                <a:solidFill>
                  <a:srgbClr val="1F487C"/>
                </a:solidFill>
                <a:latin typeface="Times New Roman"/>
                <a:cs typeface="Times New Roman"/>
              </a:rPr>
              <a:t>tạo</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Tất cả đều</a:t>
            </a:r>
            <a:r>
              <a:rPr sz="2400" spc="-30"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43533" y="0"/>
              <a:ext cx="788670" cy="785622"/>
            </a:xfrm>
            <a:prstGeom prst="rect">
              <a:avLst/>
            </a:prstGeom>
            <a:blipFill>
              <a:blip r:embed="rId3" cstate="print"/>
              <a:stretch>
                <a:fillRect/>
              </a:stretch>
            </a:blipFill>
          </p:spPr>
          <p:txBody>
            <a:bodyPr wrap="square" lIns="0" tIns="0" rIns="0" bIns="0" rtlCol="0"/>
            <a:lstStyle/>
            <a:p>
              <a:endParaRPr/>
            </a:p>
          </p:txBody>
        </p:sp>
      </p:grpSp>
      <p:grpSp>
        <p:nvGrpSpPr>
          <p:cNvPr id="5" name="object 5"/>
          <p:cNvGrpSpPr/>
          <p:nvPr/>
        </p:nvGrpSpPr>
        <p:grpSpPr>
          <a:xfrm>
            <a:off x="1085291" y="1523"/>
            <a:ext cx="2969895" cy="786130"/>
            <a:chOff x="1085291" y="1523"/>
            <a:chExt cx="2969895" cy="786130"/>
          </a:xfrm>
        </p:grpSpPr>
        <p:sp>
          <p:nvSpPr>
            <p:cNvPr id="6" name="object 6"/>
            <p:cNvSpPr/>
            <p:nvPr/>
          </p:nvSpPr>
          <p:spPr>
            <a:xfrm>
              <a:off x="1240536" y="1523"/>
              <a:ext cx="2814066" cy="78562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8" name="object 8"/>
            <p:cNvSpPr/>
            <p:nvPr/>
          </p:nvSpPr>
          <p:spPr>
            <a:xfrm>
              <a:off x="1133843" y="320674"/>
              <a:ext cx="192925" cy="14859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10" name="object 10"/>
            <p:cNvSpPr/>
            <p:nvPr/>
          </p:nvSpPr>
          <p:spPr>
            <a:xfrm>
              <a:off x="1475613" y="153923"/>
              <a:ext cx="2337816" cy="381127"/>
            </a:xfrm>
            <a:prstGeom prst="rect">
              <a:avLst/>
            </a:prstGeom>
            <a:blipFill>
              <a:blip r:embed="rId6" cstate="print"/>
              <a:stretch>
                <a:fillRect/>
              </a:stretch>
            </a:blipFill>
          </p:spPr>
          <p:txBody>
            <a:bodyPr wrap="square" lIns="0" tIns="0" rIns="0" bIns="0" rtlCol="0"/>
            <a:lstStyle/>
            <a:p>
              <a:endParaRPr/>
            </a:p>
          </p:txBody>
        </p:sp>
      </p:grpSp>
      <p:grpSp>
        <p:nvGrpSpPr>
          <p:cNvPr id="11" name="object 11"/>
          <p:cNvGrpSpPr/>
          <p:nvPr/>
        </p:nvGrpSpPr>
        <p:grpSpPr>
          <a:xfrm>
            <a:off x="7770876" y="188213"/>
            <a:ext cx="917575" cy="916940"/>
            <a:chOff x="7770876" y="188213"/>
            <a:chExt cx="917575" cy="916940"/>
          </a:xfrm>
        </p:grpSpPr>
        <p:sp>
          <p:nvSpPr>
            <p:cNvPr id="12" name="object 12"/>
            <p:cNvSpPr/>
            <p:nvPr/>
          </p:nvSpPr>
          <p:spPr>
            <a:xfrm>
              <a:off x="7770876" y="188213"/>
              <a:ext cx="917448" cy="91668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5" name="object 15"/>
            <p:cNvSpPr/>
            <p:nvPr/>
          </p:nvSpPr>
          <p:spPr>
            <a:xfrm>
              <a:off x="7802880" y="243077"/>
              <a:ext cx="853440" cy="853439"/>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7" name="object 17"/>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8" name="object 18"/>
          <p:cNvSpPr txBox="1"/>
          <p:nvPr/>
        </p:nvSpPr>
        <p:spPr>
          <a:xfrm>
            <a:off x="2336292" y="1165352"/>
            <a:ext cx="6566534" cy="551243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7</a:t>
            </a:r>
            <a:r>
              <a:rPr sz="2400" dirty="0">
                <a:solidFill>
                  <a:srgbClr val="1F487C"/>
                </a:solidFill>
                <a:latin typeface="Times New Roman"/>
                <a:cs typeface="Times New Roman"/>
              </a:rPr>
              <a:t>: </a:t>
            </a:r>
            <a:r>
              <a:rPr sz="2400" spc="-5" dirty="0">
                <a:solidFill>
                  <a:srgbClr val="1F487C"/>
                </a:solidFill>
                <a:latin typeface="Times New Roman"/>
                <a:cs typeface="Times New Roman"/>
              </a:rPr>
              <a:t>Giả sử tại </a:t>
            </a:r>
            <a:r>
              <a:rPr sz="2400" dirty="0">
                <a:solidFill>
                  <a:srgbClr val="1F487C"/>
                </a:solidFill>
                <a:latin typeface="Times New Roman"/>
                <a:cs typeface="Times New Roman"/>
              </a:rPr>
              <a:t>client browser đang lưu </a:t>
            </a:r>
            <a:r>
              <a:rPr sz="2400" spc="-5" dirty="0">
                <a:solidFill>
                  <a:srgbClr val="1F487C"/>
                </a:solidFill>
                <a:latin typeface="Times New Roman"/>
                <a:cs typeface="Times New Roman"/>
              </a:rPr>
              <a:t>trữ </a:t>
            </a:r>
            <a:r>
              <a:rPr sz="2400" dirty="0">
                <a:solidFill>
                  <a:srgbClr val="1F487C"/>
                </a:solidFill>
                <a:latin typeface="Times New Roman"/>
                <a:cs typeface="Times New Roman"/>
              </a:rPr>
              <a:t>cookie  có tên ngaytruycap và lưu giá trị = “30042012”, chọn  câu </a:t>
            </a:r>
            <a:r>
              <a:rPr sz="2400" spc="-5" dirty="0">
                <a:solidFill>
                  <a:srgbClr val="1F487C"/>
                </a:solidFill>
                <a:latin typeface="Times New Roman"/>
                <a:cs typeface="Times New Roman"/>
              </a:rPr>
              <a:t>lệnh </a:t>
            </a:r>
            <a:r>
              <a:rPr sz="2400" dirty="0">
                <a:solidFill>
                  <a:srgbClr val="1F487C"/>
                </a:solidFill>
                <a:latin typeface="Times New Roman"/>
                <a:cs typeface="Times New Roman"/>
              </a:rPr>
              <a:t>cần thay thế cho từ </a:t>
            </a:r>
            <a:r>
              <a:rPr sz="2400" b="1" u="heavy" spc="-5" dirty="0">
                <a:solidFill>
                  <a:srgbClr val="1F487C"/>
                </a:solidFill>
                <a:uFill>
                  <a:solidFill>
                    <a:srgbClr val="1F487C"/>
                  </a:solidFill>
                </a:uFill>
                <a:latin typeface="Times New Roman"/>
                <a:cs typeface="Times New Roman"/>
              </a:rPr>
              <a:t>key</a:t>
            </a:r>
            <a:r>
              <a:rPr sz="2400" b="1" spc="-5" dirty="0">
                <a:solidFill>
                  <a:srgbClr val="1F487C"/>
                </a:solidFill>
                <a:latin typeface="Times New Roman"/>
                <a:cs typeface="Times New Roman"/>
              </a:rPr>
              <a:t> </a:t>
            </a:r>
            <a:r>
              <a:rPr sz="2400" spc="-5" dirty="0">
                <a:solidFill>
                  <a:srgbClr val="1F487C"/>
                </a:solidFill>
                <a:latin typeface="Times New Roman"/>
                <a:cs typeface="Times New Roman"/>
              </a:rPr>
              <a:t>sao </a:t>
            </a:r>
            <a:r>
              <a:rPr sz="2400" dirty="0">
                <a:solidFill>
                  <a:srgbClr val="1F487C"/>
                </a:solidFill>
                <a:latin typeface="Times New Roman"/>
                <a:cs typeface="Times New Roman"/>
              </a:rPr>
              <a:t>cho đoạn mã</a:t>
            </a:r>
            <a:r>
              <a:rPr sz="2400" spc="-130" dirty="0">
                <a:solidFill>
                  <a:srgbClr val="1F487C"/>
                </a:solidFill>
                <a:latin typeface="Times New Roman"/>
                <a:cs typeface="Times New Roman"/>
              </a:rPr>
              <a:t> </a:t>
            </a:r>
            <a:r>
              <a:rPr sz="2400" spc="-5" dirty="0">
                <a:solidFill>
                  <a:srgbClr val="1F487C"/>
                </a:solidFill>
                <a:latin typeface="Times New Roman"/>
                <a:cs typeface="Times New Roman"/>
              </a:rPr>
              <a:t>sau  </a:t>
            </a:r>
            <a:r>
              <a:rPr sz="2400" dirty="0">
                <a:solidFill>
                  <a:srgbClr val="1F487C"/>
                </a:solidFill>
                <a:latin typeface="Times New Roman"/>
                <a:cs typeface="Times New Roman"/>
              </a:rPr>
              <a:t>xuất ra:</a:t>
            </a:r>
            <a:r>
              <a:rPr sz="2400" spc="-25" dirty="0">
                <a:solidFill>
                  <a:srgbClr val="1F487C"/>
                </a:solidFill>
                <a:latin typeface="Times New Roman"/>
                <a:cs typeface="Times New Roman"/>
              </a:rPr>
              <a:t> </a:t>
            </a:r>
            <a:r>
              <a:rPr sz="2400" dirty="0">
                <a:solidFill>
                  <a:srgbClr val="1F487C"/>
                </a:solidFill>
                <a:latin typeface="Times New Roman"/>
                <a:cs typeface="Times New Roman"/>
              </a:rPr>
              <a:t>2012</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&lt;?php</a:t>
            </a:r>
            <a:endParaRPr sz="2400">
              <a:latin typeface="Times New Roman"/>
              <a:cs typeface="Times New Roman"/>
            </a:endParaRPr>
          </a:p>
          <a:p>
            <a:pPr marL="377825">
              <a:lnSpc>
                <a:spcPct val="100000"/>
              </a:lnSpc>
            </a:pPr>
            <a:r>
              <a:rPr sz="2400" dirty="0">
                <a:solidFill>
                  <a:srgbClr val="1F487C"/>
                </a:solidFill>
                <a:latin typeface="Times New Roman"/>
                <a:cs typeface="Times New Roman"/>
              </a:rPr>
              <a:t>if (isset($_COOKIE['ngaytruycap']))</a:t>
            </a:r>
            <a:r>
              <a:rPr sz="2400" spc="-10" dirty="0">
                <a:solidFill>
                  <a:srgbClr val="1F487C"/>
                </a:solidFill>
                <a:latin typeface="Times New Roman"/>
                <a:cs typeface="Times New Roman"/>
              </a:rPr>
              <a:t> </a:t>
            </a:r>
            <a:r>
              <a:rPr sz="2400" dirty="0">
                <a:solidFill>
                  <a:srgbClr val="1F487C"/>
                </a:solidFill>
                <a:latin typeface="Times New Roman"/>
                <a:cs typeface="Times New Roman"/>
              </a:rPr>
              <a:t>{</a:t>
            </a:r>
            <a:endParaRPr sz="2400">
              <a:latin typeface="Times New Roman"/>
              <a:cs typeface="Times New Roman"/>
            </a:endParaRPr>
          </a:p>
          <a:p>
            <a:pPr marL="743585">
              <a:lnSpc>
                <a:spcPct val="100000"/>
              </a:lnSpc>
            </a:pPr>
            <a:r>
              <a:rPr sz="2400" b="1" u="heavy" spc="-5" dirty="0">
                <a:solidFill>
                  <a:srgbClr val="1F487C"/>
                </a:solidFill>
                <a:uFill>
                  <a:solidFill>
                    <a:srgbClr val="1F487C"/>
                  </a:solidFill>
                </a:uFill>
                <a:latin typeface="Times New Roman"/>
                <a:cs typeface="Times New Roman"/>
              </a:rPr>
              <a:t>key</a:t>
            </a:r>
            <a:endParaRPr sz="2400">
              <a:latin typeface="Times New Roman"/>
              <a:cs typeface="Times New Roman"/>
            </a:endParaRPr>
          </a:p>
          <a:p>
            <a:pPr marL="377825">
              <a:lnSpc>
                <a:spcPct val="100000"/>
              </a:lnSpc>
            </a:pPr>
            <a:r>
              <a:rPr sz="2400" dirty="0">
                <a:solidFill>
                  <a:srgbClr val="1F487C"/>
                </a:solidFill>
                <a:latin typeface="Times New Roman"/>
                <a:cs typeface="Times New Roman"/>
              </a:rPr>
              <a:t>}</a:t>
            </a:r>
            <a:endParaRPr sz="2400">
              <a:latin typeface="Times New Roman"/>
              <a:cs typeface="Times New Roman"/>
            </a:endParaRPr>
          </a:p>
          <a:p>
            <a:pPr marL="377825">
              <a:lnSpc>
                <a:spcPct val="100000"/>
              </a:lnSpc>
            </a:pPr>
            <a:r>
              <a:rPr sz="2400" spc="-5" dirty="0">
                <a:solidFill>
                  <a:srgbClr val="1F487C"/>
                </a:solidFill>
                <a:latin typeface="Times New Roman"/>
                <a:cs typeface="Times New Roman"/>
              </a:rPr>
              <a:t>else</a:t>
            </a:r>
            <a:endParaRPr sz="2400">
              <a:latin typeface="Times New Roman"/>
              <a:cs typeface="Times New Roman"/>
            </a:endParaRPr>
          </a:p>
          <a:p>
            <a:pPr marL="743585">
              <a:lnSpc>
                <a:spcPct val="100000"/>
              </a:lnSpc>
              <a:spcBef>
                <a:spcPts val="5"/>
              </a:spcBef>
            </a:pPr>
            <a:r>
              <a:rPr sz="2400" dirty="0">
                <a:solidFill>
                  <a:srgbClr val="1F487C"/>
                </a:solidFill>
                <a:latin typeface="Times New Roman"/>
                <a:cs typeface="Times New Roman"/>
              </a:rPr>
              <a:t>echo </a:t>
            </a:r>
            <a:r>
              <a:rPr sz="2400" spc="-5" dirty="0">
                <a:solidFill>
                  <a:srgbClr val="1F487C"/>
                </a:solidFill>
                <a:latin typeface="Times New Roman"/>
                <a:cs typeface="Times New Roman"/>
              </a:rPr>
              <a:t>"khong </a:t>
            </a:r>
            <a:r>
              <a:rPr sz="2400" dirty="0">
                <a:solidFill>
                  <a:srgbClr val="1F487C"/>
                </a:solidFill>
                <a:latin typeface="Times New Roman"/>
                <a:cs typeface="Times New Roman"/>
              </a:rPr>
              <a:t>lay</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duoc";</a:t>
            </a:r>
            <a:endParaRPr sz="2400">
              <a:latin typeface="Times New Roman"/>
              <a:cs typeface="Times New Roman"/>
            </a:endParaRPr>
          </a:p>
          <a:p>
            <a:pPr marL="12700">
              <a:lnSpc>
                <a:spcPct val="100000"/>
              </a:lnSpc>
            </a:pPr>
            <a:r>
              <a:rPr sz="2400" dirty="0">
                <a:solidFill>
                  <a:srgbClr val="1F487C"/>
                </a:solidFill>
                <a:latin typeface="Times New Roman"/>
                <a:cs typeface="Times New Roman"/>
              </a:rPr>
              <a:t>?&gt;</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5" dirty="0">
                <a:solidFill>
                  <a:srgbClr val="1F487C"/>
                </a:solidFill>
                <a:latin typeface="Times New Roman"/>
                <a:cs typeface="Times New Roman"/>
              </a:rPr>
              <a:t> </a:t>
            </a:r>
            <a:r>
              <a:rPr sz="2400" dirty="0">
                <a:solidFill>
                  <a:srgbClr val="1F487C"/>
                </a:solidFill>
                <a:latin typeface="Times New Roman"/>
                <a:cs typeface="Times New Roman"/>
              </a:rPr>
              <a:t>$_COOKIE(['ngaytruycap'],4);</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0" dirty="0">
                <a:solidFill>
                  <a:srgbClr val="1F487C"/>
                </a:solidFill>
                <a:latin typeface="Times New Roman"/>
                <a:cs typeface="Times New Roman"/>
              </a:rPr>
              <a:t> </a:t>
            </a:r>
            <a:r>
              <a:rPr sz="2400" dirty="0">
                <a:solidFill>
                  <a:srgbClr val="1F487C"/>
                </a:solidFill>
                <a:latin typeface="Times New Roman"/>
                <a:cs typeface="Times New Roman"/>
              </a:rPr>
              <a:t>substr($_COOKIE['ngaytruycap'],4,4);</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0" dirty="0">
                <a:solidFill>
                  <a:srgbClr val="1F487C"/>
                </a:solidFill>
                <a:latin typeface="Times New Roman"/>
                <a:cs typeface="Times New Roman"/>
              </a:rPr>
              <a:t> </a:t>
            </a:r>
            <a:r>
              <a:rPr sz="2400" dirty="0">
                <a:solidFill>
                  <a:srgbClr val="1F487C"/>
                </a:solidFill>
                <a:latin typeface="Times New Roman"/>
                <a:cs typeface="Times New Roman"/>
              </a:rPr>
              <a:t>substr($_COOKIE['ngaytruycap'],4);</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0" dirty="0">
                <a:solidFill>
                  <a:srgbClr val="1F487C"/>
                </a:solidFill>
                <a:latin typeface="Times New Roman"/>
                <a:cs typeface="Times New Roman"/>
              </a:rPr>
              <a:t> </a:t>
            </a:r>
            <a:r>
              <a:rPr sz="2400" dirty="0">
                <a:solidFill>
                  <a:srgbClr val="1F487C"/>
                </a:solidFill>
                <a:latin typeface="Times New Roman"/>
                <a:cs typeface="Times New Roman"/>
              </a:rPr>
              <a:t>substr($_COOKIE['ngaytruycap'],3,4);</a:t>
            </a:r>
            <a:endParaRPr sz="2400">
              <a:latin typeface="Times New Roman"/>
              <a:cs typeface="Times New Roman"/>
            </a:endParaRPr>
          </a:p>
        </p:txBody>
      </p:sp>
      <p:sp>
        <p:nvSpPr>
          <p:cNvPr id="19" name="object 19"/>
          <p:cNvSpPr/>
          <p:nvPr/>
        </p:nvSpPr>
        <p:spPr>
          <a:xfrm>
            <a:off x="117475" y="3451301"/>
            <a:ext cx="2139950" cy="2814066"/>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593840" cy="258635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8</a:t>
            </a:r>
            <a:r>
              <a:rPr sz="2400" dirty="0">
                <a:solidFill>
                  <a:srgbClr val="1F487C"/>
                </a:solidFill>
                <a:latin typeface="Times New Roman"/>
                <a:cs typeface="Times New Roman"/>
              </a:rPr>
              <a:t>: Câu </a:t>
            </a:r>
            <a:r>
              <a:rPr sz="2400" spc="-5" dirty="0">
                <a:solidFill>
                  <a:srgbClr val="1F487C"/>
                </a:solidFill>
                <a:latin typeface="Times New Roman"/>
                <a:cs typeface="Times New Roman"/>
              </a:rPr>
              <a:t>lệnh </a:t>
            </a:r>
            <a:r>
              <a:rPr sz="2400" dirty="0">
                <a:solidFill>
                  <a:srgbClr val="1F487C"/>
                </a:solidFill>
                <a:latin typeface="Times New Roman"/>
                <a:cs typeface="Times New Roman"/>
              </a:rPr>
              <a:t>nào </a:t>
            </a:r>
            <a:r>
              <a:rPr sz="2400" spc="-5" dirty="0">
                <a:solidFill>
                  <a:srgbClr val="1F487C"/>
                </a:solidFill>
                <a:latin typeface="Times New Roman"/>
                <a:cs typeface="Times New Roman"/>
              </a:rPr>
              <a:t>đúng </a:t>
            </a:r>
            <a:r>
              <a:rPr sz="2400" dirty="0">
                <a:solidFill>
                  <a:srgbClr val="1F487C"/>
                </a:solidFill>
                <a:latin typeface="Times New Roman"/>
                <a:cs typeface="Times New Roman"/>
              </a:rPr>
              <a:t>để xuất từ “admin” của</a:t>
            </a:r>
            <a:r>
              <a:rPr sz="2400" spc="-125" dirty="0">
                <a:solidFill>
                  <a:srgbClr val="1F487C"/>
                </a:solidFill>
                <a:latin typeface="Times New Roman"/>
                <a:cs typeface="Times New Roman"/>
              </a:rPr>
              <a:t> </a:t>
            </a:r>
            <a:r>
              <a:rPr sz="2400" dirty="0">
                <a:solidFill>
                  <a:srgbClr val="1F487C"/>
                </a:solidFill>
                <a:latin typeface="Times New Roman"/>
                <a:cs typeface="Times New Roman"/>
              </a:rPr>
              <a:t>địa  chỉ </a:t>
            </a:r>
            <a:r>
              <a:rPr sz="2400" spc="-5" dirty="0">
                <a:solidFill>
                  <a:srgbClr val="1F487C"/>
                </a:solidFill>
                <a:latin typeface="Times New Roman"/>
                <a:cs typeface="Times New Roman"/>
              </a:rPr>
              <a:t>URL sau:  http://localhost:8080/index.php?user=admin</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$_REQUEST["user"];</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5" dirty="0">
                <a:solidFill>
                  <a:srgbClr val="1F487C"/>
                </a:solidFill>
                <a:latin typeface="Times New Roman"/>
                <a:cs typeface="Times New Roman"/>
              </a:rPr>
              <a:t> $_GET["user"];</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echo</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$_REQUEST[0];</a:t>
            </a:r>
            <a:endParaRPr sz="2400">
              <a:latin typeface="Times New Roman"/>
              <a:cs typeface="Times New Roman"/>
            </a:endParaRPr>
          </a:p>
          <a:p>
            <a:pPr marL="469900" indent="-457200">
              <a:lnSpc>
                <a:spcPct val="100000"/>
              </a:lnSpc>
              <a:buAutoNum type="alphaUcPeriod"/>
              <a:tabLst>
                <a:tab pos="469265" algn="l"/>
                <a:tab pos="469900" algn="l"/>
              </a:tabLst>
            </a:pPr>
            <a:r>
              <a:rPr sz="2400" dirty="0">
                <a:solidFill>
                  <a:srgbClr val="1F487C"/>
                </a:solidFill>
                <a:latin typeface="Times New Roman"/>
                <a:cs typeface="Times New Roman"/>
              </a:rPr>
              <a:t>Cả a và b đều</a:t>
            </a:r>
            <a:r>
              <a:rPr sz="2400" spc="-20" dirty="0">
                <a:solidFill>
                  <a:srgbClr val="1F487C"/>
                </a:solidFill>
                <a:latin typeface="Times New Roman"/>
                <a:cs typeface="Times New Roman"/>
              </a:rPr>
              <a:t> </a:t>
            </a:r>
            <a:r>
              <a:rPr sz="2400" dirty="0">
                <a:solidFill>
                  <a:srgbClr val="1F487C"/>
                </a:solidFill>
                <a:latin typeface="Times New Roman"/>
                <a:cs typeface="Times New Roman"/>
              </a:rPr>
              <a:t>đúng</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83540" y="686562"/>
            <a:ext cx="4713605" cy="897890"/>
          </a:xfrm>
          <a:prstGeom prst="rect">
            <a:avLst/>
          </a:prstGeom>
        </p:spPr>
        <p:txBody>
          <a:bodyPr vert="horz" wrap="square" lIns="0" tIns="82550" rIns="0" bIns="0" rtlCol="0">
            <a:spAutoFit/>
          </a:bodyPr>
          <a:lstStyle/>
          <a:p>
            <a:pPr marL="12700">
              <a:lnSpc>
                <a:spcPct val="100000"/>
              </a:lnSpc>
              <a:spcBef>
                <a:spcPts val="650"/>
              </a:spcBef>
            </a:pPr>
            <a:r>
              <a:rPr sz="2400" b="1" dirty="0">
                <a:solidFill>
                  <a:srgbClr val="FF0000"/>
                </a:solidFill>
                <a:latin typeface="Times New Roman"/>
                <a:cs typeface="Times New Roman"/>
              </a:rPr>
              <a:t>e. </a:t>
            </a:r>
            <a:r>
              <a:rPr sz="2400" b="1" spc="-5" dirty="0">
                <a:solidFill>
                  <a:srgbClr val="FF0000"/>
                </a:solidFill>
                <a:latin typeface="Times New Roman"/>
                <a:cs typeface="Times New Roman"/>
              </a:rPr>
              <a:t>Các hệ thống </a:t>
            </a:r>
            <a:r>
              <a:rPr sz="2400" b="1" dirty="0">
                <a:solidFill>
                  <a:srgbClr val="FF0000"/>
                </a:solidFill>
                <a:latin typeface="Times New Roman"/>
                <a:cs typeface="Times New Roman"/>
              </a:rPr>
              <a:t>xây </a:t>
            </a:r>
            <a:r>
              <a:rPr sz="2400" b="1" spc="-5" dirty="0">
                <a:solidFill>
                  <a:srgbClr val="FF0000"/>
                </a:solidFill>
                <a:latin typeface="Times New Roman"/>
                <a:cs typeface="Times New Roman"/>
              </a:rPr>
              <a:t>dựng bằng</a:t>
            </a:r>
            <a:r>
              <a:rPr sz="2400" b="1" spc="-50" dirty="0">
                <a:solidFill>
                  <a:srgbClr val="FF0000"/>
                </a:solidFill>
                <a:latin typeface="Times New Roman"/>
                <a:cs typeface="Times New Roman"/>
              </a:rPr>
              <a:t> </a:t>
            </a:r>
            <a:r>
              <a:rPr sz="2400" b="1" dirty="0">
                <a:solidFill>
                  <a:srgbClr val="FF0000"/>
                </a:solidFill>
                <a:latin typeface="Times New Roman"/>
                <a:cs typeface="Times New Roman"/>
              </a:rPr>
              <a:t>PHP</a:t>
            </a:r>
            <a:endParaRPr sz="2400">
              <a:latin typeface="Times New Roman"/>
              <a:cs typeface="Times New Roman"/>
            </a:endParaRPr>
          </a:p>
          <a:p>
            <a:pPr marL="584200" indent="-342900">
              <a:lnSpc>
                <a:spcPct val="100000"/>
              </a:lnSpc>
              <a:spcBef>
                <a:spcPts val="555"/>
              </a:spcBef>
              <a:buClr>
                <a:srgbClr val="00AF50"/>
              </a:buClr>
              <a:buFont typeface="Wingdings"/>
              <a:buChar char=""/>
              <a:tabLst>
                <a:tab pos="584200" algn="l"/>
              </a:tabLst>
            </a:pPr>
            <a:r>
              <a:rPr sz="2400" b="1" dirty="0">
                <a:latin typeface="Times New Roman"/>
                <a:cs typeface="Times New Roman"/>
              </a:rPr>
              <a:t>Loại </a:t>
            </a:r>
            <a:r>
              <a:rPr sz="2400" b="1" spc="-5" dirty="0">
                <a:latin typeface="Times New Roman"/>
                <a:cs typeface="Times New Roman"/>
              </a:rPr>
              <a:t>hệ </a:t>
            </a:r>
            <a:r>
              <a:rPr sz="2400" b="1" dirty="0">
                <a:latin typeface="Times New Roman"/>
                <a:cs typeface="Times New Roman"/>
              </a:rPr>
              <a:t>thống </a:t>
            </a:r>
            <a:r>
              <a:rPr sz="2400" b="1" spc="-5" dirty="0">
                <a:latin typeface="Times New Roman"/>
                <a:cs typeface="Times New Roman"/>
              </a:rPr>
              <a:t>chuyên </a:t>
            </a:r>
            <a:r>
              <a:rPr sz="2400" b="1" dirty="0">
                <a:latin typeface="Times New Roman"/>
                <a:cs typeface="Times New Roman"/>
              </a:rPr>
              <a:t>về</a:t>
            </a:r>
            <a:r>
              <a:rPr sz="2400" b="1" spc="-45" dirty="0">
                <a:latin typeface="Times New Roman"/>
                <a:cs typeface="Times New Roman"/>
              </a:rPr>
              <a:t> </a:t>
            </a:r>
            <a:r>
              <a:rPr sz="2400" b="1" dirty="0">
                <a:latin typeface="Times New Roman"/>
                <a:cs typeface="Times New Roman"/>
              </a:rPr>
              <a:t>Blog:</a:t>
            </a:r>
            <a:endParaRPr sz="2400">
              <a:latin typeface="Times New Roman"/>
              <a:cs typeface="Times New Roman"/>
            </a:endParaRPr>
          </a:p>
        </p:txBody>
      </p:sp>
      <p:graphicFrame>
        <p:nvGraphicFramePr>
          <p:cNvPr id="6" name="object 6"/>
          <p:cNvGraphicFramePr>
            <a:graphicFrameLocks noGrp="1"/>
          </p:cNvGraphicFramePr>
          <p:nvPr/>
        </p:nvGraphicFramePr>
        <p:xfrm>
          <a:off x="1050289" y="1757086"/>
          <a:ext cx="7576184" cy="1069062"/>
        </p:xfrm>
        <a:graphic>
          <a:graphicData uri="http://schemas.openxmlformats.org/drawingml/2006/table">
            <a:tbl>
              <a:tblPr firstRow="1" bandRow="1">
                <a:tableStyleId>{2D5ABB26-0587-4C30-8999-92F81FD0307C}</a:tableStyleId>
              </a:tblPr>
              <a:tblGrid>
                <a:gridCol w="1623695">
                  <a:extLst>
                    <a:ext uri="{9D8B030D-6E8A-4147-A177-3AD203B41FA5}">
                      <a16:colId xmlns:a16="http://schemas.microsoft.com/office/drawing/2014/main" val="20000"/>
                    </a:ext>
                  </a:extLst>
                </a:gridCol>
                <a:gridCol w="4358005">
                  <a:extLst>
                    <a:ext uri="{9D8B030D-6E8A-4147-A177-3AD203B41FA5}">
                      <a16:colId xmlns:a16="http://schemas.microsoft.com/office/drawing/2014/main" val="20001"/>
                    </a:ext>
                  </a:extLst>
                </a:gridCol>
                <a:gridCol w="1594484">
                  <a:extLst>
                    <a:ext uri="{9D8B030D-6E8A-4147-A177-3AD203B41FA5}">
                      <a16:colId xmlns:a16="http://schemas.microsoft.com/office/drawing/2014/main" val="20002"/>
                    </a:ext>
                  </a:extLst>
                </a:gridCol>
              </a:tblGrid>
              <a:tr h="351651">
                <a:tc>
                  <a:txBody>
                    <a:bodyPr/>
                    <a:lstStyle/>
                    <a:p>
                      <a:pPr marL="31750">
                        <a:lnSpc>
                          <a:spcPts val="2620"/>
                        </a:lnSpc>
                      </a:pPr>
                      <a:r>
                        <a:rPr sz="2400" spc="-25" dirty="0">
                          <a:latin typeface="Times New Roman"/>
                          <a:cs typeface="Times New Roman"/>
                        </a:rPr>
                        <a:t>WordPress,</a:t>
                      </a:r>
                      <a:endParaRPr sz="2400">
                        <a:latin typeface="Times New Roman"/>
                        <a:cs typeface="Times New Roman"/>
                      </a:endParaRPr>
                    </a:p>
                  </a:txBody>
                  <a:tcPr marL="0" marR="0" marT="0" marB="0"/>
                </a:tc>
                <a:tc>
                  <a:txBody>
                    <a:bodyPr/>
                    <a:lstStyle/>
                    <a:p>
                      <a:pPr marL="237490">
                        <a:lnSpc>
                          <a:spcPts val="2620"/>
                        </a:lnSpc>
                        <a:tabLst>
                          <a:tab pos="2133600" algn="l"/>
                          <a:tab pos="3572510" algn="l"/>
                        </a:tabLst>
                      </a:pPr>
                      <a:r>
                        <a:rPr sz="2400" spc="-20" dirty="0">
                          <a:latin typeface="Times New Roman"/>
                          <a:cs typeface="Times New Roman"/>
                        </a:rPr>
                        <a:t>Textpattern,	</a:t>
                      </a:r>
                      <a:r>
                        <a:rPr sz="2400" dirty="0">
                          <a:latin typeface="Times New Roman"/>
                          <a:cs typeface="Times New Roman"/>
                        </a:rPr>
                        <a:t>Nucleus	</a:t>
                      </a:r>
                      <a:r>
                        <a:rPr sz="2400" spc="-5" dirty="0">
                          <a:latin typeface="Times New Roman"/>
                          <a:cs typeface="Times New Roman"/>
                        </a:rPr>
                        <a:t>CMS,</a:t>
                      </a:r>
                      <a:endParaRPr sz="2400">
                        <a:latin typeface="Times New Roman"/>
                        <a:cs typeface="Times New Roman"/>
                      </a:endParaRPr>
                    </a:p>
                  </a:txBody>
                  <a:tcPr marL="0" marR="0" marT="0" marB="0"/>
                </a:tc>
                <a:tc>
                  <a:txBody>
                    <a:bodyPr/>
                    <a:lstStyle/>
                    <a:p>
                      <a:pPr marR="24130" algn="r">
                        <a:lnSpc>
                          <a:spcPts val="2620"/>
                        </a:lnSpc>
                      </a:pPr>
                      <a:r>
                        <a:rPr sz="2400" dirty="0">
                          <a:latin typeface="Times New Roman"/>
                          <a:cs typeface="Times New Roman"/>
                        </a:rPr>
                        <a:t>L</a:t>
                      </a:r>
                      <a:r>
                        <a:rPr sz="2400" spc="-10" dirty="0">
                          <a:latin typeface="Times New Roman"/>
                          <a:cs typeface="Times New Roman"/>
                        </a:rPr>
                        <a:t>i</a:t>
                      </a:r>
                      <a:r>
                        <a:rPr sz="2400" dirty="0">
                          <a:latin typeface="Times New Roman"/>
                          <a:cs typeface="Times New Roman"/>
                        </a:rPr>
                        <a:t>fe</a:t>
                      </a:r>
                      <a:r>
                        <a:rPr sz="2400" spc="-175" dirty="0">
                          <a:latin typeface="Times New Roman"/>
                          <a:cs typeface="Times New Roman"/>
                        </a:rPr>
                        <a:t>T</a:t>
                      </a:r>
                      <a:r>
                        <a:rPr sz="2400" dirty="0">
                          <a:latin typeface="Times New Roman"/>
                          <a:cs typeface="Times New Roman"/>
                        </a:rPr>
                        <a:t>ype,</a:t>
                      </a:r>
                      <a:endParaRPr sz="2400">
                        <a:latin typeface="Times New Roman"/>
                        <a:cs typeface="Times New Roman"/>
                      </a:endParaRPr>
                    </a:p>
                  </a:txBody>
                  <a:tcPr marL="0" marR="0" marT="0" marB="0"/>
                </a:tc>
                <a:extLst>
                  <a:ext uri="{0D108BD9-81ED-4DB2-BD59-A6C34878D82A}">
                    <a16:rowId xmlns:a16="http://schemas.microsoft.com/office/drawing/2014/main" val="10000"/>
                  </a:ext>
                </a:extLst>
              </a:tr>
              <a:tr h="365760">
                <a:tc>
                  <a:txBody>
                    <a:bodyPr/>
                    <a:lstStyle/>
                    <a:p>
                      <a:pPr marL="31750">
                        <a:lnSpc>
                          <a:spcPts val="2730"/>
                        </a:lnSpc>
                      </a:pPr>
                      <a:r>
                        <a:rPr sz="2400" spc="-15" dirty="0">
                          <a:latin typeface="Times New Roman"/>
                          <a:cs typeface="Times New Roman"/>
                        </a:rPr>
                        <a:t>Serendipity,</a:t>
                      </a:r>
                      <a:endParaRPr sz="2400">
                        <a:latin typeface="Times New Roman"/>
                        <a:cs typeface="Times New Roman"/>
                      </a:endParaRPr>
                    </a:p>
                  </a:txBody>
                  <a:tcPr marL="0" marR="0" marT="0" marB="0"/>
                </a:tc>
                <a:tc>
                  <a:txBody>
                    <a:bodyPr/>
                    <a:lstStyle/>
                    <a:p>
                      <a:pPr marL="131445">
                        <a:lnSpc>
                          <a:spcPts val="2730"/>
                        </a:lnSpc>
                        <a:tabLst>
                          <a:tab pos="1508125" algn="l"/>
                          <a:tab pos="2964815" algn="l"/>
                        </a:tabLst>
                      </a:pPr>
                      <a:r>
                        <a:rPr sz="2400" spc="-15" dirty="0">
                          <a:latin typeface="Times New Roman"/>
                          <a:cs typeface="Times New Roman"/>
                        </a:rPr>
                        <a:t>Dotclear,	</a:t>
                      </a:r>
                      <a:r>
                        <a:rPr sz="2400" spc="-5" dirty="0">
                          <a:latin typeface="Times New Roman"/>
                          <a:cs typeface="Times New Roman"/>
                        </a:rPr>
                        <a:t>Zomplog,	FlatPress,</a:t>
                      </a:r>
                      <a:endParaRPr sz="2400">
                        <a:latin typeface="Times New Roman"/>
                        <a:cs typeface="Times New Roman"/>
                      </a:endParaRPr>
                    </a:p>
                  </a:txBody>
                  <a:tcPr marL="0" marR="0" marT="0" marB="0"/>
                </a:tc>
                <a:tc>
                  <a:txBody>
                    <a:bodyPr/>
                    <a:lstStyle/>
                    <a:p>
                      <a:pPr marR="24130" algn="r">
                        <a:lnSpc>
                          <a:spcPts val="2730"/>
                        </a:lnSpc>
                      </a:pPr>
                      <a:r>
                        <a:rPr sz="2400" dirty="0">
                          <a:latin typeface="Times New Roman"/>
                          <a:cs typeface="Times New Roman"/>
                        </a:rPr>
                        <a:t>Nibble</a:t>
                      </a:r>
                      <a:r>
                        <a:rPr sz="2400" spc="-10" dirty="0">
                          <a:latin typeface="Times New Roman"/>
                          <a:cs typeface="Times New Roman"/>
                        </a:rPr>
                        <a:t>B</a:t>
                      </a:r>
                      <a:r>
                        <a:rPr sz="2400" dirty="0">
                          <a:latin typeface="Times New Roman"/>
                          <a:cs typeface="Times New Roman"/>
                        </a:rPr>
                        <a:t>log,</a:t>
                      </a:r>
                      <a:endParaRPr sz="2400">
                        <a:latin typeface="Times New Roman"/>
                        <a:cs typeface="Times New Roman"/>
                      </a:endParaRPr>
                    </a:p>
                  </a:txBody>
                  <a:tcPr marL="0" marR="0" marT="0" marB="0"/>
                </a:tc>
                <a:extLst>
                  <a:ext uri="{0D108BD9-81ED-4DB2-BD59-A6C34878D82A}">
                    <a16:rowId xmlns:a16="http://schemas.microsoft.com/office/drawing/2014/main" val="10001"/>
                  </a:ext>
                </a:extLst>
              </a:tr>
              <a:tr h="351651">
                <a:tc>
                  <a:txBody>
                    <a:bodyPr/>
                    <a:lstStyle/>
                    <a:p>
                      <a:pPr marL="31750">
                        <a:lnSpc>
                          <a:spcPts val="2670"/>
                        </a:lnSpc>
                      </a:pPr>
                      <a:r>
                        <a:rPr sz="2400" dirty="0">
                          <a:latin typeface="Times New Roman"/>
                          <a:cs typeface="Times New Roman"/>
                        </a:rPr>
                        <a:t>Croogo,</a:t>
                      </a:r>
                      <a:r>
                        <a:rPr sz="2400" spc="-30" dirty="0">
                          <a:latin typeface="Times New Roman"/>
                          <a:cs typeface="Times New Roman"/>
                        </a:rPr>
                        <a:t> </a:t>
                      </a:r>
                      <a:r>
                        <a:rPr sz="2400" dirty="0">
                          <a:latin typeface="Times New Roman"/>
                          <a:cs typeface="Times New Roman"/>
                        </a:rPr>
                        <a:t>…</a:t>
                      </a:r>
                      <a:endParaRPr sz="24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extLst>
                  <a:ext uri="{0D108BD9-81ED-4DB2-BD59-A6C34878D82A}">
                    <a16:rowId xmlns:a16="http://schemas.microsoft.com/office/drawing/2014/main" val="10002"/>
                  </a:ext>
                </a:extLst>
              </a:tr>
            </a:tbl>
          </a:graphicData>
        </a:graphic>
      </p:graphicFrame>
      <p:sp>
        <p:nvSpPr>
          <p:cNvPr id="7" name="object 7"/>
          <p:cNvSpPr txBox="1"/>
          <p:nvPr/>
        </p:nvSpPr>
        <p:spPr>
          <a:xfrm>
            <a:off x="612140" y="2808732"/>
            <a:ext cx="7996555" cy="3561715"/>
          </a:xfrm>
          <a:prstGeom prst="rect">
            <a:avLst/>
          </a:prstGeom>
        </p:spPr>
        <p:txBody>
          <a:bodyPr vert="horz" wrap="square" lIns="0" tIns="165100" rIns="0" bIns="0" rtlCol="0">
            <a:spAutoFit/>
          </a:bodyPr>
          <a:lstStyle/>
          <a:p>
            <a:pPr marL="355600" indent="-342900" algn="just">
              <a:lnSpc>
                <a:spcPct val="100000"/>
              </a:lnSpc>
              <a:spcBef>
                <a:spcPts val="1300"/>
              </a:spcBef>
              <a:buClr>
                <a:srgbClr val="00AF50"/>
              </a:buClr>
              <a:buFont typeface="Wingdings"/>
              <a:buChar char=""/>
              <a:tabLst>
                <a:tab pos="355600" algn="l"/>
              </a:tabLst>
            </a:pPr>
            <a:r>
              <a:rPr sz="2400" b="1" dirty="0">
                <a:latin typeface="Times New Roman"/>
                <a:cs typeface="Times New Roman"/>
              </a:rPr>
              <a:t>Loại </a:t>
            </a:r>
            <a:r>
              <a:rPr sz="2400" b="1" spc="-5" dirty="0">
                <a:latin typeface="Times New Roman"/>
                <a:cs typeface="Times New Roman"/>
              </a:rPr>
              <a:t>hệ </a:t>
            </a:r>
            <a:r>
              <a:rPr sz="2400" b="1" dirty="0">
                <a:latin typeface="Times New Roman"/>
                <a:cs typeface="Times New Roman"/>
              </a:rPr>
              <a:t>thống về </a:t>
            </a:r>
            <a:r>
              <a:rPr sz="2400" b="1" spc="-5" dirty="0">
                <a:latin typeface="Times New Roman"/>
                <a:cs typeface="Times New Roman"/>
              </a:rPr>
              <a:t>thương </a:t>
            </a:r>
            <a:r>
              <a:rPr sz="2400" b="1" dirty="0">
                <a:latin typeface="Times New Roman"/>
                <a:cs typeface="Times New Roman"/>
              </a:rPr>
              <a:t>mại </a:t>
            </a:r>
            <a:r>
              <a:rPr sz="2400" b="1" spc="-5" dirty="0">
                <a:latin typeface="Times New Roman"/>
                <a:cs typeface="Times New Roman"/>
              </a:rPr>
              <a:t>điện tử</a:t>
            </a:r>
            <a:r>
              <a:rPr sz="2400" b="1" spc="-30" dirty="0">
                <a:latin typeface="Times New Roman"/>
                <a:cs typeface="Times New Roman"/>
              </a:rPr>
              <a:t> </a:t>
            </a:r>
            <a:r>
              <a:rPr sz="2400" b="1" spc="-5" dirty="0">
                <a:latin typeface="Times New Roman"/>
                <a:cs typeface="Times New Roman"/>
              </a:rPr>
              <a:t>(eCommerce)</a:t>
            </a:r>
            <a:endParaRPr sz="2400">
              <a:latin typeface="Times New Roman"/>
              <a:cs typeface="Times New Roman"/>
            </a:endParaRPr>
          </a:p>
          <a:p>
            <a:pPr marL="469900" marR="5080" algn="just">
              <a:lnSpc>
                <a:spcPct val="100000"/>
              </a:lnSpc>
              <a:spcBef>
                <a:spcPts val="1200"/>
              </a:spcBef>
            </a:pPr>
            <a:r>
              <a:rPr sz="2400" spc="-5" dirty="0">
                <a:latin typeface="Times New Roman"/>
                <a:cs typeface="Times New Roman"/>
              </a:rPr>
              <a:t>Magento, </a:t>
            </a:r>
            <a:r>
              <a:rPr sz="2400" dirty="0">
                <a:latin typeface="Times New Roman"/>
                <a:cs typeface="Times New Roman"/>
              </a:rPr>
              <a:t>Zen Cart, OpenCart, </a:t>
            </a:r>
            <a:r>
              <a:rPr sz="2400" spc="-5" dirty="0">
                <a:latin typeface="Times New Roman"/>
                <a:cs typeface="Times New Roman"/>
              </a:rPr>
              <a:t>osCommerce, </a:t>
            </a:r>
            <a:r>
              <a:rPr sz="2400" dirty="0">
                <a:latin typeface="Times New Roman"/>
                <a:cs typeface="Times New Roman"/>
              </a:rPr>
              <a:t>PrestaShop,  AlegroCart, </a:t>
            </a:r>
            <a:r>
              <a:rPr sz="2400" spc="-20" dirty="0">
                <a:latin typeface="Times New Roman"/>
                <a:cs typeface="Times New Roman"/>
              </a:rPr>
              <a:t>Freeway, </a:t>
            </a:r>
            <a:r>
              <a:rPr sz="2400" dirty="0">
                <a:latin typeface="Times New Roman"/>
                <a:cs typeface="Times New Roman"/>
              </a:rPr>
              <a:t>eclime, </a:t>
            </a:r>
            <a:r>
              <a:rPr sz="2400" spc="-5" dirty="0">
                <a:latin typeface="Times New Roman"/>
                <a:cs typeface="Times New Roman"/>
              </a:rPr>
              <a:t>osCSS, </a:t>
            </a:r>
            <a:r>
              <a:rPr sz="2400" spc="-30" dirty="0">
                <a:latin typeface="Times New Roman"/>
                <a:cs typeface="Times New Roman"/>
              </a:rPr>
              <a:t>TomatoCar,</a:t>
            </a:r>
            <a:r>
              <a:rPr sz="2400" spc="-80"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469900" marR="6985" indent="-457200" algn="just">
              <a:lnSpc>
                <a:spcPct val="100000"/>
              </a:lnSpc>
              <a:spcBef>
                <a:spcPts val="1200"/>
              </a:spcBef>
              <a:buClr>
                <a:srgbClr val="00AF50"/>
              </a:buClr>
              <a:buFont typeface="Wingdings"/>
              <a:buChar char=""/>
              <a:tabLst>
                <a:tab pos="469900" algn="l"/>
              </a:tabLst>
            </a:pPr>
            <a:r>
              <a:rPr sz="2400" b="1" dirty="0">
                <a:latin typeface="Times New Roman"/>
                <a:cs typeface="Times New Roman"/>
              </a:rPr>
              <a:t>Loại </a:t>
            </a:r>
            <a:r>
              <a:rPr sz="2400" b="1" spc="-5" dirty="0">
                <a:latin typeface="Times New Roman"/>
                <a:cs typeface="Times New Roman"/>
              </a:rPr>
              <a:t>hệ </a:t>
            </a:r>
            <a:r>
              <a:rPr sz="2400" b="1" dirty="0">
                <a:latin typeface="Times New Roman"/>
                <a:cs typeface="Times New Roman"/>
              </a:rPr>
              <a:t>thống về </a:t>
            </a:r>
            <a:r>
              <a:rPr sz="2400" b="1" spc="-5" dirty="0">
                <a:latin typeface="Times New Roman"/>
                <a:cs typeface="Times New Roman"/>
              </a:rPr>
              <a:t>đào </a:t>
            </a:r>
            <a:r>
              <a:rPr sz="2400" b="1" dirty="0">
                <a:latin typeface="Times New Roman"/>
                <a:cs typeface="Times New Roman"/>
              </a:rPr>
              <a:t>tạo </a:t>
            </a:r>
            <a:r>
              <a:rPr sz="2400" b="1" spc="-5" dirty="0">
                <a:latin typeface="Times New Roman"/>
                <a:cs typeface="Times New Roman"/>
              </a:rPr>
              <a:t>trực tuyến (LCMS–Learning </a:t>
            </a:r>
            <a:r>
              <a:rPr sz="2400" b="1" spc="590" dirty="0">
                <a:latin typeface="Times New Roman"/>
                <a:cs typeface="Times New Roman"/>
              </a:rPr>
              <a:t> </a:t>
            </a:r>
            <a:r>
              <a:rPr sz="2400" b="1" spc="-5" dirty="0">
                <a:latin typeface="Times New Roman"/>
                <a:cs typeface="Times New Roman"/>
              </a:rPr>
              <a:t>Course </a:t>
            </a:r>
            <a:r>
              <a:rPr sz="2400" b="1" dirty="0">
                <a:latin typeface="Times New Roman"/>
                <a:cs typeface="Times New Roman"/>
              </a:rPr>
              <a:t>Management </a:t>
            </a:r>
            <a:r>
              <a:rPr sz="2400" b="1" spc="-5" dirty="0">
                <a:latin typeface="Times New Roman"/>
                <a:cs typeface="Times New Roman"/>
              </a:rPr>
              <a:t>System)</a:t>
            </a:r>
            <a:endParaRPr sz="2400">
              <a:latin typeface="Times New Roman"/>
              <a:cs typeface="Times New Roman"/>
            </a:endParaRPr>
          </a:p>
          <a:p>
            <a:pPr marL="469900" marR="5080" algn="just">
              <a:lnSpc>
                <a:spcPct val="100000"/>
              </a:lnSpc>
              <a:spcBef>
                <a:spcPts val="1200"/>
              </a:spcBef>
            </a:pPr>
            <a:r>
              <a:rPr sz="2400" spc="-5" dirty="0">
                <a:latin typeface="Times New Roman"/>
                <a:cs typeface="Times New Roman"/>
              </a:rPr>
              <a:t>Moodle, </a:t>
            </a:r>
            <a:r>
              <a:rPr sz="2400" spc="-70" dirty="0">
                <a:latin typeface="Times New Roman"/>
                <a:cs typeface="Times New Roman"/>
              </a:rPr>
              <a:t>ATutor, </a:t>
            </a:r>
            <a:r>
              <a:rPr sz="2400" spc="-5" dirty="0">
                <a:latin typeface="Times New Roman"/>
                <a:cs typeface="Times New Roman"/>
              </a:rPr>
              <a:t>eFront, </a:t>
            </a:r>
            <a:r>
              <a:rPr sz="2400" dirty="0">
                <a:latin typeface="Times New Roman"/>
                <a:cs typeface="Times New Roman"/>
              </a:rPr>
              <a:t>Dokeos, Docebo, </a:t>
            </a:r>
            <a:r>
              <a:rPr sz="2400" spc="-5" dirty="0">
                <a:latin typeface="Times New Roman"/>
                <a:cs typeface="Times New Roman"/>
              </a:rPr>
              <a:t>Interact,  </a:t>
            </a:r>
            <a:r>
              <a:rPr sz="2400" dirty="0">
                <a:latin typeface="Times New Roman"/>
                <a:cs typeface="Times New Roman"/>
              </a:rPr>
              <a:t>DrupalEd, </a:t>
            </a:r>
            <a:r>
              <a:rPr sz="2400" spc="-5" dirty="0">
                <a:latin typeface="Times New Roman"/>
                <a:cs typeface="Times New Roman"/>
              </a:rPr>
              <a:t>ILIAS, </a:t>
            </a:r>
            <a:r>
              <a:rPr sz="2400" dirty="0">
                <a:latin typeface="Times New Roman"/>
                <a:cs typeface="Times New Roman"/>
              </a:rPr>
              <a:t>Open Conference </a:t>
            </a:r>
            <a:r>
              <a:rPr sz="2400" spc="-5" dirty="0">
                <a:latin typeface="Times New Roman"/>
                <a:cs typeface="Times New Roman"/>
              </a:rPr>
              <a:t>Systems, </a:t>
            </a:r>
            <a:r>
              <a:rPr sz="2400" dirty="0">
                <a:latin typeface="Times New Roman"/>
                <a:cs typeface="Times New Roman"/>
              </a:rPr>
              <a:t>Open Journal  </a:t>
            </a:r>
            <a:r>
              <a:rPr sz="2400" spc="-5" dirty="0">
                <a:latin typeface="Times New Roman"/>
                <a:cs typeface="Times New Roman"/>
              </a:rPr>
              <a:t>Systems,</a:t>
            </a:r>
            <a:r>
              <a:rPr sz="2400" spc="-10" dirty="0">
                <a:latin typeface="Times New Roman"/>
                <a:cs typeface="Times New Roman"/>
              </a:rPr>
              <a:t> </a:t>
            </a:r>
            <a:r>
              <a:rPr sz="2400" dirty="0">
                <a:latin typeface="Times New Roman"/>
                <a:cs typeface="Times New Roman"/>
              </a:rPr>
              <a:t>…</a:t>
            </a:r>
            <a:endParaRPr sz="240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8399"/>
            <a:ext cx="6350000" cy="5238115"/>
          </a:xfrm>
          <a:prstGeom prst="rect">
            <a:avLst/>
          </a:prstGeom>
        </p:spPr>
        <p:txBody>
          <a:bodyPr vert="horz" wrap="square" lIns="0" tIns="12700" rIns="0" bIns="0" rtlCol="0">
            <a:spAutoFit/>
          </a:bodyPr>
          <a:lstStyle/>
          <a:p>
            <a:pPr marL="12700">
              <a:lnSpc>
                <a:spcPct val="100000"/>
              </a:lnSpc>
              <a:spcBef>
                <a:spcPts val="100"/>
              </a:spcBef>
            </a:pPr>
            <a:r>
              <a:rPr sz="1800" b="1" u="heavy" dirty="0">
                <a:solidFill>
                  <a:srgbClr val="1F487C"/>
                </a:solidFill>
                <a:uFill>
                  <a:solidFill>
                    <a:srgbClr val="1F487C"/>
                  </a:solidFill>
                </a:uFill>
                <a:latin typeface="Times New Roman"/>
                <a:cs typeface="Times New Roman"/>
              </a:rPr>
              <a:t>Câu </a:t>
            </a:r>
            <a:r>
              <a:rPr sz="1800" b="1" u="heavy" spc="-5" dirty="0">
                <a:solidFill>
                  <a:srgbClr val="1F487C"/>
                </a:solidFill>
                <a:uFill>
                  <a:solidFill>
                    <a:srgbClr val="1F487C"/>
                  </a:solidFill>
                </a:uFill>
                <a:latin typeface="Times New Roman"/>
                <a:cs typeface="Times New Roman"/>
              </a:rPr>
              <a:t>9</a:t>
            </a:r>
            <a:r>
              <a:rPr sz="1800" spc="-5" dirty="0">
                <a:solidFill>
                  <a:srgbClr val="1F487C"/>
                </a:solidFill>
                <a:latin typeface="Times New Roman"/>
                <a:cs typeface="Times New Roman"/>
              </a:rPr>
              <a:t>: </a:t>
            </a:r>
            <a:r>
              <a:rPr sz="1800" dirty="0">
                <a:solidFill>
                  <a:srgbClr val="1F487C"/>
                </a:solidFill>
                <a:latin typeface="Times New Roman"/>
                <a:cs typeface="Times New Roman"/>
              </a:rPr>
              <a:t>Cho </a:t>
            </a:r>
            <a:r>
              <a:rPr sz="1800" spc="-5" dirty="0">
                <a:solidFill>
                  <a:srgbClr val="1F487C"/>
                </a:solidFill>
                <a:latin typeface="Times New Roman"/>
                <a:cs typeface="Times New Roman"/>
              </a:rPr>
              <a:t>biết </a:t>
            </a:r>
            <a:r>
              <a:rPr sz="1800" dirty="0">
                <a:solidFill>
                  <a:srgbClr val="1F487C"/>
                </a:solidFill>
                <a:latin typeface="Times New Roman"/>
                <a:cs typeface="Times New Roman"/>
              </a:rPr>
              <a:t>kết quả của </a:t>
            </a:r>
            <a:r>
              <a:rPr sz="1800" spc="-5" dirty="0">
                <a:solidFill>
                  <a:srgbClr val="1F487C"/>
                </a:solidFill>
                <a:latin typeface="Times New Roman"/>
                <a:cs typeface="Times New Roman"/>
              </a:rPr>
              <a:t>trang index.php sau </a:t>
            </a:r>
            <a:r>
              <a:rPr sz="1800" dirty="0">
                <a:solidFill>
                  <a:srgbClr val="1F487C"/>
                </a:solidFill>
                <a:latin typeface="Times New Roman"/>
                <a:cs typeface="Times New Roman"/>
              </a:rPr>
              <a:t>khi </a:t>
            </a:r>
            <a:r>
              <a:rPr sz="1800" spc="-5" dirty="0">
                <a:solidFill>
                  <a:srgbClr val="1F487C"/>
                </a:solidFill>
                <a:latin typeface="Times New Roman"/>
                <a:cs typeface="Times New Roman"/>
              </a:rPr>
              <a:t>submit </a:t>
            </a:r>
            <a:r>
              <a:rPr sz="1800" dirty="0">
                <a:solidFill>
                  <a:srgbClr val="1F487C"/>
                </a:solidFill>
                <a:latin typeface="Times New Roman"/>
                <a:cs typeface="Times New Roman"/>
              </a:rPr>
              <a:t>form</a:t>
            </a:r>
            <a:r>
              <a:rPr sz="1800" spc="10" dirty="0">
                <a:solidFill>
                  <a:srgbClr val="1F487C"/>
                </a:solidFill>
                <a:latin typeface="Times New Roman"/>
                <a:cs typeface="Times New Roman"/>
              </a:rPr>
              <a:t> </a:t>
            </a:r>
            <a:r>
              <a:rPr sz="1800" spc="-5" dirty="0">
                <a:solidFill>
                  <a:srgbClr val="1F487C"/>
                </a:solidFill>
                <a:latin typeface="Times New Roman"/>
                <a:cs typeface="Times New Roman"/>
              </a:rPr>
              <a:t>sau</a:t>
            </a:r>
            <a:endParaRPr sz="1800">
              <a:latin typeface="Times New Roman"/>
              <a:cs typeface="Times New Roman"/>
            </a:endParaRPr>
          </a:p>
          <a:p>
            <a:pPr marL="12700">
              <a:lnSpc>
                <a:spcPct val="100000"/>
              </a:lnSpc>
            </a:pPr>
            <a:r>
              <a:rPr sz="1800" spc="-5" dirty="0">
                <a:solidFill>
                  <a:srgbClr val="1F487C"/>
                </a:solidFill>
                <a:latin typeface="Times New Roman"/>
                <a:cs typeface="Times New Roman"/>
              </a:rPr>
              <a:t>(textbox </a:t>
            </a:r>
            <a:r>
              <a:rPr sz="1800" dirty="0">
                <a:solidFill>
                  <a:srgbClr val="1F487C"/>
                </a:solidFill>
                <a:latin typeface="Times New Roman"/>
                <a:cs typeface="Times New Roman"/>
              </a:rPr>
              <a:t>user không nhập dữ</a:t>
            </a:r>
            <a:r>
              <a:rPr sz="1800" spc="-5" dirty="0">
                <a:solidFill>
                  <a:srgbClr val="1F487C"/>
                </a:solidFill>
                <a:latin typeface="Times New Roman"/>
                <a:cs typeface="Times New Roman"/>
              </a:rPr>
              <a:t> </a:t>
            </a:r>
            <a:r>
              <a:rPr sz="1800" dirty="0">
                <a:solidFill>
                  <a:srgbClr val="1F487C"/>
                </a:solidFill>
                <a:latin typeface="Times New Roman"/>
                <a:cs typeface="Times New Roman"/>
              </a:rPr>
              <a:t>liệu):</a:t>
            </a:r>
            <a:endParaRPr sz="1800">
              <a:latin typeface="Times New Roman"/>
              <a:cs typeface="Times New Roman"/>
            </a:endParaRPr>
          </a:p>
          <a:p>
            <a:pPr marL="12700">
              <a:lnSpc>
                <a:spcPct val="100000"/>
              </a:lnSpc>
            </a:pPr>
            <a:r>
              <a:rPr sz="1800" dirty="0">
                <a:solidFill>
                  <a:srgbClr val="1F487C"/>
                </a:solidFill>
                <a:latin typeface="Times New Roman"/>
                <a:cs typeface="Times New Roman"/>
              </a:rPr>
              <a:t>&lt;form </a:t>
            </a:r>
            <a:r>
              <a:rPr sz="1800" spc="-5" dirty="0">
                <a:solidFill>
                  <a:srgbClr val="1F487C"/>
                </a:solidFill>
                <a:latin typeface="Times New Roman"/>
                <a:cs typeface="Times New Roman"/>
              </a:rPr>
              <a:t>action="index.php"</a:t>
            </a:r>
            <a:r>
              <a:rPr sz="1800" spc="15" dirty="0">
                <a:solidFill>
                  <a:srgbClr val="1F487C"/>
                </a:solidFill>
                <a:latin typeface="Times New Roman"/>
                <a:cs typeface="Times New Roman"/>
              </a:rPr>
              <a:t> </a:t>
            </a:r>
            <a:r>
              <a:rPr sz="1800" spc="-5" dirty="0">
                <a:solidFill>
                  <a:srgbClr val="1F487C"/>
                </a:solidFill>
                <a:latin typeface="Times New Roman"/>
                <a:cs typeface="Times New Roman"/>
              </a:rPr>
              <a:t>method="post"&gt;</a:t>
            </a:r>
            <a:endParaRPr sz="1800">
              <a:latin typeface="Times New Roman"/>
              <a:cs typeface="Times New Roman"/>
            </a:endParaRPr>
          </a:p>
          <a:p>
            <a:pPr marL="469900">
              <a:lnSpc>
                <a:spcPct val="100000"/>
              </a:lnSpc>
            </a:pPr>
            <a:r>
              <a:rPr sz="1800" dirty="0">
                <a:solidFill>
                  <a:srgbClr val="1F487C"/>
                </a:solidFill>
                <a:latin typeface="Times New Roman"/>
                <a:cs typeface="Times New Roman"/>
              </a:rPr>
              <a:t>&lt;input </a:t>
            </a:r>
            <a:r>
              <a:rPr sz="1800" spc="-5" dirty="0">
                <a:solidFill>
                  <a:srgbClr val="1F487C"/>
                </a:solidFill>
                <a:latin typeface="Times New Roman"/>
                <a:cs typeface="Times New Roman"/>
              </a:rPr>
              <a:t>type="text"</a:t>
            </a:r>
            <a:r>
              <a:rPr sz="1800" spc="5" dirty="0">
                <a:solidFill>
                  <a:srgbClr val="1F487C"/>
                </a:solidFill>
                <a:latin typeface="Times New Roman"/>
                <a:cs typeface="Times New Roman"/>
              </a:rPr>
              <a:t> </a:t>
            </a:r>
            <a:r>
              <a:rPr sz="1800" spc="-5" dirty="0">
                <a:solidFill>
                  <a:srgbClr val="1F487C"/>
                </a:solidFill>
                <a:latin typeface="Times New Roman"/>
                <a:cs typeface="Times New Roman"/>
              </a:rPr>
              <a:t>name=“user"&gt;</a:t>
            </a:r>
            <a:endParaRPr sz="1800">
              <a:latin typeface="Times New Roman"/>
              <a:cs typeface="Times New Roman"/>
            </a:endParaRPr>
          </a:p>
          <a:p>
            <a:pPr marL="12700">
              <a:lnSpc>
                <a:spcPct val="100000"/>
              </a:lnSpc>
            </a:pPr>
            <a:r>
              <a:rPr sz="1800" dirty="0">
                <a:solidFill>
                  <a:srgbClr val="1F487C"/>
                </a:solidFill>
                <a:latin typeface="Times New Roman"/>
                <a:cs typeface="Times New Roman"/>
              </a:rPr>
              <a:t>&lt;/form&gt;</a:t>
            </a:r>
            <a:endParaRPr sz="1800">
              <a:latin typeface="Times New Roman"/>
              <a:cs typeface="Times New Roman"/>
            </a:endParaRPr>
          </a:p>
          <a:p>
            <a:pPr marL="469900" indent="-457200">
              <a:lnSpc>
                <a:spcPct val="100000"/>
              </a:lnSpc>
              <a:buFont typeface="Wingdings"/>
              <a:buChar char=""/>
              <a:tabLst>
                <a:tab pos="469265" algn="l"/>
                <a:tab pos="469900" algn="l"/>
              </a:tabLst>
            </a:pPr>
            <a:r>
              <a:rPr sz="1800" b="1" spc="-30" dirty="0">
                <a:solidFill>
                  <a:srgbClr val="1F487C"/>
                </a:solidFill>
                <a:latin typeface="Times New Roman"/>
                <a:cs typeface="Times New Roman"/>
              </a:rPr>
              <a:t>Trang</a:t>
            </a:r>
            <a:r>
              <a:rPr sz="1800" b="1" spc="-5" dirty="0">
                <a:solidFill>
                  <a:srgbClr val="1F487C"/>
                </a:solidFill>
                <a:latin typeface="Times New Roman"/>
                <a:cs typeface="Times New Roman"/>
              </a:rPr>
              <a:t> index.php</a:t>
            </a:r>
            <a:endParaRPr sz="1800">
              <a:latin typeface="Times New Roman"/>
              <a:cs typeface="Times New Roman"/>
            </a:endParaRPr>
          </a:p>
          <a:p>
            <a:pPr marL="241300" indent="-228600">
              <a:lnSpc>
                <a:spcPct val="100000"/>
              </a:lnSpc>
              <a:buAutoNum type="arabicPeriod"/>
              <a:tabLst>
                <a:tab pos="241300" algn="l"/>
              </a:tabLst>
            </a:pPr>
            <a:r>
              <a:rPr sz="1800" spc="-5" dirty="0">
                <a:solidFill>
                  <a:srgbClr val="1F487C"/>
                </a:solidFill>
                <a:latin typeface="Times New Roman"/>
                <a:cs typeface="Times New Roman"/>
              </a:rPr>
              <a:t>&lt;?php</a:t>
            </a:r>
            <a:endParaRPr sz="1800">
              <a:latin typeface="Times New Roman"/>
              <a:cs typeface="Times New Roman"/>
            </a:endParaRPr>
          </a:p>
          <a:p>
            <a:pPr marL="561340" indent="-548640">
              <a:lnSpc>
                <a:spcPct val="100000"/>
              </a:lnSpc>
              <a:buAutoNum type="arabicPeriod"/>
              <a:tabLst>
                <a:tab pos="560705" algn="l"/>
                <a:tab pos="561340" algn="l"/>
              </a:tabLst>
            </a:pPr>
            <a:r>
              <a:rPr sz="1800" spc="-5" dirty="0">
                <a:solidFill>
                  <a:srgbClr val="1F487C"/>
                </a:solidFill>
                <a:latin typeface="Times New Roman"/>
                <a:cs typeface="Times New Roman"/>
              </a:rPr>
              <a:t>if(isset($_SERVER["REQUEST_METHOD"]))</a:t>
            </a:r>
            <a:endParaRPr sz="1800">
              <a:latin typeface="Times New Roman"/>
              <a:cs typeface="Times New Roman"/>
            </a:endParaRPr>
          </a:p>
          <a:p>
            <a:pPr marL="835660" indent="-822960">
              <a:lnSpc>
                <a:spcPct val="100000"/>
              </a:lnSpc>
              <a:buAutoNum type="arabicPeriod"/>
              <a:tabLst>
                <a:tab pos="835025" algn="l"/>
                <a:tab pos="835660" algn="l"/>
              </a:tabLst>
            </a:pPr>
            <a:r>
              <a:rPr sz="1800" dirty="0">
                <a:solidFill>
                  <a:srgbClr val="1F487C"/>
                </a:solidFill>
                <a:latin typeface="Times New Roman"/>
                <a:cs typeface="Times New Roman"/>
              </a:rPr>
              <a:t>echo</a:t>
            </a:r>
            <a:r>
              <a:rPr sz="1800" spc="-5" dirty="0">
                <a:solidFill>
                  <a:srgbClr val="1F487C"/>
                </a:solidFill>
                <a:latin typeface="Times New Roman"/>
                <a:cs typeface="Times New Roman"/>
              </a:rPr>
              <a:t> </a:t>
            </a:r>
            <a:r>
              <a:rPr sz="1800" spc="-15" dirty="0">
                <a:solidFill>
                  <a:srgbClr val="1F487C"/>
                </a:solidFill>
                <a:latin typeface="Times New Roman"/>
                <a:cs typeface="Times New Roman"/>
              </a:rPr>
              <a:t>"True";</a:t>
            </a:r>
            <a:endParaRPr sz="1800">
              <a:latin typeface="Times New Roman"/>
              <a:cs typeface="Times New Roman"/>
            </a:endParaRPr>
          </a:p>
          <a:p>
            <a:pPr marL="561340" indent="-548640">
              <a:lnSpc>
                <a:spcPct val="100000"/>
              </a:lnSpc>
              <a:buAutoNum type="arabicPeriod"/>
              <a:tabLst>
                <a:tab pos="560705" algn="l"/>
                <a:tab pos="561340" algn="l"/>
              </a:tabLst>
            </a:pPr>
            <a:r>
              <a:rPr sz="1800" spc="-5" dirty="0">
                <a:solidFill>
                  <a:srgbClr val="1F487C"/>
                </a:solidFill>
                <a:latin typeface="Times New Roman"/>
                <a:cs typeface="Times New Roman"/>
              </a:rPr>
              <a:t>else</a:t>
            </a:r>
            <a:endParaRPr sz="1800">
              <a:latin typeface="Times New Roman"/>
              <a:cs typeface="Times New Roman"/>
            </a:endParaRPr>
          </a:p>
          <a:p>
            <a:pPr marL="835660" indent="-822960">
              <a:lnSpc>
                <a:spcPct val="100000"/>
              </a:lnSpc>
              <a:spcBef>
                <a:spcPts val="5"/>
              </a:spcBef>
              <a:buAutoNum type="arabicPeriod"/>
              <a:tabLst>
                <a:tab pos="835025" algn="l"/>
                <a:tab pos="835660" algn="l"/>
              </a:tabLst>
            </a:pPr>
            <a:r>
              <a:rPr sz="1800" dirty="0">
                <a:solidFill>
                  <a:srgbClr val="1F487C"/>
                </a:solidFill>
                <a:latin typeface="Times New Roman"/>
                <a:cs typeface="Times New Roman"/>
              </a:rPr>
              <a:t>echo</a:t>
            </a:r>
            <a:r>
              <a:rPr sz="1800" spc="-5" dirty="0">
                <a:solidFill>
                  <a:srgbClr val="1F487C"/>
                </a:solidFill>
                <a:latin typeface="Times New Roman"/>
                <a:cs typeface="Times New Roman"/>
              </a:rPr>
              <a:t> "False";</a:t>
            </a:r>
            <a:endParaRPr sz="1800">
              <a:latin typeface="Times New Roman"/>
              <a:cs typeface="Times New Roman"/>
            </a:endParaRPr>
          </a:p>
          <a:p>
            <a:pPr marL="561340" indent="-548640">
              <a:lnSpc>
                <a:spcPct val="100000"/>
              </a:lnSpc>
              <a:buAutoNum type="arabicPeriod"/>
              <a:tabLst>
                <a:tab pos="560705" algn="l"/>
                <a:tab pos="561340" algn="l"/>
              </a:tabLst>
            </a:pPr>
            <a:r>
              <a:rPr sz="1800" spc="-10" dirty="0">
                <a:solidFill>
                  <a:srgbClr val="1F487C"/>
                </a:solidFill>
                <a:latin typeface="Times New Roman"/>
                <a:cs typeface="Times New Roman"/>
              </a:rPr>
              <a:t>if(isset($_SERVER["user"]))</a:t>
            </a:r>
            <a:endParaRPr sz="1800">
              <a:latin typeface="Times New Roman"/>
              <a:cs typeface="Times New Roman"/>
            </a:endParaRPr>
          </a:p>
          <a:p>
            <a:pPr marL="835660" indent="-822960">
              <a:lnSpc>
                <a:spcPct val="100000"/>
              </a:lnSpc>
              <a:buAutoNum type="arabicPeriod"/>
              <a:tabLst>
                <a:tab pos="835025" algn="l"/>
                <a:tab pos="835660" algn="l"/>
              </a:tabLst>
            </a:pPr>
            <a:r>
              <a:rPr sz="1800" dirty="0">
                <a:solidFill>
                  <a:srgbClr val="1F487C"/>
                </a:solidFill>
                <a:latin typeface="Times New Roman"/>
                <a:cs typeface="Times New Roman"/>
              </a:rPr>
              <a:t>echo</a:t>
            </a:r>
            <a:r>
              <a:rPr sz="1800" spc="-5" dirty="0">
                <a:solidFill>
                  <a:srgbClr val="1F487C"/>
                </a:solidFill>
                <a:latin typeface="Times New Roman"/>
                <a:cs typeface="Times New Roman"/>
              </a:rPr>
              <a:t> </a:t>
            </a:r>
            <a:r>
              <a:rPr sz="1800" spc="-15" dirty="0">
                <a:solidFill>
                  <a:srgbClr val="1F487C"/>
                </a:solidFill>
                <a:latin typeface="Times New Roman"/>
                <a:cs typeface="Times New Roman"/>
              </a:rPr>
              <a:t>"True";</a:t>
            </a:r>
            <a:endParaRPr sz="1800">
              <a:latin typeface="Times New Roman"/>
              <a:cs typeface="Times New Roman"/>
            </a:endParaRPr>
          </a:p>
          <a:p>
            <a:pPr marL="561340" indent="-548640">
              <a:lnSpc>
                <a:spcPct val="100000"/>
              </a:lnSpc>
              <a:buAutoNum type="arabicPeriod"/>
              <a:tabLst>
                <a:tab pos="560705" algn="l"/>
                <a:tab pos="561340" algn="l"/>
              </a:tabLst>
            </a:pPr>
            <a:r>
              <a:rPr sz="1800" spc="-5" dirty="0">
                <a:solidFill>
                  <a:srgbClr val="1F487C"/>
                </a:solidFill>
                <a:latin typeface="Times New Roman"/>
                <a:cs typeface="Times New Roman"/>
              </a:rPr>
              <a:t>else</a:t>
            </a:r>
            <a:endParaRPr sz="1800">
              <a:latin typeface="Times New Roman"/>
              <a:cs typeface="Times New Roman"/>
            </a:endParaRPr>
          </a:p>
          <a:p>
            <a:pPr marL="835660" indent="-822960">
              <a:lnSpc>
                <a:spcPct val="100000"/>
              </a:lnSpc>
              <a:buAutoNum type="arabicPeriod"/>
              <a:tabLst>
                <a:tab pos="835025" algn="l"/>
                <a:tab pos="835660" algn="l"/>
                <a:tab pos="2207260" algn="l"/>
              </a:tabLst>
            </a:pPr>
            <a:r>
              <a:rPr sz="1800" dirty="0">
                <a:solidFill>
                  <a:srgbClr val="1F487C"/>
                </a:solidFill>
                <a:latin typeface="Times New Roman"/>
                <a:cs typeface="Times New Roman"/>
              </a:rPr>
              <a:t>echo</a:t>
            </a:r>
            <a:r>
              <a:rPr sz="1800" spc="10" dirty="0">
                <a:solidFill>
                  <a:srgbClr val="1F487C"/>
                </a:solidFill>
                <a:latin typeface="Times New Roman"/>
                <a:cs typeface="Times New Roman"/>
              </a:rPr>
              <a:t> </a:t>
            </a:r>
            <a:r>
              <a:rPr sz="1800" spc="-5" dirty="0">
                <a:solidFill>
                  <a:srgbClr val="1F487C"/>
                </a:solidFill>
                <a:latin typeface="Times New Roman"/>
                <a:cs typeface="Times New Roman"/>
              </a:rPr>
              <a:t>"False";	?&gt;</a:t>
            </a:r>
            <a:endParaRPr sz="1800">
              <a:latin typeface="Times New Roman"/>
              <a:cs typeface="Times New Roman"/>
            </a:endParaRPr>
          </a:p>
          <a:p>
            <a:pPr marL="927100" lvl="1" indent="-457200">
              <a:lnSpc>
                <a:spcPct val="100000"/>
              </a:lnSpc>
              <a:buAutoNum type="alphaUcPeriod"/>
              <a:tabLst>
                <a:tab pos="926465" algn="l"/>
                <a:tab pos="927100" algn="l"/>
              </a:tabLst>
            </a:pPr>
            <a:r>
              <a:rPr sz="1800" spc="-5" dirty="0">
                <a:solidFill>
                  <a:srgbClr val="1F487C"/>
                </a:solidFill>
                <a:latin typeface="Times New Roman"/>
                <a:cs typeface="Times New Roman"/>
              </a:rPr>
              <a:t>FalseFalse</a:t>
            </a:r>
            <a:endParaRPr sz="1800">
              <a:latin typeface="Times New Roman"/>
              <a:cs typeface="Times New Roman"/>
            </a:endParaRPr>
          </a:p>
          <a:p>
            <a:pPr marL="927100" lvl="1" indent="-457200">
              <a:lnSpc>
                <a:spcPct val="100000"/>
              </a:lnSpc>
              <a:buAutoNum type="alphaUcPeriod"/>
              <a:tabLst>
                <a:tab pos="926465" algn="l"/>
                <a:tab pos="927100" algn="l"/>
              </a:tabLst>
            </a:pPr>
            <a:r>
              <a:rPr sz="1800" spc="-10" dirty="0">
                <a:solidFill>
                  <a:srgbClr val="1F487C"/>
                </a:solidFill>
                <a:latin typeface="Times New Roman"/>
                <a:cs typeface="Times New Roman"/>
              </a:rPr>
              <a:t>FalseTrue;</a:t>
            </a:r>
            <a:endParaRPr sz="1800">
              <a:latin typeface="Times New Roman"/>
              <a:cs typeface="Times New Roman"/>
            </a:endParaRPr>
          </a:p>
          <a:p>
            <a:pPr marL="927100" lvl="1" indent="-457200">
              <a:lnSpc>
                <a:spcPct val="100000"/>
              </a:lnSpc>
              <a:buAutoNum type="alphaUcPeriod"/>
              <a:tabLst>
                <a:tab pos="926465" algn="l"/>
                <a:tab pos="927100" algn="l"/>
              </a:tabLst>
            </a:pPr>
            <a:r>
              <a:rPr sz="1800" spc="-10" dirty="0">
                <a:solidFill>
                  <a:srgbClr val="1F487C"/>
                </a:solidFill>
                <a:latin typeface="Times New Roman"/>
                <a:cs typeface="Times New Roman"/>
              </a:rPr>
              <a:t>TrueFalse</a:t>
            </a:r>
            <a:endParaRPr sz="1800">
              <a:latin typeface="Times New Roman"/>
              <a:cs typeface="Times New Roman"/>
            </a:endParaRPr>
          </a:p>
          <a:p>
            <a:pPr marL="927100" lvl="1" indent="-457200">
              <a:lnSpc>
                <a:spcPct val="100000"/>
              </a:lnSpc>
              <a:buAutoNum type="alphaUcPeriod"/>
              <a:tabLst>
                <a:tab pos="926465" algn="l"/>
                <a:tab pos="927100" algn="l"/>
              </a:tabLst>
            </a:pPr>
            <a:r>
              <a:rPr sz="1800" spc="-5" dirty="0">
                <a:solidFill>
                  <a:srgbClr val="1F487C"/>
                </a:solidFill>
                <a:latin typeface="Times New Roman"/>
                <a:cs typeface="Times New Roman"/>
              </a:rPr>
              <a:t>Đoạn </a:t>
            </a:r>
            <a:r>
              <a:rPr sz="1800" dirty="0">
                <a:solidFill>
                  <a:srgbClr val="1F487C"/>
                </a:solidFill>
                <a:latin typeface="Times New Roman"/>
                <a:cs typeface="Times New Roman"/>
              </a:rPr>
              <a:t>lệnh sai ở dòng</a:t>
            </a:r>
            <a:r>
              <a:rPr sz="1800" spc="-20" dirty="0">
                <a:solidFill>
                  <a:srgbClr val="1F487C"/>
                </a:solidFill>
                <a:latin typeface="Times New Roman"/>
                <a:cs typeface="Times New Roman"/>
              </a:rPr>
              <a:t> </a:t>
            </a:r>
            <a:r>
              <a:rPr sz="1800" dirty="0">
                <a:solidFill>
                  <a:srgbClr val="1F487C"/>
                </a:solidFill>
                <a:latin typeface="Times New Roman"/>
                <a:cs typeface="Times New Roman"/>
              </a:rPr>
              <a:t>6</a:t>
            </a:r>
            <a:endParaRPr sz="18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0"/>
            <a:ext cx="788670"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5291" y="1523"/>
            <a:ext cx="2969895" cy="786130"/>
            <a:chOff x="1085291" y="1523"/>
            <a:chExt cx="2969895" cy="786130"/>
          </a:xfrm>
        </p:grpSpPr>
        <p:sp>
          <p:nvSpPr>
            <p:cNvPr id="4" name="object 4"/>
            <p:cNvSpPr/>
            <p:nvPr/>
          </p:nvSpPr>
          <p:spPr>
            <a:xfrm>
              <a:off x="1240536" y="1523"/>
              <a:ext cx="2814066"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94435" y="285114"/>
              <a:ext cx="287655" cy="183515"/>
            </a:xfrm>
            <a:custGeom>
              <a:avLst/>
              <a:gdLst/>
              <a:ahLst/>
              <a:cxnLst/>
              <a:rect l="l" t="t" r="r" b="b"/>
              <a:pathLst>
                <a:path w="287655" h="183515">
                  <a:moveTo>
                    <a:pt x="9042" y="0"/>
                  </a:moveTo>
                  <a:lnTo>
                    <a:pt x="3009" y="2158"/>
                  </a:lnTo>
                  <a:lnTo>
                    <a:pt x="0" y="5968"/>
                  </a:lnTo>
                  <a:lnTo>
                    <a:pt x="50" y="13207"/>
                  </a:lnTo>
                  <a:lnTo>
                    <a:pt x="165" y="14350"/>
                  </a:lnTo>
                  <a:lnTo>
                    <a:pt x="88061" y="69087"/>
                  </a:lnTo>
                  <a:lnTo>
                    <a:pt x="80530" y="79628"/>
                  </a:lnTo>
                  <a:lnTo>
                    <a:pt x="54825" y="111251"/>
                  </a:lnTo>
                  <a:lnTo>
                    <a:pt x="40347" y="117220"/>
                  </a:lnTo>
                  <a:lnTo>
                    <a:pt x="40004" y="122427"/>
                  </a:lnTo>
                  <a:lnTo>
                    <a:pt x="48224" y="171604"/>
                  </a:lnTo>
                  <a:lnTo>
                    <a:pt x="54749" y="183514"/>
                  </a:lnTo>
                  <a:lnTo>
                    <a:pt x="81025" y="173481"/>
                  </a:lnTo>
                  <a:lnTo>
                    <a:pt x="107769" y="173481"/>
                  </a:lnTo>
                  <a:lnTo>
                    <a:pt x="105850" y="172846"/>
                  </a:lnTo>
                  <a:lnTo>
                    <a:pt x="58432" y="172846"/>
                  </a:lnTo>
                  <a:lnTo>
                    <a:pt x="54108" y="161797"/>
                  </a:lnTo>
                  <a:lnTo>
                    <a:pt x="51020" y="150748"/>
                  </a:lnTo>
                  <a:lnTo>
                    <a:pt x="49169" y="139699"/>
                  </a:lnTo>
                  <a:lnTo>
                    <a:pt x="48634" y="130127"/>
                  </a:lnTo>
                  <a:lnTo>
                    <a:pt x="48552" y="122935"/>
                  </a:lnTo>
                  <a:lnTo>
                    <a:pt x="57057" y="118431"/>
                  </a:lnTo>
                  <a:lnTo>
                    <a:pt x="65335" y="111950"/>
                  </a:lnTo>
                  <a:lnTo>
                    <a:pt x="73383" y="103469"/>
                  </a:lnTo>
                  <a:lnTo>
                    <a:pt x="81203" y="92963"/>
                  </a:lnTo>
                  <a:lnTo>
                    <a:pt x="85751" y="86232"/>
                  </a:lnTo>
                  <a:lnTo>
                    <a:pt x="86563" y="85089"/>
                  </a:lnTo>
                  <a:lnTo>
                    <a:pt x="95427" y="73532"/>
                  </a:lnTo>
                  <a:lnTo>
                    <a:pt x="126845" y="73532"/>
                  </a:lnTo>
                  <a:lnTo>
                    <a:pt x="105816" y="60325"/>
                  </a:lnTo>
                  <a:lnTo>
                    <a:pt x="109293" y="56133"/>
                  </a:lnTo>
                  <a:lnTo>
                    <a:pt x="98615" y="56133"/>
                  </a:lnTo>
                  <a:lnTo>
                    <a:pt x="9042" y="0"/>
                  </a:lnTo>
                  <a:close/>
                </a:path>
                <a:path w="287655" h="183515">
                  <a:moveTo>
                    <a:pt x="107769" y="173481"/>
                  </a:moveTo>
                  <a:lnTo>
                    <a:pt x="81025" y="173481"/>
                  </a:lnTo>
                  <a:lnTo>
                    <a:pt x="86577" y="176049"/>
                  </a:lnTo>
                  <a:lnTo>
                    <a:pt x="93003" y="178593"/>
                  </a:lnTo>
                  <a:lnTo>
                    <a:pt x="100308" y="181090"/>
                  </a:lnTo>
                  <a:lnTo>
                    <a:pt x="108496" y="183514"/>
                  </a:lnTo>
                  <a:lnTo>
                    <a:pt x="117123" y="181967"/>
                  </a:lnTo>
                  <a:lnTo>
                    <a:pt x="126277" y="179990"/>
                  </a:lnTo>
                  <a:lnTo>
                    <a:pt x="135958" y="177585"/>
                  </a:lnTo>
                  <a:lnTo>
                    <a:pt x="146164" y="174751"/>
                  </a:lnTo>
                  <a:lnTo>
                    <a:pt x="159453" y="174751"/>
                  </a:lnTo>
                  <a:lnTo>
                    <a:pt x="157657" y="174116"/>
                  </a:lnTo>
                  <a:lnTo>
                    <a:pt x="157005" y="173608"/>
                  </a:lnTo>
                  <a:lnTo>
                    <a:pt x="108153" y="173608"/>
                  </a:lnTo>
                  <a:lnTo>
                    <a:pt x="107769" y="173481"/>
                  </a:lnTo>
                  <a:close/>
                </a:path>
                <a:path w="287655" h="183515">
                  <a:moveTo>
                    <a:pt x="159453" y="174751"/>
                  </a:moveTo>
                  <a:lnTo>
                    <a:pt x="146164" y="174751"/>
                  </a:lnTo>
                  <a:lnTo>
                    <a:pt x="151079" y="180593"/>
                  </a:lnTo>
                  <a:lnTo>
                    <a:pt x="156489" y="183514"/>
                  </a:lnTo>
                  <a:lnTo>
                    <a:pt x="167309" y="183514"/>
                  </a:lnTo>
                  <a:lnTo>
                    <a:pt x="171780" y="181863"/>
                  </a:lnTo>
                  <a:lnTo>
                    <a:pt x="175818" y="178434"/>
                  </a:lnTo>
                  <a:lnTo>
                    <a:pt x="201763" y="178434"/>
                  </a:lnTo>
                  <a:lnTo>
                    <a:pt x="203885" y="176783"/>
                  </a:lnTo>
                  <a:lnTo>
                    <a:pt x="205262" y="175005"/>
                  </a:lnTo>
                  <a:lnTo>
                    <a:pt x="160172" y="175005"/>
                  </a:lnTo>
                  <a:lnTo>
                    <a:pt x="159453" y="174751"/>
                  </a:lnTo>
                  <a:close/>
                </a:path>
                <a:path w="287655" h="183515">
                  <a:moveTo>
                    <a:pt x="201763" y="178434"/>
                  </a:moveTo>
                  <a:lnTo>
                    <a:pt x="175818" y="178434"/>
                  </a:lnTo>
                  <a:lnTo>
                    <a:pt x="180136" y="181863"/>
                  </a:lnTo>
                  <a:lnTo>
                    <a:pt x="184454" y="183514"/>
                  </a:lnTo>
                  <a:lnTo>
                    <a:pt x="193090" y="183514"/>
                  </a:lnTo>
                  <a:lnTo>
                    <a:pt x="196900" y="182117"/>
                  </a:lnTo>
                  <a:lnTo>
                    <a:pt x="200456" y="179450"/>
                  </a:lnTo>
                  <a:lnTo>
                    <a:pt x="201763" y="178434"/>
                  </a:lnTo>
                  <a:close/>
                </a:path>
                <a:path w="287655" h="183515">
                  <a:moveTo>
                    <a:pt x="260175" y="157098"/>
                  </a:moveTo>
                  <a:lnTo>
                    <a:pt x="229158" y="157098"/>
                  </a:lnTo>
                  <a:lnTo>
                    <a:pt x="250367" y="170179"/>
                  </a:lnTo>
                  <a:lnTo>
                    <a:pt x="287197" y="183514"/>
                  </a:lnTo>
                  <a:lnTo>
                    <a:pt x="260175" y="157098"/>
                  </a:lnTo>
                  <a:close/>
                </a:path>
                <a:path w="287655" h="183515">
                  <a:moveTo>
                    <a:pt x="178177" y="168274"/>
                  </a:moveTo>
                  <a:lnTo>
                    <a:pt x="171450" y="168274"/>
                  </a:lnTo>
                  <a:lnTo>
                    <a:pt x="170662" y="172719"/>
                  </a:lnTo>
                  <a:lnTo>
                    <a:pt x="167868" y="175005"/>
                  </a:lnTo>
                  <a:lnTo>
                    <a:pt x="205262" y="175005"/>
                  </a:lnTo>
                  <a:lnTo>
                    <a:pt x="205458" y="174751"/>
                  </a:lnTo>
                  <a:lnTo>
                    <a:pt x="184073" y="174751"/>
                  </a:lnTo>
                  <a:lnTo>
                    <a:pt x="180263" y="172084"/>
                  </a:lnTo>
                  <a:lnTo>
                    <a:pt x="178177" y="168274"/>
                  </a:lnTo>
                  <a:close/>
                </a:path>
                <a:path w="287655" h="183515">
                  <a:moveTo>
                    <a:pt x="219967" y="165607"/>
                  </a:moveTo>
                  <a:lnTo>
                    <a:pt x="181533" y="165607"/>
                  </a:lnTo>
                  <a:lnTo>
                    <a:pt x="189915" y="167258"/>
                  </a:lnTo>
                  <a:lnTo>
                    <a:pt x="196011" y="168147"/>
                  </a:lnTo>
                  <a:lnTo>
                    <a:pt x="200075" y="168147"/>
                  </a:lnTo>
                  <a:lnTo>
                    <a:pt x="198170" y="170306"/>
                  </a:lnTo>
                  <a:lnTo>
                    <a:pt x="196265" y="171957"/>
                  </a:lnTo>
                  <a:lnTo>
                    <a:pt x="194487" y="173100"/>
                  </a:lnTo>
                  <a:lnTo>
                    <a:pt x="192582" y="174243"/>
                  </a:lnTo>
                  <a:lnTo>
                    <a:pt x="190804" y="174751"/>
                  </a:lnTo>
                  <a:lnTo>
                    <a:pt x="205458" y="174751"/>
                  </a:lnTo>
                  <a:lnTo>
                    <a:pt x="206933" y="172846"/>
                  </a:lnTo>
                  <a:lnTo>
                    <a:pt x="209600" y="167639"/>
                  </a:lnTo>
                  <a:lnTo>
                    <a:pt x="218744" y="166242"/>
                  </a:lnTo>
                  <a:lnTo>
                    <a:pt x="219967" y="165607"/>
                  </a:lnTo>
                  <a:close/>
                </a:path>
                <a:path w="287655" h="183515">
                  <a:moveTo>
                    <a:pt x="181660" y="157352"/>
                  </a:moveTo>
                  <a:lnTo>
                    <a:pt x="157286" y="163500"/>
                  </a:lnTo>
                  <a:lnTo>
                    <a:pt x="136910" y="168243"/>
                  </a:lnTo>
                  <a:lnTo>
                    <a:pt x="120521" y="171606"/>
                  </a:lnTo>
                  <a:lnTo>
                    <a:pt x="108153" y="173608"/>
                  </a:lnTo>
                  <a:lnTo>
                    <a:pt x="157005" y="173608"/>
                  </a:lnTo>
                  <a:lnTo>
                    <a:pt x="155536" y="172465"/>
                  </a:lnTo>
                  <a:lnTo>
                    <a:pt x="171450" y="168274"/>
                  </a:lnTo>
                  <a:lnTo>
                    <a:pt x="178177" y="168274"/>
                  </a:lnTo>
                  <a:lnTo>
                    <a:pt x="177342" y="166750"/>
                  </a:lnTo>
                  <a:lnTo>
                    <a:pt x="181533" y="165607"/>
                  </a:lnTo>
                  <a:lnTo>
                    <a:pt x="219967" y="165607"/>
                  </a:lnTo>
                  <a:lnTo>
                    <a:pt x="225348" y="162813"/>
                  </a:lnTo>
                  <a:lnTo>
                    <a:pt x="227042" y="160273"/>
                  </a:lnTo>
                  <a:lnTo>
                    <a:pt x="196392" y="160273"/>
                  </a:lnTo>
                  <a:lnTo>
                    <a:pt x="189788" y="159257"/>
                  </a:lnTo>
                  <a:lnTo>
                    <a:pt x="181660" y="157352"/>
                  </a:lnTo>
                  <a:close/>
                </a:path>
                <a:path w="287655" h="183515">
                  <a:moveTo>
                    <a:pt x="81025" y="164591"/>
                  </a:moveTo>
                  <a:lnTo>
                    <a:pt x="58432" y="172846"/>
                  </a:lnTo>
                  <a:lnTo>
                    <a:pt x="105850" y="172846"/>
                  </a:lnTo>
                  <a:lnTo>
                    <a:pt x="104698" y="172465"/>
                  </a:lnTo>
                  <a:lnTo>
                    <a:pt x="102133" y="171703"/>
                  </a:lnTo>
                  <a:lnTo>
                    <a:pt x="100456" y="171068"/>
                  </a:lnTo>
                  <a:lnTo>
                    <a:pt x="91210" y="168243"/>
                  </a:lnTo>
                  <a:lnTo>
                    <a:pt x="84823" y="165988"/>
                  </a:lnTo>
                  <a:lnTo>
                    <a:pt x="81025" y="164591"/>
                  </a:lnTo>
                  <a:close/>
                </a:path>
                <a:path w="287655" h="183515">
                  <a:moveTo>
                    <a:pt x="229762" y="136143"/>
                  </a:moveTo>
                  <a:lnTo>
                    <a:pt x="199186" y="136143"/>
                  </a:lnTo>
                  <a:lnTo>
                    <a:pt x="209688" y="136884"/>
                  </a:lnTo>
                  <a:lnTo>
                    <a:pt x="217189" y="139112"/>
                  </a:lnTo>
                  <a:lnTo>
                    <a:pt x="221689" y="142841"/>
                  </a:lnTo>
                  <a:lnTo>
                    <a:pt x="223189" y="148081"/>
                  </a:lnTo>
                  <a:lnTo>
                    <a:pt x="223189" y="156209"/>
                  </a:lnTo>
                  <a:lnTo>
                    <a:pt x="215950" y="160273"/>
                  </a:lnTo>
                  <a:lnTo>
                    <a:pt x="227042" y="160273"/>
                  </a:lnTo>
                  <a:lnTo>
                    <a:pt x="229158" y="157098"/>
                  </a:lnTo>
                  <a:lnTo>
                    <a:pt x="260175" y="157098"/>
                  </a:lnTo>
                  <a:lnTo>
                    <a:pt x="258876" y="155828"/>
                  </a:lnTo>
                  <a:lnTo>
                    <a:pt x="231063" y="138810"/>
                  </a:lnTo>
                  <a:lnTo>
                    <a:pt x="229762" y="136143"/>
                  </a:lnTo>
                  <a:close/>
                </a:path>
                <a:path w="287655" h="183515">
                  <a:moveTo>
                    <a:pt x="126845" y="73532"/>
                  </a:moveTo>
                  <a:lnTo>
                    <a:pt x="95427" y="73532"/>
                  </a:lnTo>
                  <a:lnTo>
                    <a:pt x="132765" y="97154"/>
                  </a:lnTo>
                  <a:lnTo>
                    <a:pt x="132923" y="103469"/>
                  </a:lnTo>
                  <a:lnTo>
                    <a:pt x="133048" y="115696"/>
                  </a:lnTo>
                  <a:lnTo>
                    <a:pt x="132930" y="125094"/>
                  </a:lnTo>
                  <a:lnTo>
                    <a:pt x="145753" y="127259"/>
                  </a:lnTo>
                  <a:lnTo>
                    <a:pt x="158426" y="130127"/>
                  </a:lnTo>
                  <a:lnTo>
                    <a:pt x="170946" y="133685"/>
                  </a:lnTo>
                  <a:lnTo>
                    <a:pt x="183311" y="137921"/>
                  </a:lnTo>
                  <a:lnTo>
                    <a:pt x="189534" y="136778"/>
                  </a:lnTo>
                  <a:lnTo>
                    <a:pt x="194741" y="136143"/>
                  </a:lnTo>
                  <a:lnTo>
                    <a:pt x="229762" y="136143"/>
                  </a:lnTo>
                  <a:lnTo>
                    <a:pt x="228523" y="133603"/>
                  </a:lnTo>
                  <a:lnTo>
                    <a:pt x="223570" y="130047"/>
                  </a:lnTo>
                  <a:lnTo>
                    <a:pt x="220192" y="129158"/>
                  </a:lnTo>
                  <a:lnTo>
                    <a:pt x="184200" y="129158"/>
                  </a:lnTo>
                  <a:lnTo>
                    <a:pt x="170891" y="125087"/>
                  </a:lnTo>
                  <a:lnTo>
                    <a:pt x="159308" y="121824"/>
                  </a:lnTo>
                  <a:lnTo>
                    <a:pt x="149450" y="119372"/>
                  </a:lnTo>
                  <a:lnTo>
                    <a:pt x="141312" y="117728"/>
                  </a:lnTo>
                  <a:lnTo>
                    <a:pt x="141196" y="103469"/>
                  </a:lnTo>
                  <a:lnTo>
                    <a:pt x="141135" y="101980"/>
                  </a:lnTo>
                  <a:lnTo>
                    <a:pt x="172315" y="101980"/>
                  </a:lnTo>
                  <a:lnTo>
                    <a:pt x="149682" y="88137"/>
                  </a:lnTo>
                  <a:lnTo>
                    <a:pt x="153022" y="86359"/>
                  </a:lnTo>
                  <a:lnTo>
                    <a:pt x="154025" y="85978"/>
                  </a:lnTo>
                  <a:lnTo>
                    <a:pt x="158051" y="84073"/>
                  </a:lnTo>
                  <a:lnTo>
                    <a:pt x="159994" y="82930"/>
                  </a:lnTo>
                  <a:lnTo>
                    <a:pt x="141808" y="82930"/>
                  </a:lnTo>
                  <a:lnTo>
                    <a:pt x="126845" y="73532"/>
                  </a:lnTo>
                  <a:close/>
                </a:path>
                <a:path w="287655" h="183515">
                  <a:moveTo>
                    <a:pt x="172315" y="101980"/>
                  </a:moveTo>
                  <a:lnTo>
                    <a:pt x="141135" y="101980"/>
                  </a:lnTo>
                  <a:lnTo>
                    <a:pt x="184200" y="129158"/>
                  </a:lnTo>
                  <a:lnTo>
                    <a:pt x="220192" y="129158"/>
                  </a:lnTo>
                  <a:lnTo>
                    <a:pt x="216331" y="128142"/>
                  </a:lnTo>
                  <a:lnTo>
                    <a:pt x="221157" y="128015"/>
                  </a:lnTo>
                  <a:lnTo>
                    <a:pt x="226491" y="126618"/>
                  </a:lnTo>
                  <a:lnTo>
                    <a:pt x="232333" y="124332"/>
                  </a:lnTo>
                  <a:lnTo>
                    <a:pt x="230725" y="119506"/>
                  </a:lnTo>
                  <a:lnTo>
                    <a:pt x="216331" y="119506"/>
                  </a:lnTo>
                  <a:lnTo>
                    <a:pt x="209309" y="117693"/>
                  </a:lnTo>
                  <a:lnTo>
                    <a:pt x="206970" y="115696"/>
                  </a:lnTo>
                  <a:lnTo>
                    <a:pt x="194741" y="115696"/>
                  </a:lnTo>
                  <a:lnTo>
                    <a:pt x="172315" y="101980"/>
                  </a:lnTo>
                  <a:close/>
                </a:path>
                <a:path w="287655" h="183515">
                  <a:moveTo>
                    <a:pt x="190649" y="44703"/>
                  </a:moveTo>
                  <a:lnTo>
                    <a:pt x="179120" y="44703"/>
                  </a:lnTo>
                  <a:lnTo>
                    <a:pt x="207060" y="75564"/>
                  </a:lnTo>
                  <a:lnTo>
                    <a:pt x="221157" y="118998"/>
                  </a:lnTo>
                  <a:lnTo>
                    <a:pt x="219125" y="119379"/>
                  </a:lnTo>
                  <a:lnTo>
                    <a:pt x="217601" y="119506"/>
                  </a:lnTo>
                  <a:lnTo>
                    <a:pt x="230725" y="119506"/>
                  </a:lnTo>
                  <a:lnTo>
                    <a:pt x="214680" y="71373"/>
                  </a:lnTo>
                  <a:lnTo>
                    <a:pt x="190649" y="44703"/>
                  </a:lnTo>
                  <a:close/>
                </a:path>
                <a:path w="287655" h="183515">
                  <a:moveTo>
                    <a:pt x="178581" y="80136"/>
                  </a:moveTo>
                  <a:lnTo>
                    <a:pt x="164414" y="80136"/>
                  </a:lnTo>
                  <a:lnTo>
                    <a:pt x="168658" y="84260"/>
                  </a:lnTo>
                  <a:lnTo>
                    <a:pt x="173512" y="88264"/>
                  </a:lnTo>
                  <a:lnTo>
                    <a:pt x="178953" y="92174"/>
                  </a:lnTo>
                  <a:lnTo>
                    <a:pt x="184962" y="96011"/>
                  </a:lnTo>
                  <a:lnTo>
                    <a:pt x="187121" y="102996"/>
                  </a:lnTo>
                  <a:lnTo>
                    <a:pt x="190423" y="109600"/>
                  </a:lnTo>
                  <a:lnTo>
                    <a:pt x="194741" y="115696"/>
                  </a:lnTo>
                  <a:lnTo>
                    <a:pt x="206970" y="115696"/>
                  </a:lnTo>
                  <a:lnTo>
                    <a:pt x="202917" y="112236"/>
                  </a:lnTo>
                  <a:lnTo>
                    <a:pt x="197168" y="103112"/>
                  </a:lnTo>
                  <a:lnTo>
                    <a:pt x="192074" y="90296"/>
                  </a:lnTo>
                  <a:lnTo>
                    <a:pt x="186486" y="86232"/>
                  </a:lnTo>
                  <a:lnTo>
                    <a:pt x="181347" y="82375"/>
                  </a:lnTo>
                  <a:lnTo>
                    <a:pt x="178581" y="80136"/>
                  </a:lnTo>
                  <a:close/>
                </a:path>
                <a:path w="287655" h="183515">
                  <a:moveTo>
                    <a:pt x="166090" y="69087"/>
                  </a:moveTo>
                  <a:lnTo>
                    <a:pt x="160551" y="72518"/>
                  </a:lnTo>
                  <a:lnTo>
                    <a:pt x="154659" y="75961"/>
                  </a:lnTo>
                  <a:lnTo>
                    <a:pt x="148411" y="79428"/>
                  </a:lnTo>
                  <a:lnTo>
                    <a:pt x="141808" y="82930"/>
                  </a:lnTo>
                  <a:lnTo>
                    <a:pt x="159994" y="82930"/>
                  </a:lnTo>
                  <a:lnTo>
                    <a:pt x="161505" y="82041"/>
                  </a:lnTo>
                  <a:lnTo>
                    <a:pt x="164414" y="80136"/>
                  </a:lnTo>
                  <a:lnTo>
                    <a:pt x="178581" y="80136"/>
                  </a:lnTo>
                  <a:lnTo>
                    <a:pt x="176226" y="78231"/>
                  </a:lnTo>
                  <a:lnTo>
                    <a:pt x="171136" y="73802"/>
                  </a:lnTo>
                  <a:lnTo>
                    <a:pt x="166090" y="69087"/>
                  </a:lnTo>
                  <a:close/>
                </a:path>
                <a:path w="287655" h="183515">
                  <a:moveTo>
                    <a:pt x="182295" y="35432"/>
                  </a:moveTo>
                  <a:lnTo>
                    <a:pt x="107657" y="45846"/>
                  </a:lnTo>
                  <a:lnTo>
                    <a:pt x="98615" y="56133"/>
                  </a:lnTo>
                  <a:lnTo>
                    <a:pt x="109293" y="56133"/>
                  </a:lnTo>
                  <a:lnTo>
                    <a:pt x="111506" y="53466"/>
                  </a:lnTo>
                  <a:lnTo>
                    <a:pt x="179120" y="44703"/>
                  </a:lnTo>
                  <a:lnTo>
                    <a:pt x="190649" y="44703"/>
                  </a:lnTo>
                  <a:lnTo>
                    <a:pt x="182295" y="35432"/>
                  </a:lnTo>
                  <a:close/>
                </a:path>
              </a:pathLst>
            </a:custGeom>
            <a:solidFill>
              <a:srgbClr val="FFFFFF"/>
            </a:solidFill>
          </p:spPr>
          <p:txBody>
            <a:bodyPr wrap="square" lIns="0" tIns="0" rIns="0" bIns="0" rtlCol="0"/>
            <a:lstStyle/>
            <a:p>
              <a:endParaRPr/>
            </a:p>
          </p:txBody>
        </p:sp>
        <p:sp>
          <p:nvSpPr>
            <p:cNvPr id="6" name="object 6"/>
            <p:cNvSpPr/>
            <p:nvPr/>
          </p:nvSpPr>
          <p:spPr>
            <a:xfrm>
              <a:off x="1133843" y="320674"/>
              <a:ext cx="192925" cy="1485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4435" y="285114"/>
              <a:ext cx="287655" cy="183515"/>
            </a:xfrm>
            <a:custGeom>
              <a:avLst/>
              <a:gdLst/>
              <a:ahLst/>
              <a:cxnLst/>
              <a:rect l="l" t="t" r="r" b="b"/>
              <a:pathLst>
                <a:path w="287655" h="183515">
                  <a:moveTo>
                    <a:pt x="9042" y="0"/>
                  </a:moveTo>
                  <a:lnTo>
                    <a:pt x="98615" y="56133"/>
                  </a:lnTo>
                  <a:lnTo>
                    <a:pt x="107657" y="45846"/>
                  </a:lnTo>
                  <a:lnTo>
                    <a:pt x="182295" y="35432"/>
                  </a:lnTo>
                  <a:lnTo>
                    <a:pt x="214680" y="71373"/>
                  </a:lnTo>
                  <a:lnTo>
                    <a:pt x="232333" y="124332"/>
                  </a:lnTo>
                  <a:lnTo>
                    <a:pt x="226491" y="126618"/>
                  </a:lnTo>
                  <a:lnTo>
                    <a:pt x="221157" y="128015"/>
                  </a:lnTo>
                  <a:lnTo>
                    <a:pt x="216331" y="128142"/>
                  </a:lnTo>
                  <a:lnTo>
                    <a:pt x="223570" y="130047"/>
                  </a:lnTo>
                  <a:lnTo>
                    <a:pt x="228523" y="133603"/>
                  </a:lnTo>
                  <a:lnTo>
                    <a:pt x="231063" y="138810"/>
                  </a:lnTo>
                  <a:lnTo>
                    <a:pt x="258876" y="155828"/>
                  </a:lnTo>
                  <a:lnTo>
                    <a:pt x="287197" y="183514"/>
                  </a:lnTo>
                  <a:lnTo>
                    <a:pt x="250367" y="170179"/>
                  </a:lnTo>
                  <a:lnTo>
                    <a:pt x="229158" y="157098"/>
                  </a:lnTo>
                  <a:lnTo>
                    <a:pt x="225348" y="162813"/>
                  </a:lnTo>
                  <a:lnTo>
                    <a:pt x="218744" y="166242"/>
                  </a:lnTo>
                  <a:lnTo>
                    <a:pt x="209600" y="167639"/>
                  </a:lnTo>
                  <a:lnTo>
                    <a:pt x="206933" y="172846"/>
                  </a:lnTo>
                  <a:lnTo>
                    <a:pt x="203885" y="176783"/>
                  </a:lnTo>
                  <a:lnTo>
                    <a:pt x="200456" y="179450"/>
                  </a:lnTo>
                  <a:lnTo>
                    <a:pt x="196900" y="182117"/>
                  </a:lnTo>
                  <a:lnTo>
                    <a:pt x="193090" y="183514"/>
                  </a:lnTo>
                  <a:lnTo>
                    <a:pt x="188645" y="183514"/>
                  </a:lnTo>
                  <a:lnTo>
                    <a:pt x="184454" y="183514"/>
                  </a:lnTo>
                  <a:lnTo>
                    <a:pt x="180136" y="181863"/>
                  </a:lnTo>
                  <a:lnTo>
                    <a:pt x="175818" y="178434"/>
                  </a:lnTo>
                  <a:lnTo>
                    <a:pt x="171780" y="181863"/>
                  </a:lnTo>
                  <a:lnTo>
                    <a:pt x="167309" y="183514"/>
                  </a:lnTo>
                  <a:lnTo>
                    <a:pt x="162407" y="183514"/>
                  </a:lnTo>
                  <a:lnTo>
                    <a:pt x="156489" y="183514"/>
                  </a:lnTo>
                  <a:lnTo>
                    <a:pt x="151079" y="180593"/>
                  </a:lnTo>
                  <a:lnTo>
                    <a:pt x="146164" y="174751"/>
                  </a:lnTo>
                  <a:lnTo>
                    <a:pt x="135958" y="177585"/>
                  </a:lnTo>
                  <a:lnTo>
                    <a:pt x="126277" y="179990"/>
                  </a:lnTo>
                  <a:lnTo>
                    <a:pt x="117123" y="181967"/>
                  </a:lnTo>
                  <a:lnTo>
                    <a:pt x="108496" y="183514"/>
                  </a:lnTo>
                  <a:lnTo>
                    <a:pt x="100308" y="181090"/>
                  </a:lnTo>
                  <a:lnTo>
                    <a:pt x="93003" y="178593"/>
                  </a:lnTo>
                  <a:lnTo>
                    <a:pt x="86577" y="176049"/>
                  </a:lnTo>
                  <a:lnTo>
                    <a:pt x="81025" y="173481"/>
                  </a:lnTo>
                  <a:lnTo>
                    <a:pt x="54749" y="183514"/>
                  </a:lnTo>
                  <a:lnTo>
                    <a:pt x="48224" y="171606"/>
                  </a:lnTo>
                  <a:lnTo>
                    <a:pt x="43565" y="158543"/>
                  </a:lnTo>
                  <a:lnTo>
                    <a:pt x="40771" y="144313"/>
                  </a:lnTo>
                  <a:lnTo>
                    <a:pt x="39839" y="128904"/>
                  </a:lnTo>
                  <a:lnTo>
                    <a:pt x="39839" y="126364"/>
                  </a:lnTo>
                  <a:lnTo>
                    <a:pt x="40004" y="122427"/>
                  </a:lnTo>
                  <a:lnTo>
                    <a:pt x="40347" y="117220"/>
                  </a:lnTo>
                  <a:lnTo>
                    <a:pt x="48831" y="114299"/>
                  </a:lnTo>
                  <a:lnTo>
                    <a:pt x="54825" y="111251"/>
                  </a:lnTo>
                  <a:lnTo>
                    <a:pt x="80530" y="79628"/>
                  </a:lnTo>
                  <a:lnTo>
                    <a:pt x="88061" y="69087"/>
                  </a:lnTo>
                  <a:lnTo>
                    <a:pt x="165" y="14350"/>
                  </a:lnTo>
                  <a:lnTo>
                    <a:pt x="50" y="13207"/>
                  </a:lnTo>
                  <a:lnTo>
                    <a:pt x="0" y="12191"/>
                  </a:lnTo>
                  <a:lnTo>
                    <a:pt x="0" y="11429"/>
                  </a:lnTo>
                  <a:lnTo>
                    <a:pt x="0" y="5968"/>
                  </a:lnTo>
                  <a:lnTo>
                    <a:pt x="3009" y="2158"/>
                  </a:lnTo>
                  <a:lnTo>
                    <a:pt x="9042" y="0"/>
                  </a:lnTo>
                  <a:close/>
                </a:path>
              </a:pathLst>
            </a:custGeom>
            <a:ln w="18288">
              <a:solidFill>
                <a:srgbClr val="FFFFFF"/>
              </a:solidFill>
            </a:ln>
          </p:spPr>
          <p:txBody>
            <a:bodyPr wrap="square" lIns="0" tIns="0" rIns="0" bIns="0" rtlCol="0"/>
            <a:lstStyle/>
            <a:p>
              <a:endParaRPr/>
            </a:p>
          </p:txBody>
        </p:sp>
        <p:sp>
          <p:nvSpPr>
            <p:cNvPr id="8" name="object 8"/>
            <p:cNvSpPr/>
            <p:nvPr/>
          </p:nvSpPr>
          <p:spPr>
            <a:xfrm>
              <a:off x="1475613" y="153923"/>
              <a:ext cx="2337816" cy="38112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7770876" y="188213"/>
            <a:ext cx="917575" cy="916940"/>
            <a:chOff x="7770876" y="188213"/>
            <a:chExt cx="917575" cy="916940"/>
          </a:xfrm>
        </p:grpSpPr>
        <p:sp>
          <p:nvSpPr>
            <p:cNvPr id="10" name="object 10"/>
            <p:cNvSpPr/>
            <p:nvPr/>
          </p:nvSpPr>
          <p:spPr>
            <a:xfrm>
              <a:off x="7770876" y="188213"/>
              <a:ext cx="917448" cy="91668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FFFFFF"/>
            </a:solidFill>
          </p:spPr>
          <p:txBody>
            <a:bodyPr wrap="square" lIns="0" tIns="0" rIns="0" bIns="0" rtlCol="0"/>
            <a:lstStyle/>
            <a:p>
              <a:endParaRPr/>
            </a:p>
          </p:txBody>
        </p:sp>
        <p:sp>
          <p:nvSpPr>
            <p:cNvPr id="12" name="object 12"/>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25400">
              <a:solidFill>
                <a:srgbClr val="F79546"/>
              </a:solidFill>
            </a:ln>
          </p:spPr>
          <p:txBody>
            <a:bodyPr wrap="square" lIns="0" tIns="0" rIns="0" bIns="0" rtlCol="0"/>
            <a:lstStyle/>
            <a:p>
              <a:endParaRPr/>
            </a:p>
          </p:txBody>
        </p:sp>
        <p:sp>
          <p:nvSpPr>
            <p:cNvPr id="13" name="object 13"/>
            <p:cNvSpPr/>
            <p:nvPr/>
          </p:nvSpPr>
          <p:spPr>
            <a:xfrm>
              <a:off x="7802880" y="243077"/>
              <a:ext cx="853440" cy="85343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848600" y="265810"/>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5"/>
                  </a:lnTo>
                  <a:lnTo>
                    <a:pt x="11634" y="474818"/>
                  </a:lnTo>
                  <a:lnTo>
                    <a:pt x="25643" y="518711"/>
                  </a:lnTo>
                  <a:lnTo>
                    <a:pt x="44636" y="560118"/>
                  </a:lnTo>
                  <a:lnTo>
                    <a:pt x="68257" y="598681"/>
                  </a:lnTo>
                  <a:lnTo>
                    <a:pt x="96149" y="634044"/>
                  </a:lnTo>
                  <a:lnTo>
                    <a:pt x="127955" y="665850"/>
                  </a:lnTo>
                  <a:lnTo>
                    <a:pt x="163318" y="693742"/>
                  </a:lnTo>
                  <a:lnTo>
                    <a:pt x="201881" y="717363"/>
                  </a:lnTo>
                  <a:lnTo>
                    <a:pt x="243288" y="736356"/>
                  </a:lnTo>
                  <a:lnTo>
                    <a:pt x="287181" y="750365"/>
                  </a:lnTo>
                  <a:lnTo>
                    <a:pt x="333204" y="759031"/>
                  </a:lnTo>
                  <a:lnTo>
                    <a:pt x="381000" y="762000"/>
                  </a:lnTo>
                  <a:lnTo>
                    <a:pt x="428795" y="759031"/>
                  </a:lnTo>
                  <a:lnTo>
                    <a:pt x="474818" y="750365"/>
                  </a:lnTo>
                  <a:lnTo>
                    <a:pt x="518711" y="736356"/>
                  </a:lnTo>
                  <a:lnTo>
                    <a:pt x="560118" y="717363"/>
                  </a:lnTo>
                  <a:lnTo>
                    <a:pt x="598681" y="693742"/>
                  </a:lnTo>
                  <a:lnTo>
                    <a:pt x="634044" y="665850"/>
                  </a:lnTo>
                  <a:lnTo>
                    <a:pt x="665850" y="634044"/>
                  </a:lnTo>
                  <a:lnTo>
                    <a:pt x="693742" y="598681"/>
                  </a:lnTo>
                  <a:lnTo>
                    <a:pt x="717363" y="560118"/>
                  </a:lnTo>
                  <a:lnTo>
                    <a:pt x="736356" y="518711"/>
                  </a:lnTo>
                  <a:lnTo>
                    <a:pt x="750365" y="474818"/>
                  </a:lnTo>
                  <a:lnTo>
                    <a:pt x="759031" y="428795"/>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2D050"/>
            </a:solidFill>
          </p:spPr>
          <p:txBody>
            <a:bodyPr wrap="square" lIns="0" tIns="0" rIns="0" bIns="0" rtlCol="0"/>
            <a:lstStyle/>
            <a:p>
              <a:endParaRPr/>
            </a:p>
          </p:txBody>
        </p:sp>
        <p:sp>
          <p:nvSpPr>
            <p:cNvPr id="15" name="object 15"/>
            <p:cNvSpPr/>
            <p:nvPr/>
          </p:nvSpPr>
          <p:spPr>
            <a:xfrm>
              <a:off x="7848600" y="265810"/>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5"/>
                  </a:lnTo>
                  <a:lnTo>
                    <a:pt x="750365" y="474818"/>
                  </a:lnTo>
                  <a:lnTo>
                    <a:pt x="736356" y="518711"/>
                  </a:lnTo>
                  <a:lnTo>
                    <a:pt x="717363" y="560118"/>
                  </a:lnTo>
                  <a:lnTo>
                    <a:pt x="693742" y="598681"/>
                  </a:lnTo>
                  <a:lnTo>
                    <a:pt x="665850" y="634044"/>
                  </a:lnTo>
                  <a:lnTo>
                    <a:pt x="634044" y="665850"/>
                  </a:lnTo>
                  <a:lnTo>
                    <a:pt x="598681" y="693742"/>
                  </a:lnTo>
                  <a:lnTo>
                    <a:pt x="560118" y="717363"/>
                  </a:lnTo>
                  <a:lnTo>
                    <a:pt x="518711" y="736356"/>
                  </a:lnTo>
                  <a:lnTo>
                    <a:pt x="474818" y="750365"/>
                  </a:lnTo>
                  <a:lnTo>
                    <a:pt x="428795" y="759031"/>
                  </a:lnTo>
                  <a:lnTo>
                    <a:pt x="381000" y="762000"/>
                  </a:lnTo>
                  <a:lnTo>
                    <a:pt x="333204" y="759031"/>
                  </a:lnTo>
                  <a:lnTo>
                    <a:pt x="287181" y="750365"/>
                  </a:lnTo>
                  <a:lnTo>
                    <a:pt x="243288" y="736356"/>
                  </a:lnTo>
                  <a:lnTo>
                    <a:pt x="201881" y="717363"/>
                  </a:lnTo>
                  <a:lnTo>
                    <a:pt x="163318" y="693742"/>
                  </a:lnTo>
                  <a:lnTo>
                    <a:pt x="127955" y="665850"/>
                  </a:lnTo>
                  <a:lnTo>
                    <a:pt x="96149" y="634044"/>
                  </a:lnTo>
                  <a:lnTo>
                    <a:pt x="68257" y="598681"/>
                  </a:lnTo>
                  <a:lnTo>
                    <a:pt x="44636" y="560118"/>
                  </a:lnTo>
                  <a:lnTo>
                    <a:pt x="25643" y="518711"/>
                  </a:lnTo>
                  <a:lnTo>
                    <a:pt x="11634" y="474818"/>
                  </a:lnTo>
                  <a:lnTo>
                    <a:pt x="2968" y="428795"/>
                  </a:lnTo>
                  <a:lnTo>
                    <a:pt x="0" y="381000"/>
                  </a:lnTo>
                  <a:close/>
                </a:path>
              </a:pathLst>
            </a:custGeom>
            <a:ln w="9525">
              <a:solidFill>
                <a:srgbClr val="BD4A47"/>
              </a:solidFill>
            </a:ln>
          </p:spPr>
          <p:txBody>
            <a:bodyPr wrap="square" lIns="0" tIns="0" rIns="0" bIns="0" rtlCol="0"/>
            <a:lstStyle/>
            <a:p>
              <a:endParaRPr/>
            </a:p>
          </p:txBody>
        </p:sp>
      </p:grpSp>
      <p:sp>
        <p:nvSpPr>
          <p:cNvPr id="16" name="object 16"/>
          <p:cNvSpPr txBox="1"/>
          <p:nvPr/>
        </p:nvSpPr>
        <p:spPr>
          <a:xfrm>
            <a:off x="2336292" y="1165352"/>
            <a:ext cx="6099810" cy="2220595"/>
          </a:xfrm>
          <a:prstGeom prst="rect">
            <a:avLst/>
          </a:prstGeom>
        </p:spPr>
        <p:txBody>
          <a:bodyPr vert="horz" wrap="square" lIns="0" tIns="12700" rIns="0" bIns="0" rtlCol="0">
            <a:spAutoFit/>
          </a:bodyPr>
          <a:lstStyle/>
          <a:p>
            <a:pPr marL="12700" marR="5080">
              <a:lnSpc>
                <a:spcPct val="100000"/>
              </a:lnSpc>
              <a:spcBef>
                <a:spcPts val="100"/>
              </a:spcBef>
            </a:pPr>
            <a:r>
              <a:rPr sz="2400" b="1" u="heavy" dirty="0">
                <a:solidFill>
                  <a:srgbClr val="1F487C"/>
                </a:solidFill>
                <a:uFill>
                  <a:solidFill>
                    <a:srgbClr val="1F487C"/>
                  </a:solidFill>
                </a:uFill>
                <a:latin typeface="Times New Roman"/>
                <a:cs typeface="Times New Roman"/>
              </a:rPr>
              <a:t>Câu 10</a:t>
            </a:r>
            <a:r>
              <a:rPr sz="2400" dirty="0">
                <a:solidFill>
                  <a:srgbClr val="1F487C"/>
                </a:solidFill>
                <a:latin typeface="Times New Roman"/>
                <a:cs typeface="Times New Roman"/>
              </a:rPr>
              <a:t>: </a:t>
            </a:r>
            <a:r>
              <a:rPr sz="2400" spc="-5" dirty="0">
                <a:solidFill>
                  <a:srgbClr val="1F487C"/>
                </a:solidFill>
                <a:latin typeface="Times New Roman"/>
                <a:cs typeface="Times New Roman"/>
              </a:rPr>
              <a:t>Sử </a:t>
            </a:r>
            <a:r>
              <a:rPr sz="2400" dirty="0">
                <a:solidFill>
                  <a:srgbClr val="1F487C"/>
                </a:solidFill>
                <a:latin typeface="Times New Roman"/>
                <a:cs typeface="Times New Roman"/>
              </a:rPr>
              <a:t>dụng phương </a:t>
            </a:r>
            <a:r>
              <a:rPr sz="2400" spc="-5" dirty="0">
                <a:solidFill>
                  <a:srgbClr val="1F487C"/>
                </a:solidFill>
                <a:latin typeface="Times New Roman"/>
                <a:cs typeface="Times New Roman"/>
              </a:rPr>
              <a:t>pháp </a:t>
            </a:r>
            <a:r>
              <a:rPr sz="2400" dirty="0">
                <a:solidFill>
                  <a:srgbClr val="1F487C"/>
                </a:solidFill>
                <a:latin typeface="Times New Roman"/>
                <a:cs typeface="Times New Roman"/>
              </a:rPr>
              <a:t>nào để </a:t>
            </a:r>
            <a:r>
              <a:rPr sz="2400" spc="-5" dirty="0">
                <a:solidFill>
                  <a:srgbClr val="1F487C"/>
                </a:solidFill>
                <a:latin typeface="Times New Roman"/>
                <a:cs typeface="Times New Roman"/>
              </a:rPr>
              <a:t>trao </a:t>
            </a:r>
            <a:r>
              <a:rPr sz="2400" dirty="0">
                <a:solidFill>
                  <a:srgbClr val="1F487C"/>
                </a:solidFill>
                <a:latin typeface="Times New Roman"/>
                <a:cs typeface="Times New Roman"/>
              </a:rPr>
              <a:t>đổi</a:t>
            </a:r>
            <a:r>
              <a:rPr sz="2400" spc="-80" dirty="0">
                <a:solidFill>
                  <a:srgbClr val="1F487C"/>
                </a:solidFill>
                <a:latin typeface="Times New Roman"/>
                <a:cs typeface="Times New Roman"/>
              </a:rPr>
              <a:t> </a:t>
            </a:r>
            <a:r>
              <a:rPr sz="2400" dirty="0">
                <a:solidFill>
                  <a:srgbClr val="1F487C"/>
                </a:solidFill>
                <a:latin typeface="Times New Roman"/>
                <a:cs typeface="Times New Roman"/>
              </a:rPr>
              <a:t>dữ  liệu giữa các trang </a:t>
            </a:r>
            <a:r>
              <a:rPr sz="2400" spc="-5" dirty="0">
                <a:solidFill>
                  <a:srgbClr val="1F487C"/>
                </a:solidFill>
                <a:latin typeface="Times New Roman"/>
                <a:cs typeface="Times New Roman"/>
              </a:rPr>
              <a:t>(webpage) trong </a:t>
            </a:r>
            <a:r>
              <a:rPr sz="2400" dirty="0">
                <a:solidFill>
                  <a:srgbClr val="1F487C"/>
                </a:solidFill>
                <a:latin typeface="Times New Roman"/>
                <a:cs typeface="Times New Roman"/>
              </a:rPr>
              <a:t>một</a:t>
            </a:r>
            <a:r>
              <a:rPr sz="2400" spc="-120" dirty="0">
                <a:solidFill>
                  <a:srgbClr val="1F487C"/>
                </a:solidFill>
                <a:latin typeface="Times New Roman"/>
                <a:cs typeface="Times New Roman"/>
              </a:rPr>
              <a:t> </a:t>
            </a:r>
            <a:r>
              <a:rPr sz="2400" spc="-5" dirty="0">
                <a:solidFill>
                  <a:srgbClr val="1F487C"/>
                </a:solidFill>
                <a:latin typeface="Times New Roman"/>
                <a:cs typeface="Times New Roman"/>
              </a:rPr>
              <a:t>website:</a:t>
            </a:r>
            <a:endParaRPr sz="2400">
              <a:latin typeface="Times New Roman"/>
              <a:cs typeface="Times New Roman"/>
            </a:endParaRPr>
          </a:p>
          <a:p>
            <a:pPr marL="927100" indent="-457200">
              <a:lnSpc>
                <a:spcPct val="100000"/>
              </a:lnSpc>
              <a:buAutoNum type="alphaUcPeriod"/>
              <a:tabLst>
                <a:tab pos="926465" algn="l"/>
                <a:tab pos="927100" algn="l"/>
              </a:tabLst>
            </a:pPr>
            <a:r>
              <a:rPr sz="2400" spc="-35" dirty="0">
                <a:solidFill>
                  <a:srgbClr val="1F487C"/>
                </a:solidFill>
                <a:latin typeface="Times New Roman"/>
                <a:cs typeface="Times New Roman"/>
              </a:rPr>
              <a:t>$_GET, </a:t>
            </a:r>
            <a:r>
              <a:rPr sz="2400" spc="-5" dirty="0">
                <a:solidFill>
                  <a:srgbClr val="1F487C"/>
                </a:solidFill>
                <a:latin typeface="Times New Roman"/>
                <a:cs typeface="Times New Roman"/>
              </a:rPr>
              <a:t>$_POST </a:t>
            </a:r>
            <a:r>
              <a:rPr sz="2400" dirty="0">
                <a:solidFill>
                  <a:srgbClr val="1F487C"/>
                </a:solidFill>
                <a:latin typeface="Times New Roman"/>
                <a:cs typeface="Times New Roman"/>
              </a:rPr>
              <a:t>và</a:t>
            </a:r>
            <a:r>
              <a:rPr sz="2400" spc="-5" dirty="0">
                <a:solidFill>
                  <a:srgbClr val="1F487C"/>
                </a:solidFill>
                <a:latin typeface="Times New Roman"/>
                <a:cs typeface="Times New Roman"/>
              </a:rPr>
              <a:t> $_REQUEST</a:t>
            </a:r>
            <a:endParaRPr sz="2400">
              <a:latin typeface="Times New Roman"/>
              <a:cs typeface="Times New Roman"/>
            </a:endParaRPr>
          </a:p>
          <a:p>
            <a:pPr marL="927100" indent="-457200">
              <a:lnSpc>
                <a:spcPct val="100000"/>
              </a:lnSpc>
              <a:buAutoNum type="alphaUcPeriod"/>
              <a:tabLst>
                <a:tab pos="926465" algn="l"/>
                <a:tab pos="927100" algn="l"/>
              </a:tabLst>
            </a:pPr>
            <a:r>
              <a:rPr sz="2400" spc="-5" dirty="0">
                <a:solidFill>
                  <a:srgbClr val="1F487C"/>
                </a:solidFill>
                <a:latin typeface="Times New Roman"/>
                <a:cs typeface="Times New Roman"/>
              </a:rPr>
              <a:t>$_SESSION </a:t>
            </a:r>
            <a:r>
              <a:rPr sz="2400" dirty="0">
                <a:solidFill>
                  <a:srgbClr val="1F487C"/>
                </a:solidFill>
                <a:latin typeface="Times New Roman"/>
                <a:cs typeface="Times New Roman"/>
              </a:rPr>
              <a:t>và</a:t>
            </a:r>
            <a:r>
              <a:rPr sz="2400" spc="15" dirty="0">
                <a:solidFill>
                  <a:srgbClr val="1F487C"/>
                </a:solidFill>
                <a:latin typeface="Times New Roman"/>
                <a:cs typeface="Times New Roman"/>
              </a:rPr>
              <a:t> </a:t>
            </a:r>
            <a:r>
              <a:rPr sz="2400" spc="-5" dirty="0">
                <a:solidFill>
                  <a:srgbClr val="1F487C"/>
                </a:solidFill>
                <a:latin typeface="Times New Roman"/>
                <a:cs typeface="Times New Roman"/>
              </a:rPr>
              <a:t>$_COOKIE</a:t>
            </a:r>
            <a:endParaRPr sz="2400">
              <a:latin typeface="Times New Roman"/>
              <a:cs typeface="Times New Roman"/>
            </a:endParaRPr>
          </a:p>
          <a:p>
            <a:pPr marL="927100" indent="-457200">
              <a:lnSpc>
                <a:spcPct val="100000"/>
              </a:lnSpc>
              <a:buAutoNum type="alphaUcPeriod"/>
              <a:tabLst>
                <a:tab pos="926465" algn="l"/>
                <a:tab pos="927100" algn="l"/>
              </a:tabLst>
            </a:pPr>
            <a:r>
              <a:rPr sz="2400" dirty="0">
                <a:solidFill>
                  <a:srgbClr val="1F487C"/>
                </a:solidFill>
                <a:latin typeface="Times New Roman"/>
                <a:cs typeface="Times New Roman"/>
              </a:rPr>
              <a:t>Cơ </a:t>
            </a:r>
            <a:r>
              <a:rPr sz="2400" spc="-5" dirty="0">
                <a:solidFill>
                  <a:srgbClr val="1F487C"/>
                </a:solidFill>
                <a:latin typeface="Times New Roman"/>
                <a:cs typeface="Times New Roman"/>
              </a:rPr>
              <a:t>sở </a:t>
            </a:r>
            <a:r>
              <a:rPr sz="2400" dirty="0">
                <a:solidFill>
                  <a:srgbClr val="1F487C"/>
                </a:solidFill>
                <a:latin typeface="Times New Roman"/>
                <a:cs typeface="Times New Roman"/>
              </a:rPr>
              <a:t>dữ</a:t>
            </a:r>
            <a:r>
              <a:rPr sz="2400" spc="-5" dirty="0">
                <a:solidFill>
                  <a:srgbClr val="1F487C"/>
                </a:solidFill>
                <a:latin typeface="Times New Roman"/>
                <a:cs typeface="Times New Roman"/>
              </a:rPr>
              <a:t> </a:t>
            </a:r>
            <a:r>
              <a:rPr sz="2400" dirty="0">
                <a:solidFill>
                  <a:srgbClr val="1F487C"/>
                </a:solidFill>
                <a:latin typeface="Times New Roman"/>
                <a:cs typeface="Times New Roman"/>
              </a:rPr>
              <a:t>liệu</a:t>
            </a:r>
            <a:endParaRPr sz="2400">
              <a:latin typeface="Times New Roman"/>
              <a:cs typeface="Times New Roman"/>
            </a:endParaRPr>
          </a:p>
          <a:p>
            <a:pPr marL="927100" indent="-457200">
              <a:lnSpc>
                <a:spcPct val="100000"/>
              </a:lnSpc>
              <a:buAutoNum type="alphaUcPeriod"/>
              <a:tabLst>
                <a:tab pos="926465" algn="l"/>
                <a:tab pos="927100" algn="l"/>
              </a:tabLst>
            </a:pPr>
            <a:r>
              <a:rPr sz="2400" dirty="0">
                <a:solidFill>
                  <a:srgbClr val="1F487C"/>
                </a:solidFill>
                <a:latin typeface="Times New Roman"/>
                <a:cs typeface="Times New Roman"/>
              </a:rPr>
              <a:t>Tất cả đều</a:t>
            </a:r>
            <a:r>
              <a:rPr sz="2400" spc="-35" dirty="0">
                <a:solidFill>
                  <a:srgbClr val="1F487C"/>
                </a:solidFill>
                <a:latin typeface="Times New Roman"/>
                <a:cs typeface="Times New Roman"/>
              </a:rPr>
              <a:t> </a:t>
            </a:r>
            <a:r>
              <a:rPr sz="2400" spc="-5" dirty="0">
                <a:solidFill>
                  <a:srgbClr val="1F487C"/>
                </a:solidFill>
                <a:latin typeface="Times New Roman"/>
                <a:cs typeface="Times New Roman"/>
              </a:rPr>
              <a:t>sai</a:t>
            </a:r>
            <a:endParaRPr sz="2400">
              <a:latin typeface="Times New Roman"/>
              <a:cs typeface="Times New Roman"/>
            </a:endParaRPr>
          </a:p>
        </p:txBody>
      </p:sp>
      <p:sp>
        <p:nvSpPr>
          <p:cNvPr id="17" name="object 17"/>
          <p:cNvSpPr/>
          <p:nvPr/>
        </p:nvSpPr>
        <p:spPr>
          <a:xfrm>
            <a:off x="117475" y="3451301"/>
            <a:ext cx="2139950" cy="281406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631187"/>
            <a:ext cx="1771650" cy="635635"/>
          </a:xfrm>
          <a:prstGeom prst="rect">
            <a:avLst/>
          </a:prstGeom>
        </p:spPr>
        <p:txBody>
          <a:bodyPr vert="horz" wrap="square" lIns="0" tIns="12700" rIns="0" bIns="0" rtlCol="0">
            <a:spAutoFit/>
          </a:bodyPr>
          <a:lstStyle/>
          <a:p>
            <a:pPr marL="12700">
              <a:lnSpc>
                <a:spcPct val="100000"/>
              </a:lnSpc>
              <a:spcBef>
                <a:spcPts val="100"/>
              </a:spcBef>
            </a:pPr>
            <a:r>
              <a:rPr sz="4000" b="0" u="heavy" spc="-1005" dirty="0">
                <a:solidFill>
                  <a:srgbClr val="1F487C"/>
                </a:solidFill>
                <a:uFill>
                  <a:solidFill>
                    <a:srgbClr val="1F487C"/>
                  </a:solidFill>
                </a:uFill>
                <a:latin typeface="Times New Roman"/>
                <a:cs typeface="Times New Roman"/>
              </a:rPr>
              <a:t> </a:t>
            </a:r>
            <a:r>
              <a:rPr sz="4000" u="heavy" spc="-5" dirty="0">
                <a:solidFill>
                  <a:srgbClr val="1F487C"/>
                </a:solidFill>
                <a:uFill>
                  <a:solidFill>
                    <a:srgbClr val="1F487C"/>
                  </a:solidFill>
                </a:uFill>
                <a:latin typeface="Carlito"/>
                <a:cs typeface="Carlito"/>
              </a:rPr>
              <a:t>PHẦN</a:t>
            </a:r>
            <a:r>
              <a:rPr sz="4000" u="heavy" spc="-80" dirty="0">
                <a:solidFill>
                  <a:srgbClr val="1F487C"/>
                </a:solidFill>
                <a:uFill>
                  <a:solidFill>
                    <a:srgbClr val="1F487C"/>
                  </a:solidFill>
                </a:uFill>
                <a:latin typeface="Carlito"/>
                <a:cs typeface="Carlito"/>
              </a:rPr>
              <a:t> </a:t>
            </a:r>
            <a:r>
              <a:rPr lang="en-US" sz="4000" u="heavy" spc="-5" dirty="0">
                <a:solidFill>
                  <a:srgbClr val="1F487C"/>
                </a:solidFill>
                <a:uFill>
                  <a:solidFill>
                    <a:srgbClr val="1F487C"/>
                  </a:solidFill>
                </a:uFill>
                <a:latin typeface="Carlito"/>
                <a:cs typeface="Carlito"/>
              </a:rPr>
              <a:t>2</a:t>
            </a:r>
            <a:r>
              <a:rPr sz="4000" u="heavy" spc="-5" dirty="0">
                <a:solidFill>
                  <a:srgbClr val="1F487C"/>
                </a:solidFill>
                <a:uFill>
                  <a:solidFill>
                    <a:srgbClr val="1F487C"/>
                  </a:solidFill>
                </a:uFill>
                <a:latin typeface="Carlito"/>
                <a:cs typeface="Carlito"/>
              </a:rPr>
              <a:t>:</a:t>
            </a:r>
            <a:endParaRPr sz="4000" dirty="0">
              <a:latin typeface="Carlito"/>
              <a:cs typeface="Carlito"/>
            </a:endParaRPr>
          </a:p>
        </p:txBody>
      </p:sp>
      <p:sp>
        <p:nvSpPr>
          <p:cNvPr id="3" name="object 3"/>
          <p:cNvSpPr/>
          <p:nvPr/>
        </p:nvSpPr>
        <p:spPr>
          <a:xfrm>
            <a:off x="493776" y="2907029"/>
            <a:ext cx="8285226" cy="99288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2163317"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68374" y="185420"/>
            <a:ext cx="1704289" cy="34963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64540" y="615391"/>
            <a:ext cx="7818755" cy="4446270"/>
          </a:xfrm>
          <a:prstGeom prst="rect">
            <a:avLst/>
          </a:prstGeom>
        </p:spPr>
        <p:txBody>
          <a:bodyPr vert="horz" wrap="square" lIns="0" tIns="262255" rIns="0" bIns="0" rtlCol="0">
            <a:spAutoFit/>
          </a:bodyPr>
          <a:lstStyle/>
          <a:p>
            <a:pPr marL="456565" indent="-444500">
              <a:lnSpc>
                <a:spcPct val="100000"/>
              </a:lnSpc>
              <a:spcBef>
                <a:spcPts val="2065"/>
              </a:spcBef>
              <a:buAutoNum type="arabicPeriod"/>
              <a:tabLst>
                <a:tab pos="457200" algn="l"/>
              </a:tabLst>
            </a:pPr>
            <a:r>
              <a:rPr sz="3200" spc="-5" dirty="0">
                <a:latin typeface="Times New Roman"/>
                <a:cs typeface="Times New Roman"/>
              </a:rPr>
              <a:t>Giới</a:t>
            </a:r>
            <a:r>
              <a:rPr sz="3200" spc="-10" dirty="0">
                <a:latin typeface="Times New Roman"/>
                <a:cs typeface="Times New Roman"/>
              </a:rPr>
              <a:t> </a:t>
            </a:r>
            <a:r>
              <a:rPr sz="3200" spc="-5" dirty="0">
                <a:latin typeface="Times New Roman"/>
                <a:cs typeface="Times New Roman"/>
              </a:rPr>
              <a:t>thiệu</a:t>
            </a:r>
            <a:endParaRPr sz="3200">
              <a:latin typeface="Times New Roman"/>
              <a:cs typeface="Times New Roman"/>
            </a:endParaRPr>
          </a:p>
          <a:p>
            <a:pPr marL="456565" indent="-444500">
              <a:lnSpc>
                <a:spcPct val="100000"/>
              </a:lnSpc>
              <a:spcBef>
                <a:spcPts val="1960"/>
              </a:spcBef>
              <a:buAutoNum type="arabicPeriod"/>
              <a:tabLst>
                <a:tab pos="457200" algn="l"/>
              </a:tabLst>
            </a:pPr>
            <a:r>
              <a:rPr sz="3200" spc="-5" dirty="0">
                <a:latin typeface="Times New Roman"/>
                <a:cs typeface="Times New Roman"/>
              </a:rPr>
              <a:t>Đối </a:t>
            </a:r>
            <a:r>
              <a:rPr sz="3200" dirty="0">
                <a:latin typeface="Times New Roman"/>
                <a:cs typeface="Times New Roman"/>
              </a:rPr>
              <a:t>tượng </a:t>
            </a:r>
            <a:r>
              <a:rPr sz="3200" spc="-45" dirty="0">
                <a:latin typeface="Times New Roman"/>
                <a:cs typeface="Times New Roman"/>
              </a:rPr>
              <a:t>$_GET, </a:t>
            </a:r>
            <a:r>
              <a:rPr sz="3200" spc="-5" dirty="0">
                <a:latin typeface="Times New Roman"/>
                <a:cs typeface="Times New Roman"/>
              </a:rPr>
              <a:t>$_POST và</a:t>
            </a:r>
            <a:r>
              <a:rPr sz="3200" spc="-25" dirty="0">
                <a:latin typeface="Times New Roman"/>
                <a:cs typeface="Times New Roman"/>
              </a:rPr>
              <a:t> </a:t>
            </a:r>
            <a:r>
              <a:rPr sz="3200" spc="-5" dirty="0">
                <a:latin typeface="Times New Roman"/>
                <a:cs typeface="Times New Roman"/>
              </a:rPr>
              <a:t>$_REQUEST</a:t>
            </a:r>
            <a:endParaRPr sz="3200">
              <a:latin typeface="Times New Roman"/>
              <a:cs typeface="Times New Roman"/>
            </a:endParaRPr>
          </a:p>
          <a:p>
            <a:pPr marL="456565" indent="-444500">
              <a:lnSpc>
                <a:spcPct val="100000"/>
              </a:lnSpc>
              <a:spcBef>
                <a:spcPts val="1960"/>
              </a:spcBef>
              <a:buAutoNum type="arabicPeriod"/>
              <a:tabLst>
                <a:tab pos="457200" algn="l"/>
              </a:tabLst>
            </a:pPr>
            <a:r>
              <a:rPr sz="3200" spc="-5" dirty="0">
                <a:latin typeface="Times New Roman"/>
                <a:cs typeface="Times New Roman"/>
              </a:rPr>
              <a:t>Đối </a:t>
            </a:r>
            <a:r>
              <a:rPr sz="3200" dirty="0">
                <a:latin typeface="Times New Roman"/>
                <a:cs typeface="Times New Roman"/>
              </a:rPr>
              <a:t>tượng </a:t>
            </a:r>
            <a:r>
              <a:rPr sz="3200" spc="-5" dirty="0">
                <a:latin typeface="Times New Roman"/>
                <a:cs typeface="Times New Roman"/>
              </a:rPr>
              <a:t>$_COOKIE và</a:t>
            </a:r>
            <a:r>
              <a:rPr sz="3200" spc="-20" dirty="0">
                <a:latin typeface="Times New Roman"/>
                <a:cs typeface="Times New Roman"/>
              </a:rPr>
              <a:t> </a:t>
            </a:r>
            <a:r>
              <a:rPr sz="3200" spc="-5" dirty="0">
                <a:latin typeface="Times New Roman"/>
                <a:cs typeface="Times New Roman"/>
              </a:rPr>
              <a:t>$_SESSION</a:t>
            </a:r>
            <a:endParaRPr sz="3200">
              <a:latin typeface="Times New Roman"/>
              <a:cs typeface="Times New Roman"/>
            </a:endParaRPr>
          </a:p>
          <a:p>
            <a:pPr marL="456565" indent="-444500">
              <a:lnSpc>
                <a:spcPct val="100000"/>
              </a:lnSpc>
              <a:spcBef>
                <a:spcPts val="1960"/>
              </a:spcBef>
              <a:buAutoNum type="arabicPeriod"/>
              <a:tabLst>
                <a:tab pos="457200" algn="l"/>
              </a:tabLst>
            </a:pPr>
            <a:r>
              <a:rPr sz="3200" spc="-5" dirty="0">
                <a:latin typeface="Times New Roman"/>
                <a:cs typeface="Times New Roman"/>
              </a:rPr>
              <a:t>Đối </a:t>
            </a:r>
            <a:r>
              <a:rPr sz="3200" dirty="0">
                <a:latin typeface="Times New Roman"/>
                <a:cs typeface="Times New Roman"/>
              </a:rPr>
              <a:t>tượng</a:t>
            </a:r>
            <a:r>
              <a:rPr sz="3200" spc="-5" dirty="0">
                <a:latin typeface="Times New Roman"/>
                <a:cs typeface="Times New Roman"/>
              </a:rPr>
              <a:t> </a:t>
            </a:r>
            <a:r>
              <a:rPr sz="3200" spc="-35" dirty="0">
                <a:latin typeface="Times New Roman"/>
                <a:cs typeface="Times New Roman"/>
              </a:rPr>
              <a:t>$_SERVER</a:t>
            </a:r>
            <a:endParaRPr sz="3200">
              <a:latin typeface="Times New Roman"/>
              <a:cs typeface="Times New Roman"/>
            </a:endParaRPr>
          </a:p>
          <a:p>
            <a:pPr marL="456565" indent="-444500">
              <a:lnSpc>
                <a:spcPct val="100000"/>
              </a:lnSpc>
              <a:spcBef>
                <a:spcPts val="1964"/>
              </a:spcBef>
              <a:buAutoNum type="arabicPeriod"/>
              <a:tabLst>
                <a:tab pos="457200" algn="l"/>
              </a:tabLst>
            </a:pPr>
            <a:r>
              <a:rPr sz="3200" spc="-5" dirty="0">
                <a:latin typeface="Times New Roman"/>
                <a:cs typeface="Times New Roman"/>
              </a:rPr>
              <a:t>Đối </a:t>
            </a:r>
            <a:r>
              <a:rPr sz="3200" dirty="0">
                <a:latin typeface="Times New Roman"/>
                <a:cs typeface="Times New Roman"/>
              </a:rPr>
              <a:t>tượng</a:t>
            </a:r>
            <a:r>
              <a:rPr sz="3200" spc="-10" dirty="0">
                <a:latin typeface="Times New Roman"/>
                <a:cs typeface="Times New Roman"/>
              </a:rPr>
              <a:t> </a:t>
            </a:r>
            <a:r>
              <a:rPr sz="3200" spc="-5" dirty="0">
                <a:latin typeface="Times New Roman"/>
                <a:cs typeface="Times New Roman"/>
              </a:rPr>
              <a:t>$_FILES</a:t>
            </a:r>
            <a:endParaRPr sz="3200">
              <a:latin typeface="Times New Roman"/>
              <a:cs typeface="Times New Roman"/>
            </a:endParaRPr>
          </a:p>
          <a:p>
            <a:pPr marL="456565" indent="-444500">
              <a:lnSpc>
                <a:spcPct val="100000"/>
              </a:lnSpc>
              <a:spcBef>
                <a:spcPts val="1955"/>
              </a:spcBef>
              <a:buAutoNum type="arabicPeriod"/>
              <a:tabLst>
                <a:tab pos="457200" algn="l"/>
              </a:tabLst>
            </a:pPr>
            <a:r>
              <a:rPr sz="3200" spc="-5" dirty="0">
                <a:latin typeface="Times New Roman"/>
                <a:cs typeface="Times New Roman"/>
              </a:rPr>
              <a:t>Các đối tượng </a:t>
            </a:r>
            <a:r>
              <a:rPr sz="3200" dirty="0">
                <a:latin typeface="Times New Roman"/>
                <a:cs typeface="Times New Roman"/>
              </a:rPr>
              <a:t>khác </a:t>
            </a:r>
            <a:r>
              <a:rPr sz="3200" spc="-5" dirty="0">
                <a:latin typeface="Times New Roman"/>
                <a:cs typeface="Times New Roman"/>
              </a:rPr>
              <a:t>trong </a:t>
            </a:r>
            <a:r>
              <a:rPr sz="3200" spc="-90" dirty="0">
                <a:latin typeface="Times New Roman"/>
                <a:cs typeface="Times New Roman"/>
              </a:rPr>
              <a:t>Web</a:t>
            </a:r>
            <a:r>
              <a:rPr sz="3200" spc="-5" dirty="0">
                <a:latin typeface="Times New Roman"/>
                <a:cs typeface="Times New Roman"/>
              </a:rPr>
              <a:t> </a:t>
            </a:r>
            <a:r>
              <a:rPr sz="3200" spc="-10" dirty="0">
                <a:latin typeface="Times New Roman"/>
                <a:cs typeface="Times New Roman"/>
              </a:rPr>
              <a:t>Programming</a:t>
            </a:r>
            <a:endParaRPr sz="3200">
              <a:latin typeface="Times New Roman"/>
              <a:cs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019" cy="785622"/>
            <a:chOff x="1080261" y="1523"/>
            <a:chExt cx="6875019" cy="785622"/>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p:nvPr/>
        </p:nvSpPr>
        <p:spPr>
          <a:xfrm>
            <a:off x="383540" y="548640"/>
            <a:ext cx="8148955" cy="5014595"/>
          </a:xfrm>
          <a:prstGeom prst="rect">
            <a:avLst/>
          </a:prstGeom>
        </p:spPr>
        <p:txBody>
          <a:bodyPr vert="horz" wrap="square" lIns="0" tIns="220980" rIns="0" bIns="0" rtlCol="0">
            <a:spAutoFit/>
          </a:bodyPr>
          <a:lstStyle/>
          <a:p>
            <a:pPr marL="12700" algn="just">
              <a:lnSpc>
                <a:spcPct val="100000"/>
              </a:lnSpc>
              <a:spcBef>
                <a:spcPts val="1740"/>
              </a:spcBef>
            </a:pPr>
            <a:r>
              <a:rPr sz="2400" b="1" dirty="0">
                <a:solidFill>
                  <a:srgbClr val="FF0000"/>
                </a:solidFill>
                <a:latin typeface="Times New Roman"/>
                <a:cs typeface="Times New Roman"/>
              </a:rPr>
              <a:t>a. </a:t>
            </a:r>
            <a:r>
              <a:rPr sz="2400" b="1" spc="-5" dirty="0">
                <a:solidFill>
                  <a:srgbClr val="FF0000"/>
                </a:solidFill>
                <a:latin typeface="Times New Roman"/>
                <a:cs typeface="Times New Roman"/>
              </a:rPr>
              <a:t>Đối tượng </a:t>
            </a:r>
            <a:r>
              <a:rPr sz="2400" b="1" dirty="0">
                <a:solidFill>
                  <a:srgbClr val="FF0000"/>
                </a:solidFill>
                <a:latin typeface="Times New Roman"/>
                <a:cs typeface="Times New Roman"/>
              </a:rPr>
              <a:t>$_GET</a:t>
            </a:r>
            <a:endParaRPr sz="2400">
              <a:latin typeface="Times New Roman"/>
              <a:cs typeface="Times New Roman"/>
            </a:endParaRPr>
          </a:p>
          <a:p>
            <a:pPr marL="584200" marR="6350" indent="-342900" algn="just">
              <a:lnSpc>
                <a:spcPct val="150000"/>
              </a:lnSpc>
              <a:spcBef>
                <a:spcPts val="200"/>
              </a:spcBef>
              <a:buClr>
                <a:srgbClr val="00AF50"/>
              </a:buClr>
              <a:buFont typeface="Wingdings"/>
              <a:buChar char=""/>
              <a:tabLst>
                <a:tab pos="584200" algn="l"/>
              </a:tabLst>
            </a:pPr>
            <a:r>
              <a:rPr sz="2400" dirty="0">
                <a:latin typeface="Times New Roman"/>
                <a:cs typeface="Times New Roman"/>
              </a:rPr>
              <a:t>Dữ </a:t>
            </a:r>
            <a:r>
              <a:rPr sz="2400" spc="-5" dirty="0">
                <a:latin typeface="Times New Roman"/>
                <a:cs typeface="Times New Roman"/>
              </a:rPr>
              <a:t>liệu </a:t>
            </a:r>
            <a:r>
              <a:rPr sz="2400" dirty="0">
                <a:latin typeface="Times New Roman"/>
                <a:cs typeface="Times New Roman"/>
              </a:rPr>
              <a:t>gửi </a:t>
            </a:r>
            <a:r>
              <a:rPr sz="2400" spc="-5" dirty="0">
                <a:latin typeface="Times New Roman"/>
                <a:cs typeface="Times New Roman"/>
              </a:rPr>
              <a:t>từ trình </a:t>
            </a:r>
            <a:r>
              <a:rPr sz="2400" dirty="0">
                <a:latin typeface="Times New Roman"/>
                <a:cs typeface="Times New Roman"/>
              </a:rPr>
              <a:t>duyệt lên server qua phương thức </a:t>
            </a:r>
            <a:r>
              <a:rPr sz="2400" b="1" dirty="0">
                <a:latin typeface="Times New Roman"/>
                <a:cs typeface="Times New Roman"/>
              </a:rPr>
              <a:t>GET</a:t>
            </a:r>
            <a:r>
              <a:rPr sz="2400" b="1" spc="-125" dirty="0">
                <a:latin typeface="Times New Roman"/>
                <a:cs typeface="Times New Roman"/>
              </a:rPr>
              <a:t> </a:t>
            </a:r>
            <a:r>
              <a:rPr sz="2400" spc="-5" dirty="0">
                <a:latin typeface="Times New Roman"/>
                <a:cs typeface="Times New Roman"/>
              </a:rPr>
              <a:t>là  </a:t>
            </a:r>
            <a:r>
              <a:rPr sz="2400" dirty="0">
                <a:latin typeface="Times New Roman"/>
                <a:cs typeface="Times New Roman"/>
              </a:rPr>
              <a:t>phần dữ </a:t>
            </a:r>
            <a:r>
              <a:rPr sz="2400" spc="-5" dirty="0">
                <a:latin typeface="Times New Roman"/>
                <a:cs typeface="Times New Roman"/>
              </a:rPr>
              <a:t>liệu </a:t>
            </a:r>
            <a:r>
              <a:rPr sz="2400" dirty="0">
                <a:latin typeface="Times New Roman"/>
                <a:cs typeface="Times New Roman"/>
              </a:rPr>
              <a:t>được </a:t>
            </a:r>
            <a:r>
              <a:rPr sz="2400" spc="-5" dirty="0">
                <a:latin typeface="Times New Roman"/>
                <a:cs typeface="Times New Roman"/>
              </a:rPr>
              <a:t>nhập trực tiếp theo sau địa </a:t>
            </a:r>
            <a:r>
              <a:rPr sz="2400" dirty="0">
                <a:latin typeface="Times New Roman"/>
                <a:cs typeface="Times New Roman"/>
              </a:rPr>
              <a:t>chỉ </a:t>
            </a:r>
            <a:r>
              <a:rPr sz="2400" b="1" spc="-5" dirty="0">
                <a:latin typeface="Times New Roman"/>
                <a:cs typeface="Times New Roman"/>
              </a:rPr>
              <a:t>URL</a:t>
            </a:r>
            <a:r>
              <a:rPr sz="2400" spc="-5" dirty="0">
                <a:latin typeface="Times New Roman"/>
                <a:cs typeface="Times New Roman"/>
              </a:rPr>
              <a:t>, được  </a:t>
            </a:r>
            <a:r>
              <a:rPr sz="2400" dirty="0">
                <a:latin typeface="Times New Roman"/>
                <a:cs typeface="Times New Roman"/>
              </a:rPr>
              <a:t>phân biệt với tên </a:t>
            </a:r>
            <a:r>
              <a:rPr sz="2400" spc="-5" dirty="0">
                <a:latin typeface="Times New Roman"/>
                <a:cs typeface="Times New Roman"/>
              </a:rPr>
              <a:t>file </a:t>
            </a:r>
            <a:r>
              <a:rPr sz="2400" dirty="0">
                <a:latin typeface="Times New Roman"/>
                <a:cs typeface="Times New Roman"/>
              </a:rPr>
              <a:t>script bằng dấu hỏi chấm</a:t>
            </a:r>
            <a:r>
              <a:rPr sz="2400" spc="-105" dirty="0">
                <a:latin typeface="Times New Roman"/>
                <a:cs typeface="Times New Roman"/>
              </a:rPr>
              <a:t> </a:t>
            </a:r>
            <a:r>
              <a:rPr sz="2400" dirty="0">
                <a:latin typeface="Times New Roman"/>
                <a:cs typeface="Times New Roman"/>
              </a:rPr>
              <a:t>(?)</a:t>
            </a:r>
            <a:endParaRPr sz="2400">
              <a:latin typeface="Times New Roman"/>
              <a:cs typeface="Times New Roman"/>
            </a:endParaRPr>
          </a:p>
          <a:p>
            <a:pPr marL="584200" indent="-342900" algn="just">
              <a:lnSpc>
                <a:spcPct val="100000"/>
              </a:lnSpc>
              <a:spcBef>
                <a:spcPts val="1440"/>
              </a:spcBef>
              <a:buClr>
                <a:srgbClr val="00AF50"/>
              </a:buClr>
              <a:buFont typeface="Wingdings"/>
              <a:buChar char=""/>
              <a:tabLst>
                <a:tab pos="5842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khi </a:t>
            </a:r>
            <a:r>
              <a:rPr sz="2400" spc="-5" dirty="0">
                <a:latin typeface="Times New Roman"/>
                <a:cs typeface="Times New Roman"/>
              </a:rPr>
              <a:t>ta </a:t>
            </a:r>
            <a:r>
              <a:rPr sz="2400" dirty="0">
                <a:latin typeface="Times New Roman"/>
                <a:cs typeface="Times New Roman"/>
              </a:rPr>
              <a:t>gõ vào trình duyệt địa chỉ URL</a:t>
            </a:r>
            <a:r>
              <a:rPr sz="2400" spc="-155" dirty="0">
                <a:latin typeface="Times New Roman"/>
                <a:cs typeface="Times New Roman"/>
              </a:rPr>
              <a:t> </a:t>
            </a:r>
            <a:r>
              <a:rPr sz="2400" spc="-5" dirty="0">
                <a:latin typeface="Times New Roman"/>
                <a:cs typeface="Times New Roman"/>
              </a:rPr>
              <a:t>sau:</a:t>
            </a:r>
            <a:endParaRPr sz="2400">
              <a:latin typeface="Times New Roman"/>
              <a:cs typeface="Times New Roman"/>
            </a:endParaRPr>
          </a:p>
          <a:p>
            <a:pPr marL="698500">
              <a:lnSpc>
                <a:spcPct val="100000"/>
              </a:lnSpc>
              <a:spcBef>
                <a:spcPts val="1440"/>
              </a:spcBef>
            </a:pPr>
            <a:r>
              <a:rPr sz="2400" b="1" spc="-5" dirty="0">
                <a:solidFill>
                  <a:srgbClr val="006FC0"/>
                </a:solidFill>
                <a:latin typeface="Times New Roman"/>
                <a:cs typeface="Times New Roman"/>
                <a:hlinkClick r:id="rId10"/>
              </a:rPr>
              <a:t>http://www.phpvn.org/topic.php?</a:t>
            </a:r>
            <a:r>
              <a:rPr sz="2400" b="1" spc="-5" dirty="0">
                <a:solidFill>
                  <a:srgbClr val="FF0000"/>
                </a:solidFill>
                <a:latin typeface="Times New Roman"/>
                <a:cs typeface="Times New Roman"/>
                <a:hlinkClick r:id="rId10"/>
              </a:rPr>
              <a:t>TOPIC_ID=161</a:t>
            </a:r>
            <a:endParaRPr sz="2400">
              <a:latin typeface="Times New Roman"/>
              <a:cs typeface="Times New Roman"/>
            </a:endParaRPr>
          </a:p>
          <a:p>
            <a:pPr marL="698500" marR="5080" algn="just">
              <a:lnSpc>
                <a:spcPct val="150000"/>
              </a:lnSpc>
            </a:pPr>
            <a:r>
              <a:rPr sz="2400" spc="-5" dirty="0">
                <a:latin typeface="Times New Roman"/>
                <a:cs typeface="Times New Roman"/>
              </a:rPr>
              <a:t>Khi </a:t>
            </a:r>
            <a:r>
              <a:rPr sz="2400" dirty="0">
                <a:latin typeface="Times New Roman"/>
                <a:cs typeface="Times New Roman"/>
              </a:rPr>
              <a:t>đó, </a:t>
            </a:r>
            <a:r>
              <a:rPr sz="2400" spc="-5" dirty="0">
                <a:latin typeface="Times New Roman"/>
                <a:cs typeface="Times New Roman"/>
              </a:rPr>
              <a:t>trình </a:t>
            </a:r>
            <a:r>
              <a:rPr sz="2400" dirty="0">
                <a:latin typeface="Times New Roman"/>
                <a:cs typeface="Times New Roman"/>
              </a:rPr>
              <a:t>duyệt </a:t>
            </a:r>
            <a:r>
              <a:rPr sz="2400" spc="-5" dirty="0">
                <a:latin typeface="Times New Roman"/>
                <a:cs typeface="Times New Roman"/>
              </a:rPr>
              <a:t>sẽ </a:t>
            </a:r>
            <a:r>
              <a:rPr sz="2400" dirty="0">
                <a:latin typeface="Times New Roman"/>
                <a:cs typeface="Times New Roman"/>
              </a:rPr>
              <a:t>gửi </a:t>
            </a:r>
            <a:r>
              <a:rPr sz="2400" spc="-5" dirty="0">
                <a:latin typeface="Times New Roman"/>
                <a:cs typeface="Times New Roman"/>
              </a:rPr>
              <a:t>theo địa </a:t>
            </a:r>
            <a:r>
              <a:rPr sz="2400" dirty="0">
                <a:latin typeface="Times New Roman"/>
                <a:cs typeface="Times New Roman"/>
              </a:rPr>
              <a:t>chỉ trên </a:t>
            </a:r>
            <a:r>
              <a:rPr sz="2400" spc="-5" dirty="0">
                <a:latin typeface="Times New Roman"/>
                <a:cs typeface="Times New Roman"/>
              </a:rPr>
              <a:t>một cặp: </a:t>
            </a:r>
            <a:r>
              <a:rPr sz="2400" b="1" spc="-5" dirty="0">
                <a:latin typeface="Times New Roman"/>
                <a:cs typeface="Times New Roman"/>
              </a:rPr>
              <a:t>biến </a:t>
            </a:r>
            <a:r>
              <a:rPr sz="2400" b="1" dirty="0">
                <a:latin typeface="Times New Roman"/>
                <a:cs typeface="Times New Roman"/>
              </a:rPr>
              <a:t>=  giá </a:t>
            </a:r>
            <a:r>
              <a:rPr sz="2400" b="1" spc="-5" dirty="0">
                <a:latin typeface="Times New Roman"/>
                <a:cs typeface="Times New Roman"/>
              </a:rPr>
              <a:t>trị</a:t>
            </a:r>
            <a:r>
              <a:rPr sz="2400" spc="-5" dirty="0">
                <a:latin typeface="Times New Roman"/>
                <a:cs typeface="Times New Roman"/>
              </a:rPr>
              <a:t>, </a:t>
            </a:r>
            <a:r>
              <a:rPr sz="2400" dirty="0">
                <a:latin typeface="Times New Roman"/>
                <a:cs typeface="Times New Roman"/>
              </a:rPr>
              <a:t>trong đó biến </a:t>
            </a:r>
            <a:r>
              <a:rPr sz="2400" spc="-5" dirty="0">
                <a:latin typeface="Times New Roman"/>
                <a:cs typeface="Times New Roman"/>
              </a:rPr>
              <a:t>có </a:t>
            </a:r>
            <a:r>
              <a:rPr sz="2400" dirty="0">
                <a:latin typeface="Times New Roman"/>
                <a:cs typeface="Times New Roman"/>
              </a:rPr>
              <a:t>tên </a:t>
            </a:r>
            <a:r>
              <a:rPr sz="2400" spc="-5" dirty="0">
                <a:latin typeface="Times New Roman"/>
                <a:cs typeface="Times New Roman"/>
              </a:rPr>
              <a:t>là </a:t>
            </a:r>
            <a:r>
              <a:rPr sz="2400" b="1" spc="-10" dirty="0">
                <a:latin typeface="Times New Roman"/>
                <a:cs typeface="Times New Roman"/>
              </a:rPr>
              <a:t>TOPIC_ID </a:t>
            </a:r>
            <a:r>
              <a:rPr sz="2400" dirty="0">
                <a:latin typeface="Times New Roman"/>
                <a:cs typeface="Times New Roman"/>
              </a:rPr>
              <a:t>và </a:t>
            </a:r>
            <a:r>
              <a:rPr sz="2400" spc="-5" dirty="0">
                <a:latin typeface="Times New Roman"/>
                <a:cs typeface="Times New Roman"/>
              </a:rPr>
              <a:t>giá trị là </a:t>
            </a:r>
            <a:r>
              <a:rPr sz="2400" b="1" dirty="0">
                <a:latin typeface="Times New Roman"/>
                <a:cs typeface="Times New Roman"/>
              </a:rPr>
              <a:t>161  </a:t>
            </a:r>
            <a:r>
              <a:rPr sz="2400" spc="-5" dirty="0">
                <a:latin typeface="Times New Roman"/>
                <a:cs typeface="Times New Roman"/>
              </a:rPr>
              <a:t>(</a:t>
            </a:r>
            <a:r>
              <a:rPr sz="2400" b="1" spc="-5" dirty="0">
                <a:latin typeface="Times New Roman"/>
                <a:cs typeface="Times New Roman"/>
              </a:rPr>
              <a:t>TOPIC_ID=161</a:t>
            </a:r>
            <a:r>
              <a:rPr sz="2400" spc="-5" dirty="0">
                <a:latin typeface="Times New Roman"/>
                <a:cs typeface="Times New Roman"/>
              </a:rPr>
              <a:t>).</a:t>
            </a:r>
            <a:endParaRPr sz="2400">
              <a:latin typeface="Times New Roman"/>
              <a:cs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2220467" cy="7856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13078" y="221361"/>
            <a:ext cx="1721053" cy="313690"/>
          </a:xfrm>
          <a:prstGeom prst="rect">
            <a:avLst/>
          </a:prstGeom>
          <a:blipFill>
            <a:blip r:embed="rId3" cstate="print"/>
            <a:stretch>
              <a:fillRect/>
            </a:stretch>
          </a:blipFill>
        </p:spPr>
        <p:txBody>
          <a:bodyPr wrap="square" lIns="0" tIns="0" rIns="0" bIns="0" rtlCol="0"/>
          <a:lstStyle/>
          <a:p>
            <a:endParaRPr/>
          </a:p>
        </p:txBody>
      </p:sp>
      <p:grpSp>
        <p:nvGrpSpPr>
          <p:cNvPr id="5" name="object 5"/>
          <p:cNvGrpSpPr/>
          <p:nvPr/>
        </p:nvGrpSpPr>
        <p:grpSpPr>
          <a:xfrm>
            <a:off x="335648" y="1233677"/>
            <a:ext cx="7670800" cy="1621790"/>
            <a:chOff x="335648" y="1233677"/>
            <a:chExt cx="7670800" cy="1621790"/>
          </a:xfrm>
        </p:grpSpPr>
        <p:sp>
          <p:nvSpPr>
            <p:cNvPr id="6" name="object 6"/>
            <p:cNvSpPr/>
            <p:nvPr/>
          </p:nvSpPr>
          <p:spPr>
            <a:xfrm>
              <a:off x="335648" y="1282699"/>
              <a:ext cx="5607939" cy="150672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119372" y="1256537"/>
              <a:ext cx="3844289" cy="159867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078224" y="1233677"/>
              <a:ext cx="3928110" cy="139217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4165092" y="1282699"/>
              <a:ext cx="3752850" cy="1506727"/>
            </a:xfrm>
            <a:prstGeom prst="rect">
              <a:avLst/>
            </a:prstGeom>
            <a:blipFill>
              <a:blip r:embed="rId7" cstate="print"/>
              <a:stretch>
                <a:fillRect/>
              </a:stretch>
            </a:blipFill>
          </p:spPr>
          <p:txBody>
            <a:bodyPr wrap="square" lIns="0" tIns="0" rIns="0" bIns="0" rtlCol="0"/>
            <a:lstStyle/>
            <a:p>
              <a:endParaRPr/>
            </a:p>
          </p:txBody>
        </p:sp>
      </p:grpSp>
      <p:sp>
        <p:nvSpPr>
          <p:cNvPr id="10" name="object 10"/>
          <p:cNvSpPr txBox="1"/>
          <p:nvPr/>
        </p:nvSpPr>
        <p:spPr>
          <a:xfrm>
            <a:off x="4165091" y="1282700"/>
            <a:ext cx="3752850" cy="1506855"/>
          </a:xfrm>
          <a:prstGeom prst="rect">
            <a:avLst/>
          </a:prstGeom>
          <a:ln w="9525">
            <a:solidFill>
              <a:srgbClr val="497DBA"/>
            </a:solidFill>
          </a:ln>
        </p:spPr>
        <p:txBody>
          <a:bodyPr vert="horz" wrap="square" lIns="0" tIns="26034" rIns="0" bIns="0" rtlCol="0">
            <a:spAutoFit/>
          </a:bodyPr>
          <a:lstStyle/>
          <a:p>
            <a:pPr marL="91440" marR="97790">
              <a:lnSpc>
                <a:spcPct val="102499"/>
              </a:lnSpc>
              <a:spcBef>
                <a:spcPts val="204"/>
              </a:spcBef>
            </a:pPr>
            <a:r>
              <a:rPr sz="1800" spc="-5" dirty="0">
                <a:latin typeface="Times New Roman"/>
                <a:cs typeface="Times New Roman"/>
              </a:rPr>
              <a:t>&lt;</a:t>
            </a:r>
            <a:r>
              <a:rPr sz="1800" b="1" spc="-5" dirty="0">
                <a:solidFill>
                  <a:srgbClr val="C0504D"/>
                </a:solidFill>
                <a:latin typeface="Times New Roman"/>
                <a:cs typeface="Times New Roman"/>
              </a:rPr>
              <a:t>form </a:t>
            </a:r>
            <a:r>
              <a:rPr sz="1800" spc="-5" dirty="0">
                <a:latin typeface="Carlito"/>
                <a:cs typeface="Carlito"/>
              </a:rPr>
              <a:t>name="frmLogin" </a:t>
            </a:r>
            <a:r>
              <a:rPr sz="1400" b="1" spc="-5" dirty="0">
                <a:solidFill>
                  <a:srgbClr val="00AF50"/>
                </a:solidFill>
                <a:latin typeface="Arial"/>
                <a:cs typeface="Arial"/>
              </a:rPr>
              <a:t>method="get"  action="phpchecklogin_get.php"</a:t>
            </a:r>
            <a:r>
              <a:rPr sz="1800" spc="-5" dirty="0">
                <a:latin typeface="Arial"/>
                <a:cs typeface="Arial"/>
              </a:rPr>
              <a:t>&gt;</a:t>
            </a:r>
            <a:endParaRPr sz="1800">
              <a:latin typeface="Arial"/>
              <a:cs typeface="Arial"/>
            </a:endParaRPr>
          </a:p>
          <a:p>
            <a:pPr marL="91440">
              <a:lnSpc>
                <a:spcPts val="2105"/>
              </a:lnSpc>
            </a:pPr>
            <a:r>
              <a:rPr sz="1800" spc="-80" dirty="0">
                <a:latin typeface="Trebuchet MS"/>
                <a:cs typeface="Trebuchet MS"/>
              </a:rPr>
              <a:t>…</a:t>
            </a:r>
            <a:endParaRPr sz="1800">
              <a:latin typeface="Trebuchet MS"/>
              <a:cs typeface="Trebuchet MS"/>
            </a:endParaRPr>
          </a:p>
          <a:p>
            <a:pPr marL="91440">
              <a:lnSpc>
                <a:spcPct val="100000"/>
              </a:lnSpc>
            </a:pPr>
            <a:r>
              <a:rPr sz="1800" spc="-5" dirty="0">
                <a:latin typeface="Times New Roman"/>
                <a:cs typeface="Times New Roman"/>
              </a:rPr>
              <a:t>&lt;/</a:t>
            </a:r>
            <a:r>
              <a:rPr sz="1800" b="1" spc="-5" dirty="0">
                <a:solidFill>
                  <a:srgbClr val="C0504D"/>
                </a:solidFill>
                <a:latin typeface="Times New Roman"/>
                <a:cs typeface="Times New Roman"/>
              </a:rPr>
              <a:t>form</a:t>
            </a:r>
            <a:r>
              <a:rPr sz="1800" spc="-5" dirty="0">
                <a:latin typeface="Times New Roman"/>
                <a:cs typeface="Times New Roman"/>
              </a:rPr>
              <a:t>&gt;</a:t>
            </a:r>
            <a:endParaRPr sz="1800">
              <a:latin typeface="Times New Roman"/>
              <a:cs typeface="Times New Roman"/>
            </a:endParaRPr>
          </a:p>
        </p:txBody>
      </p:sp>
      <p:grpSp>
        <p:nvGrpSpPr>
          <p:cNvPr id="12" name="object 12"/>
          <p:cNvGrpSpPr/>
          <p:nvPr/>
        </p:nvGrpSpPr>
        <p:grpSpPr>
          <a:xfrm>
            <a:off x="752094" y="3089910"/>
            <a:ext cx="520065" cy="828040"/>
            <a:chOff x="752094" y="3089910"/>
            <a:chExt cx="520065" cy="828040"/>
          </a:xfrm>
        </p:grpSpPr>
        <p:sp>
          <p:nvSpPr>
            <p:cNvPr id="13" name="object 13"/>
            <p:cNvSpPr/>
            <p:nvPr/>
          </p:nvSpPr>
          <p:spPr>
            <a:xfrm>
              <a:off x="752094" y="3089910"/>
              <a:ext cx="519684" cy="827532"/>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804494" y="3112516"/>
              <a:ext cx="414705" cy="734187"/>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804494" y="3112516"/>
              <a:ext cx="415290" cy="734695"/>
            </a:xfrm>
            <a:custGeom>
              <a:avLst/>
              <a:gdLst/>
              <a:ahLst/>
              <a:cxnLst/>
              <a:rect l="l" t="t" r="r" b="b"/>
              <a:pathLst>
                <a:path w="415290" h="734695">
                  <a:moveTo>
                    <a:pt x="0" y="526923"/>
                  </a:moveTo>
                  <a:lnTo>
                    <a:pt x="103670" y="526923"/>
                  </a:lnTo>
                  <a:lnTo>
                    <a:pt x="103670" y="0"/>
                  </a:lnTo>
                  <a:lnTo>
                    <a:pt x="311023" y="0"/>
                  </a:lnTo>
                  <a:lnTo>
                    <a:pt x="311023" y="526923"/>
                  </a:lnTo>
                  <a:lnTo>
                    <a:pt x="414705" y="526923"/>
                  </a:lnTo>
                  <a:lnTo>
                    <a:pt x="207352" y="734187"/>
                  </a:lnTo>
                  <a:lnTo>
                    <a:pt x="0" y="526923"/>
                  </a:lnTo>
                  <a:close/>
                </a:path>
              </a:pathLst>
            </a:custGeom>
            <a:ln w="9525">
              <a:solidFill>
                <a:srgbClr val="97B853"/>
              </a:solidFill>
            </a:ln>
          </p:spPr>
          <p:txBody>
            <a:bodyPr wrap="square" lIns="0" tIns="0" rIns="0" bIns="0" rtlCol="0"/>
            <a:lstStyle/>
            <a:p>
              <a:endParaRPr/>
            </a:p>
          </p:txBody>
        </p:sp>
      </p:grpSp>
      <p:grpSp>
        <p:nvGrpSpPr>
          <p:cNvPr id="16" name="object 16"/>
          <p:cNvGrpSpPr/>
          <p:nvPr/>
        </p:nvGrpSpPr>
        <p:grpSpPr>
          <a:xfrm>
            <a:off x="335648" y="3937253"/>
            <a:ext cx="8462645" cy="2921000"/>
            <a:chOff x="335648" y="3937253"/>
            <a:chExt cx="8462645" cy="2921000"/>
          </a:xfrm>
        </p:grpSpPr>
        <p:sp>
          <p:nvSpPr>
            <p:cNvPr id="17" name="object 17"/>
            <p:cNvSpPr/>
            <p:nvPr/>
          </p:nvSpPr>
          <p:spPr>
            <a:xfrm>
              <a:off x="335648" y="4189983"/>
              <a:ext cx="5705983" cy="1601215"/>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2843022" y="3937253"/>
              <a:ext cx="409955" cy="666750"/>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2895600" y="3962399"/>
              <a:ext cx="304800" cy="572897"/>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2895600" y="3962399"/>
              <a:ext cx="304800" cy="573405"/>
            </a:xfrm>
            <a:custGeom>
              <a:avLst/>
              <a:gdLst/>
              <a:ahLst/>
              <a:cxnLst/>
              <a:rect l="l" t="t" r="r" b="b"/>
              <a:pathLst>
                <a:path w="304800" h="573404">
                  <a:moveTo>
                    <a:pt x="0" y="152400"/>
                  </a:moveTo>
                  <a:lnTo>
                    <a:pt x="152400" y="0"/>
                  </a:lnTo>
                  <a:lnTo>
                    <a:pt x="304800" y="152400"/>
                  </a:lnTo>
                  <a:lnTo>
                    <a:pt x="228600" y="152400"/>
                  </a:lnTo>
                  <a:lnTo>
                    <a:pt x="228600" y="572897"/>
                  </a:lnTo>
                  <a:lnTo>
                    <a:pt x="76200" y="572897"/>
                  </a:lnTo>
                  <a:lnTo>
                    <a:pt x="76200" y="152400"/>
                  </a:lnTo>
                  <a:lnTo>
                    <a:pt x="0" y="152400"/>
                  </a:lnTo>
                  <a:close/>
                </a:path>
              </a:pathLst>
            </a:custGeom>
            <a:ln w="9524">
              <a:solidFill>
                <a:srgbClr val="BD4A47"/>
              </a:solidFill>
            </a:ln>
          </p:spPr>
          <p:txBody>
            <a:bodyPr wrap="square" lIns="0" tIns="0" rIns="0" bIns="0" rtlCol="0"/>
            <a:lstStyle/>
            <a:p>
              <a:endParaRPr/>
            </a:p>
          </p:txBody>
        </p:sp>
        <p:sp>
          <p:nvSpPr>
            <p:cNvPr id="21" name="object 21"/>
            <p:cNvSpPr/>
            <p:nvPr/>
          </p:nvSpPr>
          <p:spPr>
            <a:xfrm>
              <a:off x="685800" y="4571999"/>
              <a:ext cx="4724400" cy="228600"/>
            </a:xfrm>
            <a:custGeom>
              <a:avLst/>
              <a:gdLst/>
              <a:ahLst/>
              <a:cxnLst/>
              <a:rect l="l" t="t" r="r" b="b"/>
              <a:pathLst>
                <a:path w="4724400" h="228600">
                  <a:moveTo>
                    <a:pt x="0" y="38100"/>
                  </a:moveTo>
                  <a:lnTo>
                    <a:pt x="2993" y="23252"/>
                  </a:lnTo>
                  <a:lnTo>
                    <a:pt x="11158" y="11144"/>
                  </a:lnTo>
                  <a:lnTo>
                    <a:pt x="23268" y="2988"/>
                  </a:lnTo>
                  <a:lnTo>
                    <a:pt x="38100" y="0"/>
                  </a:lnTo>
                  <a:lnTo>
                    <a:pt x="4686300" y="0"/>
                  </a:lnTo>
                  <a:lnTo>
                    <a:pt x="4701147" y="2988"/>
                  </a:lnTo>
                  <a:lnTo>
                    <a:pt x="4713255" y="11144"/>
                  </a:lnTo>
                  <a:lnTo>
                    <a:pt x="4721411" y="23252"/>
                  </a:lnTo>
                  <a:lnTo>
                    <a:pt x="4724400" y="38100"/>
                  </a:lnTo>
                  <a:lnTo>
                    <a:pt x="4724400" y="190500"/>
                  </a:lnTo>
                  <a:lnTo>
                    <a:pt x="4721411" y="205347"/>
                  </a:lnTo>
                  <a:lnTo>
                    <a:pt x="4713255" y="217455"/>
                  </a:lnTo>
                  <a:lnTo>
                    <a:pt x="4701147" y="225611"/>
                  </a:lnTo>
                  <a:lnTo>
                    <a:pt x="4686300" y="228600"/>
                  </a:lnTo>
                  <a:lnTo>
                    <a:pt x="38100" y="228600"/>
                  </a:lnTo>
                  <a:lnTo>
                    <a:pt x="23268" y="225611"/>
                  </a:lnTo>
                  <a:lnTo>
                    <a:pt x="11158" y="217455"/>
                  </a:lnTo>
                  <a:lnTo>
                    <a:pt x="2993" y="205347"/>
                  </a:lnTo>
                  <a:lnTo>
                    <a:pt x="0" y="190500"/>
                  </a:lnTo>
                  <a:lnTo>
                    <a:pt x="0" y="38100"/>
                  </a:lnTo>
                  <a:close/>
                </a:path>
              </a:pathLst>
            </a:custGeom>
            <a:ln w="38100">
              <a:solidFill>
                <a:srgbClr val="FF0000"/>
              </a:solidFill>
            </a:ln>
          </p:spPr>
          <p:txBody>
            <a:bodyPr wrap="square" lIns="0" tIns="0" rIns="0" bIns="0" rtlCol="0"/>
            <a:lstStyle/>
            <a:p>
              <a:endParaRPr/>
            </a:p>
          </p:txBody>
        </p:sp>
        <p:sp>
          <p:nvSpPr>
            <p:cNvPr id="22" name="object 22"/>
            <p:cNvSpPr/>
            <p:nvPr/>
          </p:nvSpPr>
          <p:spPr>
            <a:xfrm>
              <a:off x="3307079" y="4165090"/>
              <a:ext cx="5490972" cy="2676906"/>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3265932" y="4146803"/>
              <a:ext cx="5497068" cy="2711195"/>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3352800" y="4190983"/>
              <a:ext cx="5399278" cy="2585339"/>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3352800" y="4190983"/>
              <a:ext cx="5399405" cy="2585720"/>
            </a:xfrm>
            <a:custGeom>
              <a:avLst/>
              <a:gdLst/>
              <a:ahLst/>
              <a:cxnLst/>
              <a:rect l="l" t="t" r="r" b="b"/>
              <a:pathLst>
                <a:path w="5399405" h="2585720">
                  <a:moveTo>
                    <a:pt x="0" y="2585339"/>
                  </a:moveTo>
                  <a:lnTo>
                    <a:pt x="5399278" y="2585339"/>
                  </a:lnTo>
                  <a:lnTo>
                    <a:pt x="5399278" y="0"/>
                  </a:lnTo>
                  <a:lnTo>
                    <a:pt x="0" y="0"/>
                  </a:lnTo>
                  <a:lnTo>
                    <a:pt x="0" y="2585339"/>
                  </a:lnTo>
                  <a:close/>
                </a:path>
              </a:pathLst>
            </a:custGeom>
            <a:ln w="9525">
              <a:solidFill>
                <a:srgbClr val="497DBA"/>
              </a:solidFill>
            </a:ln>
          </p:spPr>
          <p:txBody>
            <a:bodyPr wrap="square" lIns="0" tIns="0" rIns="0" bIns="0" rtlCol="0"/>
            <a:lstStyle/>
            <a:p>
              <a:endParaRPr/>
            </a:p>
          </p:txBody>
        </p:sp>
      </p:grpSp>
      <p:sp>
        <p:nvSpPr>
          <p:cNvPr id="26" name="object 26"/>
          <p:cNvSpPr txBox="1"/>
          <p:nvPr/>
        </p:nvSpPr>
        <p:spPr>
          <a:xfrm>
            <a:off x="414527" y="2770378"/>
            <a:ext cx="8126095" cy="3935729"/>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a:cs typeface="Arial"/>
              </a:rPr>
              <a:t>phplogin_get.php</a:t>
            </a:r>
            <a:endParaRPr sz="1800" dirty="0">
              <a:latin typeface="Arial"/>
              <a:cs typeface="Arial"/>
            </a:endParaRPr>
          </a:p>
          <a:p>
            <a:pPr>
              <a:lnSpc>
                <a:spcPct val="100000"/>
              </a:lnSpc>
              <a:spcBef>
                <a:spcPts val="50"/>
              </a:spcBef>
            </a:pPr>
            <a:endParaRPr sz="2250" dirty="0">
              <a:latin typeface="Arial"/>
              <a:cs typeface="Arial"/>
            </a:endParaRPr>
          </a:p>
          <a:p>
            <a:pPr marL="895985" marR="297180">
              <a:lnSpc>
                <a:spcPct val="100000"/>
              </a:lnSpc>
              <a:spcBef>
                <a:spcPts val="5"/>
              </a:spcBef>
            </a:pPr>
            <a:r>
              <a:rPr sz="1600" spc="-5" dirty="0">
                <a:latin typeface="Arial"/>
                <a:cs typeface="Arial"/>
              </a:rPr>
              <a:t>http://localhost:8080/php_th_objects/phpchecklogin_get.php?</a:t>
            </a:r>
            <a:r>
              <a:rPr sz="1600" b="1" spc="-5" dirty="0">
                <a:latin typeface="Arial"/>
                <a:cs typeface="Arial"/>
              </a:rPr>
              <a:t>txtUser</a:t>
            </a:r>
            <a:r>
              <a:rPr sz="1600" spc="-5" dirty="0">
                <a:latin typeface="Arial"/>
                <a:cs typeface="Arial"/>
              </a:rPr>
              <a:t>=</a:t>
            </a:r>
            <a:r>
              <a:rPr sz="1600" b="1" spc="-5" dirty="0">
                <a:solidFill>
                  <a:srgbClr val="974707"/>
                </a:solidFill>
                <a:latin typeface="Arial"/>
                <a:cs typeface="Arial"/>
              </a:rPr>
              <a:t>admin  </a:t>
            </a:r>
            <a:r>
              <a:rPr sz="1600" spc="-5" dirty="0">
                <a:latin typeface="Arial"/>
                <a:cs typeface="Arial"/>
              </a:rPr>
              <a:t>&amp;</a:t>
            </a:r>
            <a:r>
              <a:rPr sz="1600" b="1" spc="-5" dirty="0">
                <a:latin typeface="Arial"/>
                <a:cs typeface="Arial"/>
              </a:rPr>
              <a:t>txtPassword</a:t>
            </a:r>
            <a:r>
              <a:rPr sz="1600" spc="-5" dirty="0">
                <a:latin typeface="Arial"/>
                <a:cs typeface="Arial"/>
              </a:rPr>
              <a:t>=</a:t>
            </a:r>
            <a:r>
              <a:rPr sz="1600" b="1" spc="-5" dirty="0">
                <a:solidFill>
                  <a:srgbClr val="974707"/>
                </a:solidFill>
                <a:latin typeface="Arial"/>
                <a:cs typeface="Arial"/>
              </a:rPr>
              <a:t>123</a:t>
            </a:r>
            <a:r>
              <a:rPr sz="1600" spc="-5" dirty="0">
                <a:latin typeface="Arial"/>
                <a:cs typeface="Arial"/>
              </a:rPr>
              <a:t>&amp;bSubmit=%C4%90%C4%83ng+nh%E1%BA%ADp</a:t>
            </a:r>
            <a:endParaRPr sz="1600" dirty="0">
              <a:latin typeface="Arial"/>
              <a:cs typeface="Arial"/>
            </a:endParaRPr>
          </a:p>
          <a:p>
            <a:pPr marL="12700">
              <a:lnSpc>
                <a:spcPts val="1920"/>
              </a:lnSpc>
            </a:pPr>
            <a:r>
              <a:rPr sz="1800" spc="-5" dirty="0">
                <a:solidFill>
                  <a:srgbClr val="FF0000"/>
                </a:solidFill>
                <a:latin typeface="Arial"/>
                <a:cs typeface="Arial"/>
              </a:rPr>
              <a:t>phpchecklogin_get.php</a:t>
            </a:r>
            <a:endParaRPr sz="1800" dirty="0">
              <a:latin typeface="Arial"/>
              <a:cs typeface="Arial"/>
            </a:endParaRPr>
          </a:p>
          <a:p>
            <a:pPr marL="3029585">
              <a:lnSpc>
                <a:spcPct val="100000"/>
              </a:lnSpc>
              <a:spcBef>
                <a:spcPts val="830"/>
              </a:spcBef>
            </a:pPr>
            <a:r>
              <a:rPr sz="1800" b="1" spc="-5" dirty="0">
                <a:latin typeface="Times New Roman"/>
                <a:cs typeface="Times New Roman"/>
              </a:rPr>
              <a:t>&lt;body&gt;</a:t>
            </a:r>
            <a:endParaRPr sz="1800" dirty="0">
              <a:latin typeface="Times New Roman"/>
              <a:cs typeface="Times New Roman"/>
            </a:endParaRPr>
          </a:p>
          <a:p>
            <a:pPr marL="3029585">
              <a:lnSpc>
                <a:spcPct val="100000"/>
              </a:lnSpc>
            </a:pPr>
            <a:r>
              <a:rPr sz="1800" dirty="0">
                <a:solidFill>
                  <a:srgbClr val="FF0000"/>
                </a:solidFill>
                <a:latin typeface="Times New Roman"/>
                <a:cs typeface="Times New Roman"/>
              </a:rPr>
              <a:t>&lt;?php</a:t>
            </a:r>
            <a:endParaRPr sz="1800" dirty="0">
              <a:latin typeface="Times New Roman"/>
              <a:cs typeface="Times New Roman"/>
            </a:endParaRPr>
          </a:p>
          <a:p>
            <a:pPr marL="3395345">
              <a:lnSpc>
                <a:spcPct val="100000"/>
              </a:lnSpc>
            </a:pPr>
            <a:r>
              <a:rPr sz="1800" spc="-5" dirty="0">
                <a:latin typeface="Times New Roman"/>
                <a:cs typeface="Times New Roman"/>
              </a:rPr>
              <a:t>$user =</a:t>
            </a:r>
            <a:r>
              <a:rPr sz="1800" dirty="0">
                <a:latin typeface="Times New Roman"/>
                <a:cs typeface="Times New Roman"/>
              </a:rPr>
              <a:t> </a:t>
            </a:r>
            <a:r>
              <a:rPr sz="1800" b="1" spc="-5" dirty="0">
                <a:solidFill>
                  <a:srgbClr val="FF0000"/>
                </a:solidFill>
                <a:latin typeface="Times New Roman"/>
                <a:cs typeface="Times New Roman"/>
              </a:rPr>
              <a:t>$_GET</a:t>
            </a:r>
            <a:r>
              <a:rPr sz="1800" spc="-5" dirty="0">
                <a:latin typeface="Times New Roman"/>
                <a:cs typeface="Times New Roman"/>
              </a:rPr>
              <a:t>["txtUser"];</a:t>
            </a:r>
            <a:endParaRPr sz="1800" dirty="0">
              <a:latin typeface="Times New Roman"/>
              <a:cs typeface="Times New Roman"/>
            </a:endParaRPr>
          </a:p>
          <a:p>
            <a:pPr marL="3395345">
              <a:lnSpc>
                <a:spcPct val="100000"/>
              </a:lnSpc>
            </a:pPr>
            <a:r>
              <a:rPr sz="1800" spc="-5" dirty="0">
                <a:latin typeface="Times New Roman"/>
                <a:cs typeface="Times New Roman"/>
              </a:rPr>
              <a:t>$password </a:t>
            </a:r>
            <a:r>
              <a:rPr sz="1800" dirty="0">
                <a:latin typeface="Times New Roman"/>
                <a:cs typeface="Times New Roman"/>
              </a:rPr>
              <a:t>=</a:t>
            </a:r>
            <a:r>
              <a:rPr sz="1800" spc="-5" dirty="0">
                <a:latin typeface="Times New Roman"/>
                <a:cs typeface="Times New Roman"/>
              </a:rPr>
              <a:t> </a:t>
            </a:r>
            <a:r>
              <a:rPr sz="1800" b="1" spc="-5" dirty="0">
                <a:solidFill>
                  <a:srgbClr val="FF0000"/>
                </a:solidFill>
                <a:latin typeface="Times New Roman"/>
                <a:cs typeface="Times New Roman"/>
              </a:rPr>
              <a:t>$_GET</a:t>
            </a:r>
            <a:r>
              <a:rPr sz="1800" spc="-5" dirty="0">
                <a:latin typeface="Times New Roman"/>
                <a:cs typeface="Times New Roman"/>
              </a:rPr>
              <a:t>["txtPassword"];</a:t>
            </a:r>
            <a:endParaRPr sz="1800" dirty="0">
              <a:latin typeface="Times New Roman"/>
              <a:cs typeface="Times New Roman"/>
            </a:endParaRPr>
          </a:p>
          <a:p>
            <a:pPr marL="3395345">
              <a:lnSpc>
                <a:spcPct val="100000"/>
              </a:lnSpc>
            </a:pPr>
            <a:r>
              <a:rPr sz="1800" b="1" spc="-5" dirty="0">
                <a:latin typeface="Times New Roman"/>
                <a:cs typeface="Times New Roman"/>
              </a:rPr>
              <a:t>echo </a:t>
            </a:r>
            <a:r>
              <a:rPr sz="1800" spc="-20" dirty="0">
                <a:latin typeface="Times New Roman"/>
                <a:cs typeface="Times New Roman"/>
              </a:rPr>
              <a:t>'Wesbite </a:t>
            </a:r>
            <a:r>
              <a:rPr sz="1800" spc="-5" dirty="0">
                <a:latin typeface="Times New Roman"/>
                <a:cs typeface="Times New Roman"/>
              </a:rPr>
              <a:t>sử dụng phương pháp: $_GET</a:t>
            </a:r>
            <a:r>
              <a:rPr sz="1800" spc="45" dirty="0">
                <a:latin typeface="Times New Roman"/>
                <a:cs typeface="Times New Roman"/>
              </a:rPr>
              <a:t> </a:t>
            </a:r>
            <a:r>
              <a:rPr sz="1800" spc="-5" dirty="0">
                <a:latin typeface="Times New Roman"/>
                <a:cs typeface="Times New Roman"/>
              </a:rPr>
              <a:t>&lt;br&gt;';</a:t>
            </a:r>
            <a:endParaRPr sz="1800" dirty="0">
              <a:latin typeface="Times New Roman"/>
              <a:cs typeface="Times New Roman"/>
            </a:endParaRPr>
          </a:p>
          <a:p>
            <a:pPr marL="3395345">
              <a:lnSpc>
                <a:spcPct val="100000"/>
              </a:lnSpc>
            </a:pPr>
            <a:r>
              <a:rPr sz="1800" b="1" spc="-5" dirty="0">
                <a:latin typeface="Times New Roman"/>
                <a:cs typeface="Times New Roman"/>
              </a:rPr>
              <a:t>echo </a:t>
            </a:r>
            <a:r>
              <a:rPr sz="1800" spc="-5" dirty="0">
                <a:latin typeface="Times New Roman"/>
                <a:cs typeface="Times New Roman"/>
              </a:rPr>
              <a:t>"User: </a:t>
            </a:r>
            <a:r>
              <a:rPr sz="1800" dirty="0">
                <a:latin typeface="Times New Roman"/>
                <a:cs typeface="Times New Roman"/>
              </a:rPr>
              <a:t>$user &lt;br&gt;";</a:t>
            </a:r>
          </a:p>
          <a:p>
            <a:pPr marL="3395345">
              <a:lnSpc>
                <a:spcPct val="100000"/>
              </a:lnSpc>
            </a:pPr>
            <a:r>
              <a:rPr sz="1800" b="1" spc="-5" dirty="0">
                <a:latin typeface="Times New Roman"/>
                <a:cs typeface="Times New Roman"/>
              </a:rPr>
              <a:t>echo </a:t>
            </a:r>
            <a:r>
              <a:rPr sz="1800" spc="-5" dirty="0">
                <a:latin typeface="Times New Roman"/>
                <a:cs typeface="Times New Roman"/>
              </a:rPr>
              <a:t>"Password: $password</a:t>
            </a:r>
            <a:r>
              <a:rPr sz="1800" dirty="0">
                <a:latin typeface="Times New Roman"/>
                <a:cs typeface="Times New Roman"/>
              </a:rPr>
              <a:t> &lt;br&gt;";</a:t>
            </a:r>
          </a:p>
          <a:p>
            <a:pPr marL="3029585">
              <a:lnSpc>
                <a:spcPts val="2140"/>
              </a:lnSpc>
            </a:pPr>
            <a:r>
              <a:rPr sz="1800" spc="-5" dirty="0">
                <a:solidFill>
                  <a:srgbClr val="FF0000"/>
                </a:solidFill>
                <a:latin typeface="Times New Roman"/>
                <a:cs typeface="Times New Roman"/>
              </a:rPr>
              <a:t>?&gt;</a:t>
            </a:r>
            <a:endParaRPr sz="1800" dirty="0">
              <a:latin typeface="Times New Roman"/>
              <a:cs typeface="Times New Roman"/>
            </a:endParaRPr>
          </a:p>
          <a:p>
            <a:pPr marL="3029585">
              <a:lnSpc>
                <a:spcPts val="2140"/>
              </a:lnSpc>
            </a:pPr>
            <a:r>
              <a:rPr sz="1800" b="1" spc="-5" dirty="0">
                <a:latin typeface="Times New Roman"/>
                <a:cs typeface="Times New Roman"/>
              </a:rPr>
              <a:t>&lt;/body&gt;</a:t>
            </a:r>
            <a:endParaRPr sz="1800" dirty="0">
              <a:latin typeface="Times New Roman"/>
              <a:cs typeface="Times New Roman"/>
            </a:endParaRPr>
          </a:p>
        </p:txBody>
      </p:sp>
      <p:grpSp>
        <p:nvGrpSpPr>
          <p:cNvPr id="27" name="object 27"/>
          <p:cNvGrpSpPr/>
          <p:nvPr/>
        </p:nvGrpSpPr>
        <p:grpSpPr>
          <a:xfrm>
            <a:off x="6416802" y="797813"/>
            <a:ext cx="2536825" cy="467359"/>
            <a:chOff x="6416802" y="797813"/>
            <a:chExt cx="2536825" cy="467359"/>
          </a:xfrm>
        </p:grpSpPr>
        <p:sp>
          <p:nvSpPr>
            <p:cNvPr id="28" name="object 28"/>
            <p:cNvSpPr/>
            <p:nvPr/>
          </p:nvSpPr>
          <p:spPr>
            <a:xfrm>
              <a:off x="6416802" y="797813"/>
              <a:ext cx="2536698" cy="404622"/>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6774180" y="809243"/>
              <a:ext cx="1871472" cy="455675"/>
            </a:xfrm>
            <a:prstGeom prst="rect">
              <a:avLst/>
            </a:prstGeom>
            <a:blipFill>
              <a:blip r:embed="rId17" cstate="print"/>
              <a:stretch>
                <a:fillRect/>
              </a:stretch>
            </a:blipFill>
          </p:spPr>
          <p:txBody>
            <a:bodyPr wrap="square" lIns="0" tIns="0" rIns="0" bIns="0" rtlCol="0"/>
            <a:lstStyle/>
            <a:p>
              <a:endParaRPr/>
            </a:p>
          </p:txBody>
        </p:sp>
      </p:grpSp>
      <p:sp>
        <p:nvSpPr>
          <p:cNvPr id="30" name="object 30"/>
          <p:cNvSpPr txBox="1"/>
          <p:nvPr/>
        </p:nvSpPr>
        <p:spPr>
          <a:xfrm>
            <a:off x="6477000" y="838200"/>
            <a:ext cx="2416810" cy="284480"/>
          </a:xfrm>
          <a:prstGeom prst="rect">
            <a:avLst/>
          </a:prstGeom>
          <a:solidFill>
            <a:srgbClr val="9BBA58"/>
          </a:solidFill>
          <a:ln w="38100">
            <a:solidFill>
              <a:srgbClr val="FFFFFF"/>
            </a:solidFill>
          </a:ln>
        </p:spPr>
        <p:txBody>
          <a:bodyPr vert="horz" wrap="square" lIns="0" tIns="40640" rIns="0" bIns="0" rtlCol="0">
            <a:spAutoFit/>
          </a:bodyPr>
          <a:lstStyle/>
          <a:p>
            <a:pPr marL="494665">
              <a:lnSpc>
                <a:spcPct val="100000"/>
              </a:lnSpc>
              <a:spcBef>
                <a:spcPts val="320"/>
              </a:spcBef>
            </a:pPr>
            <a:r>
              <a:rPr sz="1400" b="1" spc="-5" dirty="0">
                <a:latin typeface="Arial"/>
                <a:cs typeface="Arial"/>
              </a:rPr>
              <a:t>Đối tượng</a:t>
            </a:r>
            <a:r>
              <a:rPr sz="1400" b="1" spc="-30" dirty="0">
                <a:latin typeface="Arial"/>
                <a:cs typeface="Arial"/>
              </a:rPr>
              <a:t> </a:t>
            </a:r>
            <a:r>
              <a:rPr sz="1400" b="1" spc="-5" dirty="0">
                <a:latin typeface="Arial"/>
                <a:cs typeface="Arial"/>
              </a:rPr>
              <a:t>$_GET</a:t>
            </a:r>
            <a:endParaRPr sz="1400">
              <a:latin typeface="Arial"/>
              <a:cs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019" cy="785622"/>
            <a:chOff x="1080261" y="1523"/>
            <a:chExt cx="6875019" cy="785622"/>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p:nvPr/>
        </p:nvSpPr>
        <p:spPr>
          <a:xfrm>
            <a:off x="383540" y="548640"/>
            <a:ext cx="8608060" cy="4778552"/>
          </a:xfrm>
          <a:prstGeom prst="rect">
            <a:avLst/>
          </a:prstGeom>
        </p:spPr>
        <p:txBody>
          <a:bodyPr vert="horz" wrap="square" lIns="0" tIns="220980" rIns="0" bIns="0" rtlCol="0">
            <a:spAutoFit/>
          </a:bodyPr>
          <a:lstStyle/>
          <a:p>
            <a:pPr marL="12700">
              <a:lnSpc>
                <a:spcPct val="100000"/>
              </a:lnSpc>
              <a:spcBef>
                <a:spcPts val="1740"/>
              </a:spcBef>
            </a:pPr>
            <a:r>
              <a:rPr sz="2400" b="1" dirty="0">
                <a:solidFill>
                  <a:srgbClr val="FF0000"/>
                </a:solidFill>
                <a:latin typeface="Times New Roman"/>
                <a:cs typeface="Times New Roman"/>
              </a:rPr>
              <a:t>a. </a:t>
            </a:r>
            <a:r>
              <a:rPr sz="2400" b="1" spc="-5" dirty="0">
                <a:solidFill>
                  <a:srgbClr val="FF0000"/>
                </a:solidFill>
                <a:latin typeface="Times New Roman"/>
                <a:cs typeface="Times New Roman"/>
              </a:rPr>
              <a:t>Đối tượng </a:t>
            </a:r>
            <a:r>
              <a:rPr sz="2400" b="1" dirty="0">
                <a:solidFill>
                  <a:srgbClr val="FF0000"/>
                </a:solidFill>
                <a:latin typeface="Times New Roman"/>
                <a:cs typeface="Times New Roman"/>
              </a:rPr>
              <a:t>$_GET</a:t>
            </a:r>
            <a:endParaRPr sz="2400" dirty="0">
              <a:latin typeface="Times New Roman"/>
              <a:cs typeface="Times New Roman"/>
            </a:endParaRPr>
          </a:p>
          <a:p>
            <a:pPr marL="584200" indent="-342900">
              <a:lnSpc>
                <a:spcPct val="100000"/>
              </a:lnSpc>
              <a:spcBef>
                <a:spcPts val="1640"/>
              </a:spcBef>
              <a:buClr>
                <a:srgbClr val="00AF50"/>
              </a:buClr>
              <a:buFont typeface="Wingdings"/>
              <a:buChar char=""/>
              <a:tabLst>
                <a:tab pos="583565" algn="l"/>
                <a:tab pos="584200" algn="l"/>
              </a:tabLst>
            </a:pPr>
            <a:r>
              <a:rPr sz="2400" dirty="0">
                <a:latin typeface="Times New Roman"/>
                <a:cs typeface="Times New Roman"/>
              </a:rPr>
              <a:t>Dữ</a:t>
            </a:r>
            <a:r>
              <a:rPr sz="2400" spc="65" dirty="0">
                <a:latin typeface="Times New Roman"/>
                <a:cs typeface="Times New Roman"/>
              </a:rPr>
              <a:t> </a:t>
            </a:r>
            <a:r>
              <a:rPr sz="2400" spc="-5" dirty="0">
                <a:latin typeface="Times New Roman"/>
                <a:cs typeface="Times New Roman"/>
              </a:rPr>
              <a:t>liệu</a:t>
            </a:r>
            <a:r>
              <a:rPr sz="2400" spc="60" dirty="0">
                <a:latin typeface="Times New Roman"/>
                <a:cs typeface="Times New Roman"/>
              </a:rPr>
              <a:t> </a:t>
            </a:r>
            <a:r>
              <a:rPr sz="2400" dirty="0">
                <a:latin typeface="Times New Roman"/>
                <a:cs typeface="Times New Roman"/>
              </a:rPr>
              <a:t>gửi</a:t>
            </a:r>
            <a:r>
              <a:rPr sz="2400" spc="60" dirty="0">
                <a:latin typeface="Times New Roman"/>
                <a:cs typeface="Times New Roman"/>
              </a:rPr>
              <a:t> </a:t>
            </a:r>
            <a:r>
              <a:rPr sz="2400" spc="-5" dirty="0">
                <a:latin typeface="Times New Roman"/>
                <a:cs typeface="Times New Roman"/>
              </a:rPr>
              <a:t>từ</a:t>
            </a:r>
            <a:r>
              <a:rPr sz="2400" spc="65" dirty="0">
                <a:latin typeface="Times New Roman"/>
                <a:cs typeface="Times New Roman"/>
              </a:rPr>
              <a:t> </a:t>
            </a:r>
            <a:r>
              <a:rPr sz="2400" spc="-5" dirty="0">
                <a:latin typeface="Times New Roman"/>
                <a:cs typeface="Times New Roman"/>
              </a:rPr>
              <a:t>trình</a:t>
            </a:r>
            <a:r>
              <a:rPr sz="2400" spc="65" dirty="0">
                <a:latin typeface="Times New Roman"/>
                <a:cs typeface="Times New Roman"/>
              </a:rPr>
              <a:t> </a:t>
            </a:r>
            <a:r>
              <a:rPr sz="2400" dirty="0">
                <a:latin typeface="Times New Roman"/>
                <a:cs typeface="Times New Roman"/>
              </a:rPr>
              <a:t>duyệt</a:t>
            </a:r>
            <a:r>
              <a:rPr sz="2400" spc="60" dirty="0">
                <a:latin typeface="Times New Roman"/>
                <a:cs typeface="Times New Roman"/>
              </a:rPr>
              <a:t> </a:t>
            </a:r>
            <a:r>
              <a:rPr sz="2400" dirty="0">
                <a:latin typeface="Times New Roman"/>
                <a:cs typeface="Times New Roman"/>
              </a:rPr>
              <a:t>lên</a:t>
            </a:r>
            <a:r>
              <a:rPr sz="2400" spc="55" dirty="0">
                <a:latin typeface="Times New Roman"/>
                <a:cs typeface="Times New Roman"/>
              </a:rPr>
              <a:t> </a:t>
            </a:r>
            <a:r>
              <a:rPr sz="2400" dirty="0">
                <a:latin typeface="Times New Roman"/>
                <a:cs typeface="Times New Roman"/>
              </a:rPr>
              <a:t>server</a:t>
            </a:r>
            <a:r>
              <a:rPr sz="2400" spc="65" dirty="0">
                <a:latin typeface="Times New Roman"/>
                <a:cs typeface="Times New Roman"/>
              </a:rPr>
              <a:t> </a:t>
            </a:r>
            <a:r>
              <a:rPr sz="2400" dirty="0">
                <a:latin typeface="Times New Roman"/>
                <a:cs typeface="Times New Roman"/>
              </a:rPr>
              <a:t>có</a:t>
            </a:r>
            <a:r>
              <a:rPr sz="2400" spc="65" dirty="0">
                <a:latin typeface="Times New Roman"/>
                <a:cs typeface="Times New Roman"/>
              </a:rPr>
              <a:t> </a:t>
            </a:r>
            <a:r>
              <a:rPr sz="2400" spc="-5" dirty="0">
                <a:latin typeface="Times New Roman"/>
                <a:cs typeface="Times New Roman"/>
              </a:rPr>
              <a:t>thể</a:t>
            </a:r>
            <a:r>
              <a:rPr sz="2400" spc="65" dirty="0">
                <a:latin typeface="Times New Roman"/>
                <a:cs typeface="Times New Roman"/>
              </a:rPr>
              <a:t> </a:t>
            </a:r>
            <a:r>
              <a:rPr sz="2400" dirty="0">
                <a:latin typeface="Times New Roman"/>
                <a:cs typeface="Times New Roman"/>
              </a:rPr>
              <a:t>đưa</a:t>
            </a:r>
            <a:r>
              <a:rPr sz="2400" spc="60" dirty="0">
                <a:latin typeface="Times New Roman"/>
                <a:cs typeface="Times New Roman"/>
              </a:rPr>
              <a:t> </a:t>
            </a:r>
            <a:r>
              <a:rPr sz="2400" dirty="0">
                <a:latin typeface="Times New Roman"/>
                <a:cs typeface="Times New Roman"/>
              </a:rPr>
              <a:t>lên</a:t>
            </a:r>
            <a:r>
              <a:rPr sz="2400" spc="65" dirty="0">
                <a:latin typeface="Times New Roman"/>
                <a:cs typeface="Times New Roman"/>
              </a:rPr>
              <a:t> </a:t>
            </a:r>
            <a:r>
              <a:rPr sz="2400" spc="-5" dirty="0">
                <a:latin typeface="Times New Roman"/>
                <a:cs typeface="Times New Roman"/>
              </a:rPr>
              <a:t>nhiều</a:t>
            </a:r>
            <a:r>
              <a:rPr sz="2400" spc="60" dirty="0">
                <a:latin typeface="Times New Roman"/>
                <a:cs typeface="Times New Roman"/>
              </a:rPr>
              <a:t> </a:t>
            </a:r>
            <a:r>
              <a:rPr sz="2400" spc="-5" dirty="0">
                <a:latin typeface="Times New Roman"/>
                <a:cs typeface="Times New Roman"/>
              </a:rPr>
              <a:t>cặp</a:t>
            </a:r>
            <a:endParaRPr sz="2400" dirty="0">
              <a:latin typeface="Times New Roman"/>
              <a:cs typeface="Times New Roman"/>
            </a:endParaRPr>
          </a:p>
          <a:p>
            <a:pPr marL="584200">
              <a:lnSpc>
                <a:spcPct val="100000"/>
              </a:lnSpc>
              <a:spcBef>
                <a:spcPts val="1440"/>
              </a:spcBef>
            </a:pPr>
            <a:r>
              <a:rPr sz="2400" b="1" spc="-5" dirty="0">
                <a:latin typeface="Times New Roman"/>
                <a:cs typeface="Times New Roman"/>
              </a:rPr>
              <a:t>biết=giá_trị </a:t>
            </a:r>
            <a:r>
              <a:rPr sz="2400" dirty="0">
                <a:latin typeface="Times New Roman"/>
                <a:cs typeface="Times New Roman"/>
              </a:rPr>
              <a:t>bằng cách phân cách chúng bởi dấu</a:t>
            </a:r>
            <a:r>
              <a:rPr sz="2400" spc="-95" dirty="0">
                <a:latin typeface="Times New Roman"/>
                <a:cs typeface="Times New Roman"/>
              </a:rPr>
              <a:t> </a:t>
            </a:r>
            <a:r>
              <a:rPr sz="2400" spc="-5" dirty="0">
                <a:solidFill>
                  <a:srgbClr val="00AF50"/>
                </a:solidFill>
                <a:latin typeface="Times New Roman"/>
                <a:cs typeface="Times New Roman"/>
              </a:rPr>
              <a:t>&amp;</a:t>
            </a:r>
            <a:r>
              <a:rPr sz="2400" spc="-5" dirty="0">
                <a:latin typeface="Times New Roman"/>
                <a:cs typeface="Times New Roman"/>
              </a:rPr>
              <a:t>:</a:t>
            </a:r>
            <a:endParaRPr sz="2400" dirty="0">
              <a:latin typeface="Times New Roman"/>
              <a:cs typeface="Times New Roman"/>
            </a:endParaRPr>
          </a:p>
          <a:p>
            <a:pPr marL="584200" indent="-342900">
              <a:lnSpc>
                <a:spcPct val="100000"/>
              </a:lnSpc>
              <a:spcBef>
                <a:spcPts val="1440"/>
              </a:spcBef>
              <a:buClr>
                <a:srgbClr val="00AF50"/>
              </a:buClr>
              <a:buFont typeface="Wingdings"/>
              <a:buChar char=""/>
              <a:tabLst>
                <a:tab pos="583565" algn="l"/>
                <a:tab pos="584200" algn="l"/>
              </a:tabLst>
            </a:pPr>
            <a:r>
              <a:rPr sz="2400" b="1" u="heavy" spc="-5" dirty="0">
                <a:uFill>
                  <a:solidFill>
                    <a:srgbClr val="000000"/>
                  </a:solidFill>
                </a:uFill>
                <a:latin typeface="Times New Roman"/>
                <a:cs typeface="Times New Roman"/>
              </a:rPr>
              <a:t>Ví</a:t>
            </a:r>
            <a:r>
              <a:rPr sz="2400" b="1" u="heavy" spc="-10" dirty="0">
                <a:uFill>
                  <a:solidFill>
                    <a:srgbClr val="000000"/>
                  </a:solidFill>
                </a:uFill>
                <a:latin typeface="Times New Roman"/>
                <a:cs typeface="Times New Roman"/>
              </a:rPr>
              <a:t> </a:t>
            </a:r>
            <a:r>
              <a:rPr sz="2400" b="1" u="heavy" spc="-5" dirty="0" err="1">
                <a:uFill>
                  <a:solidFill>
                    <a:srgbClr val="000000"/>
                  </a:solidFill>
                </a:uFill>
                <a:latin typeface="Times New Roman"/>
                <a:cs typeface="Times New Roman"/>
              </a:rPr>
              <a:t>dụ</a:t>
            </a:r>
            <a:r>
              <a:rPr sz="2400" spc="-5" dirty="0">
                <a:latin typeface="Times New Roman"/>
                <a:cs typeface="Times New Roman"/>
              </a:rPr>
              <a:t>:</a:t>
            </a:r>
            <a:endParaRPr lang="en-US" sz="2400" dirty="0">
              <a:latin typeface="Times New Roman"/>
              <a:cs typeface="Times New Roman"/>
            </a:endParaRPr>
          </a:p>
          <a:p>
            <a:pPr marL="584200" indent="-342900">
              <a:lnSpc>
                <a:spcPct val="100000"/>
              </a:lnSpc>
              <a:spcBef>
                <a:spcPts val="1440"/>
              </a:spcBef>
              <a:buClr>
                <a:srgbClr val="00AF50"/>
              </a:buClr>
              <a:buFont typeface="Wingdings"/>
              <a:buChar char=""/>
              <a:tabLst>
                <a:tab pos="583565" algn="l"/>
                <a:tab pos="584200" algn="l"/>
              </a:tabLst>
            </a:pPr>
            <a:r>
              <a:rPr sz="2400" b="1" spc="-5" dirty="0">
                <a:solidFill>
                  <a:srgbClr val="006FC0"/>
                </a:solidFill>
                <a:latin typeface="Times New Roman"/>
                <a:cs typeface="Times New Roman"/>
                <a:hlinkClick r:id="rId10"/>
              </a:rPr>
              <a:t>htt</a:t>
            </a:r>
            <a:r>
              <a:rPr sz="2400" b="1" spc="-15" dirty="0">
                <a:solidFill>
                  <a:srgbClr val="006FC0"/>
                </a:solidFill>
                <a:latin typeface="Times New Roman"/>
                <a:cs typeface="Times New Roman"/>
                <a:hlinkClick r:id="rId10"/>
              </a:rPr>
              <a:t>p</a:t>
            </a:r>
            <a:r>
              <a:rPr sz="2400" b="1" dirty="0">
                <a:solidFill>
                  <a:srgbClr val="006FC0"/>
                </a:solidFill>
                <a:latin typeface="Times New Roman"/>
                <a:cs typeface="Times New Roman"/>
                <a:hlinkClick r:id="rId10"/>
              </a:rPr>
              <a:t>:/</a:t>
            </a:r>
            <a:r>
              <a:rPr sz="2400" b="1" spc="-5" dirty="0">
                <a:solidFill>
                  <a:srgbClr val="006FC0"/>
                </a:solidFill>
                <a:latin typeface="Times New Roman"/>
                <a:cs typeface="Times New Roman"/>
                <a:hlinkClick r:id="rId10"/>
              </a:rPr>
              <a:t>/ww</a:t>
            </a:r>
            <a:r>
              <a:rPr sz="2400" b="1" spc="-135" dirty="0">
                <a:solidFill>
                  <a:srgbClr val="006FC0"/>
                </a:solidFill>
                <a:latin typeface="Times New Roman"/>
                <a:cs typeface="Times New Roman"/>
                <a:hlinkClick r:id="rId10"/>
              </a:rPr>
              <a:t>w</a:t>
            </a:r>
            <a:r>
              <a:rPr sz="2400" b="1" spc="-5" dirty="0">
                <a:solidFill>
                  <a:srgbClr val="006FC0"/>
                </a:solidFill>
                <a:latin typeface="Times New Roman"/>
                <a:cs typeface="Times New Roman"/>
                <a:hlinkClick r:id="rId10"/>
              </a:rPr>
              <a:t>.phpvn.org/index.php?</a:t>
            </a:r>
            <a:r>
              <a:rPr sz="2400" b="1" spc="-5" dirty="0">
                <a:solidFill>
                  <a:srgbClr val="FF0000"/>
                </a:solidFill>
                <a:latin typeface="Times New Roman"/>
                <a:cs typeface="Times New Roman"/>
                <a:hlinkClick r:id="rId10"/>
              </a:rPr>
              <a:t>method=Reply</a:t>
            </a:r>
            <a:r>
              <a:rPr sz="2400" b="1" spc="-10" dirty="0">
                <a:solidFill>
                  <a:srgbClr val="00AF50"/>
                </a:solidFill>
                <a:latin typeface="Times New Roman"/>
                <a:cs typeface="Times New Roman"/>
                <a:hlinkClick r:id="rId10"/>
              </a:rPr>
              <a:t>&amp;</a:t>
            </a:r>
            <a:r>
              <a:rPr sz="2400" b="1" spc="-45" dirty="0">
                <a:solidFill>
                  <a:srgbClr val="FF0000"/>
                </a:solidFill>
                <a:latin typeface="Times New Roman"/>
                <a:cs typeface="Times New Roman"/>
                <a:hlinkClick r:id="rId10"/>
              </a:rPr>
              <a:t>T</a:t>
            </a:r>
            <a:r>
              <a:rPr sz="2400" b="1" dirty="0">
                <a:solidFill>
                  <a:srgbClr val="FF0000"/>
                </a:solidFill>
                <a:latin typeface="Times New Roman"/>
                <a:cs typeface="Times New Roman"/>
                <a:hlinkClick r:id="rId10"/>
              </a:rPr>
              <a:t>OPI </a:t>
            </a:r>
            <a:r>
              <a:rPr sz="2400" b="1" dirty="0">
                <a:solidFill>
                  <a:srgbClr val="FF0000"/>
                </a:solidFill>
                <a:latin typeface="Times New Roman"/>
                <a:cs typeface="Times New Roman"/>
              </a:rPr>
              <a:t> </a:t>
            </a:r>
            <a:r>
              <a:rPr sz="2400" b="1" spc="-5" dirty="0">
                <a:solidFill>
                  <a:srgbClr val="FF0000"/>
                </a:solidFill>
                <a:latin typeface="Times New Roman"/>
                <a:cs typeface="Times New Roman"/>
              </a:rPr>
              <a:t>C_ID=161</a:t>
            </a:r>
            <a:r>
              <a:rPr sz="2400" b="1" spc="-5" dirty="0">
                <a:solidFill>
                  <a:srgbClr val="00AF50"/>
                </a:solidFill>
                <a:latin typeface="Times New Roman"/>
                <a:cs typeface="Times New Roman"/>
              </a:rPr>
              <a:t>&amp;</a:t>
            </a:r>
            <a:r>
              <a:rPr sz="2400" b="1" spc="-5" dirty="0">
                <a:solidFill>
                  <a:srgbClr val="FF0000"/>
                </a:solidFill>
                <a:latin typeface="Times New Roman"/>
                <a:cs typeface="Times New Roman"/>
              </a:rPr>
              <a:t>FORUM_ID=20</a:t>
            </a:r>
            <a:endParaRPr sz="2400" dirty="0">
              <a:latin typeface="Times New Roman"/>
              <a:cs typeface="Times New Roman"/>
            </a:endParaRPr>
          </a:p>
          <a:p>
            <a:pPr marL="698500" marR="5080" algn="just">
              <a:lnSpc>
                <a:spcPct val="150000"/>
              </a:lnSpc>
            </a:pPr>
            <a:r>
              <a:rPr sz="2400" spc="-5" dirty="0">
                <a:latin typeface="Times New Roman"/>
                <a:cs typeface="Times New Roman"/>
              </a:rPr>
              <a:t>Với </a:t>
            </a:r>
            <a:r>
              <a:rPr sz="2400" dirty="0">
                <a:latin typeface="Times New Roman"/>
                <a:cs typeface="Times New Roman"/>
              </a:rPr>
              <a:t>địa chỉ URL </a:t>
            </a:r>
            <a:r>
              <a:rPr sz="2400" spc="-5" dirty="0">
                <a:latin typeface="Times New Roman"/>
                <a:cs typeface="Times New Roman"/>
              </a:rPr>
              <a:t>trên, trình </a:t>
            </a:r>
            <a:r>
              <a:rPr sz="2400" dirty="0">
                <a:latin typeface="Times New Roman"/>
                <a:cs typeface="Times New Roman"/>
              </a:rPr>
              <a:t>duyệt gửi lên 3 cặp </a:t>
            </a:r>
            <a:r>
              <a:rPr sz="2400" b="1" spc="-5" dirty="0">
                <a:latin typeface="Times New Roman"/>
                <a:cs typeface="Times New Roman"/>
              </a:rPr>
              <a:t>biến=giá_trị  </a:t>
            </a:r>
            <a:r>
              <a:rPr sz="2400" dirty="0">
                <a:latin typeface="Times New Roman"/>
                <a:cs typeface="Times New Roman"/>
              </a:rPr>
              <a:t>theo phương thức </a:t>
            </a:r>
            <a:r>
              <a:rPr sz="2400" spc="-35" dirty="0">
                <a:latin typeface="Times New Roman"/>
                <a:cs typeface="Times New Roman"/>
              </a:rPr>
              <a:t>GET: </a:t>
            </a:r>
            <a:r>
              <a:rPr sz="2400" b="1" dirty="0">
                <a:latin typeface="Times New Roman"/>
                <a:cs typeface="Times New Roman"/>
              </a:rPr>
              <a:t>method=Reply</a:t>
            </a:r>
            <a:r>
              <a:rPr sz="2400" dirty="0">
                <a:latin typeface="Times New Roman"/>
                <a:cs typeface="Times New Roman"/>
              </a:rPr>
              <a:t>, </a:t>
            </a:r>
            <a:r>
              <a:rPr sz="2400" b="1" spc="-10" dirty="0">
                <a:latin typeface="Times New Roman"/>
                <a:cs typeface="Times New Roman"/>
              </a:rPr>
              <a:t>TOPIC_ID=161  </a:t>
            </a:r>
            <a:r>
              <a:rPr sz="2400" dirty="0">
                <a:latin typeface="Times New Roman"/>
                <a:cs typeface="Times New Roman"/>
              </a:rPr>
              <a:t>và</a:t>
            </a:r>
            <a:r>
              <a:rPr sz="2400" spc="-10" dirty="0">
                <a:latin typeface="Times New Roman"/>
                <a:cs typeface="Times New Roman"/>
              </a:rPr>
              <a:t> </a:t>
            </a:r>
            <a:r>
              <a:rPr sz="2400" b="1" dirty="0">
                <a:latin typeface="Times New Roman"/>
                <a:cs typeface="Times New Roman"/>
              </a:rPr>
              <a:t>FORUM_ID=20</a:t>
            </a:r>
            <a:r>
              <a:rPr sz="2400" dirty="0">
                <a:latin typeface="Times New Roman"/>
                <a:cs typeface="Times New Roman"/>
              </a:rPr>
              <a: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145" cy="786130"/>
            <a:chOff x="1080261" y="1523"/>
            <a:chExt cx="6875145" cy="786130"/>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xfrm>
            <a:off x="357186" y="625526"/>
            <a:ext cx="4721860" cy="566822"/>
          </a:xfrm>
          <a:prstGeom prst="rect">
            <a:avLst/>
          </a:prstGeom>
        </p:spPr>
        <p:txBody>
          <a:bodyPr vert="horz" wrap="square" lIns="0" tIns="12700" rIns="0" bIns="0" rtlCol="0">
            <a:spAutoFit/>
          </a:bodyPr>
          <a:lstStyle/>
          <a:p>
            <a:pPr marL="12700">
              <a:lnSpc>
                <a:spcPct val="100000"/>
              </a:lnSpc>
              <a:spcBef>
                <a:spcPts val="100"/>
              </a:spcBef>
            </a:pPr>
            <a:r>
              <a:rPr dirty="0">
                <a:solidFill>
                  <a:schemeClr val="tx1"/>
                </a:solidFill>
              </a:rPr>
              <a:t>a. </a:t>
            </a:r>
            <a:r>
              <a:rPr spc="-5" dirty="0">
                <a:solidFill>
                  <a:schemeClr val="tx1"/>
                </a:solidFill>
              </a:rPr>
              <a:t>Đối tượng</a:t>
            </a:r>
            <a:r>
              <a:rPr spc="-75" dirty="0">
                <a:solidFill>
                  <a:schemeClr val="tx1"/>
                </a:solidFill>
              </a:rPr>
              <a:t> </a:t>
            </a:r>
            <a:r>
              <a:rPr dirty="0">
                <a:solidFill>
                  <a:schemeClr val="tx1"/>
                </a:solidFill>
              </a:rPr>
              <a:t>$_GET</a:t>
            </a:r>
          </a:p>
        </p:txBody>
      </p:sp>
      <p:sp>
        <p:nvSpPr>
          <p:cNvPr id="13" name="object 13"/>
          <p:cNvSpPr txBox="1"/>
          <p:nvPr/>
        </p:nvSpPr>
        <p:spPr>
          <a:xfrm>
            <a:off x="612140" y="1213611"/>
            <a:ext cx="7919720" cy="3593465"/>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00AF50"/>
              </a:buClr>
              <a:buFont typeface="Wingdings"/>
              <a:buChar char=""/>
              <a:tabLst>
                <a:tab pos="355600" algn="l"/>
              </a:tabLst>
            </a:pPr>
            <a:r>
              <a:rPr sz="2400" spc="-5" dirty="0">
                <a:latin typeface="Times New Roman"/>
                <a:cs typeface="Times New Roman"/>
              </a:rPr>
              <a:t>Khi </a:t>
            </a:r>
            <a:r>
              <a:rPr sz="2400" dirty="0">
                <a:latin typeface="Times New Roman"/>
                <a:cs typeface="Times New Roman"/>
              </a:rPr>
              <a:t>trình duyệt gửi các </a:t>
            </a:r>
            <a:r>
              <a:rPr sz="2400" spc="-5" dirty="0">
                <a:latin typeface="Times New Roman"/>
                <a:cs typeface="Times New Roman"/>
              </a:rPr>
              <a:t>thông tin </a:t>
            </a:r>
            <a:r>
              <a:rPr sz="2400" dirty="0">
                <a:latin typeface="Times New Roman"/>
                <a:cs typeface="Times New Roman"/>
              </a:rPr>
              <a:t>này lên máy chủ, PHP sẽ </a:t>
            </a:r>
            <a:r>
              <a:rPr sz="2400" spc="-5" dirty="0">
                <a:latin typeface="Times New Roman"/>
                <a:cs typeface="Times New Roman"/>
              </a:rPr>
              <a:t>tự  động </a:t>
            </a:r>
            <a:r>
              <a:rPr sz="2400" dirty="0">
                <a:latin typeface="Times New Roman"/>
                <a:cs typeface="Times New Roman"/>
              </a:rPr>
              <a:t>sinh </a:t>
            </a:r>
            <a:r>
              <a:rPr sz="2400" spc="-5" dirty="0">
                <a:latin typeface="Times New Roman"/>
                <a:cs typeface="Times New Roman"/>
              </a:rPr>
              <a:t>ra </a:t>
            </a:r>
            <a:r>
              <a:rPr sz="2400" dirty="0">
                <a:latin typeface="Times New Roman"/>
                <a:cs typeface="Times New Roman"/>
              </a:rPr>
              <a:t>một </a:t>
            </a:r>
            <a:r>
              <a:rPr sz="2400" spc="-5" dirty="0">
                <a:latin typeface="Times New Roman"/>
                <a:cs typeface="Times New Roman"/>
              </a:rPr>
              <a:t>mảng </a:t>
            </a:r>
            <a:r>
              <a:rPr sz="2400" dirty="0">
                <a:latin typeface="Times New Roman"/>
                <a:cs typeface="Times New Roman"/>
              </a:rPr>
              <a:t>có </a:t>
            </a:r>
            <a:r>
              <a:rPr sz="2400" spc="-5" dirty="0">
                <a:latin typeface="Times New Roman"/>
                <a:cs typeface="Times New Roman"/>
              </a:rPr>
              <a:t>tên là </a:t>
            </a:r>
            <a:r>
              <a:rPr sz="2400" b="1" spc="-5" dirty="0">
                <a:solidFill>
                  <a:srgbClr val="FF0000"/>
                </a:solidFill>
                <a:latin typeface="Times New Roman"/>
                <a:cs typeface="Times New Roman"/>
              </a:rPr>
              <a:t>$_GET[] </a:t>
            </a:r>
            <a:r>
              <a:rPr sz="2400" spc="-5" dirty="0">
                <a:latin typeface="Times New Roman"/>
                <a:cs typeface="Times New Roman"/>
              </a:rPr>
              <a:t>để </a:t>
            </a:r>
            <a:r>
              <a:rPr sz="2400" dirty="0">
                <a:latin typeface="Times New Roman"/>
                <a:cs typeface="Times New Roman"/>
              </a:rPr>
              <a:t>chứa </a:t>
            </a:r>
            <a:r>
              <a:rPr sz="2400" spc="-5" dirty="0">
                <a:latin typeface="Times New Roman"/>
                <a:cs typeface="Times New Roman"/>
              </a:rPr>
              <a:t>tất cả các  </a:t>
            </a:r>
            <a:r>
              <a:rPr sz="2400" dirty="0">
                <a:latin typeface="Times New Roman"/>
                <a:cs typeface="Times New Roman"/>
              </a:rPr>
              <a:t>cặp biến và giá </a:t>
            </a:r>
            <a:r>
              <a:rPr sz="2400" spc="-5" dirty="0">
                <a:latin typeface="Times New Roman"/>
                <a:cs typeface="Times New Roman"/>
              </a:rPr>
              <a:t>trị</a:t>
            </a:r>
            <a:r>
              <a:rPr sz="2400" spc="-55" dirty="0">
                <a:latin typeface="Times New Roman"/>
                <a:cs typeface="Times New Roman"/>
              </a:rPr>
              <a:t> </a:t>
            </a:r>
            <a:r>
              <a:rPr sz="2400" dirty="0">
                <a:latin typeface="Times New Roman"/>
                <a:cs typeface="Times New Roman"/>
              </a:rPr>
              <a:t>đó.</a:t>
            </a:r>
          </a:p>
          <a:p>
            <a:pPr marL="355600" marR="5080" indent="-342900" algn="just">
              <a:lnSpc>
                <a:spcPct val="100000"/>
              </a:lnSpc>
              <a:buClr>
                <a:srgbClr val="00AF50"/>
              </a:buClr>
              <a:buFont typeface="Wingdings"/>
              <a:buChar char=""/>
              <a:tabLst>
                <a:tab pos="355600" algn="l"/>
              </a:tabLst>
            </a:pPr>
            <a:r>
              <a:rPr sz="2400" spc="-20" dirty="0">
                <a:latin typeface="Times New Roman"/>
                <a:cs typeface="Times New Roman"/>
              </a:rPr>
              <a:t>Trong </a:t>
            </a:r>
            <a:r>
              <a:rPr sz="2400" dirty="0">
                <a:latin typeface="Times New Roman"/>
                <a:cs typeface="Times New Roman"/>
              </a:rPr>
              <a:t>đó, chỉ số của mảng chính </a:t>
            </a:r>
            <a:r>
              <a:rPr sz="2400" spc="-5" dirty="0">
                <a:latin typeface="Times New Roman"/>
                <a:cs typeface="Times New Roman"/>
              </a:rPr>
              <a:t>là một </a:t>
            </a:r>
            <a:r>
              <a:rPr sz="2400" dirty="0">
                <a:latin typeface="Times New Roman"/>
                <a:cs typeface="Times New Roman"/>
              </a:rPr>
              <a:t>chuỗi mang tên </a:t>
            </a:r>
            <a:r>
              <a:rPr sz="2400" spc="-5" dirty="0">
                <a:latin typeface="Times New Roman"/>
                <a:cs typeface="Times New Roman"/>
              </a:rPr>
              <a:t>của  </a:t>
            </a:r>
            <a:r>
              <a:rPr sz="2400" dirty="0">
                <a:latin typeface="Times New Roman"/>
                <a:cs typeface="Times New Roman"/>
              </a:rPr>
              <a:t>tên </a:t>
            </a:r>
            <a:r>
              <a:rPr sz="2400" spc="-5" dirty="0">
                <a:latin typeface="Times New Roman"/>
                <a:cs typeface="Times New Roman"/>
              </a:rPr>
              <a:t>biến và </a:t>
            </a:r>
            <a:r>
              <a:rPr sz="2400" dirty="0">
                <a:latin typeface="Times New Roman"/>
                <a:cs typeface="Times New Roman"/>
              </a:rPr>
              <a:t>giá </a:t>
            </a:r>
            <a:r>
              <a:rPr sz="2400" spc="-5" dirty="0">
                <a:latin typeface="Times New Roman"/>
                <a:cs typeface="Times New Roman"/>
              </a:rPr>
              <a:t>trị </a:t>
            </a:r>
            <a:r>
              <a:rPr sz="2400" dirty="0">
                <a:latin typeface="Times New Roman"/>
                <a:cs typeface="Times New Roman"/>
              </a:rPr>
              <a:t>của chỉ số đó chính </a:t>
            </a:r>
            <a:r>
              <a:rPr sz="2400" spc="-5" dirty="0">
                <a:latin typeface="Times New Roman"/>
                <a:cs typeface="Times New Roman"/>
              </a:rPr>
              <a:t>là giá trị </a:t>
            </a:r>
            <a:r>
              <a:rPr sz="2400" dirty="0">
                <a:latin typeface="Times New Roman"/>
                <a:cs typeface="Times New Roman"/>
              </a:rPr>
              <a:t>của </a:t>
            </a:r>
            <a:r>
              <a:rPr sz="2400" spc="-5" dirty="0">
                <a:latin typeface="Times New Roman"/>
                <a:cs typeface="Times New Roman"/>
              </a:rPr>
              <a:t>biến </a:t>
            </a:r>
            <a:r>
              <a:rPr sz="2400" dirty="0">
                <a:latin typeface="Times New Roman"/>
                <a:cs typeface="Times New Roman"/>
              </a:rPr>
              <a:t>do  trình duyệt gửi</a:t>
            </a:r>
            <a:r>
              <a:rPr sz="2400" spc="-30" dirty="0">
                <a:latin typeface="Times New Roman"/>
                <a:cs typeface="Times New Roman"/>
              </a:rPr>
              <a:t> </a:t>
            </a:r>
            <a:r>
              <a:rPr sz="2400" dirty="0">
                <a:latin typeface="Times New Roman"/>
                <a:cs typeface="Times New Roman"/>
              </a:rPr>
              <a:t>lên.</a:t>
            </a:r>
          </a:p>
          <a:p>
            <a:pPr marL="355600" marR="40640" indent="-342900">
              <a:lnSpc>
                <a:spcPct val="100000"/>
              </a:lnSpc>
              <a:buClr>
                <a:srgbClr val="00AF50"/>
              </a:buClr>
              <a:buFont typeface="Wingdings"/>
              <a:buChar char=""/>
              <a:tabLst>
                <a:tab pos="354965" algn="l"/>
                <a:tab pos="3556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spc="-5" dirty="0">
                <a:solidFill>
                  <a:srgbClr val="006FC0"/>
                </a:solidFill>
                <a:latin typeface="Times New Roman"/>
                <a:cs typeface="Times New Roman"/>
              </a:rPr>
              <a:t> </a:t>
            </a:r>
            <a:r>
              <a:rPr sz="2200" b="1" spc="-5" dirty="0">
                <a:solidFill>
                  <a:srgbClr val="006FC0"/>
                </a:solidFill>
                <a:latin typeface="Times New Roman"/>
                <a:cs typeface="Times New Roman"/>
                <a:hlinkClick r:id="rId10"/>
              </a:rPr>
              <a:t>http://www.phpvn.org/post.php?</a:t>
            </a:r>
            <a:r>
              <a:rPr sz="2200" b="1" spc="-5" dirty="0">
                <a:solidFill>
                  <a:srgbClr val="FF0000"/>
                </a:solidFill>
                <a:latin typeface="Times New Roman"/>
                <a:cs typeface="Times New Roman"/>
                <a:hlinkClick r:id="rId10"/>
              </a:rPr>
              <a:t>method=Reply</a:t>
            </a:r>
            <a:r>
              <a:rPr sz="2200" b="1" spc="-5" dirty="0">
                <a:solidFill>
                  <a:srgbClr val="00AF50"/>
                </a:solidFill>
                <a:latin typeface="Times New Roman"/>
                <a:cs typeface="Times New Roman"/>
                <a:hlinkClick r:id="rId10"/>
              </a:rPr>
              <a:t>&amp;</a:t>
            </a:r>
            <a:r>
              <a:rPr sz="2200" b="1" spc="-5" dirty="0">
                <a:solidFill>
                  <a:srgbClr val="FF0000"/>
                </a:solidFill>
                <a:latin typeface="Times New Roman"/>
                <a:cs typeface="Times New Roman"/>
                <a:hlinkClick r:id="rId10"/>
              </a:rPr>
              <a:t>TOPIC_ID=1 </a:t>
            </a:r>
            <a:r>
              <a:rPr sz="2200" b="1" spc="-5" dirty="0">
                <a:solidFill>
                  <a:srgbClr val="FF0000"/>
                </a:solidFill>
                <a:latin typeface="Times New Roman"/>
                <a:cs typeface="Times New Roman"/>
              </a:rPr>
              <a:t> </a:t>
            </a:r>
            <a:r>
              <a:rPr sz="2200" b="1" dirty="0">
                <a:solidFill>
                  <a:srgbClr val="FF0000"/>
                </a:solidFill>
                <a:latin typeface="Times New Roman"/>
                <a:cs typeface="Times New Roman"/>
              </a:rPr>
              <a:t>61</a:t>
            </a:r>
            <a:r>
              <a:rPr sz="2200" b="1" dirty="0">
                <a:solidFill>
                  <a:srgbClr val="00AF50"/>
                </a:solidFill>
                <a:latin typeface="Times New Roman"/>
                <a:cs typeface="Times New Roman"/>
              </a:rPr>
              <a:t>&amp;</a:t>
            </a:r>
            <a:r>
              <a:rPr sz="2200" b="1" dirty="0">
                <a:solidFill>
                  <a:srgbClr val="FF0000"/>
                </a:solidFill>
                <a:latin typeface="Times New Roman"/>
                <a:cs typeface="Times New Roman"/>
              </a:rPr>
              <a:t>FORUM_ID=20</a:t>
            </a:r>
            <a:endParaRPr sz="2200" dirty="0">
              <a:latin typeface="Times New Roman"/>
              <a:cs typeface="Times New Roman"/>
            </a:endParaRPr>
          </a:p>
          <a:p>
            <a:pPr marL="469900">
              <a:lnSpc>
                <a:spcPct val="100000"/>
              </a:lnSpc>
              <a:spcBef>
                <a:spcPts val="10"/>
              </a:spcBef>
            </a:pPr>
            <a:r>
              <a:rPr sz="2200" spc="-5" dirty="0">
                <a:latin typeface="Times New Roman"/>
                <a:cs typeface="Times New Roman"/>
              </a:rPr>
              <a:t>PHP sẽ </a:t>
            </a:r>
            <a:r>
              <a:rPr sz="2200" dirty="0">
                <a:latin typeface="Times New Roman"/>
                <a:cs typeface="Times New Roman"/>
              </a:rPr>
              <a:t>tự động </a:t>
            </a:r>
            <a:r>
              <a:rPr sz="2200" spc="-5" dirty="0">
                <a:latin typeface="Times New Roman"/>
                <a:cs typeface="Times New Roman"/>
              </a:rPr>
              <a:t>sinh </a:t>
            </a:r>
            <a:r>
              <a:rPr sz="2200" dirty="0">
                <a:latin typeface="Times New Roman"/>
                <a:cs typeface="Times New Roman"/>
              </a:rPr>
              <a:t>ra một </a:t>
            </a:r>
            <a:r>
              <a:rPr sz="2200" spc="-5" dirty="0">
                <a:latin typeface="Times New Roman"/>
                <a:cs typeface="Times New Roman"/>
              </a:rPr>
              <a:t>mảng </a:t>
            </a:r>
            <a:r>
              <a:rPr sz="2200" b="1" dirty="0">
                <a:latin typeface="Times New Roman"/>
                <a:cs typeface="Times New Roman"/>
              </a:rPr>
              <a:t>$_GET </a:t>
            </a:r>
            <a:r>
              <a:rPr sz="2200" dirty="0">
                <a:latin typeface="Times New Roman"/>
                <a:cs typeface="Times New Roman"/>
              </a:rPr>
              <a:t>có nội dung</a:t>
            </a:r>
            <a:r>
              <a:rPr sz="2200" spc="-195" dirty="0">
                <a:latin typeface="Times New Roman"/>
                <a:cs typeface="Times New Roman"/>
              </a:rPr>
              <a:t> </a:t>
            </a:r>
            <a:r>
              <a:rPr sz="2200" spc="-5" dirty="0">
                <a:latin typeface="Times New Roman"/>
                <a:cs typeface="Times New Roman"/>
              </a:rPr>
              <a:t>sau:</a:t>
            </a:r>
            <a:endParaRPr sz="2200" dirty="0">
              <a:latin typeface="Times New Roman"/>
              <a:cs typeface="Times New Roman"/>
            </a:endParaRPr>
          </a:p>
        </p:txBody>
      </p:sp>
      <p:sp>
        <p:nvSpPr>
          <p:cNvPr id="14" name="object 14"/>
          <p:cNvSpPr txBox="1"/>
          <p:nvPr/>
        </p:nvSpPr>
        <p:spPr>
          <a:xfrm>
            <a:off x="1069339" y="4781041"/>
            <a:ext cx="3297554" cy="1031875"/>
          </a:xfrm>
          <a:prstGeom prst="rect">
            <a:avLst/>
          </a:prstGeom>
        </p:spPr>
        <p:txBody>
          <a:bodyPr vert="horz" wrap="square" lIns="0" tIns="12700" rIns="0" bIns="0" rtlCol="0">
            <a:spAutoFit/>
          </a:bodyPr>
          <a:lstStyle/>
          <a:p>
            <a:pPr marL="12700">
              <a:lnSpc>
                <a:spcPct val="100000"/>
              </a:lnSpc>
              <a:spcBef>
                <a:spcPts val="100"/>
              </a:spcBef>
            </a:pPr>
            <a:r>
              <a:rPr sz="2200" dirty="0">
                <a:latin typeface="Times New Roman"/>
                <a:cs typeface="Times New Roman"/>
              </a:rPr>
              <a:t>$_GET["method"] =</a:t>
            </a:r>
            <a:r>
              <a:rPr sz="2200" spc="-70" dirty="0">
                <a:latin typeface="Times New Roman"/>
                <a:cs typeface="Times New Roman"/>
              </a:rPr>
              <a:t> </a:t>
            </a:r>
            <a:r>
              <a:rPr sz="2200" dirty="0">
                <a:latin typeface="Times New Roman"/>
                <a:cs typeface="Times New Roman"/>
              </a:rPr>
              <a:t>"Reply"</a:t>
            </a:r>
            <a:endParaRPr sz="2200">
              <a:latin typeface="Times New Roman"/>
              <a:cs typeface="Times New Roman"/>
            </a:endParaRPr>
          </a:p>
          <a:p>
            <a:pPr marL="12700">
              <a:lnSpc>
                <a:spcPct val="100000"/>
              </a:lnSpc>
            </a:pPr>
            <a:r>
              <a:rPr sz="2200" spc="-5" dirty="0">
                <a:latin typeface="Times New Roman"/>
                <a:cs typeface="Times New Roman"/>
              </a:rPr>
              <a:t>$_GET["TOPIC_ID"] </a:t>
            </a:r>
            <a:r>
              <a:rPr sz="2200" dirty="0">
                <a:latin typeface="Times New Roman"/>
                <a:cs typeface="Times New Roman"/>
              </a:rPr>
              <a:t>=</a:t>
            </a:r>
            <a:r>
              <a:rPr sz="2200" spc="-10" dirty="0">
                <a:latin typeface="Times New Roman"/>
                <a:cs typeface="Times New Roman"/>
              </a:rPr>
              <a:t> </a:t>
            </a:r>
            <a:r>
              <a:rPr sz="2200" dirty="0">
                <a:latin typeface="Times New Roman"/>
                <a:cs typeface="Times New Roman"/>
              </a:rPr>
              <a:t>161</a:t>
            </a:r>
            <a:endParaRPr sz="2200">
              <a:latin typeface="Times New Roman"/>
              <a:cs typeface="Times New Roman"/>
            </a:endParaRPr>
          </a:p>
          <a:p>
            <a:pPr marL="12700">
              <a:lnSpc>
                <a:spcPct val="100000"/>
              </a:lnSpc>
            </a:pPr>
            <a:r>
              <a:rPr sz="2200" dirty="0">
                <a:latin typeface="Times New Roman"/>
                <a:cs typeface="Times New Roman"/>
              </a:rPr>
              <a:t>$_GET["FORUM_ID"] =</a:t>
            </a:r>
            <a:r>
              <a:rPr sz="2200" spc="-80" dirty="0">
                <a:latin typeface="Times New Roman"/>
                <a:cs typeface="Times New Roman"/>
              </a:rPr>
              <a:t> </a:t>
            </a:r>
            <a:r>
              <a:rPr sz="2200" dirty="0">
                <a:latin typeface="Times New Roman"/>
                <a:cs typeface="Times New Roman"/>
              </a:rPr>
              <a:t>20</a:t>
            </a:r>
            <a:endParaRPr sz="2200">
              <a:latin typeface="Times New Roman"/>
              <a:cs typeface="Times New Roman"/>
            </a:endParaRPr>
          </a:p>
        </p:txBody>
      </p:sp>
      <p:sp>
        <p:nvSpPr>
          <p:cNvPr id="15" name="object 15"/>
          <p:cNvSpPr txBox="1"/>
          <p:nvPr/>
        </p:nvSpPr>
        <p:spPr>
          <a:xfrm>
            <a:off x="4635753" y="4781041"/>
            <a:ext cx="3556000" cy="1031875"/>
          </a:xfrm>
          <a:prstGeom prst="rect">
            <a:avLst/>
          </a:prstGeom>
        </p:spPr>
        <p:txBody>
          <a:bodyPr vert="horz" wrap="square" lIns="0" tIns="12700" rIns="0" bIns="0" rtlCol="0">
            <a:spAutoFit/>
          </a:bodyPr>
          <a:lstStyle/>
          <a:p>
            <a:pPr marL="12700">
              <a:lnSpc>
                <a:spcPct val="100000"/>
              </a:lnSpc>
              <a:spcBef>
                <a:spcPts val="100"/>
              </a:spcBef>
            </a:pPr>
            <a:r>
              <a:rPr sz="2200" dirty="0">
                <a:latin typeface="Times New Roman"/>
                <a:cs typeface="Times New Roman"/>
              </a:rPr>
              <a:t>// ứng với cặp</a:t>
            </a:r>
            <a:r>
              <a:rPr sz="2200" spc="-70" dirty="0">
                <a:latin typeface="Times New Roman"/>
                <a:cs typeface="Times New Roman"/>
              </a:rPr>
              <a:t> </a:t>
            </a:r>
            <a:r>
              <a:rPr sz="2200" b="1" i="1" dirty="0">
                <a:latin typeface="Times New Roman"/>
                <a:cs typeface="Times New Roman"/>
              </a:rPr>
              <a:t>method=Reply</a:t>
            </a:r>
            <a:endParaRPr sz="2200">
              <a:latin typeface="Times New Roman"/>
              <a:cs typeface="Times New Roman"/>
            </a:endParaRPr>
          </a:p>
          <a:p>
            <a:pPr marL="12700">
              <a:lnSpc>
                <a:spcPct val="100000"/>
              </a:lnSpc>
            </a:pPr>
            <a:r>
              <a:rPr sz="2200" dirty="0">
                <a:latin typeface="Times New Roman"/>
                <a:cs typeface="Times New Roman"/>
              </a:rPr>
              <a:t>// ứng với cặp</a:t>
            </a:r>
            <a:r>
              <a:rPr sz="2200" spc="-80" dirty="0">
                <a:latin typeface="Times New Roman"/>
                <a:cs typeface="Times New Roman"/>
              </a:rPr>
              <a:t> </a:t>
            </a:r>
            <a:r>
              <a:rPr sz="2200" b="1" i="1" spc="-5" dirty="0">
                <a:latin typeface="Times New Roman"/>
                <a:cs typeface="Times New Roman"/>
              </a:rPr>
              <a:t>TOPIC_ID=161</a:t>
            </a:r>
            <a:endParaRPr sz="2200">
              <a:latin typeface="Times New Roman"/>
              <a:cs typeface="Times New Roman"/>
            </a:endParaRPr>
          </a:p>
          <a:p>
            <a:pPr marL="12700">
              <a:lnSpc>
                <a:spcPct val="100000"/>
              </a:lnSpc>
            </a:pPr>
            <a:r>
              <a:rPr sz="2200" dirty="0">
                <a:latin typeface="Times New Roman"/>
                <a:cs typeface="Times New Roman"/>
              </a:rPr>
              <a:t>// ứng với cặp</a:t>
            </a:r>
            <a:r>
              <a:rPr sz="2200" spc="-70" dirty="0">
                <a:latin typeface="Times New Roman"/>
                <a:cs typeface="Times New Roman"/>
              </a:rPr>
              <a:t> </a:t>
            </a:r>
            <a:r>
              <a:rPr sz="2200" b="1" i="1" spc="-5" dirty="0">
                <a:latin typeface="Times New Roman"/>
                <a:cs typeface="Times New Roman"/>
              </a:rPr>
              <a:t>FORUM_ID=20</a:t>
            </a:r>
            <a:endParaRPr sz="2200">
              <a:latin typeface="Times New Roman"/>
              <a:cs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019" cy="785622"/>
            <a:chOff x="1080261" y="1523"/>
            <a:chExt cx="6875019" cy="785622"/>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p:nvPr/>
        </p:nvSpPr>
        <p:spPr>
          <a:xfrm>
            <a:off x="383540" y="655320"/>
            <a:ext cx="8154034" cy="5431790"/>
          </a:xfrm>
          <a:prstGeom prst="rect">
            <a:avLst/>
          </a:prstGeom>
        </p:spPr>
        <p:txBody>
          <a:bodyPr vert="horz" wrap="square" lIns="0" tIns="114300" rIns="0" bIns="0" rtlCol="0">
            <a:spAutoFit/>
          </a:bodyPr>
          <a:lstStyle/>
          <a:p>
            <a:pPr marL="12700">
              <a:lnSpc>
                <a:spcPct val="100000"/>
              </a:lnSpc>
              <a:spcBef>
                <a:spcPts val="900"/>
              </a:spcBef>
            </a:pPr>
            <a:r>
              <a:rPr sz="2400" b="1" spc="-5" dirty="0">
                <a:solidFill>
                  <a:srgbClr val="FF0000"/>
                </a:solidFill>
                <a:latin typeface="Times New Roman"/>
                <a:cs typeface="Times New Roman"/>
              </a:rPr>
              <a:t>b. </a:t>
            </a:r>
            <a:r>
              <a:rPr sz="2400" b="1" dirty="0">
                <a:solidFill>
                  <a:srgbClr val="FF0000"/>
                </a:solidFill>
                <a:latin typeface="Times New Roman"/>
                <a:cs typeface="Times New Roman"/>
              </a:rPr>
              <a:t>Đối </a:t>
            </a:r>
            <a:r>
              <a:rPr sz="2400" b="1" spc="-5" dirty="0">
                <a:solidFill>
                  <a:srgbClr val="FF0000"/>
                </a:solidFill>
                <a:latin typeface="Times New Roman"/>
                <a:cs typeface="Times New Roman"/>
              </a:rPr>
              <a:t>tượng</a:t>
            </a:r>
            <a:r>
              <a:rPr sz="2400" b="1" dirty="0">
                <a:solidFill>
                  <a:srgbClr val="FF0000"/>
                </a:solidFill>
                <a:latin typeface="Times New Roman"/>
                <a:cs typeface="Times New Roman"/>
              </a:rPr>
              <a:t> $_POST</a:t>
            </a:r>
            <a:endParaRPr sz="2400">
              <a:latin typeface="Times New Roman"/>
              <a:cs typeface="Times New Roman"/>
            </a:endParaRPr>
          </a:p>
          <a:p>
            <a:pPr marL="584200" marR="5080" indent="-342900" algn="just">
              <a:lnSpc>
                <a:spcPct val="111100"/>
              </a:lnSpc>
              <a:spcBef>
                <a:spcPts val="480"/>
              </a:spcBef>
              <a:buClr>
                <a:srgbClr val="00AF50"/>
              </a:buClr>
              <a:buFont typeface="Wingdings"/>
              <a:buChar char=""/>
              <a:tabLst>
                <a:tab pos="584200" algn="l"/>
              </a:tabLst>
            </a:pPr>
            <a:r>
              <a:rPr sz="2400" dirty="0">
                <a:latin typeface="Times New Roman"/>
                <a:cs typeface="Times New Roman"/>
              </a:rPr>
              <a:t>Dữ </a:t>
            </a:r>
            <a:r>
              <a:rPr sz="2400" spc="-5" dirty="0">
                <a:latin typeface="Times New Roman"/>
                <a:cs typeface="Times New Roman"/>
              </a:rPr>
              <a:t>liệu </a:t>
            </a:r>
            <a:r>
              <a:rPr sz="2400" dirty="0">
                <a:latin typeface="Times New Roman"/>
                <a:cs typeface="Times New Roman"/>
              </a:rPr>
              <a:t>gửi </a:t>
            </a:r>
            <a:r>
              <a:rPr sz="2400" spc="-5" dirty="0">
                <a:latin typeface="Times New Roman"/>
                <a:cs typeface="Times New Roman"/>
              </a:rPr>
              <a:t>từ trình </a:t>
            </a:r>
            <a:r>
              <a:rPr sz="2400" dirty="0">
                <a:latin typeface="Times New Roman"/>
                <a:cs typeface="Times New Roman"/>
              </a:rPr>
              <a:t>duyệt lên server qua phương thức </a:t>
            </a:r>
            <a:r>
              <a:rPr sz="2400" b="1" dirty="0">
                <a:latin typeface="Times New Roman"/>
                <a:cs typeface="Times New Roman"/>
              </a:rPr>
              <a:t>POST  </a:t>
            </a:r>
            <a:r>
              <a:rPr sz="2400" spc="-5" dirty="0">
                <a:latin typeface="Times New Roman"/>
                <a:cs typeface="Times New Roman"/>
              </a:rPr>
              <a:t>là </a:t>
            </a:r>
            <a:r>
              <a:rPr sz="2400" dirty="0">
                <a:latin typeface="Times New Roman"/>
                <a:cs typeface="Times New Roman"/>
              </a:rPr>
              <a:t>phần </a:t>
            </a:r>
            <a:r>
              <a:rPr sz="2400" spc="-5" dirty="0">
                <a:latin typeface="Times New Roman"/>
                <a:cs typeface="Times New Roman"/>
              </a:rPr>
              <a:t>dữ liệu </a:t>
            </a:r>
            <a:r>
              <a:rPr sz="2400" dirty="0">
                <a:latin typeface="Times New Roman"/>
                <a:cs typeface="Times New Roman"/>
              </a:rPr>
              <a:t>được </a:t>
            </a:r>
            <a:r>
              <a:rPr sz="2400" spc="-5" dirty="0">
                <a:latin typeface="Times New Roman"/>
                <a:cs typeface="Times New Roman"/>
              </a:rPr>
              <a:t>lưu trữ trong </a:t>
            </a:r>
            <a:r>
              <a:rPr sz="2400" dirty="0">
                <a:latin typeface="Times New Roman"/>
                <a:cs typeface="Times New Roman"/>
              </a:rPr>
              <a:t>phần thân </a:t>
            </a:r>
            <a:r>
              <a:rPr sz="2400" b="1" dirty="0">
                <a:latin typeface="Times New Roman"/>
                <a:cs typeface="Times New Roman"/>
              </a:rPr>
              <a:t>Request</a:t>
            </a:r>
            <a:r>
              <a:rPr sz="2400" dirty="0">
                <a:latin typeface="Times New Roman"/>
                <a:cs typeface="Times New Roman"/>
              </a:rPr>
              <a:t>. </a:t>
            </a:r>
            <a:r>
              <a:rPr sz="2400" spc="-45" dirty="0">
                <a:latin typeface="Times New Roman"/>
                <a:cs typeface="Times New Roman"/>
              </a:rPr>
              <a:t>Việc  </a:t>
            </a:r>
            <a:r>
              <a:rPr sz="2400" dirty="0">
                <a:latin typeface="Times New Roman"/>
                <a:cs typeface="Times New Roman"/>
              </a:rPr>
              <a:t>truy xuất </a:t>
            </a:r>
            <a:r>
              <a:rPr sz="2400" spc="-5" dirty="0">
                <a:latin typeface="Times New Roman"/>
                <a:cs typeface="Times New Roman"/>
              </a:rPr>
              <a:t>các </a:t>
            </a:r>
            <a:r>
              <a:rPr sz="2400" dirty="0">
                <a:latin typeface="Times New Roman"/>
                <a:cs typeface="Times New Roman"/>
              </a:rPr>
              <a:t>phần </a:t>
            </a:r>
            <a:r>
              <a:rPr sz="2400" spc="-5" dirty="0">
                <a:latin typeface="Times New Roman"/>
                <a:cs typeface="Times New Roman"/>
              </a:rPr>
              <a:t>tử </a:t>
            </a:r>
            <a:r>
              <a:rPr sz="2400" dirty="0">
                <a:latin typeface="Times New Roman"/>
                <a:cs typeface="Times New Roman"/>
              </a:rPr>
              <a:t>dữ </a:t>
            </a:r>
            <a:r>
              <a:rPr sz="2400" spc="-5" dirty="0">
                <a:latin typeface="Times New Roman"/>
                <a:cs typeface="Times New Roman"/>
              </a:rPr>
              <a:t>liệu trên </a:t>
            </a:r>
            <a:r>
              <a:rPr sz="2400" dirty="0">
                <a:latin typeface="Times New Roman"/>
                <a:cs typeface="Times New Roman"/>
              </a:rPr>
              <a:t>server được thực hiện  tương </a:t>
            </a:r>
            <a:r>
              <a:rPr sz="2400" spc="-5" dirty="0">
                <a:latin typeface="Times New Roman"/>
                <a:cs typeface="Times New Roman"/>
              </a:rPr>
              <a:t>tự </a:t>
            </a:r>
            <a:r>
              <a:rPr sz="2400" dirty="0">
                <a:latin typeface="Times New Roman"/>
                <a:cs typeface="Times New Roman"/>
              </a:rPr>
              <a:t>như đối tượng</a:t>
            </a:r>
            <a:r>
              <a:rPr sz="2400" spc="-25" dirty="0">
                <a:latin typeface="Times New Roman"/>
                <a:cs typeface="Times New Roman"/>
              </a:rPr>
              <a:t> </a:t>
            </a:r>
            <a:r>
              <a:rPr sz="2400" b="1" dirty="0">
                <a:latin typeface="Times New Roman"/>
                <a:cs typeface="Times New Roman"/>
              </a:rPr>
              <a:t>$_GET</a:t>
            </a:r>
            <a:r>
              <a:rPr sz="2400" dirty="0">
                <a:latin typeface="Times New Roman"/>
                <a:cs typeface="Times New Roman"/>
              </a:rPr>
              <a:t>.</a:t>
            </a:r>
            <a:endParaRPr sz="2400">
              <a:latin typeface="Times New Roman"/>
              <a:cs typeface="Times New Roman"/>
            </a:endParaRPr>
          </a:p>
          <a:p>
            <a:pPr marL="584200" indent="-342900" algn="just">
              <a:lnSpc>
                <a:spcPct val="100000"/>
              </a:lnSpc>
              <a:spcBef>
                <a:spcPts val="315"/>
              </a:spcBef>
              <a:buClr>
                <a:srgbClr val="00AF50"/>
              </a:buClr>
              <a:buFont typeface="Wingdings"/>
              <a:buChar char=""/>
              <a:tabLst>
                <a:tab pos="584200" algn="l"/>
              </a:tabLst>
            </a:pPr>
            <a:r>
              <a:rPr sz="2400" b="1" u="heavy" spc="-5" dirty="0">
                <a:uFill>
                  <a:solidFill>
                    <a:srgbClr val="000000"/>
                  </a:solidFill>
                </a:uFill>
                <a:latin typeface="Times New Roman"/>
                <a:cs typeface="Times New Roman"/>
              </a:rPr>
              <a:t>Ví dụ</a:t>
            </a:r>
            <a:r>
              <a:rPr sz="2400" spc="-5" dirty="0">
                <a:latin typeface="Times New Roman"/>
                <a:cs typeface="Times New Roman"/>
              </a:rPr>
              <a:t>: </a:t>
            </a:r>
            <a:r>
              <a:rPr sz="2400" dirty="0">
                <a:latin typeface="Times New Roman"/>
                <a:cs typeface="Times New Roman"/>
              </a:rPr>
              <a:t>khi </a:t>
            </a:r>
            <a:r>
              <a:rPr sz="2400" spc="-5" dirty="0">
                <a:latin typeface="Times New Roman"/>
                <a:cs typeface="Times New Roman"/>
              </a:rPr>
              <a:t>ta </a:t>
            </a:r>
            <a:r>
              <a:rPr sz="2400" dirty="0">
                <a:latin typeface="Times New Roman"/>
                <a:cs typeface="Times New Roman"/>
              </a:rPr>
              <a:t>gõ vào trình duyệt địa chỉ URL</a:t>
            </a:r>
            <a:r>
              <a:rPr sz="2400" spc="-155" dirty="0">
                <a:latin typeface="Times New Roman"/>
                <a:cs typeface="Times New Roman"/>
              </a:rPr>
              <a:t> </a:t>
            </a:r>
            <a:r>
              <a:rPr sz="2400" spc="-5" dirty="0">
                <a:latin typeface="Times New Roman"/>
                <a:cs typeface="Times New Roman"/>
              </a:rPr>
              <a:t>sau:</a:t>
            </a:r>
            <a:endParaRPr sz="2400">
              <a:latin typeface="Times New Roman"/>
              <a:cs typeface="Times New Roman"/>
            </a:endParaRPr>
          </a:p>
          <a:p>
            <a:pPr marL="698500" marR="1021080">
              <a:lnSpc>
                <a:spcPct val="111000"/>
              </a:lnSpc>
              <a:spcBef>
                <a:spcPts val="10"/>
              </a:spcBef>
            </a:pPr>
            <a:r>
              <a:rPr sz="2400" b="1" spc="-5" dirty="0">
                <a:solidFill>
                  <a:srgbClr val="00AF50"/>
                </a:solidFill>
                <a:latin typeface="Symbol"/>
                <a:cs typeface="Symbol"/>
              </a:rPr>
              <a:t></a:t>
            </a:r>
            <a:r>
              <a:rPr sz="2400" b="1" spc="-5" dirty="0">
                <a:solidFill>
                  <a:srgbClr val="00AF50"/>
                </a:solidFill>
                <a:latin typeface="Times New Roman"/>
                <a:cs typeface="Times New Roman"/>
              </a:rPr>
              <a:t> </a:t>
            </a:r>
            <a:r>
              <a:rPr sz="2400" b="1" spc="-30" dirty="0">
                <a:latin typeface="Times New Roman"/>
                <a:cs typeface="Times New Roman"/>
              </a:rPr>
              <a:t>Truyền </a:t>
            </a:r>
            <a:r>
              <a:rPr sz="2400" b="1" dirty="0">
                <a:latin typeface="Times New Roman"/>
                <a:cs typeface="Times New Roman"/>
              </a:rPr>
              <a:t>theo </a:t>
            </a:r>
            <a:r>
              <a:rPr sz="2400" b="1" spc="-5" dirty="0">
                <a:latin typeface="Times New Roman"/>
                <a:cs typeface="Times New Roman"/>
              </a:rPr>
              <a:t>phương </a:t>
            </a:r>
            <a:r>
              <a:rPr sz="2400" b="1" dirty="0">
                <a:latin typeface="Times New Roman"/>
                <a:cs typeface="Times New Roman"/>
              </a:rPr>
              <a:t>thức GET  </a:t>
            </a:r>
            <a:r>
              <a:rPr sz="2400" b="1" spc="-5" dirty="0">
                <a:solidFill>
                  <a:srgbClr val="006FC0"/>
                </a:solidFill>
                <a:latin typeface="Times New Roman"/>
                <a:cs typeface="Times New Roman"/>
                <a:hlinkClick r:id="rId10"/>
              </a:rPr>
              <a:t>htt</a:t>
            </a:r>
            <a:r>
              <a:rPr sz="2400" b="1" spc="-15" dirty="0">
                <a:solidFill>
                  <a:srgbClr val="006FC0"/>
                </a:solidFill>
                <a:latin typeface="Times New Roman"/>
                <a:cs typeface="Times New Roman"/>
                <a:hlinkClick r:id="rId10"/>
              </a:rPr>
              <a:t>p</a:t>
            </a:r>
            <a:r>
              <a:rPr sz="2400" b="1" spc="-5" dirty="0">
                <a:solidFill>
                  <a:srgbClr val="006FC0"/>
                </a:solidFill>
                <a:latin typeface="Times New Roman"/>
                <a:cs typeface="Times New Roman"/>
                <a:hlinkClick r:id="rId10"/>
              </a:rPr>
              <a:t>:/</a:t>
            </a:r>
            <a:r>
              <a:rPr sz="2400" b="1" dirty="0">
                <a:solidFill>
                  <a:srgbClr val="006FC0"/>
                </a:solidFill>
                <a:latin typeface="Times New Roman"/>
                <a:cs typeface="Times New Roman"/>
                <a:hlinkClick r:id="rId10"/>
              </a:rPr>
              <a:t>/</a:t>
            </a:r>
            <a:r>
              <a:rPr sz="2400" b="1" spc="-5" dirty="0">
                <a:solidFill>
                  <a:srgbClr val="006FC0"/>
                </a:solidFill>
                <a:latin typeface="Times New Roman"/>
                <a:cs typeface="Times New Roman"/>
                <a:hlinkClick r:id="rId10"/>
              </a:rPr>
              <a:t>ww</a:t>
            </a:r>
            <a:r>
              <a:rPr sz="2400" b="1" spc="-140" dirty="0">
                <a:solidFill>
                  <a:srgbClr val="006FC0"/>
                </a:solidFill>
                <a:latin typeface="Times New Roman"/>
                <a:cs typeface="Times New Roman"/>
                <a:hlinkClick r:id="rId10"/>
              </a:rPr>
              <a:t>w</a:t>
            </a:r>
            <a:r>
              <a:rPr sz="2400" b="1" dirty="0">
                <a:solidFill>
                  <a:srgbClr val="006FC0"/>
                </a:solidFill>
                <a:latin typeface="Times New Roman"/>
                <a:cs typeface="Times New Roman"/>
                <a:hlinkClick r:id="rId10"/>
              </a:rPr>
              <a:t>.</a:t>
            </a:r>
            <a:r>
              <a:rPr sz="2400" b="1" spc="-5" dirty="0">
                <a:solidFill>
                  <a:srgbClr val="006FC0"/>
                </a:solidFill>
                <a:latin typeface="Times New Roman"/>
                <a:cs typeface="Times New Roman"/>
                <a:hlinkClick r:id="rId10"/>
              </a:rPr>
              <a:t>phpvn</a:t>
            </a:r>
            <a:r>
              <a:rPr sz="2400" b="1" dirty="0">
                <a:solidFill>
                  <a:srgbClr val="006FC0"/>
                </a:solidFill>
                <a:latin typeface="Times New Roman"/>
                <a:cs typeface="Times New Roman"/>
                <a:hlinkClick r:id="rId10"/>
              </a:rPr>
              <a:t>.org/topic.</a:t>
            </a:r>
            <a:r>
              <a:rPr sz="2400" b="1" spc="-5" dirty="0">
                <a:solidFill>
                  <a:srgbClr val="006FC0"/>
                </a:solidFill>
                <a:latin typeface="Times New Roman"/>
                <a:cs typeface="Times New Roman"/>
                <a:hlinkClick r:id="rId10"/>
              </a:rPr>
              <a:t>php?</a:t>
            </a:r>
            <a:r>
              <a:rPr sz="2400" b="1" spc="-45" dirty="0">
                <a:solidFill>
                  <a:srgbClr val="FF0000"/>
                </a:solidFill>
                <a:latin typeface="Times New Roman"/>
                <a:cs typeface="Times New Roman"/>
                <a:hlinkClick r:id="rId10"/>
              </a:rPr>
              <a:t>T</a:t>
            </a:r>
            <a:r>
              <a:rPr sz="2400" b="1" spc="-5" dirty="0">
                <a:solidFill>
                  <a:srgbClr val="FF0000"/>
                </a:solidFill>
                <a:latin typeface="Times New Roman"/>
                <a:cs typeface="Times New Roman"/>
                <a:hlinkClick r:id="rId10"/>
              </a:rPr>
              <a:t>OPIC_ID=</a:t>
            </a:r>
            <a:r>
              <a:rPr sz="2400" b="1" dirty="0">
                <a:solidFill>
                  <a:srgbClr val="FF0000"/>
                </a:solidFill>
                <a:latin typeface="Times New Roman"/>
                <a:cs typeface="Times New Roman"/>
                <a:hlinkClick r:id="rId10"/>
              </a:rPr>
              <a:t>161</a:t>
            </a:r>
            <a:endParaRPr sz="2400">
              <a:latin typeface="Times New Roman"/>
              <a:cs typeface="Times New Roman"/>
            </a:endParaRPr>
          </a:p>
          <a:p>
            <a:pPr marL="698500" marR="2870835">
              <a:lnSpc>
                <a:spcPts val="3210"/>
              </a:lnSpc>
              <a:spcBef>
                <a:spcPts val="150"/>
              </a:spcBef>
            </a:pPr>
            <a:r>
              <a:rPr sz="2400" b="1" spc="-5" dirty="0">
                <a:solidFill>
                  <a:srgbClr val="00AF50"/>
                </a:solidFill>
                <a:latin typeface="Symbol"/>
                <a:cs typeface="Symbol"/>
              </a:rPr>
              <a:t></a:t>
            </a:r>
            <a:r>
              <a:rPr sz="2400" b="1" spc="-5" dirty="0">
                <a:solidFill>
                  <a:srgbClr val="00AF50"/>
                </a:solidFill>
                <a:latin typeface="Times New Roman"/>
                <a:cs typeface="Times New Roman"/>
              </a:rPr>
              <a:t> </a:t>
            </a:r>
            <a:r>
              <a:rPr sz="2400" b="1" spc="-30" dirty="0">
                <a:latin typeface="Times New Roman"/>
                <a:cs typeface="Times New Roman"/>
              </a:rPr>
              <a:t>Truyền </a:t>
            </a:r>
            <a:r>
              <a:rPr sz="2400" b="1" dirty="0">
                <a:latin typeface="Times New Roman"/>
                <a:cs typeface="Times New Roman"/>
              </a:rPr>
              <a:t>theo </a:t>
            </a:r>
            <a:r>
              <a:rPr sz="2400" b="1" spc="-5" dirty="0">
                <a:latin typeface="Times New Roman"/>
                <a:cs typeface="Times New Roman"/>
              </a:rPr>
              <a:t>phương </a:t>
            </a:r>
            <a:r>
              <a:rPr sz="2400" b="1" dirty="0">
                <a:latin typeface="Times New Roman"/>
                <a:cs typeface="Times New Roman"/>
              </a:rPr>
              <a:t>thức</a:t>
            </a:r>
            <a:r>
              <a:rPr sz="2400" b="1" spc="-100" dirty="0">
                <a:latin typeface="Times New Roman"/>
                <a:cs typeface="Times New Roman"/>
              </a:rPr>
              <a:t> </a:t>
            </a:r>
            <a:r>
              <a:rPr sz="2400" b="1" dirty="0">
                <a:latin typeface="Times New Roman"/>
                <a:cs typeface="Times New Roman"/>
              </a:rPr>
              <a:t>POST  </a:t>
            </a:r>
            <a:r>
              <a:rPr sz="2400" b="1" spc="-10" dirty="0">
                <a:solidFill>
                  <a:srgbClr val="006FC0"/>
                </a:solidFill>
                <a:latin typeface="Times New Roman"/>
                <a:cs typeface="Times New Roman"/>
                <a:hlinkClick r:id="rId11"/>
              </a:rPr>
              <a:t>http://www.phpvn.org/topic.php</a:t>
            </a:r>
            <a:endParaRPr sz="2400">
              <a:latin typeface="Times New Roman"/>
              <a:cs typeface="Times New Roman"/>
            </a:endParaRPr>
          </a:p>
          <a:p>
            <a:pPr marL="698500">
              <a:lnSpc>
                <a:spcPct val="100000"/>
              </a:lnSpc>
              <a:spcBef>
                <a:spcPts val="150"/>
              </a:spcBef>
            </a:pPr>
            <a:r>
              <a:rPr sz="2400" spc="-5" dirty="0">
                <a:latin typeface="Times New Roman"/>
                <a:cs typeface="Times New Roman"/>
              </a:rPr>
              <a:t>Khi</a:t>
            </a:r>
            <a:r>
              <a:rPr sz="2400" spc="225" dirty="0">
                <a:latin typeface="Times New Roman"/>
                <a:cs typeface="Times New Roman"/>
              </a:rPr>
              <a:t> </a:t>
            </a:r>
            <a:r>
              <a:rPr sz="2400" dirty="0">
                <a:latin typeface="Times New Roman"/>
                <a:cs typeface="Times New Roman"/>
              </a:rPr>
              <a:t>đó,</a:t>
            </a:r>
            <a:r>
              <a:rPr sz="2400" spc="229" dirty="0">
                <a:latin typeface="Times New Roman"/>
                <a:cs typeface="Times New Roman"/>
              </a:rPr>
              <a:t> </a:t>
            </a:r>
            <a:r>
              <a:rPr sz="2400" spc="-5" dirty="0">
                <a:latin typeface="Times New Roman"/>
                <a:cs typeface="Times New Roman"/>
              </a:rPr>
              <a:t>trình</a:t>
            </a:r>
            <a:r>
              <a:rPr sz="2400" spc="225" dirty="0">
                <a:latin typeface="Times New Roman"/>
                <a:cs typeface="Times New Roman"/>
              </a:rPr>
              <a:t> </a:t>
            </a:r>
            <a:r>
              <a:rPr sz="2400" dirty="0">
                <a:latin typeface="Times New Roman"/>
                <a:cs typeface="Times New Roman"/>
              </a:rPr>
              <a:t>duyệt</a:t>
            </a:r>
            <a:r>
              <a:rPr sz="2400" spc="225" dirty="0">
                <a:latin typeface="Times New Roman"/>
                <a:cs typeface="Times New Roman"/>
              </a:rPr>
              <a:t> </a:t>
            </a:r>
            <a:r>
              <a:rPr sz="2400" dirty="0">
                <a:latin typeface="Times New Roman"/>
                <a:cs typeface="Times New Roman"/>
              </a:rPr>
              <a:t>cũng</a:t>
            </a:r>
            <a:r>
              <a:rPr sz="2400" spc="220" dirty="0">
                <a:latin typeface="Times New Roman"/>
                <a:cs typeface="Times New Roman"/>
              </a:rPr>
              <a:t> </a:t>
            </a:r>
            <a:r>
              <a:rPr sz="2400" dirty="0">
                <a:latin typeface="Times New Roman"/>
                <a:cs typeface="Times New Roman"/>
              </a:rPr>
              <a:t>sẽ</a:t>
            </a:r>
            <a:r>
              <a:rPr sz="2400" spc="235" dirty="0">
                <a:latin typeface="Times New Roman"/>
                <a:cs typeface="Times New Roman"/>
              </a:rPr>
              <a:t> </a:t>
            </a:r>
            <a:r>
              <a:rPr sz="2400" dirty="0">
                <a:latin typeface="Times New Roman"/>
                <a:cs typeface="Times New Roman"/>
              </a:rPr>
              <a:t>gửi</a:t>
            </a:r>
            <a:r>
              <a:rPr sz="2400" spc="225" dirty="0">
                <a:latin typeface="Times New Roman"/>
                <a:cs typeface="Times New Roman"/>
              </a:rPr>
              <a:t> </a:t>
            </a:r>
            <a:r>
              <a:rPr sz="2400" dirty="0">
                <a:latin typeface="Times New Roman"/>
                <a:cs typeface="Times New Roman"/>
              </a:rPr>
              <a:t>lên</a:t>
            </a:r>
            <a:r>
              <a:rPr sz="2400" spc="220" dirty="0">
                <a:latin typeface="Times New Roman"/>
                <a:cs typeface="Times New Roman"/>
              </a:rPr>
              <a:t> </a:t>
            </a:r>
            <a:r>
              <a:rPr sz="2400" dirty="0">
                <a:latin typeface="Times New Roman"/>
                <a:cs typeface="Times New Roman"/>
              </a:rPr>
              <a:t>server</a:t>
            </a:r>
            <a:r>
              <a:rPr sz="2400" spc="225" dirty="0">
                <a:latin typeface="Times New Roman"/>
                <a:cs typeface="Times New Roman"/>
              </a:rPr>
              <a:t> </a:t>
            </a:r>
            <a:r>
              <a:rPr sz="2400" dirty="0">
                <a:latin typeface="Times New Roman"/>
                <a:cs typeface="Times New Roman"/>
              </a:rPr>
              <a:t>một</a:t>
            </a:r>
            <a:r>
              <a:rPr sz="2400" spc="220" dirty="0">
                <a:latin typeface="Times New Roman"/>
                <a:cs typeface="Times New Roman"/>
              </a:rPr>
              <a:t> </a:t>
            </a:r>
            <a:r>
              <a:rPr sz="2400" spc="-5" dirty="0">
                <a:latin typeface="Times New Roman"/>
                <a:cs typeface="Times New Roman"/>
              </a:rPr>
              <a:t>cặp:</a:t>
            </a:r>
            <a:r>
              <a:rPr sz="2400" spc="220" dirty="0">
                <a:latin typeface="Times New Roman"/>
                <a:cs typeface="Times New Roman"/>
              </a:rPr>
              <a:t> </a:t>
            </a:r>
            <a:r>
              <a:rPr sz="2400" b="1" spc="-5" dirty="0">
                <a:latin typeface="Times New Roman"/>
                <a:cs typeface="Times New Roman"/>
              </a:rPr>
              <a:t>biến</a:t>
            </a:r>
            <a:r>
              <a:rPr sz="2400" b="1" spc="225" dirty="0">
                <a:latin typeface="Times New Roman"/>
                <a:cs typeface="Times New Roman"/>
              </a:rPr>
              <a:t> </a:t>
            </a:r>
            <a:r>
              <a:rPr sz="2400" b="1" dirty="0">
                <a:latin typeface="Times New Roman"/>
                <a:cs typeface="Times New Roman"/>
              </a:rPr>
              <a:t>=</a:t>
            </a:r>
            <a:endParaRPr sz="2400">
              <a:latin typeface="Times New Roman"/>
              <a:cs typeface="Times New Roman"/>
            </a:endParaRPr>
          </a:p>
          <a:p>
            <a:pPr marL="698500" marR="10795">
              <a:lnSpc>
                <a:spcPts val="3200"/>
              </a:lnSpc>
              <a:spcBef>
                <a:spcPts val="160"/>
              </a:spcBef>
            </a:pPr>
            <a:r>
              <a:rPr sz="2400" b="1" dirty="0">
                <a:latin typeface="Times New Roman"/>
                <a:cs typeface="Times New Roman"/>
              </a:rPr>
              <a:t>giá trị </a:t>
            </a:r>
            <a:r>
              <a:rPr sz="2400" b="1" spc="-5" dirty="0">
                <a:latin typeface="Times New Roman"/>
                <a:cs typeface="Times New Roman"/>
              </a:rPr>
              <a:t>(</a:t>
            </a:r>
            <a:r>
              <a:rPr sz="2400" b="1" i="1" spc="-5" dirty="0">
                <a:latin typeface="Times New Roman"/>
                <a:cs typeface="Times New Roman"/>
              </a:rPr>
              <a:t>lưu trong </a:t>
            </a:r>
            <a:r>
              <a:rPr sz="2400" b="1" i="1" dirty="0">
                <a:latin typeface="Times New Roman"/>
                <a:cs typeface="Times New Roman"/>
              </a:rPr>
              <a:t>phần </a:t>
            </a:r>
            <a:r>
              <a:rPr sz="2400" b="1" i="1" spc="-5" dirty="0">
                <a:latin typeface="Times New Roman"/>
                <a:cs typeface="Times New Roman"/>
              </a:rPr>
              <a:t>thân </a:t>
            </a:r>
            <a:r>
              <a:rPr sz="2400" b="1" i="1" dirty="0">
                <a:latin typeface="Times New Roman"/>
                <a:cs typeface="Times New Roman"/>
              </a:rPr>
              <a:t>Request</a:t>
            </a:r>
            <a:r>
              <a:rPr sz="2400" b="1" dirty="0">
                <a:latin typeface="Times New Roman"/>
                <a:cs typeface="Times New Roman"/>
              </a:rPr>
              <a:t>)</a:t>
            </a:r>
            <a:r>
              <a:rPr sz="2400" dirty="0">
                <a:latin typeface="Times New Roman"/>
                <a:cs typeface="Times New Roman"/>
              </a:rPr>
              <a:t>, </a:t>
            </a:r>
            <a:r>
              <a:rPr sz="2400" spc="-5" dirty="0">
                <a:latin typeface="Times New Roman"/>
                <a:cs typeface="Times New Roman"/>
              </a:rPr>
              <a:t>trong </a:t>
            </a:r>
            <a:r>
              <a:rPr sz="2400" dirty="0">
                <a:latin typeface="Times New Roman"/>
                <a:cs typeface="Times New Roman"/>
              </a:rPr>
              <a:t>đó biến có </a:t>
            </a:r>
            <a:r>
              <a:rPr sz="2400" spc="-5" dirty="0">
                <a:latin typeface="Times New Roman"/>
                <a:cs typeface="Times New Roman"/>
              </a:rPr>
              <a:t>tên  là </a:t>
            </a:r>
            <a:r>
              <a:rPr sz="2400" b="1" spc="-10" dirty="0">
                <a:latin typeface="Times New Roman"/>
                <a:cs typeface="Times New Roman"/>
              </a:rPr>
              <a:t>TOPIC_ID </a:t>
            </a:r>
            <a:r>
              <a:rPr sz="2400" dirty="0">
                <a:latin typeface="Times New Roman"/>
                <a:cs typeface="Times New Roman"/>
              </a:rPr>
              <a:t>và giá </a:t>
            </a:r>
            <a:r>
              <a:rPr sz="2400" spc="-5" dirty="0">
                <a:latin typeface="Times New Roman"/>
                <a:cs typeface="Times New Roman"/>
              </a:rPr>
              <a:t>trị là </a:t>
            </a:r>
            <a:r>
              <a:rPr sz="2400" b="1" dirty="0">
                <a:latin typeface="Times New Roman"/>
                <a:cs typeface="Times New Roman"/>
              </a:rPr>
              <a:t>161</a:t>
            </a:r>
            <a:r>
              <a:rPr sz="2400" b="1" spc="-15" dirty="0">
                <a:latin typeface="Times New Roman"/>
                <a:cs typeface="Times New Roman"/>
              </a:rPr>
              <a:t> </a:t>
            </a:r>
            <a:r>
              <a:rPr sz="2400" spc="-5" dirty="0">
                <a:latin typeface="Times New Roman"/>
                <a:cs typeface="Times New Roman"/>
              </a:rPr>
              <a:t>(</a:t>
            </a:r>
            <a:r>
              <a:rPr sz="2400" b="1" spc="-5" dirty="0">
                <a:latin typeface="Times New Roman"/>
                <a:cs typeface="Times New Roman"/>
              </a:rPr>
              <a:t>TOPIC_ID=161</a:t>
            </a:r>
            <a:r>
              <a:rPr sz="2400" spc="-5" dirty="0">
                <a:latin typeface="Times New Roman"/>
                <a:cs typeface="Times New Roman"/>
              </a:rPr>
              <a:t>).</a:t>
            </a:r>
            <a:endParaRPr sz="2400">
              <a:latin typeface="Times New Roman"/>
              <a:cs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533" y="1524"/>
            <a:ext cx="1429512" cy="78562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80261" y="1523"/>
            <a:ext cx="6875019" cy="785622"/>
            <a:chOff x="1080261" y="1523"/>
            <a:chExt cx="6875019" cy="785622"/>
          </a:xfrm>
        </p:grpSpPr>
        <p:sp>
          <p:nvSpPr>
            <p:cNvPr id="4" name="object 4"/>
            <p:cNvSpPr/>
            <p:nvPr/>
          </p:nvSpPr>
          <p:spPr>
            <a:xfrm>
              <a:off x="1796033" y="1523"/>
              <a:ext cx="2522982" cy="7856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42004" y="1523"/>
              <a:ext cx="2147316" cy="78562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12308" y="1523"/>
              <a:ext cx="2442972" cy="7856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80261" y="153923"/>
              <a:ext cx="869695" cy="32854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28697" y="213360"/>
              <a:ext cx="1958594" cy="33845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089400" y="213360"/>
              <a:ext cx="1584325" cy="33845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759703" y="213360"/>
              <a:ext cx="1877568" cy="338455"/>
            </a:xfrm>
            <a:prstGeom prst="rect">
              <a:avLst/>
            </a:prstGeom>
            <a:blipFill>
              <a:blip r:embed="rId9"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xfrm>
            <a:off x="381000" y="586123"/>
            <a:ext cx="8148320" cy="1909818"/>
          </a:xfrm>
          <a:prstGeom prst="rect">
            <a:avLst/>
          </a:prstGeom>
        </p:spPr>
        <p:txBody>
          <a:bodyPr vert="horz" wrap="square" lIns="0" tIns="66040" rIns="0" bIns="0" rtlCol="0">
            <a:spAutoFit/>
          </a:bodyPr>
          <a:lstStyle/>
          <a:p>
            <a:pPr marL="12700">
              <a:lnSpc>
                <a:spcPct val="100000"/>
              </a:lnSpc>
              <a:spcBef>
                <a:spcPts val="520"/>
              </a:spcBef>
            </a:pPr>
            <a:r>
              <a:rPr sz="2800" dirty="0"/>
              <a:t>c. Bài tập $_GET và</a:t>
            </a:r>
            <a:r>
              <a:rPr sz="2800" spc="-60" dirty="0"/>
              <a:t> </a:t>
            </a:r>
            <a:r>
              <a:rPr sz="2800" spc="-5" dirty="0"/>
              <a:t>$_POST</a:t>
            </a:r>
          </a:p>
          <a:p>
            <a:pPr marL="12700" marR="5080">
              <a:lnSpc>
                <a:spcPct val="111000"/>
              </a:lnSpc>
              <a:spcBef>
                <a:spcPts val="105"/>
              </a:spcBef>
            </a:pPr>
            <a:r>
              <a:rPr sz="2800" u="heavy" spc="-5" dirty="0">
                <a:solidFill>
                  <a:srgbClr val="000000"/>
                </a:solidFill>
                <a:uFill>
                  <a:solidFill>
                    <a:srgbClr val="000000"/>
                  </a:solidFill>
                </a:uFill>
              </a:rPr>
              <a:t>Bài 3</a:t>
            </a:r>
            <a:r>
              <a:rPr sz="2800" b="0" spc="-5" dirty="0">
                <a:solidFill>
                  <a:srgbClr val="000000"/>
                </a:solidFill>
                <a:latin typeface="Times New Roman"/>
                <a:cs typeface="Times New Roman"/>
              </a:rPr>
              <a:t>: viết </a:t>
            </a:r>
            <a:r>
              <a:rPr sz="2800" b="0" dirty="0">
                <a:solidFill>
                  <a:srgbClr val="000000"/>
                </a:solidFill>
                <a:latin typeface="Times New Roman"/>
                <a:cs typeface="Times New Roman"/>
              </a:rPr>
              <a:t>chương </a:t>
            </a:r>
            <a:r>
              <a:rPr sz="2800" b="0" spc="-5" dirty="0">
                <a:solidFill>
                  <a:srgbClr val="000000"/>
                </a:solidFill>
                <a:latin typeface="Times New Roman"/>
                <a:cs typeface="Times New Roman"/>
              </a:rPr>
              <a:t>trình kiểm tra tính </a:t>
            </a:r>
            <a:r>
              <a:rPr sz="2800" b="0" dirty="0">
                <a:solidFill>
                  <a:srgbClr val="000000"/>
                </a:solidFill>
                <a:latin typeface="Times New Roman"/>
                <a:cs typeface="Times New Roman"/>
              </a:rPr>
              <a:t>hợp </a:t>
            </a:r>
            <a:r>
              <a:rPr sz="2800" b="0" spc="-5" dirty="0">
                <a:solidFill>
                  <a:srgbClr val="000000"/>
                </a:solidFill>
                <a:latin typeface="Times New Roman"/>
                <a:cs typeface="Times New Roman"/>
              </a:rPr>
              <a:t>lệ </a:t>
            </a:r>
            <a:r>
              <a:rPr sz="2800" b="0" dirty="0">
                <a:solidFill>
                  <a:srgbClr val="000000"/>
                </a:solidFill>
                <a:latin typeface="Times New Roman"/>
                <a:cs typeface="Times New Roman"/>
              </a:rPr>
              <a:t>của </a:t>
            </a:r>
            <a:r>
              <a:rPr sz="2800" b="0" spc="-5" dirty="0">
                <a:solidFill>
                  <a:srgbClr val="000000"/>
                </a:solidFill>
                <a:latin typeface="Times New Roman"/>
                <a:cs typeface="Times New Roman"/>
              </a:rPr>
              <a:t>tam giác. Nếu  </a:t>
            </a:r>
            <a:r>
              <a:rPr sz="2800" b="0" dirty="0">
                <a:solidFill>
                  <a:srgbClr val="000000"/>
                </a:solidFill>
                <a:latin typeface="Times New Roman"/>
                <a:cs typeface="Times New Roman"/>
              </a:rPr>
              <a:t>hợp </a:t>
            </a:r>
            <a:r>
              <a:rPr sz="2800" b="0" spc="-5" dirty="0">
                <a:solidFill>
                  <a:srgbClr val="000000"/>
                </a:solidFill>
                <a:latin typeface="Times New Roman"/>
                <a:cs typeface="Times New Roman"/>
              </a:rPr>
              <a:t>lệ </a:t>
            </a:r>
            <a:r>
              <a:rPr sz="2800" b="0" dirty="0">
                <a:solidFill>
                  <a:srgbClr val="000000"/>
                </a:solidFill>
                <a:latin typeface="Times New Roman"/>
                <a:cs typeface="Times New Roman"/>
              </a:rPr>
              <a:t>cho biết loại tam giác: đều, cân, vuông, vuông cân,</a:t>
            </a:r>
            <a:r>
              <a:rPr sz="2800" b="0" spc="-180" dirty="0">
                <a:solidFill>
                  <a:srgbClr val="000000"/>
                </a:solidFill>
                <a:latin typeface="Times New Roman"/>
                <a:cs typeface="Times New Roman"/>
              </a:rPr>
              <a:t> </a:t>
            </a:r>
            <a:r>
              <a:rPr sz="2800" b="0" dirty="0">
                <a:solidFill>
                  <a:srgbClr val="000000"/>
                </a:solidFill>
                <a:latin typeface="Times New Roman"/>
                <a:cs typeface="Times New Roman"/>
              </a:rPr>
              <a:t>thường.</a:t>
            </a:r>
          </a:p>
        </p:txBody>
      </p:sp>
      <p:sp>
        <p:nvSpPr>
          <p:cNvPr id="13" name="object 13"/>
          <p:cNvSpPr/>
          <p:nvPr/>
        </p:nvSpPr>
        <p:spPr>
          <a:xfrm>
            <a:off x="466597" y="3274652"/>
            <a:ext cx="3124200" cy="3219450"/>
          </a:xfrm>
          <a:prstGeom prst="rect">
            <a:avLst/>
          </a:prstGeom>
          <a:blipFill>
            <a:blip r:embed="rId10" cstate="print"/>
            <a:stretch>
              <a:fillRect/>
            </a:stretch>
          </a:blipFill>
        </p:spPr>
        <p:txBody>
          <a:bodyPr wrap="square" lIns="0" tIns="0" rIns="0" bIns="0" rtlCol="0"/>
          <a:lstStyle/>
          <a:p>
            <a:endParaRPr/>
          </a:p>
        </p:txBody>
      </p:sp>
      <p:grpSp>
        <p:nvGrpSpPr>
          <p:cNvPr id="14" name="object 14"/>
          <p:cNvGrpSpPr/>
          <p:nvPr/>
        </p:nvGrpSpPr>
        <p:grpSpPr>
          <a:xfrm>
            <a:off x="3590797" y="2086710"/>
            <a:ext cx="5559616" cy="4876511"/>
            <a:chOff x="3738371" y="2158744"/>
            <a:chExt cx="5224780" cy="4624070"/>
          </a:xfrm>
        </p:grpSpPr>
        <p:sp>
          <p:nvSpPr>
            <p:cNvPr id="15" name="object 15"/>
            <p:cNvSpPr/>
            <p:nvPr/>
          </p:nvSpPr>
          <p:spPr>
            <a:xfrm>
              <a:off x="3764279" y="2183892"/>
              <a:ext cx="5158739" cy="4434840"/>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3738371" y="2158744"/>
              <a:ext cx="5224272" cy="4623816"/>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3809999" y="2209800"/>
              <a:ext cx="5067300" cy="4343400"/>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3809999" y="2209800"/>
              <a:ext cx="5067300" cy="4343400"/>
            </a:xfrm>
            <a:custGeom>
              <a:avLst/>
              <a:gdLst/>
              <a:ahLst/>
              <a:cxnLst/>
              <a:rect l="l" t="t" r="r" b="b"/>
              <a:pathLst>
                <a:path w="5067300" h="4343400">
                  <a:moveTo>
                    <a:pt x="0" y="4343400"/>
                  </a:moveTo>
                  <a:lnTo>
                    <a:pt x="5067300" y="4343400"/>
                  </a:lnTo>
                  <a:lnTo>
                    <a:pt x="5067300" y="0"/>
                  </a:lnTo>
                  <a:lnTo>
                    <a:pt x="0" y="0"/>
                  </a:lnTo>
                  <a:lnTo>
                    <a:pt x="0" y="4343400"/>
                  </a:lnTo>
                  <a:close/>
                </a:path>
              </a:pathLst>
            </a:custGeom>
            <a:ln w="9525">
              <a:solidFill>
                <a:srgbClr val="497DBA"/>
              </a:solidFill>
            </a:ln>
          </p:spPr>
          <p:txBody>
            <a:bodyPr wrap="square" lIns="0" tIns="0" rIns="0" bIns="0" rtlCol="0"/>
            <a:lstStyle/>
            <a:p>
              <a:endParaRPr/>
            </a:p>
          </p:txBody>
        </p:sp>
      </p:grpSp>
      <p:sp>
        <p:nvSpPr>
          <p:cNvPr id="19" name="object 19"/>
          <p:cNvSpPr txBox="1"/>
          <p:nvPr/>
        </p:nvSpPr>
        <p:spPr>
          <a:xfrm>
            <a:off x="4089400" y="2220975"/>
            <a:ext cx="4671949" cy="4424288"/>
          </a:xfrm>
          <a:prstGeom prst="rect">
            <a:avLst/>
          </a:prstGeom>
        </p:spPr>
        <p:txBody>
          <a:bodyPr vert="horz" wrap="square" lIns="0" tIns="12700" rIns="0" bIns="0" rtlCol="0">
            <a:spAutoFit/>
          </a:bodyPr>
          <a:lstStyle/>
          <a:p>
            <a:pPr marL="12700">
              <a:lnSpc>
                <a:spcPts val="1860"/>
              </a:lnSpc>
              <a:spcBef>
                <a:spcPts val="100"/>
              </a:spcBef>
            </a:pPr>
            <a:r>
              <a:rPr sz="1600" dirty="0">
                <a:latin typeface="Times New Roman"/>
                <a:cs typeface="Times New Roman"/>
              </a:rPr>
              <a:t>&lt;html</a:t>
            </a:r>
            <a:r>
              <a:rPr sz="1600" spc="-5" dirty="0">
                <a:latin typeface="Times New Roman"/>
                <a:cs typeface="Times New Roman"/>
              </a:rPr>
              <a:t> xmlns=</a:t>
            </a:r>
            <a:r>
              <a:rPr sz="1600" spc="-5" dirty="0">
                <a:latin typeface="Times New Roman"/>
                <a:cs typeface="Times New Roman"/>
                <a:hlinkClick r:id="rId14"/>
              </a:rPr>
              <a:t>"http://www.w3.org/1999/xhtm</a:t>
            </a:r>
            <a:r>
              <a:rPr sz="1600" spc="-5" dirty="0">
                <a:latin typeface="Times New Roman"/>
                <a:cs typeface="Times New Roman"/>
              </a:rPr>
              <a:t>l"&gt;</a:t>
            </a:r>
            <a:endParaRPr sz="1600" dirty="0">
              <a:latin typeface="Times New Roman"/>
              <a:cs typeface="Times New Roman"/>
            </a:endParaRPr>
          </a:p>
          <a:p>
            <a:pPr marL="12700">
              <a:lnSpc>
                <a:spcPts val="1800"/>
              </a:lnSpc>
            </a:pPr>
            <a:r>
              <a:rPr sz="1600" b="1" dirty="0">
                <a:latin typeface="Times New Roman"/>
                <a:cs typeface="Times New Roman"/>
              </a:rPr>
              <a:t>&lt;head&gt;&lt;title&gt;</a:t>
            </a:r>
            <a:r>
              <a:rPr sz="1600" dirty="0">
                <a:latin typeface="Times New Roman"/>
                <a:cs typeface="Times New Roman"/>
              </a:rPr>
              <a:t>Check triangle</a:t>
            </a:r>
            <a:r>
              <a:rPr sz="1600" b="1" dirty="0">
                <a:latin typeface="Times New Roman"/>
                <a:cs typeface="Times New Roman"/>
              </a:rPr>
              <a:t>&lt;/title&gt;&lt;/head&gt;</a:t>
            </a:r>
            <a:endParaRPr sz="1600" dirty="0">
              <a:latin typeface="Times New Roman"/>
              <a:cs typeface="Times New Roman"/>
            </a:endParaRPr>
          </a:p>
          <a:p>
            <a:pPr marL="12700">
              <a:lnSpc>
                <a:spcPts val="1800"/>
              </a:lnSpc>
            </a:pPr>
            <a:r>
              <a:rPr sz="1600" b="1" dirty="0">
                <a:latin typeface="Times New Roman"/>
                <a:cs typeface="Times New Roman"/>
              </a:rPr>
              <a:t>&lt;body&gt;</a:t>
            </a:r>
            <a:endParaRPr sz="1600" dirty="0">
              <a:latin typeface="Times New Roman"/>
              <a:cs typeface="Times New Roman"/>
            </a:endParaRPr>
          </a:p>
          <a:p>
            <a:pPr marL="12700">
              <a:lnSpc>
                <a:spcPts val="1800"/>
              </a:lnSpc>
            </a:pPr>
            <a:r>
              <a:rPr sz="1600" dirty="0">
                <a:latin typeface="Times New Roman"/>
                <a:cs typeface="Times New Roman"/>
              </a:rPr>
              <a:t>&lt;form </a:t>
            </a:r>
            <a:r>
              <a:rPr sz="1600" spc="-5" dirty="0">
                <a:latin typeface="Times New Roman"/>
                <a:cs typeface="Times New Roman"/>
              </a:rPr>
              <a:t>name="frmTriangle" </a:t>
            </a:r>
            <a:r>
              <a:rPr sz="1600" dirty="0">
                <a:latin typeface="Times New Roman"/>
                <a:cs typeface="Times New Roman"/>
              </a:rPr>
              <a:t>method="POST"</a:t>
            </a:r>
            <a:r>
              <a:rPr sz="1600" spc="-50" dirty="0">
                <a:latin typeface="Times New Roman"/>
                <a:cs typeface="Times New Roman"/>
              </a:rPr>
              <a:t> </a:t>
            </a:r>
            <a:r>
              <a:rPr sz="1600" dirty="0">
                <a:latin typeface="Times New Roman"/>
                <a:cs typeface="Times New Roman"/>
              </a:rPr>
              <a:t>action=""&gt;</a:t>
            </a:r>
          </a:p>
          <a:p>
            <a:pPr marL="12700" marR="697865">
              <a:lnSpc>
                <a:spcPts val="1800"/>
              </a:lnSpc>
              <a:spcBef>
                <a:spcPts val="100"/>
              </a:spcBef>
            </a:pPr>
            <a:r>
              <a:rPr sz="1600" dirty="0">
                <a:latin typeface="Times New Roman"/>
                <a:cs typeface="Times New Roman"/>
              </a:rPr>
              <a:t>&lt;p&gt;Cạnh </a:t>
            </a:r>
            <a:r>
              <a:rPr sz="1600" spc="-5" dirty="0">
                <a:latin typeface="Times New Roman"/>
                <a:cs typeface="Times New Roman"/>
              </a:rPr>
              <a:t>A:&lt;input </a:t>
            </a:r>
            <a:r>
              <a:rPr sz="1600" dirty="0">
                <a:latin typeface="Times New Roman"/>
                <a:cs typeface="Times New Roman"/>
              </a:rPr>
              <a:t>type="text"</a:t>
            </a:r>
            <a:r>
              <a:rPr sz="1600" spc="-160" dirty="0">
                <a:latin typeface="Times New Roman"/>
                <a:cs typeface="Times New Roman"/>
              </a:rPr>
              <a:t> </a:t>
            </a:r>
            <a:r>
              <a:rPr sz="1600" b="1" dirty="0">
                <a:latin typeface="Times New Roman"/>
                <a:cs typeface="Times New Roman"/>
              </a:rPr>
              <a:t>name</a:t>
            </a:r>
            <a:r>
              <a:rPr sz="1600" dirty="0">
                <a:latin typeface="Times New Roman"/>
                <a:cs typeface="Times New Roman"/>
              </a:rPr>
              <a:t>="</a:t>
            </a:r>
            <a:r>
              <a:rPr sz="1600" b="1" dirty="0">
                <a:solidFill>
                  <a:srgbClr val="00AF50"/>
                </a:solidFill>
                <a:latin typeface="Times New Roman"/>
                <a:cs typeface="Times New Roman"/>
              </a:rPr>
              <a:t>txtEdgeA</a:t>
            </a:r>
            <a:r>
              <a:rPr sz="1600" dirty="0">
                <a:latin typeface="Times New Roman"/>
                <a:cs typeface="Times New Roman"/>
              </a:rPr>
              <a:t>"  size="20" value=0&gt;</a:t>
            </a:r>
            <a:r>
              <a:rPr sz="1600" spc="-40" dirty="0">
                <a:latin typeface="Times New Roman"/>
                <a:cs typeface="Times New Roman"/>
              </a:rPr>
              <a:t> </a:t>
            </a:r>
            <a:r>
              <a:rPr sz="1600" dirty="0">
                <a:latin typeface="Times New Roman"/>
                <a:cs typeface="Times New Roman"/>
              </a:rPr>
              <a:t>&lt;/p&gt;</a:t>
            </a:r>
          </a:p>
          <a:p>
            <a:pPr marL="12700" marR="708025">
              <a:lnSpc>
                <a:spcPts val="1800"/>
              </a:lnSpc>
            </a:pPr>
            <a:r>
              <a:rPr sz="1600" dirty="0">
                <a:latin typeface="Times New Roman"/>
                <a:cs typeface="Times New Roman"/>
              </a:rPr>
              <a:t>&lt;p&gt;Cạnh B:&lt;input type="text"</a:t>
            </a:r>
            <a:r>
              <a:rPr sz="1600" spc="-90" dirty="0">
                <a:latin typeface="Times New Roman"/>
                <a:cs typeface="Times New Roman"/>
              </a:rPr>
              <a:t> </a:t>
            </a:r>
            <a:r>
              <a:rPr sz="1600" b="1" dirty="0">
                <a:latin typeface="Times New Roman"/>
                <a:cs typeface="Times New Roman"/>
              </a:rPr>
              <a:t>name</a:t>
            </a:r>
            <a:r>
              <a:rPr sz="1600" dirty="0">
                <a:latin typeface="Times New Roman"/>
                <a:cs typeface="Times New Roman"/>
              </a:rPr>
              <a:t>="</a:t>
            </a:r>
            <a:r>
              <a:rPr sz="1600" b="1" dirty="0">
                <a:solidFill>
                  <a:srgbClr val="00AF50"/>
                </a:solidFill>
                <a:latin typeface="Times New Roman"/>
                <a:cs typeface="Times New Roman"/>
              </a:rPr>
              <a:t>txtEdgeB</a:t>
            </a:r>
            <a:r>
              <a:rPr sz="1600" dirty="0">
                <a:latin typeface="Times New Roman"/>
                <a:cs typeface="Times New Roman"/>
              </a:rPr>
              <a:t>"  size="20" value=0&gt;</a:t>
            </a:r>
            <a:r>
              <a:rPr sz="1600" spc="-40" dirty="0">
                <a:latin typeface="Times New Roman"/>
                <a:cs typeface="Times New Roman"/>
              </a:rPr>
              <a:t> </a:t>
            </a:r>
            <a:r>
              <a:rPr sz="1600" dirty="0">
                <a:latin typeface="Times New Roman"/>
                <a:cs typeface="Times New Roman"/>
              </a:rPr>
              <a:t>&lt;/p&gt;</a:t>
            </a:r>
          </a:p>
          <a:p>
            <a:pPr marL="12700">
              <a:lnSpc>
                <a:spcPts val="1700"/>
              </a:lnSpc>
            </a:pPr>
            <a:r>
              <a:rPr sz="1600" dirty="0">
                <a:latin typeface="Times New Roman"/>
                <a:cs typeface="Times New Roman"/>
              </a:rPr>
              <a:t>&lt;p&gt;Cạnh C:&lt;input </a:t>
            </a:r>
            <a:r>
              <a:rPr sz="1600" spc="-5" dirty="0">
                <a:latin typeface="Times New Roman"/>
                <a:cs typeface="Times New Roman"/>
              </a:rPr>
              <a:t>type="text"</a:t>
            </a:r>
            <a:r>
              <a:rPr sz="1600" spc="-45" dirty="0">
                <a:latin typeface="Times New Roman"/>
                <a:cs typeface="Times New Roman"/>
              </a:rPr>
              <a:t> </a:t>
            </a:r>
            <a:r>
              <a:rPr sz="1600" b="1" dirty="0">
                <a:latin typeface="Times New Roman"/>
                <a:cs typeface="Times New Roman"/>
              </a:rPr>
              <a:t>name</a:t>
            </a:r>
            <a:r>
              <a:rPr sz="1600" dirty="0">
                <a:latin typeface="Times New Roman"/>
                <a:cs typeface="Times New Roman"/>
              </a:rPr>
              <a:t>="</a:t>
            </a:r>
            <a:r>
              <a:rPr sz="1600" b="1" dirty="0">
                <a:solidFill>
                  <a:srgbClr val="00AF50"/>
                </a:solidFill>
                <a:latin typeface="Times New Roman"/>
                <a:cs typeface="Times New Roman"/>
              </a:rPr>
              <a:t>txtEdgeC</a:t>
            </a:r>
            <a:r>
              <a:rPr sz="1600" dirty="0">
                <a:latin typeface="Times New Roman"/>
                <a:cs typeface="Times New Roman"/>
              </a:rPr>
              <a:t>"</a:t>
            </a:r>
          </a:p>
          <a:p>
            <a:pPr marL="12700">
              <a:lnSpc>
                <a:spcPts val="1800"/>
              </a:lnSpc>
            </a:pPr>
            <a:r>
              <a:rPr sz="1600" dirty="0">
                <a:latin typeface="Times New Roman"/>
                <a:cs typeface="Times New Roman"/>
              </a:rPr>
              <a:t>size="20" value=0&gt;</a:t>
            </a:r>
            <a:r>
              <a:rPr sz="1600" spc="-40" dirty="0">
                <a:latin typeface="Times New Roman"/>
                <a:cs typeface="Times New Roman"/>
              </a:rPr>
              <a:t> </a:t>
            </a:r>
            <a:r>
              <a:rPr sz="1600" dirty="0">
                <a:latin typeface="Times New Roman"/>
                <a:cs typeface="Times New Roman"/>
              </a:rPr>
              <a:t>&lt;/p&gt;</a:t>
            </a:r>
          </a:p>
          <a:p>
            <a:pPr marL="12700">
              <a:lnSpc>
                <a:spcPts val="1800"/>
              </a:lnSpc>
            </a:pPr>
            <a:r>
              <a:rPr sz="1600" dirty="0">
                <a:latin typeface="Times New Roman"/>
                <a:cs typeface="Times New Roman"/>
              </a:rPr>
              <a:t>&lt;input type="submit" </a:t>
            </a:r>
            <a:r>
              <a:rPr sz="1600" b="1" spc="-5" dirty="0">
                <a:latin typeface="Times New Roman"/>
                <a:cs typeface="Times New Roman"/>
              </a:rPr>
              <a:t>name</a:t>
            </a:r>
            <a:r>
              <a:rPr sz="1600" spc="-5" dirty="0">
                <a:latin typeface="Times New Roman"/>
                <a:cs typeface="Times New Roman"/>
              </a:rPr>
              <a:t>="</a:t>
            </a:r>
            <a:r>
              <a:rPr sz="1600" b="1" spc="-5" dirty="0">
                <a:solidFill>
                  <a:srgbClr val="00AF50"/>
                </a:solidFill>
                <a:latin typeface="Times New Roman"/>
                <a:cs typeface="Times New Roman"/>
              </a:rPr>
              <a:t>bSubmit</a:t>
            </a:r>
            <a:r>
              <a:rPr sz="1600" spc="-5" dirty="0">
                <a:latin typeface="Times New Roman"/>
                <a:cs typeface="Times New Roman"/>
              </a:rPr>
              <a:t>" </a:t>
            </a:r>
            <a:r>
              <a:rPr sz="1600" dirty="0">
                <a:latin typeface="Times New Roman"/>
                <a:cs typeface="Times New Roman"/>
              </a:rPr>
              <a:t>value="Submit"</a:t>
            </a:r>
            <a:r>
              <a:rPr sz="1600" spc="-15" dirty="0">
                <a:latin typeface="Times New Roman"/>
                <a:cs typeface="Times New Roman"/>
              </a:rPr>
              <a:t> </a:t>
            </a:r>
            <a:r>
              <a:rPr sz="1600" dirty="0">
                <a:latin typeface="Times New Roman"/>
                <a:cs typeface="Times New Roman"/>
              </a:rPr>
              <a:t>&gt;</a:t>
            </a:r>
          </a:p>
          <a:p>
            <a:pPr marL="12700">
              <a:lnSpc>
                <a:spcPts val="1800"/>
              </a:lnSpc>
            </a:pPr>
            <a:r>
              <a:rPr sz="1600" dirty="0">
                <a:latin typeface="Times New Roman"/>
                <a:cs typeface="Times New Roman"/>
              </a:rPr>
              <a:t>&lt;input type="reset" </a:t>
            </a:r>
            <a:r>
              <a:rPr sz="1600" b="1" dirty="0">
                <a:latin typeface="Times New Roman"/>
                <a:cs typeface="Times New Roman"/>
              </a:rPr>
              <a:t>name</a:t>
            </a:r>
            <a:r>
              <a:rPr sz="1600" dirty="0">
                <a:latin typeface="Times New Roman"/>
                <a:cs typeface="Times New Roman"/>
              </a:rPr>
              <a:t>="</a:t>
            </a:r>
            <a:r>
              <a:rPr sz="1600" b="1" dirty="0">
                <a:solidFill>
                  <a:srgbClr val="00AF50"/>
                </a:solidFill>
                <a:latin typeface="Times New Roman"/>
                <a:cs typeface="Times New Roman"/>
              </a:rPr>
              <a:t>bReset</a:t>
            </a:r>
            <a:r>
              <a:rPr sz="1600" dirty="0">
                <a:latin typeface="Times New Roman"/>
                <a:cs typeface="Times New Roman"/>
              </a:rPr>
              <a:t>" value="Reset"</a:t>
            </a:r>
            <a:r>
              <a:rPr sz="1600" spc="-70" dirty="0">
                <a:latin typeface="Times New Roman"/>
                <a:cs typeface="Times New Roman"/>
              </a:rPr>
              <a:t> </a:t>
            </a:r>
            <a:r>
              <a:rPr sz="1600" dirty="0">
                <a:latin typeface="Times New Roman"/>
                <a:cs typeface="Times New Roman"/>
              </a:rPr>
              <a:t>&gt;</a:t>
            </a:r>
          </a:p>
          <a:p>
            <a:pPr marL="12700">
              <a:lnSpc>
                <a:spcPts val="1800"/>
              </a:lnSpc>
            </a:pPr>
            <a:r>
              <a:rPr sz="1600" b="1" dirty="0">
                <a:latin typeface="Times New Roman"/>
                <a:cs typeface="Times New Roman"/>
              </a:rPr>
              <a:t>&lt;/form&gt;</a:t>
            </a:r>
            <a:endParaRPr sz="1600" dirty="0">
              <a:latin typeface="Times New Roman"/>
              <a:cs typeface="Times New Roman"/>
            </a:endParaRPr>
          </a:p>
          <a:p>
            <a:pPr marL="12700">
              <a:lnSpc>
                <a:spcPts val="1800"/>
              </a:lnSpc>
            </a:pPr>
            <a:r>
              <a:rPr sz="1600" b="1" dirty="0">
                <a:solidFill>
                  <a:srgbClr val="FF0000"/>
                </a:solidFill>
                <a:latin typeface="Times New Roman"/>
                <a:cs typeface="Times New Roman"/>
              </a:rPr>
              <a:t>&lt;?php</a:t>
            </a:r>
            <a:endParaRPr sz="1600" dirty="0">
              <a:latin typeface="Times New Roman"/>
              <a:cs typeface="Times New Roman"/>
            </a:endParaRPr>
          </a:p>
          <a:p>
            <a:pPr marL="377825">
              <a:lnSpc>
                <a:spcPts val="1800"/>
              </a:lnSpc>
            </a:pPr>
            <a:r>
              <a:rPr sz="1600" b="1" dirty="0">
                <a:latin typeface="Times New Roman"/>
                <a:cs typeface="Times New Roman"/>
              </a:rPr>
              <a:t>// </a:t>
            </a:r>
            <a:r>
              <a:rPr sz="1600" b="1" spc="-45" dirty="0">
                <a:latin typeface="Times New Roman"/>
                <a:cs typeface="Times New Roman"/>
              </a:rPr>
              <a:t>Your </a:t>
            </a:r>
            <a:r>
              <a:rPr sz="1600" b="1" dirty="0">
                <a:latin typeface="Times New Roman"/>
                <a:cs typeface="Times New Roman"/>
              </a:rPr>
              <a:t>code is</a:t>
            </a:r>
            <a:r>
              <a:rPr sz="1600" b="1" spc="-60" dirty="0">
                <a:latin typeface="Times New Roman"/>
                <a:cs typeface="Times New Roman"/>
              </a:rPr>
              <a:t> </a:t>
            </a:r>
            <a:r>
              <a:rPr sz="1600" b="1" spc="-10" dirty="0">
                <a:latin typeface="Times New Roman"/>
                <a:cs typeface="Times New Roman"/>
              </a:rPr>
              <a:t>here</a:t>
            </a:r>
            <a:endParaRPr sz="1600" dirty="0">
              <a:latin typeface="Times New Roman"/>
              <a:cs typeface="Times New Roman"/>
            </a:endParaRPr>
          </a:p>
          <a:p>
            <a:pPr marL="12700">
              <a:lnSpc>
                <a:spcPts val="1800"/>
              </a:lnSpc>
            </a:pPr>
            <a:r>
              <a:rPr sz="1600" b="1" dirty="0">
                <a:solidFill>
                  <a:srgbClr val="FF0000"/>
                </a:solidFill>
                <a:latin typeface="Times New Roman"/>
                <a:cs typeface="Times New Roman"/>
              </a:rPr>
              <a:t>?&gt;</a:t>
            </a:r>
            <a:endParaRPr sz="1600" dirty="0">
              <a:latin typeface="Times New Roman"/>
              <a:cs typeface="Times New Roman"/>
            </a:endParaRPr>
          </a:p>
          <a:p>
            <a:pPr marL="12700">
              <a:lnSpc>
                <a:spcPts val="1800"/>
              </a:lnSpc>
            </a:pPr>
            <a:r>
              <a:rPr sz="1600" dirty="0">
                <a:latin typeface="Times New Roman"/>
                <a:cs typeface="Times New Roman"/>
              </a:rPr>
              <a:t>&lt;/body&gt;</a:t>
            </a:r>
          </a:p>
          <a:p>
            <a:pPr marL="12700">
              <a:lnSpc>
                <a:spcPts val="1860"/>
              </a:lnSpc>
            </a:pPr>
            <a:r>
              <a:rPr sz="1600" dirty="0">
                <a:latin typeface="Times New Roman"/>
                <a:cs typeface="Times New Roman"/>
              </a:rPr>
              <a:t>&lt;/html&gt;</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336</TotalTime>
  <Words>21923</Words>
  <Application>Microsoft Office PowerPoint</Application>
  <PresentationFormat>On-screen Show (4:3)</PresentationFormat>
  <Paragraphs>3180</Paragraphs>
  <Slides>224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224</vt:i4>
      </vt:variant>
    </vt:vector>
  </HeadingPairs>
  <TitlesOfParts>
    <vt:vector size="235" baseType="lpstr">
      <vt:lpstr>Arial</vt:lpstr>
      <vt:lpstr>Carlito</vt:lpstr>
      <vt:lpstr>Courier New</vt:lpstr>
      <vt:lpstr>Helvetica Neue</vt:lpstr>
      <vt:lpstr>Symbol</vt:lpstr>
      <vt:lpstr>Tahoma</vt:lpstr>
      <vt:lpstr>Times New Roman</vt:lpstr>
      <vt:lpstr>Trebuchet MS</vt:lpstr>
      <vt:lpstr>Wingdings</vt:lpstr>
      <vt:lpstr>Wingdings 3</vt:lpstr>
      <vt:lpstr>Facet</vt:lpstr>
      <vt:lpstr>PowerPoint Presentation</vt:lpstr>
      <vt:lpstr>PowerPoint Presentation</vt:lpstr>
      <vt:lpstr>PowerPoint Presentation</vt:lpstr>
      <vt:lpstr>c. Yêu cầu cần thiết để xây dựng ứng dụng bằng ngôn ngữ PHP?</vt:lpstr>
      <vt:lpstr>c. Yêu cầu cần thiết để xây dựng ứng dụng bằng ngôn ngữ PHP?</vt:lpstr>
      <vt:lpstr>d. Ưu điểm và khuyết điểm của PHP?</vt:lpstr>
      <vt:lpstr>e. Các hệ thống xây dựng bằng PHP</vt:lpstr>
      <vt:lpstr>PowerPoint Presentation</vt:lpstr>
      <vt:lpstr>PowerPoint Presentation</vt:lpstr>
      <vt:lpstr>f. Cơ chế thực thi của PHP</vt:lpstr>
      <vt:lpstr>a. Ví dụ “Hello world”</vt:lpstr>
      <vt:lpstr>PowerPoint Presentation</vt:lpstr>
      <vt:lpstr>a. Kiểu dữ liệu</vt:lpstr>
      <vt:lpstr>Kiểu số</vt:lpstr>
      <vt:lpstr>Kiểu chuỗi</vt:lpstr>
      <vt:lpstr>Kiểu chuỗi</vt:lpstr>
      <vt:lpstr>Kiểu chuỗi</vt:lpstr>
      <vt:lpstr>Kiểu chuỗi</vt:lpstr>
      <vt:lpstr>Kiểu mảng</vt:lpstr>
      <vt:lpstr>Kiểu mảng</vt:lpstr>
      <vt:lpstr>Kiểu mảng</vt:lpstr>
      <vt:lpstr>Kiểu mảng</vt:lpstr>
      <vt:lpstr>PowerPoint Presentation</vt:lpstr>
      <vt:lpstr>c. Khai báo hằng và biến</vt:lpstr>
      <vt:lpstr>c. Khai báo hằng và biến</vt:lpstr>
      <vt:lpstr>a. Toán tử cơ bản</vt:lpstr>
      <vt:lpstr>b. Các hàm liên quan đến số</vt:lpstr>
      <vt:lpstr>c. Ví dụ toán tử số học</vt:lpstr>
      <vt:lpstr>PowerPoint Presentation</vt:lpstr>
      <vt:lpstr>PowerPoint Presentation</vt:lpstr>
      <vt:lpstr>d. Các hàm liên quan đến chuỗi</vt:lpstr>
      <vt:lpstr>PowerPoint Presentation</vt:lpstr>
      <vt:lpstr>PowerPoint Presentation</vt:lpstr>
      <vt:lpstr>e. Ví dụ về chuỗi</vt:lpstr>
      <vt:lpstr>If .. Else ..</vt:lpstr>
      <vt:lpstr>PowerPoint Presentation</vt:lpstr>
      <vt:lpstr>PowerPoint Presentation</vt:lpstr>
      <vt:lpstr>PowerPoint Presentation</vt:lpstr>
      <vt:lpstr>PowerPoint Presentation</vt:lpstr>
      <vt:lpstr>a. Khai báo mảng</vt:lpstr>
      <vt:lpstr>b. Các hàm liên quan đến mảng</vt:lpstr>
      <vt:lpstr>c. Bài toán liên quan đến mảng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PHẦN 2:</vt:lpstr>
      <vt:lpstr>PowerPoint Presentation</vt:lpstr>
      <vt:lpstr>PowerPoint Presentation</vt:lpstr>
      <vt:lpstr>PowerPoint Presentation</vt:lpstr>
      <vt:lpstr>PowerPoint Presentation</vt:lpstr>
      <vt:lpstr>a. Đối tượng $_GET</vt:lpstr>
      <vt:lpstr>PowerPoint Presentation</vt:lpstr>
      <vt:lpstr>c. Bài tập $_GET và $_POST Bài 3: viết chương trình kiểm tra tính hợp lệ của tam giác. Nếu  hợp lệ cho biết loại tam giác: đều, cân, vuông, vuông cân, thường.</vt:lpstr>
      <vt:lpstr>d. Đánh giá $_GET, $_POST và $_REQUEST</vt:lpstr>
      <vt:lpstr>a. Giới thiệu</vt:lpstr>
      <vt:lpstr>PowerPoint Presentation</vt:lpstr>
      <vt:lpstr>b. Cookie</vt:lpstr>
      <vt:lpstr>b. Cookie</vt:lpstr>
      <vt:lpstr>b. Session</vt:lpstr>
      <vt:lpstr>b. Session</vt:lpstr>
      <vt:lpstr>c. Đánh giá Cookie và Session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PHẦN 2:</vt:lpstr>
      <vt:lpstr>PowerPoint Presentation</vt:lpstr>
      <vt:lpstr>PowerPoint Presentation</vt:lpstr>
      <vt:lpstr>PowerPoint Presentation</vt:lpstr>
      <vt:lpstr>PowerPoint Presentation</vt:lpstr>
      <vt:lpstr>a. Đối tượng $_GET</vt:lpstr>
      <vt:lpstr>PowerPoint Presentation</vt:lpstr>
      <vt:lpstr>c. Bài tập $_GET và $_POST Bài 3: viết chương trình kiểm tra tính hợp lệ của tam giác. Nếu  hợp lệ cho biết loại tam giác: đều, cân, vuông, vuông cân, thường.</vt:lpstr>
      <vt:lpstr>d. Đánh giá $_GET, $_POST và $_REQUEST</vt:lpstr>
      <vt:lpstr>a. Giới thiệu</vt:lpstr>
      <vt:lpstr>PowerPoint Presentation</vt:lpstr>
      <vt:lpstr>b. Cookie</vt:lpstr>
      <vt:lpstr>b. Cookie</vt:lpstr>
      <vt:lpstr>b. Session</vt:lpstr>
      <vt:lpstr>b. Session</vt:lpstr>
      <vt:lpstr>c. Đánh giá Cookie và Session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Declaring a Class</vt:lpstr>
      <vt:lpstr>1. Declaring a Class</vt:lpstr>
      <vt:lpstr>1. Declaring a Class</vt:lpstr>
      <vt:lpstr>1. Declaring a Class</vt:lpstr>
      <vt:lpstr>1. Declaring a Class</vt:lpstr>
      <vt:lpstr>PowerPoint Presentation</vt:lpstr>
      <vt:lpstr>a. Giới thiệu</vt:lpstr>
      <vt:lpstr>PowerPoint Presentation</vt:lpstr>
      <vt:lpstr>b. Lớp trừu tượng</vt:lpstr>
      <vt:lpstr>PowerPoint Presentation</vt:lpstr>
      <vt:lpstr>c. Lớp interface</vt:lpstr>
      <vt:lpstr>PowerPoint Presentation</vt:lpstr>
      <vt:lpstr>b. Ví dụ</vt:lpstr>
      <vt:lpstr>c. Hàm include_once và require_once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PHẦN 5:</vt:lpstr>
      <vt:lpstr>PowerPoint Presentation</vt:lpstr>
      <vt:lpstr>MODELs FOR STORING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Giới thiệu:</vt:lpstr>
      <vt:lpstr>b. Các bước thao tác CSDL trong PHP:</vt:lpstr>
      <vt:lpstr>PowerPoint Presentation</vt:lpstr>
      <vt:lpstr>PowerPoint Presentation</vt:lpstr>
      <vt:lpstr>PowerPoint Presentation</vt:lpstr>
      <vt:lpstr>PowerPoint Presentation</vt:lpstr>
      <vt:lpstr>PowerPoint Presentation</vt:lpstr>
      <vt:lpstr>PowerPoint Presentation</vt:lpstr>
      <vt:lpstr>Tạo database bằng code PHP Sử dụng MySQLi Object-oriented:</vt:lpstr>
      <vt:lpstr>Tạo database table bằng code PHP Sử dụng MySQLi Object-oriented:</vt:lpstr>
      <vt:lpstr>Tạo database table bằng code PHP Sử dụng MySQLi Object-oriented:</vt:lpstr>
      <vt:lpstr>Kết hợp tạo table và tạo Database bằng code PHP Sử dụng MySQLi Object-oriented:</vt:lpstr>
      <vt:lpstr>Kết hợp tạo table và tạo Database bằng code PHP Sử dụng MySQLi Object-oriented:</vt:lpstr>
      <vt:lpstr>Kết hợp tạo table và tạo Database bằng code PHP Sử dụng MySQLi Object-oriented:</vt:lpstr>
      <vt:lpstr>Insert dữ liệu vào MySQL bằng code PHP Sử dụng MySQLi Object-oriented:</vt:lpstr>
      <vt:lpstr>Insert dữ liệu vào MySQL bằng code PHP Sử dụng MySQLi Object-oriented:</vt:lpstr>
      <vt:lpstr>Lấy ID vừa Insert dữ liệu vào MySQL bằng code PHP Sử dụng MySQLi Object-oriented:</vt:lpstr>
      <vt:lpstr>Lấy ID vừa Insert dữ liệu vào MySQL bằng code PHP Sử dụng MySQLi Object-oriented:</vt:lpstr>
      <vt:lpstr>Insert nhiều record vào MySQL bằng code PHP Sử dụng MySQLi Object-oriented:</vt:lpstr>
      <vt:lpstr>Insert nhiều record vào MySQL bằng code PHP Sử dụng MySQLi Object-oriented:</vt:lpstr>
      <vt:lpstr>Select dữ liệu MySQL bằng code PHP Sử dụng MySQLi Object-oriented:</vt:lpstr>
      <vt:lpstr>Select dữ liệu MySQL bằng code PHP Sử dụng MySQLi Object-oriented:</vt:lpstr>
      <vt:lpstr>Delete dữ liệu MySQL bằng code PHP Sử dụng MySQLi Object-oriented:</vt:lpstr>
      <vt:lpstr>Delete dữ liệu MySQL bằng code PHP Sử dụng MySQLi Object-oriented:</vt:lpstr>
      <vt:lpstr>Update dữ liệu MySQL bằng code PHP Sử dụng MySQLi Object-oriented:</vt:lpstr>
      <vt:lpstr>Update dữ liệu MySQL bằng code PHP Sử dụng MySQLi Object-oriented:</vt:lpstr>
      <vt:lpstr>c. Ví dụ xây dựng đối tượng xử lý các bước thao tác CSDL:</vt:lpstr>
      <vt:lpstr>c. Ví dụ xây dựng đối tượng xử lý các bước thao tác CSDL:</vt:lpstr>
      <vt:lpstr>c. Ví dụ xây dựng đối tượng xử lý các bước thao tác CSDL:</vt:lpstr>
      <vt:lpstr>a. MySQL và font Unicode:</vt:lpstr>
      <vt:lpstr>a. MySQL và font Unicode:</vt:lpstr>
      <vt:lpstr>a. MySQL và font Unicode:</vt:lpstr>
      <vt:lpstr>a. MySQL và font Unicode:</vt:lpstr>
      <vt:lpstr>a. MySQL và font Unicode:</vt:lpstr>
      <vt:lpstr>b. MySQL và mã hóa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khaiphong</dc:creator>
  <cp:lastModifiedBy>t2347</cp:lastModifiedBy>
  <cp:revision>14</cp:revision>
  <dcterms:created xsi:type="dcterms:W3CDTF">2020-10-22T21:36:57Z</dcterms:created>
  <dcterms:modified xsi:type="dcterms:W3CDTF">2020-11-16T22:50:17Z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2012-10-12T00:00:00Z</vt:filetime>
  </property>
  <property fmtid="{D5CDD505-2E9C-101B-9397-08002B2CF9AE}" pid="3" name="Creator">
    <vt:lpwstr>Microsoft® PowerPoint® 2010</vt:lpwstr>
  </property>
  <property fmtid="{D5CDD505-2E9C-101B-9397-08002B2CF9AE}" pid="4" name="LastSaved">
    <vt:filetime>2020-10-22T00:00:00Z</vt:filetime>
  </property>
</Properties>
</file>